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407E-2B0D-7520-721D-C509350F5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52C4-97A5-C3F6-FA45-82C6B9C53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7ADA2-A67D-9EC7-6F44-9036098F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2B1A6-1D07-CBDB-13D7-A9D038CA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8148-F04F-0317-2678-D68C2FA3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03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0F5C-1FB9-B0B6-90D7-8FB74EA1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D9870-689D-7EA5-413A-328C1305D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FA798-2037-88A1-3484-9BCD9E13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E8442-E585-1216-4AE4-53C906E2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CA85D-17E9-B1FA-68E7-C1CE015D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17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34B20-CF6E-5AEB-5E8D-C7CCE354C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0C139-82CC-AB60-5BC1-C75DF2D7C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72FFA-DED1-7D5E-6A7C-E062C055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AFC7-0A0A-C45A-B9A8-3DD826E9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A78C-3D14-FE16-9353-E14DBDF5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67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7AD3-537D-AAC7-2809-0617BEAA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29AB-9C2C-1F85-D1CA-5153FBA4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7447-1ADC-417A-3209-D3BB9E7D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84C43-F336-A874-FEBC-91E3C82D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8EE7D-7074-EBAF-76BB-E418927B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0C9A-1793-327E-C1C3-0BE2ED5D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1592B-1034-025F-BE4B-0E83C4191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66B47-F709-46DC-3FE7-6FDF98EB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5147A-34CE-C857-BE8D-EF220723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529F2-FF37-3081-D4F0-CC62870F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07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5B71-3406-CC4E-3651-342DF6B5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0B2E-4FB2-9F11-C4EA-1EE382145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D3DB0-67CB-3EDC-5FEA-5DB4D1CD8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CB147-42AF-8E51-328C-9AE3E163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1C94E-3300-B0FB-1106-E17142C0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62893-A892-6166-815A-9C8FA803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33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6559-D8A1-FD4F-5E79-551B30B5D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D5834-D9CB-FE55-35A3-B2E041667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348BE-776E-C0B8-8B9C-AA76B69D0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A1D51-787E-3287-3538-F3D73B422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7824D-3C77-006C-14DF-7D8C7B94D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0803A-7DA5-895F-E082-7DF954F2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BFDBA-E5EC-2B90-E488-37F1086C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564E3-0C3C-9578-CAB3-1A9E54EF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18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2C2A-41BE-21C9-0060-1CBC8AFC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6ECF2-1814-DE0B-5E7F-C7ED8DC5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01F26-85CF-B5FD-A983-0A47126C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5FEA7-BA91-62AB-7673-3399A2FB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09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377EB-8B55-8AD1-E2C7-CFC71910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F2068-9308-F48C-01EC-E4175B3F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4B3F7-EA78-646C-BE82-D42967C8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56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BCA5-99AE-5E0E-62B7-DD2EB9C3A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8E92-7F82-6208-90C4-A65BCB438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DE13A-43C5-2657-3289-0E29E6A84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11B0-E662-4C74-3B0C-C12C579E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2A0DA-CAA2-3330-DBD6-C83ACAFB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91ADD-DB15-2E15-C8C0-CFAC3C27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38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9BB2-BB84-9A17-82A2-E5442707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D6D57-91A2-C9CD-9605-8C03DE08D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090F4-A1D1-03C0-9EA0-30CAE5CFD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8940C-4DD4-08B4-8F1F-41995010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D1F96-4096-0D5C-3384-CDB40010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53FE2-C6E1-9D01-6157-DE37DCA4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67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847F4-E34A-BBED-DFE7-1561E747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D1E4F-39E2-44D9-2EBD-D9A429104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95357-D811-D155-3D38-E85B3D735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6AAE9-71E8-4A77-A8DA-C6ABC23EBA51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5DAA6-239B-C399-8B54-9EC1FAD21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CBE69-452D-2890-EC6C-137AACBA3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1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4DE1-3FA4-57BE-27E6-6A4F6E188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Graphics – Physically Based Rendering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E782E-6D7E-8267-0DDD-EED35CF9E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Jainesh Pathak</a:t>
            </a:r>
          </a:p>
          <a:p>
            <a:r>
              <a:rPr lang="en-GB" dirty="0"/>
              <a:t>June 2023</a:t>
            </a:r>
          </a:p>
          <a:p>
            <a:r>
              <a:rPr lang="en-GB" dirty="0"/>
              <a:t>School of Computing Science</a:t>
            </a:r>
          </a:p>
          <a:p>
            <a:r>
              <a:rPr lang="en-GB" dirty="0"/>
              <a:t>Newcastle University</a:t>
            </a:r>
          </a:p>
          <a:p>
            <a:r>
              <a:rPr lang="en-GB" dirty="0"/>
              <a:t>J.P.Pathak2@newcastle.ac.uk</a:t>
            </a:r>
          </a:p>
        </p:txBody>
      </p:sp>
    </p:spTree>
    <p:extLst>
      <p:ext uri="{BB962C8B-B14F-4D97-AF65-F5344CB8AC3E}">
        <p14:creationId xmlns:p14="http://schemas.microsoft.com/office/powerpoint/2010/main" val="123339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C8CA-D500-2B51-D47B-31BECBA7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915B1-9413-FBD2-4E7B-A130D73B7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Lighting plays an important role to bring realism in computer graphics.</a:t>
            </a:r>
          </a:p>
          <a:p>
            <a:r>
              <a:rPr lang="en-GB" sz="2000" dirty="0"/>
              <a:t>2.5D games like Doom introduced “Sector-based” lighting and “Light Diminishing”:</a:t>
            </a:r>
          </a:p>
          <a:p>
            <a:pPr lvl="1"/>
            <a:r>
              <a:rPr lang="en-GB" sz="1800" dirty="0"/>
              <a:t>Sector-Based Lighting:</a:t>
            </a:r>
          </a:p>
          <a:p>
            <a:pPr lvl="2"/>
            <a:r>
              <a:rPr lang="en-GB" sz="1400" dirty="0"/>
              <a:t>Game level is divided into sectors. Every sector had a light level with range 0-255. 0 being complete dark and 255 being very bright.</a:t>
            </a:r>
          </a:p>
          <a:p>
            <a:pPr lvl="2"/>
            <a:r>
              <a:rPr lang="en-GB" sz="1400" dirty="0"/>
              <a:t>Light Attenuation were done where light levels of neighbour sectors gradually decreases to show light is traveling over distance.</a:t>
            </a:r>
          </a:p>
          <a:p>
            <a:pPr lvl="1"/>
            <a:r>
              <a:rPr lang="en-GB" sz="1800" dirty="0"/>
              <a:t>Light Diminishing</a:t>
            </a:r>
            <a:r>
              <a:rPr lang="en-GB" sz="2000" dirty="0"/>
              <a:t>:</a:t>
            </a:r>
          </a:p>
          <a:p>
            <a:pPr lvl="2"/>
            <a:r>
              <a:rPr lang="en-GB" sz="1600" dirty="0"/>
              <a:t>Sector area from player’s point of view is bright enough for player to see and slowly decreases as the distance between area and player increases. Also used in simulating fog.</a:t>
            </a:r>
          </a:p>
          <a:p>
            <a:r>
              <a:rPr lang="en-GB" sz="2000" dirty="0"/>
              <a:t>As GPUs progressed, lighting and overall video game graphics also progressed.</a:t>
            </a:r>
          </a:p>
          <a:p>
            <a:r>
              <a:rPr lang="en-GB" sz="2000" dirty="0"/>
              <a:t>3D Games like Unreal, Doom 3 showcased more dynamic lighting with different light sources: Point, Directional, Spot Lights.</a:t>
            </a:r>
          </a:p>
          <a:p>
            <a:r>
              <a:rPr lang="en-GB" sz="2000" dirty="0"/>
              <a:t>Blinn-Phong light model became widely popular and used in computer graphics.</a:t>
            </a:r>
          </a:p>
          <a:p>
            <a:pPr lvl="1"/>
            <a:r>
              <a:rPr lang="en-GB" sz="1600" dirty="0"/>
              <a:t>Uses sum of three components: Ambient, Diffuse and Specular.</a:t>
            </a:r>
          </a:p>
          <a:p>
            <a:r>
              <a:rPr lang="en-GB" sz="2000" dirty="0"/>
              <a:t>Blinn-Phong light model disadvantages:</a:t>
            </a:r>
          </a:p>
          <a:p>
            <a:pPr lvl="1"/>
            <a:r>
              <a:rPr lang="en-GB" sz="1600" dirty="0"/>
              <a:t>Violates conservation of energy law. Energy is lost as specular intensity is increased.</a:t>
            </a:r>
          </a:p>
          <a:p>
            <a:pPr lvl="1"/>
            <a:r>
              <a:rPr lang="en-GB" sz="1600" dirty="0"/>
              <a:t>Doesn’t take the metallic and roughness surface properties on a microfacet level in account.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7721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E311-83C9-AD84-F91F-7B98F551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Light Terminologies: Diffuse (Refraction) and Specular (Reflection)</a:t>
            </a:r>
          </a:p>
          <a:p>
            <a:r>
              <a:rPr lang="en-GB" sz="2000" dirty="0"/>
              <a:t>Physically-based Rendering (PBR):</a:t>
            </a:r>
          </a:p>
          <a:p>
            <a:pPr lvl="1"/>
            <a:r>
              <a:rPr lang="en-GB" sz="1600" dirty="0"/>
              <a:t>Lighting equations in real-life are too complex and computationally expensive.</a:t>
            </a:r>
          </a:p>
          <a:p>
            <a:pPr lvl="1"/>
            <a:r>
              <a:rPr lang="en-GB" sz="1600" dirty="0"/>
              <a:t>PBR is collection of techniques to bring light interactions in the real world physics approximation.</a:t>
            </a:r>
          </a:p>
          <a:p>
            <a:r>
              <a:rPr lang="en-GB" sz="2000" dirty="0"/>
              <a:t>To do physical approximations, it needs to follow three rules:</a:t>
            </a:r>
          </a:p>
          <a:p>
            <a:pPr lvl="1"/>
            <a:r>
              <a:rPr lang="en-GB" sz="1600" dirty="0"/>
              <a:t>Based on microfacet surface model.</a:t>
            </a:r>
          </a:p>
          <a:p>
            <a:pPr lvl="1"/>
            <a:r>
              <a:rPr lang="en-GB" sz="1600" dirty="0"/>
              <a:t>Energy conserving – outgoing light reflected should not exceed incoming light.</a:t>
            </a:r>
          </a:p>
          <a:p>
            <a:pPr lvl="1"/>
            <a:r>
              <a:rPr lang="en-GB" sz="1600" dirty="0"/>
              <a:t>Uses a physically based BRDF.</a:t>
            </a:r>
          </a:p>
          <a:p>
            <a:r>
              <a:rPr lang="en-GB" sz="2000" dirty="0"/>
              <a:t>Bidirectional reflective distribution function (BRDF):</a:t>
            </a:r>
          </a:p>
          <a:p>
            <a:pPr lvl="1"/>
            <a:r>
              <a:rPr lang="en-GB" sz="1600" dirty="0"/>
              <a:t>Function that describes the reflectance properties of a the surface on a microfacet level.</a:t>
            </a:r>
          </a:p>
          <a:p>
            <a:pPr lvl="1"/>
            <a:r>
              <a:rPr lang="en-GB" sz="1600" dirty="0"/>
              <a:t>Takes the incoming light L, view direction V, surface normal N and surface roughness A as inputs.</a:t>
            </a:r>
          </a:p>
          <a:p>
            <a:pPr lvl="1"/>
            <a:r>
              <a:rPr lang="en-GB" sz="1600" dirty="0"/>
              <a:t>It approximates how much light ray gets reflected based on the surface properties</a:t>
            </a:r>
          </a:p>
          <a:p>
            <a:r>
              <a:rPr lang="en-GB" sz="2000" dirty="0"/>
              <a:t>The most famous is the Cook-Torrance BRDF:</a:t>
            </a:r>
          </a:p>
          <a:p>
            <a:pPr lvl="1"/>
            <a:r>
              <a:rPr lang="en-GB" sz="1600" dirty="0"/>
              <a:t>Fr = </a:t>
            </a:r>
            <a:r>
              <a:rPr lang="en-GB" sz="1600" dirty="0" err="1"/>
              <a:t>Kd</a:t>
            </a:r>
            <a:r>
              <a:rPr lang="en-GB" sz="1600" dirty="0"/>
              <a:t> * </a:t>
            </a:r>
            <a:r>
              <a:rPr lang="en-GB" sz="1600" dirty="0" err="1"/>
              <a:t>fLambert</a:t>
            </a:r>
            <a:r>
              <a:rPr lang="en-GB" sz="1600" dirty="0"/>
              <a:t> + Ks * </a:t>
            </a:r>
            <a:r>
              <a:rPr lang="en-GB" sz="1600" dirty="0" err="1"/>
              <a:t>fCook</a:t>
            </a:r>
            <a:r>
              <a:rPr lang="en-GB" sz="1600" dirty="0"/>
              <a:t>-Torrance.</a:t>
            </a:r>
          </a:p>
          <a:p>
            <a:pPr lvl="1"/>
            <a:r>
              <a:rPr lang="en-GB" sz="1600" dirty="0" err="1"/>
              <a:t>fLambert</a:t>
            </a:r>
            <a:r>
              <a:rPr lang="en-GB" sz="1600" dirty="0"/>
              <a:t> is the diffusion part.</a:t>
            </a:r>
          </a:p>
          <a:p>
            <a:pPr lvl="1"/>
            <a:r>
              <a:rPr lang="en-GB" sz="1600" dirty="0" err="1"/>
              <a:t>fCook</a:t>
            </a:r>
            <a:r>
              <a:rPr lang="en-GB" sz="1600" dirty="0"/>
              <a:t>-Torrance is the specular part.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1AA24F-FACD-FE8F-E95E-9774BFCD0DF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6409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0730D-F15A-F521-081E-81D101469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DC5BA9-88AF-7883-95A2-6D0517E4AA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Implementation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3295761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403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Advanced Graphics – Physically Based Rendering</vt:lpstr>
      <vt:lpstr>Background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Graphics – Physically Based Rendering</dc:title>
  <dc:creator>Jainesh Pathak (PGT)</dc:creator>
  <cp:lastModifiedBy>Jainesh Pathak (PGT)</cp:lastModifiedBy>
  <cp:revision>4</cp:revision>
  <dcterms:created xsi:type="dcterms:W3CDTF">2023-08-08T12:37:45Z</dcterms:created>
  <dcterms:modified xsi:type="dcterms:W3CDTF">2023-08-08T18:30:14Z</dcterms:modified>
</cp:coreProperties>
</file>