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407E-2B0D-7520-721D-C509350F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52C4-97A5-C3F6-FA45-82C6B9C5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ADA2-A67D-9EC7-6F44-9036098F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B1A6-1D07-CBDB-13D7-A9D038CA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8148-F04F-0317-2678-D68C2FA3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0F5C-1FB9-B0B6-90D7-8FB74EA1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D9870-689D-7EA5-413A-328C1305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A798-2037-88A1-3484-9BCD9E1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8442-E585-1216-4AE4-53C906E2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A85D-17E9-B1FA-68E7-C1CE015D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4B20-CF6E-5AEB-5E8D-C7CCE354C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C139-82CC-AB60-5BC1-C75DF2D7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2FFA-DED1-7D5E-6A7C-E062C055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FC7-0A0A-C45A-B9A8-3DD826E9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78C-3D14-FE16-9353-E14DBDF5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7AD3-537D-AAC7-2809-0617BEAA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29AB-9C2C-1F85-D1CA-5153FBA4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7447-1ADC-417A-3209-D3BB9E7D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4C43-F336-A874-FEBC-91E3C82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EE7D-7074-EBAF-76BB-E418927B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0C9A-1793-327E-C1C3-0BE2ED5D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592B-1034-025F-BE4B-0E83C419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6B47-F709-46DC-3FE7-6FDF98EB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147A-34CE-C857-BE8D-EF220723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29F2-FF37-3081-D4F0-CC62870F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7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B71-3406-CC4E-3651-342DF6B5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0B2E-4FB2-9F11-C4EA-1EE382145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3DB0-67CB-3EDC-5FEA-5DB4D1CD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B147-42AF-8E51-328C-9AE3E163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C94E-3300-B0FB-1106-E17142C0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2893-A892-6166-815A-9C8FA80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6559-D8A1-FD4F-5E79-551B30B5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5834-D9CB-FE55-35A3-B2E04166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348BE-776E-C0B8-8B9C-AA76B69D0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A1D51-787E-3287-3538-F3D73B42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7824D-3C77-006C-14DF-7D8C7B94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0803A-7DA5-895F-E082-7DF954F2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FDBA-E5EC-2B90-E488-37F1086C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64E3-0C3C-9578-CAB3-1A9E54EF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8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2C2A-41BE-21C9-0060-1CBC8AF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6ECF2-1814-DE0B-5E7F-C7ED8DC5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1F26-85CF-B5FD-A983-0A47126C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FEA7-BA91-62AB-7673-3399A2FB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77EB-8B55-8AD1-E2C7-CFC7191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F2068-9308-F48C-01EC-E4175B3F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4B3F7-EA78-646C-BE82-D42967C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BCA5-99AE-5E0E-62B7-DD2EB9C3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8E92-7F82-6208-90C4-A65BCB43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E13A-43C5-2657-3289-0E29E6A8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11B0-E662-4C74-3B0C-C12C579E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A0DA-CAA2-3330-DBD6-C83ACAFB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1ADD-DB15-2E15-C8C0-CFAC3C2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8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BB2-BB84-9A17-82A2-E544270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D6D57-91A2-C9CD-9605-8C03DE08D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90F4-A1D1-03C0-9EA0-30CAE5CF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940C-4DD4-08B4-8F1F-41995010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1F96-4096-0D5C-3384-CDB4001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3FE2-C6E1-9D01-6157-DE37DCA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47F4-E34A-BBED-DFE7-1561E747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1E4F-39E2-44D9-2EBD-D9A42910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5357-D811-D155-3D38-E85B3D735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AAE9-71E8-4A77-A8DA-C6ABC23EBA51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DAA6-239B-C399-8B54-9EC1FAD21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BE69-452D-2890-EC6C-137AACBA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DE1-3FA4-57BE-27E6-6A4F6E188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Advanced Graphics – Physically Based Rendering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E782E-6D7E-8267-0DDD-EED35CF9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GB"/>
              <a:t>Jainesh Pathak</a:t>
            </a:r>
          </a:p>
          <a:p>
            <a:r>
              <a:rPr lang="en-GB"/>
              <a:t>June 2023</a:t>
            </a:r>
          </a:p>
          <a:p>
            <a:r>
              <a:rPr lang="en-GB"/>
              <a:t>School of Computing Science</a:t>
            </a:r>
          </a:p>
          <a:p>
            <a:r>
              <a:rPr lang="en-GB"/>
              <a:t>Newcastle University</a:t>
            </a:r>
          </a:p>
          <a:p>
            <a:r>
              <a:rPr lang="en-GB"/>
              <a:t>J.P.Pathak2@newcastle.ac.uk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39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C8CA-D500-2B51-D47B-31BECBA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GB"/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15B1-9413-FBD2-4E7B-A130D73B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en-GB" sz="2000"/>
              <a:t>Lighting plays an important role to bring realism in computer graphics.</a:t>
            </a:r>
          </a:p>
          <a:p>
            <a:r>
              <a:rPr lang="en-GB" sz="2000"/>
              <a:t>2.5D games like Doom introduced “Sector-based” lighting and “Light Diminishing”:</a:t>
            </a:r>
          </a:p>
          <a:p>
            <a:pPr lvl="1"/>
            <a:r>
              <a:rPr lang="en-GB" sz="1800"/>
              <a:t>Sector-Based Lighting:</a:t>
            </a:r>
          </a:p>
          <a:p>
            <a:pPr lvl="2"/>
            <a:r>
              <a:rPr lang="en-GB" sz="1400"/>
              <a:t>Game level is divided into sectors. Every sector had a light level with range 0-255. 0 being complete dark and 255 being very bright.</a:t>
            </a:r>
          </a:p>
          <a:p>
            <a:pPr lvl="2"/>
            <a:r>
              <a:rPr lang="en-GB" sz="1400"/>
              <a:t>Light Attenuation were done where light levels of neighbour sectors gradually decreases to show light is traveling over distance.</a:t>
            </a:r>
          </a:p>
          <a:p>
            <a:pPr lvl="1"/>
            <a:r>
              <a:rPr lang="en-GB" sz="1800"/>
              <a:t>Light Diminishing</a:t>
            </a:r>
            <a:r>
              <a:rPr lang="en-GB" sz="2000"/>
              <a:t>:</a:t>
            </a:r>
          </a:p>
          <a:p>
            <a:pPr lvl="2"/>
            <a:r>
              <a:rPr lang="en-GB" sz="1600"/>
              <a:t>Sector area from player’s point of view is bright enough for player to see and slowly decreases as the distance between area and player increases. Also used in simulating fog.</a:t>
            </a:r>
          </a:p>
          <a:p>
            <a:r>
              <a:rPr lang="en-GB" sz="2000"/>
              <a:t>As GPUs progressed, lighting and overall video game graphics also progressed.</a:t>
            </a:r>
          </a:p>
          <a:p>
            <a:r>
              <a:rPr lang="en-GB" sz="2000"/>
              <a:t>3D Games like Unreal, Doom 3 showcased more dynamic lighting with different light sources: Point, Directional, Spot Lights.</a:t>
            </a:r>
          </a:p>
          <a:p>
            <a:r>
              <a:rPr lang="en-GB" sz="2000"/>
              <a:t>Blinn-Phong light model became widely popular and used in computer graphics.</a:t>
            </a:r>
          </a:p>
          <a:p>
            <a:pPr lvl="1"/>
            <a:r>
              <a:rPr lang="en-GB" sz="1600"/>
              <a:t>Uses sum of three components: Ambient, Diffuse and Specular.</a:t>
            </a:r>
          </a:p>
          <a:p>
            <a:r>
              <a:rPr lang="en-GB" sz="2000"/>
              <a:t>Blinn-Phong light model disadvantages:</a:t>
            </a:r>
          </a:p>
          <a:p>
            <a:pPr lvl="1"/>
            <a:r>
              <a:rPr lang="en-GB" sz="1600"/>
              <a:t>Violates conservation of energy law. Energy is lost as specular intensity is increased.</a:t>
            </a:r>
          </a:p>
          <a:p>
            <a:pPr lvl="1"/>
            <a:r>
              <a:rPr lang="en-GB" sz="1600"/>
              <a:t>Doesn’t take the metallic and roughness surface properties on a microfacet level in account.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772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E311-83C9-AD84-F91F-7B98F551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Light Terminologies: Diffuse (Refraction) and Specular (Reflection)</a:t>
            </a:r>
          </a:p>
          <a:p>
            <a:r>
              <a:rPr lang="en-GB" sz="2000" dirty="0"/>
              <a:t>Physically-based Rendering (PBR):</a:t>
            </a:r>
          </a:p>
          <a:p>
            <a:pPr lvl="1"/>
            <a:r>
              <a:rPr lang="en-GB" sz="1600" dirty="0"/>
              <a:t>Lighting equations in real-life are too complex and computationally expensive.</a:t>
            </a:r>
          </a:p>
          <a:p>
            <a:pPr lvl="1"/>
            <a:r>
              <a:rPr lang="en-GB" sz="1600" dirty="0"/>
              <a:t>PBR is collection of techniques to bring light interactions in the real world physics approximation.</a:t>
            </a:r>
          </a:p>
          <a:p>
            <a:r>
              <a:rPr lang="en-GB" sz="2000" dirty="0"/>
              <a:t>To do physical approximations, it needs to follow three rules:</a:t>
            </a:r>
          </a:p>
          <a:p>
            <a:pPr lvl="1"/>
            <a:r>
              <a:rPr lang="en-GB" sz="1600" dirty="0"/>
              <a:t>Based on microfacet surface model.</a:t>
            </a:r>
          </a:p>
          <a:p>
            <a:pPr lvl="1"/>
            <a:r>
              <a:rPr lang="en-GB" sz="1600" dirty="0"/>
              <a:t>Energy conserving – outgoing light reflected should not exceed incoming light.</a:t>
            </a:r>
          </a:p>
          <a:p>
            <a:pPr lvl="1"/>
            <a:r>
              <a:rPr lang="en-GB" sz="1600" dirty="0"/>
              <a:t>Uses a physically based BRDF.</a:t>
            </a:r>
          </a:p>
          <a:p>
            <a:r>
              <a:rPr lang="en-GB" sz="2000" dirty="0"/>
              <a:t>Bidirectional reflective distribution function (BRDF):</a:t>
            </a:r>
          </a:p>
          <a:p>
            <a:pPr lvl="1"/>
            <a:r>
              <a:rPr lang="en-GB" sz="1600" dirty="0"/>
              <a:t>Function that describes the reflectance properties of a the surface on a microfacet level.</a:t>
            </a:r>
          </a:p>
          <a:p>
            <a:pPr lvl="1"/>
            <a:r>
              <a:rPr lang="en-GB" sz="1600" dirty="0"/>
              <a:t>Takes the incoming light L, view direction V, surface normal N and surface roughness A as inputs.</a:t>
            </a:r>
          </a:p>
          <a:p>
            <a:pPr lvl="1"/>
            <a:r>
              <a:rPr lang="en-GB" sz="1600" dirty="0"/>
              <a:t>It approximates how much light ray gets reflected based on the surface properties.</a:t>
            </a:r>
          </a:p>
          <a:p>
            <a:r>
              <a:rPr lang="en-GB" sz="2000" dirty="0"/>
              <a:t>The most famous is the Cook-Torrance BRDF:</a:t>
            </a:r>
          </a:p>
          <a:p>
            <a:pPr lvl="1"/>
            <a:r>
              <a:rPr lang="en-GB" sz="1600" dirty="0"/>
              <a:t>Fr = </a:t>
            </a:r>
            <a:r>
              <a:rPr lang="en-GB" sz="1600" dirty="0" err="1"/>
              <a:t>Kd</a:t>
            </a:r>
            <a:r>
              <a:rPr lang="en-GB" sz="1600" dirty="0"/>
              <a:t> * </a:t>
            </a:r>
            <a:r>
              <a:rPr lang="en-GB" sz="1600" dirty="0" err="1"/>
              <a:t>fLambert</a:t>
            </a:r>
            <a:r>
              <a:rPr lang="en-GB" sz="1600" dirty="0"/>
              <a:t> + Ks * </a:t>
            </a:r>
            <a:r>
              <a:rPr lang="en-GB" sz="1600" dirty="0" err="1"/>
              <a:t>fCook</a:t>
            </a:r>
            <a:r>
              <a:rPr lang="en-GB" sz="1600" dirty="0"/>
              <a:t>-Torrance.</a:t>
            </a:r>
          </a:p>
          <a:p>
            <a:pPr lvl="1"/>
            <a:r>
              <a:rPr lang="en-GB" sz="1600" dirty="0" err="1"/>
              <a:t>fLambert</a:t>
            </a:r>
            <a:r>
              <a:rPr lang="en-GB" sz="1600" dirty="0"/>
              <a:t> is the diffusion part.</a:t>
            </a:r>
          </a:p>
          <a:p>
            <a:pPr lvl="1"/>
            <a:r>
              <a:rPr lang="en-GB" sz="1600" dirty="0" err="1"/>
              <a:t>fCook</a:t>
            </a:r>
            <a:r>
              <a:rPr lang="en-GB" sz="1600" dirty="0"/>
              <a:t>-Torrance is the specular part.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1AA24F-FACD-FE8F-E95E-9774BFCD0D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Introduction</a:t>
            </a:r>
            <a:endParaRPr lang="en-GB" dirty="0"/>
          </a:p>
        </p:txBody>
      </p:sp>
      <p:pic>
        <p:nvPicPr>
          <p:cNvPr id="2" name="Picture 1" descr="Yellow-Specular, Blue-Diffuse">
            <a:extLst>
              <a:ext uri="{FF2B5EF4-FFF2-40B4-BE49-F238E27FC236}">
                <a16:creationId xmlns:a16="http://schemas.microsoft.com/office/drawing/2014/main" id="{055785EB-10AD-CB9E-3D32-BEF21D0F0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69" y="4619625"/>
            <a:ext cx="3885331" cy="1557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0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DC5BA9-88AF-7883-95A2-6D0517E4AA35}"/>
              </a:ext>
            </a:extLst>
          </p:cNvPr>
          <p:cNvSpPr txBox="1">
            <a:spLocks/>
          </p:cNvSpPr>
          <p:nvPr/>
        </p:nvSpPr>
        <p:spPr>
          <a:xfrm>
            <a:off x="542956" y="741391"/>
            <a:ext cx="4116589" cy="562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Implementations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730D-F15A-F521-081E-81D10146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59" y="1303506"/>
            <a:ext cx="4116590" cy="467780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600"/>
              <a:t>Using OpenGL and NCLGL framework as a base.</a:t>
            </a:r>
          </a:p>
          <a:p>
            <a:r>
              <a:rPr lang="en-US" sz="1600"/>
              <a:t>Dear ImGui framework for debugging, tweaking parameters at runtime and profiling.</a:t>
            </a:r>
          </a:p>
          <a:p>
            <a:r>
              <a:rPr lang="en-US" sz="1600"/>
              <a:t>Different types of BRDFs are made for comparison:</a:t>
            </a:r>
          </a:p>
          <a:p>
            <a:pPr lvl="1"/>
            <a:r>
              <a:rPr lang="en-US" sz="1600"/>
              <a:t>PBR Cook-Torrance</a:t>
            </a:r>
          </a:p>
          <a:p>
            <a:pPr lvl="1"/>
            <a:r>
              <a:rPr lang="en-US" sz="1600"/>
              <a:t>PBR Disney</a:t>
            </a:r>
          </a:p>
          <a:p>
            <a:pPr lvl="1"/>
            <a:r>
              <a:rPr lang="en-US" sz="1600"/>
              <a:t>Blinn-Phong</a:t>
            </a:r>
          </a:p>
          <a:p>
            <a:pPr lvl="1"/>
            <a:r>
              <a:rPr lang="en-US" sz="1600"/>
              <a:t>Oren-Nayar + Beckmann/GGX/Gaussian</a:t>
            </a:r>
          </a:p>
          <a:p>
            <a:r>
              <a:rPr lang="en-US" sz="1600"/>
              <a:t>Post Processing Effects:</a:t>
            </a:r>
          </a:p>
          <a:p>
            <a:pPr lvl="1"/>
            <a:r>
              <a:rPr lang="en-US" sz="1600"/>
              <a:t>Bloom</a:t>
            </a:r>
          </a:p>
          <a:p>
            <a:pPr lvl="1"/>
            <a:r>
              <a:rPr lang="en-US" sz="1600"/>
              <a:t>Vignette</a:t>
            </a:r>
          </a:p>
          <a:p>
            <a:pPr lvl="1"/>
            <a:r>
              <a:rPr lang="en-US" sz="1600"/>
              <a:t>SSAO</a:t>
            </a:r>
          </a:p>
          <a:p>
            <a:pPr lvl="1"/>
            <a:r>
              <a:rPr lang="en-US" sz="1600"/>
              <a:t>Invert Colour</a:t>
            </a:r>
          </a:p>
          <a:p>
            <a:r>
              <a:rPr lang="en-US" sz="1600"/>
              <a:t>Gamma Correction and Tone Mapping:</a:t>
            </a:r>
          </a:p>
          <a:p>
            <a:pPr lvl="1"/>
            <a:r>
              <a:rPr lang="en-US" sz="1600"/>
              <a:t>Reinhard Tone Mapping</a:t>
            </a:r>
            <a:endParaRPr lang="en-US" sz="1600" dirty="0"/>
          </a:p>
        </p:txBody>
      </p:sp>
      <p:pic>
        <p:nvPicPr>
          <p:cNvPr id="40" name="Picture 39" descr="A car on a road&#10;&#10;Description automatically generated">
            <a:extLst>
              <a:ext uri="{FF2B5EF4-FFF2-40B4-BE49-F238E27FC236}">
                <a16:creationId xmlns:a16="http://schemas.microsoft.com/office/drawing/2014/main" id="{A6607C7B-670B-CEB3-68A3-91CBB81EA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-4" b="-4"/>
          <a:stretch/>
        </p:blipFill>
        <p:spPr>
          <a:xfrm>
            <a:off x="5056572" y="910201"/>
            <a:ext cx="3375533" cy="2447560"/>
          </a:xfrm>
          <a:prstGeom prst="rect">
            <a:avLst/>
          </a:prstGeom>
        </p:spPr>
      </p:pic>
      <p:pic>
        <p:nvPicPr>
          <p:cNvPr id="38" name="Picture 37" descr="A car on a road&#10;&#10;Description automatically generated">
            <a:extLst>
              <a:ext uri="{FF2B5EF4-FFF2-40B4-BE49-F238E27FC236}">
                <a16:creationId xmlns:a16="http://schemas.microsoft.com/office/drawing/2014/main" id="{19932867-277E-437D-D6EE-B9B45F77B2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-4" b="-4"/>
          <a:stretch/>
        </p:blipFill>
        <p:spPr>
          <a:xfrm>
            <a:off x="8610917" y="909562"/>
            <a:ext cx="3279822" cy="2448000"/>
          </a:xfrm>
          <a:prstGeom prst="rect">
            <a:avLst/>
          </a:prstGeom>
        </p:spPr>
      </p:pic>
      <p:pic>
        <p:nvPicPr>
          <p:cNvPr id="44" name="Picture 43" descr="A car on a road&#10;&#10;Description automatically generated">
            <a:extLst>
              <a:ext uri="{FF2B5EF4-FFF2-40B4-BE49-F238E27FC236}">
                <a16:creationId xmlns:a16="http://schemas.microsoft.com/office/drawing/2014/main" id="{14E86187-E7BF-5A0D-0A5B-536A165AFE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-4" b="-4"/>
          <a:stretch/>
        </p:blipFill>
        <p:spPr>
          <a:xfrm>
            <a:off x="8610918" y="3500239"/>
            <a:ext cx="3277442" cy="2448000"/>
          </a:xfrm>
          <a:prstGeom prst="rect">
            <a:avLst/>
          </a:prstGeom>
        </p:spPr>
      </p:pic>
      <p:pic>
        <p:nvPicPr>
          <p:cNvPr id="42" name="Picture 41" descr="A red car on a road&#10;&#10;Description automatically generated">
            <a:extLst>
              <a:ext uri="{FF2B5EF4-FFF2-40B4-BE49-F238E27FC236}">
                <a16:creationId xmlns:a16="http://schemas.microsoft.com/office/drawing/2014/main" id="{F8FF68E0-8EFA-9E2A-F71D-B4294A3F53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"/>
          <a:stretch/>
        </p:blipFill>
        <p:spPr>
          <a:xfrm>
            <a:off x="5056573" y="3500240"/>
            <a:ext cx="3374543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975D-9286-9A32-9B7A-4D43C873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Image-based Lighting (IBL):</a:t>
            </a:r>
          </a:p>
          <a:p>
            <a:pPr lvl="1"/>
            <a:r>
              <a:rPr lang="en-GB" sz="1600" dirty="0"/>
              <a:t>Using HDR textures to convert to </a:t>
            </a:r>
            <a:r>
              <a:rPr lang="en-GB" sz="1600" dirty="0" err="1"/>
              <a:t>Cubemaps</a:t>
            </a:r>
            <a:r>
              <a:rPr lang="en-GB" sz="1600" dirty="0"/>
              <a:t>. </a:t>
            </a:r>
          </a:p>
          <a:p>
            <a:pPr lvl="1"/>
            <a:r>
              <a:rPr lang="en-GB" sz="1600" dirty="0"/>
              <a:t>Exposure controllable from ImGui</a:t>
            </a:r>
          </a:p>
          <a:p>
            <a:pPr lvl="1"/>
            <a:r>
              <a:rPr lang="en-GB" sz="1600" dirty="0"/>
              <a:t>Five different types of skybox used to show ambient lighting on surfaces</a:t>
            </a:r>
          </a:p>
          <a:p>
            <a:pPr lvl="1"/>
            <a:r>
              <a:rPr lang="en-GB" sz="1600" dirty="0"/>
              <a:t>Diffuse Irradiance</a:t>
            </a:r>
          </a:p>
          <a:p>
            <a:pPr lvl="1"/>
            <a:r>
              <a:rPr lang="en-GB" sz="1600" dirty="0"/>
              <a:t>Specular Prefiltering and Lookup table</a:t>
            </a:r>
          </a:p>
          <a:p>
            <a:r>
              <a:rPr lang="en-GB" sz="2000" dirty="0"/>
              <a:t>For PBR, different textures are being used:</a:t>
            </a:r>
          </a:p>
          <a:p>
            <a:pPr lvl="1"/>
            <a:r>
              <a:rPr lang="en-GB" sz="1600" dirty="0"/>
              <a:t>Albedo: Base colour</a:t>
            </a:r>
          </a:p>
          <a:p>
            <a:pPr lvl="1"/>
            <a:r>
              <a:rPr lang="en-GB" sz="1600" dirty="0"/>
              <a:t>Normal: Surface details</a:t>
            </a:r>
          </a:p>
          <a:p>
            <a:pPr lvl="1"/>
            <a:r>
              <a:rPr lang="en-GB" sz="1600" dirty="0"/>
              <a:t>Metallic: Metallic or Dielectric</a:t>
            </a:r>
          </a:p>
          <a:p>
            <a:pPr lvl="1"/>
            <a:r>
              <a:rPr lang="en-GB" sz="1600" dirty="0"/>
              <a:t>Roughness: Controls the smoothness</a:t>
            </a:r>
          </a:p>
          <a:p>
            <a:pPr lvl="1"/>
            <a:r>
              <a:rPr lang="en-GB" sz="1600" dirty="0"/>
              <a:t>Emission: Emitting light from surface</a:t>
            </a:r>
          </a:p>
          <a:p>
            <a:pPr lvl="1"/>
            <a:r>
              <a:rPr lang="en-GB" sz="1600" dirty="0"/>
              <a:t>Ambient Occlusion: Enhances shading</a:t>
            </a:r>
          </a:p>
          <a:p>
            <a:r>
              <a:rPr lang="en-GB" sz="2000" dirty="0"/>
              <a:t>Lights:</a:t>
            </a:r>
          </a:p>
          <a:p>
            <a:pPr lvl="1"/>
            <a:r>
              <a:rPr lang="en-GB" sz="1600" dirty="0"/>
              <a:t>Billboard effect to show different types of light sources.</a:t>
            </a:r>
          </a:p>
          <a:p>
            <a:r>
              <a:rPr lang="en-GB" sz="2000" dirty="0"/>
              <a:t>Material System:</a:t>
            </a:r>
          </a:p>
          <a:p>
            <a:pPr lvl="1"/>
            <a:r>
              <a:rPr lang="en-GB" sz="1600" dirty="0"/>
              <a:t>Basic material system which applies to who mesh instead of sub-meshes.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4402A1-9925-7592-4E04-BEA3C6BB17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73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2F1D-3950-C7DB-5E7A-29F7C0A3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Lights Performance:</a:t>
            </a:r>
          </a:p>
          <a:p>
            <a:pPr lvl="1"/>
            <a:r>
              <a:rPr lang="en-GB" sz="1600" dirty="0"/>
              <a:t>Sending light attributes to every frame is heavy on performance.</a:t>
            </a:r>
          </a:p>
          <a:p>
            <a:pPr lvl="1"/>
            <a:r>
              <a:rPr lang="en-GB" sz="1600" dirty="0"/>
              <a:t>To counter this, Uniform Buffer Objects (UBO) are used.</a:t>
            </a:r>
          </a:p>
          <a:p>
            <a:pPr lvl="1"/>
            <a:r>
              <a:rPr lang="en-GB" sz="1600" dirty="0"/>
              <a:t>OpenGL version 4.20 is used for easy setting the binding points of UBOs</a:t>
            </a:r>
          </a:p>
          <a:p>
            <a:pPr lvl="1"/>
            <a:r>
              <a:rPr lang="en-GB" sz="1600" dirty="0"/>
              <a:t>Light attributes are stored in a struct and datatype of Vector4 are used for memory alignment and padding precisions.</a:t>
            </a:r>
          </a:p>
          <a:p>
            <a:pPr lvl="1"/>
            <a:r>
              <a:rPr lang="en-GB" sz="1600" dirty="0"/>
              <a:t>Lights UBO Data are not sent every frame. Instead, they are sent when there is a change in any of the light attributes when using ImGui.</a:t>
            </a:r>
          </a:p>
          <a:p>
            <a:r>
              <a:rPr lang="en-GB" sz="2000" dirty="0"/>
              <a:t>Uniform Buffer Objects:</a:t>
            </a:r>
          </a:p>
          <a:p>
            <a:pPr lvl="1"/>
            <a:r>
              <a:rPr lang="en-GB" sz="1600" dirty="0"/>
              <a:t>Also used to store the view projection matrix.</a:t>
            </a:r>
          </a:p>
          <a:p>
            <a:pPr lvl="1"/>
            <a:r>
              <a:rPr lang="en-GB" sz="1600" dirty="0"/>
              <a:t>Skybox light data like Gamma and Exposure intensity.</a:t>
            </a:r>
          </a:p>
          <a:p>
            <a:r>
              <a:rPr lang="en-GB" sz="2000" dirty="0"/>
              <a:t>Texture Loading Time:</a:t>
            </a:r>
          </a:p>
          <a:p>
            <a:pPr lvl="1"/>
            <a:r>
              <a:rPr lang="en-GB" sz="1600" dirty="0"/>
              <a:t>PBR Textures are quite heavy to load due to size of resolutions.</a:t>
            </a:r>
          </a:p>
          <a:p>
            <a:pPr lvl="1"/>
            <a:r>
              <a:rPr lang="en-GB" sz="1600" dirty="0"/>
              <a:t>Loading the textures in main thread is not effective.</a:t>
            </a:r>
          </a:p>
          <a:p>
            <a:pPr lvl="1"/>
            <a:r>
              <a:rPr lang="en-GB" sz="1600" dirty="0"/>
              <a:t>To solve this, Multi-threading is used.</a:t>
            </a:r>
          </a:p>
          <a:p>
            <a:pPr lvl="1"/>
            <a:r>
              <a:rPr lang="en-GB" sz="1600" dirty="0"/>
              <a:t>The texture’s raw data are loaded using threads and once loaded the usual OpenGL texture objects are created loaded with raw data.</a:t>
            </a:r>
          </a:p>
          <a:p>
            <a:pPr lvl="1"/>
            <a:r>
              <a:rPr lang="en-GB" sz="1600" dirty="0"/>
              <a:t>This reduced the loading time from 17 seconds to 7-8 seconds.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04A275-B03D-5692-937E-D95E9F2575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5248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6BAC-9108-8B90-C8A2-D4DAFF57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r>
              <a:rPr lang="en-GB" sz="2000" dirty="0"/>
              <a:t>Using UBO for lights and loading texture raw data using threads significantly improved the performance and loading time.</a:t>
            </a:r>
          </a:p>
          <a:p>
            <a:r>
              <a:rPr lang="en-GB" sz="2000" dirty="0"/>
              <a:t>Frames Per Second (FPS) stayed at a stable 60 FPS with V-Sync on and approximately 300 </a:t>
            </a:r>
            <a:r>
              <a:rPr lang="en-GB" sz="2000"/>
              <a:t>FPS when V-Sync is off.</a:t>
            </a:r>
            <a:endParaRPr lang="en-GB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8C9563-A501-9A4F-BE24-B15EA57B85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63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</TotalTime>
  <Words>791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Advanced Graphics – Physically Based Rendering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Graphics – Physically Based Rendering</dc:title>
  <dc:creator>Jainesh Pathak (PGT)</dc:creator>
  <cp:lastModifiedBy>Jainesh Pathak (PGT)</cp:lastModifiedBy>
  <cp:revision>10</cp:revision>
  <dcterms:created xsi:type="dcterms:W3CDTF">2023-08-08T12:37:45Z</dcterms:created>
  <dcterms:modified xsi:type="dcterms:W3CDTF">2023-08-09T19:02:50Z</dcterms:modified>
</cp:coreProperties>
</file>