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8BFF85-4F6F-473B-A074-F832CE7CDD9B}">
  <a:tblStyle styleId="{5F8BFF85-4F6F-473B-A074-F832CE7CDD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eaaad5e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eaaad5e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fbac0e3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fbac0e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eaaad5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eaaad5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eaaad5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4eaaad5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eaaad5e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eaaad5e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eaaad5e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4eaaad5e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eaaad5e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4eaaad5e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eaaad5e0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eaaad5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eaaad5e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4eaaad5e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eaaad5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eaaad5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eaaad5e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eaaad5e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eaaad5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4eaaad5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4eaaad5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4eaaad5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eaaad5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4eaaad5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eaaad5e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4eaaad5e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4eaaad5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4eaaad5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4eaaad5e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4eaaad5e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fbac0e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5fbac0e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fbac0e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fbac0e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4eaaad5e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4eaaad5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4eaaad5e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4eaaad5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eaaad5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eaaad5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fbac0e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fbac0e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fbac0e3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fbac0e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eaaad5e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eaaad5e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lotly.com/javascript/" TargetMode="External"/><Relationship Id="rId4" Type="http://schemas.openxmlformats.org/officeDocument/2006/relationships/hyperlink" Target="https://www.amcharts.com/docs/v4/" TargetMode="External"/><Relationship Id="rId5" Type="http://schemas.openxmlformats.org/officeDocument/2006/relationships/hyperlink" Target="https://threejs.org/docs/index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54325"/>
            <a:ext cx="8222100" cy="15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Traffic Accidents Dashboard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246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○ </a:t>
            </a:r>
            <a:r>
              <a:rPr lang="en" sz="2100"/>
              <a:t>Jaini Patel (jp1891)	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○ </a:t>
            </a:r>
            <a:r>
              <a:rPr lang="en" sz="2100"/>
              <a:t>Moriah Walker (maw305)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○</a:t>
            </a:r>
            <a:r>
              <a:rPr lang="en" sz="2100"/>
              <a:t> Arun Subbaiah (as3590)</a:t>
            </a:r>
            <a:endParaRPr sz="21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CS526 Project - Group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50" y="305750"/>
            <a:ext cx="7969300" cy="40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2147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Python Pandas Library to integrate the </a:t>
            </a:r>
            <a:r>
              <a:rPr lang="en" sz="2000"/>
              <a:t>different</a:t>
            </a:r>
            <a:r>
              <a:rPr lang="en" sz="2000"/>
              <a:t> datasets using their keys - ST_CASE, VEH_NO, PER_NO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Identified the required and more useful attributes and discarded the remaining attributes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PostgreSQL for Database - mainly </a:t>
            </a:r>
            <a:r>
              <a:rPr lang="en" sz="2000"/>
              <a:t>because</a:t>
            </a:r>
            <a:r>
              <a:rPr lang="en" sz="2000"/>
              <a:t> it can handle relatively large datasets and also has good relative speed.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Imported datasets into PostgreSQL and set up connections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Data Insights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029200" y="862375"/>
            <a:ext cx="22899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38000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Avg. Deaths Per Year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5746950" y="862375"/>
            <a:ext cx="22899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Surge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During Summer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460063" y="862375"/>
            <a:ext cx="21459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2 - 3 AM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 &amp; Sun Morning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083600" y="2462575"/>
            <a:ext cx="2226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Fog &amp; Crosswinds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dangerous conditions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907876" y="2386375"/>
            <a:ext cx="22899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4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times more likely to die in road accidents if alcohol is involved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Accident Related Deaths over the last 20 years across US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78100"/>
            <a:ext cx="7715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Fatalities over time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4375"/>
            <a:ext cx="8839201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Gender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900"/>
            <a:ext cx="8839199" cy="347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71900" y="2266275"/>
            <a:ext cx="82221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Backend - Django (Python)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Frontend - HTML, CSS + Bootstrap, JavaScript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Database - PostgreSQL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Plots - Plotly.js, AmCharts.js, Three.js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Reduction - OLAP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Flow Chart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77375"/>
            <a:ext cx="77057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Interface/Component Integration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380700"/>
            <a:ext cx="61055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Interactivity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3800525" y="379000"/>
            <a:ext cx="490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Mouse Hovering over charts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Selecting and clicking points on charts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Tooltip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Zooming and panning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Summary Tabs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Linking of different views (Brushing)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Range sliders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Checkboxes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Legends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226078" y="26407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3854250" y="3057125"/>
            <a:ext cx="49017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Department of Transportation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Traffic Control Room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Stakeholders in National/State Transport System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Car Manufacturers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&amp; Evaluation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3800550" y="951000"/>
            <a:ext cx="49017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Some of the Interesting insights we found from our analysis: (interesting findings)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age group who need to be more cautious while driving,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unfavorable weather conditions for driving,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direction they are more likely to face the impact from,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at what age a car becomes more prone to accidents.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3800550" y="951000"/>
            <a:ext cx="49017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Include National Highway data to understand which highways are safer and which are not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Include junction / intersection data to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identify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junctions where most accidents happen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Integrate data from crash testing to help users choose the ‘safest’ cars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Include prediction models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[1] Fatality Analysis Reporting System (FARS) data published by National Highway Transport Safety Authority (NHTSA)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[2] Plotly.js Documentation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https://plotly.com/javascript/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[3] Amcharts.js Documentation -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https://www.amcharts.com/docs/v4/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[4] Three.js Documentation -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https://threejs.org/docs/index.html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Road accidents - #1 leading cause of death in people of age from 20 to 45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Aim  - To make use of visual analytics concepts learned in this class to create a tool that gives more understanding to all the stakeholders &amp; help make policies that reduce the road accidents in the US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are trying to answer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Spatial-temporal distribution of accidents across the United States.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Accident-prone regions/counties/areas.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Unfavorable weather conditions for driving. i.e., weather conditions at which the maximum accidents happen.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Duration of the day when the accidents happen the most.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Age and gender distribution in the fatal accidents.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Common impact directions.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Correlation (if any) between fatal accidents and the age of the car.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Fatal accidents due to alcohol/alcohol usage.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21476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Fatality Analysis Reporting System (FARS) &amp; Crash Report Sampling System (CRSS) from National Highway Transport Safety Authority (NHTSA</a:t>
            </a:r>
            <a:r>
              <a:rPr lang="en" sz="2000"/>
              <a:t>)</a:t>
            </a:r>
            <a:br>
              <a:rPr lang="en"/>
            </a:br>
            <a:br>
              <a:rPr lang="en"/>
            </a:br>
            <a:r>
              <a:rPr lang="en" sz="1400"/>
              <a:t>Fatal accidents happened in the time range 2000 to 2019. Includes a set of 3 data</a:t>
            </a:r>
            <a:endParaRPr sz="1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lang="en" sz="1800"/>
              <a:t>Accidents 	○ Vehicles</a:t>
            </a:r>
            <a:r>
              <a:rPr lang="en"/>
              <a:t> 	○ </a:t>
            </a:r>
            <a:r>
              <a:rPr lang="en" sz="1800"/>
              <a:t>Person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572050" y="21329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Fatality Analysis Reporting System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2572050" y="278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{5F8BFF85-4F6F-473B-A074-F832CE7CDD9B}</a:tableStyleId>
              </a:tblPr>
              <a:tblGrid>
                <a:gridCol w="999975"/>
                <a:gridCol w="999975"/>
                <a:gridCol w="999975"/>
                <a:gridCol w="999975"/>
              </a:tblGrid>
              <a:tr h="4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Accident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Vehicle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Person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Rows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600K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1M+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1.7M+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Attributes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156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800MB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1.4GB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1.2GB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176875" y="24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{5F8BFF85-4F6F-473B-A074-F832CE7CDD9B}</a:tableStyleId>
              </a:tblPr>
              <a:tblGrid>
                <a:gridCol w="4478275"/>
                <a:gridCol w="2266575"/>
              </a:tblGrid>
              <a:tr h="4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Fatal Accidents between 2000 &amp; 2019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691,597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Fatalities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760,153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Age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Fatal Accidents where Alcohol is involved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165,717 (24%)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604375"/>
            <a:ext cx="7934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