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5"/>
  </p:notesMasterIdLst>
  <p:sldIdLst>
    <p:sldId id="268" r:id="rId5"/>
    <p:sldId id="313" r:id="rId6"/>
    <p:sldId id="314" r:id="rId7"/>
    <p:sldId id="345" r:id="rId8"/>
    <p:sldId id="346" r:id="rId9"/>
    <p:sldId id="348" r:id="rId10"/>
    <p:sldId id="347" r:id="rId11"/>
    <p:sldId id="350" r:id="rId12"/>
    <p:sldId id="349" r:id="rId13"/>
    <p:sldId id="351" r:id="rId14"/>
    <p:sldId id="353" r:id="rId15"/>
    <p:sldId id="352" r:id="rId16"/>
    <p:sldId id="355" r:id="rId17"/>
    <p:sldId id="354" r:id="rId18"/>
    <p:sldId id="356" r:id="rId19"/>
    <p:sldId id="357" r:id="rId20"/>
    <p:sldId id="358" r:id="rId21"/>
    <p:sldId id="359" r:id="rId22"/>
    <p:sldId id="360" r:id="rId23"/>
    <p:sldId id="362" r:id="rId24"/>
    <p:sldId id="361"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8" r:id="rId40"/>
    <p:sldId id="379" r:id="rId41"/>
    <p:sldId id="377" r:id="rId42"/>
    <p:sldId id="380" r:id="rId43"/>
    <p:sldId id="34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4BB04-A3E9-438A-8CA9-16754FEF1C9C}" type="datetimeFigureOut">
              <a:rPr lang="en-IN" smtClean="0"/>
              <a:t>11-01-2021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C90D6-E214-4EC9-BDFB-E83841643316}" type="slidenum">
              <a:rPr lang="en-IN" smtClean="0"/>
              <a:t>‹#›</a:t>
            </a:fld>
            <a:endParaRPr lang="en-IN"/>
          </a:p>
        </p:txBody>
      </p:sp>
    </p:spTree>
    <p:extLst>
      <p:ext uri="{BB962C8B-B14F-4D97-AF65-F5344CB8AC3E}">
        <p14:creationId xmlns:p14="http://schemas.microsoft.com/office/powerpoint/2010/main" val="187369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p:cover/>
  </p:transition>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Layout" Target="../slideLayouts/slideLayout4.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hemeOverride" Target="../theme/themeOverride36.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themeOverride" Target="../theme/themeOverride37.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805FAC0C-FAF5-45C5-9163-14FC1389A28A}"/>
              </a:ext>
            </a:extLst>
          </p:cNvPr>
          <p:cNvPicPr>
            <a:picLocks noChangeAspect="1"/>
          </p:cNvPicPr>
          <p:nvPr/>
        </p:nvPicPr>
        <p:blipFill>
          <a:blip r:embed="rId3"/>
          <a:stretch>
            <a:fillRect/>
          </a:stretch>
        </p:blipFill>
        <p:spPr>
          <a:xfrm>
            <a:off x="-13682" y="-354562"/>
            <a:ext cx="12205682" cy="6811346"/>
          </a:xfrm>
          <a:prstGeom prst="rect">
            <a:avLst/>
          </a:prstGeom>
        </p:spPr>
      </p:pic>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346441" y="-205274"/>
            <a:ext cx="7256106" cy="3041779"/>
          </a:xfrm>
          <a:effectLst>
            <a:innerShdw blurRad="63500" dist="50800" dir="5400000">
              <a:prstClr val="black">
                <a:alpha val="50000"/>
              </a:prstClr>
            </a:innerShdw>
          </a:effectLst>
        </p:spPr>
        <p:txBody>
          <a:bodyPr>
            <a:normAutofit/>
          </a:bodyPr>
          <a:lstStyle/>
          <a:p>
            <a:r>
              <a:rPr lang="en-US" sz="5400" dirty="0"/>
              <a:t>Stock Prediction </a:t>
            </a:r>
            <a:br>
              <a:rPr lang="en-US" sz="5400" dirty="0"/>
            </a:br>
            <a:r>
              <a:rPr lang="en-US" sz="5400" dirty="0"/>
              <a:t>using </a:t>
            </a:r>
            <a:r>
              <a:rPr lang="en-US" sz="5400" dirty="0">
                <a:solidFill>
                  <a:schemeClr val="accent1"/>
                </a:solidFill>
              </a:rPr>
              <a:t>Sentiment</a:t>
            </a:r>
            <a:r>
              <a:rPr lang="en-US" sz="5400" dirty="0"/>
              <a:t> &amp;</a:t>
            </a:r>
            <a:br>
              <a:rPr lang="en-US" sz="5400" dirty="0"/>
            </a:br>
            <a:r>
              <a:rPr lang="en-US" sz="5400" dirty="0"/>
              <a:t>Historical Data</a:t>
            </a: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0" name="Group 119">
            <a:extLst>
              <a:ext uri="{FF2B5EF4-FFF2-40B4-BE49-F238E27FC236}">
                <a16:creationId xmlns:a16="http://schemas.microsoft.com/office/drawing/2014/main" id="{9FB85DC4-C752-4E10-BE75-93138F21BD61}"/>
              </a:ext>
            </a:extLst>
          </p:cNvPr>
          <p:cNvGrpSpPr/>
          <p:nvPr/>
        </p:nvGrpSpPr>
        <p:grpSpPr>
          <a:xfrm>
            <a:off x="275209" y="6488671"/>
            <a:ext cx="13164103" cy="278480"/>
            <a:chOff x="275209" y="6488671"/>
            <a:chExt cx="13164103" cy="278480"/>
          </a:xfrm>
        </p:grpSpPr>
        <p:sp>
          <p:nvSpPr>
            <p:cNvPr id="121" name="TextBox 120">
              <a:extLst>
                <a:ext uri="{FF2B5EF4-FFF2-40B4-BE49-F238E27FC236}">
                  <a16:creationId xmlns:a16="http://schemas.microsoft.com/office/drawing/2014/main" id="{4DD925F3-1445-40B5-BEBD-00B8D5BE3457}"/>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22" name="TextBox 121">
              <a:extLst>
                <a:ext uri="{FF2B5EF4-FFF2-40B4-BE49-F238E27FC236}">
                  <a16:creationId xmlns:a16="http://schemas.microsoft.com/office/drawing/2014/main" id="{0DF9E746-5F74-404E-AEC2-CA6CEC549BE1}"/>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9127473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E2C5BE4-67B1-4EFE-A315-4B4D9A74B26C}"/>
              </a:ext>
            </a:extLst>
          </p:cNvPr>
          <p:cNvSpPr>
            <a:spLocks noGrp="1"/>
          </p:cNvSpPr>
          <p:nvPr>
            <p:ph sz="half" idx="2"/>
          </p:nvPr>
        </p:nvSpPr>
        <p:spPr>
          <a:xfrm>
            <a:off x="1054359" y="2120900"/>
            <a:ext cx="10101321" cy="3748194"/>
          </a:xfrm>
        </p:spPr>
        <p:txBody>
          <a:bodyPr>
            <a:normAutofit/>
          </a:bodyPr>
          <a:lstStyle/>
          <a:p>
            <a:pPr algn="just">
              <a:lnSpc>
                <a:spcPct val="107000"/>
              </a:lnSpc>
              <a:spcAft>
                <a:spcPts val="800"/>
              </a:spcAft>
            </a:pPr>
            <a:r>
              <a:rPr lang="en-US" sz="3200" dirty="0">
                <a:effectLst/>
                <a:latin typeface="+mj-lt"/>
                <a:ea typeface="Calibri" panose="020F0502020204030204" pitchFamily="34" charset="0"/>
                <a:cs typeface="Shruti" panose="020B0502040204020203" pitchFamily="34" charset="0"/>
              </a:rPr>
              <a:t>As you might have guessed, our focus will be on the technical analysis part. </a:t>
            </a:r>
          </a:p>
          <a:p>
            <a:pPr algn="just">
              <a:lnSpc>
                <a:spcPct val="107000"/>
              </a:lnSpc>
              <a:spcAft>
                <a:spcPts val="800"/>
              </a:spcAft>
            </a:pPr>
            <a:r>
              <a:rPr lang="en-US" sz="3200" dirty="0">
                <a:effectLst/>
                <a:latin typeface="+mj-lt"/>
                <a:ea typeface="Calibri" panose="020F0502020204030204" pitchFamily="34" charset="0"/>
                <a:cs typeface="Shruti" panose="020B0502040204020203" pitchFamily="34" charset="0"/>
              </a:rPr>
              <a:t>The study is primarily based on two components: </a:t>
            </a:r>
          </a:p>
          <a:p>
            <a:pPr algn="just">
              <a:lnSpc>
                <a:spcPct val="107000"/>
              </a:lnSpc>
              <a:spcAft>
                <a:spcPts val="800"/>
              </a:spcAft>
            </a:pPr>
            <a:r>
              <a:rPr lang="en-US" sz="3200" dirty="0">
                <a:effectLst/>
                <a:latin typeface="+mj-lt"/>
                <a:ea typeface="Calibri" panose="020F0502020204030204" pitchFamily="34" charset="0"/>
                <a:cs typeface="Shruti" panose="020B0502040204020203" pitchFamily="34" charset="0"/>
              </a:rPr>
              <a:t>1. Sentiment analysis and </a:t>
            </a:r>
          </a:p>
          <a:p>
            <a:pPr algn="just">
              <a:lnSpc>
                <a:spcPct val="107000"/>
              </a:lnSpc>
              <a:spcAft>
                <a:spcPts val="800"/>
              </a:spcAft>
            </a:pPr>
            <a:r>
              <a:rPr lang="en-US" sz="3200" dirty="0">
                <a:effectLst/>
                <a:latin typeface="+mj-lt"/>
                <a:ea typeface="Calibri" panose="020F0502020204030204" pitchFamily="34" charset="0"/>
                <a:cs typeface="Shruti" panose="020B0502040204020203" pitchFamily="34" charset="0"/>
              </a:rPr>
              <a:t>2. Historical data analysis. </a:t>
            </a:r>
            <a:endParaRPr lang="en-IN" sz="3200" dirty="0">
              <a:effectLst/>
              <a:latin typeface="+mj-lt"/>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a16="http://schemas.microsoft.com/office/drawing/2014/main" id="{5C6ED613-C127-4390-98E6-143B411C0C1E}"/>
              </a:ext>
            </a:extLst>
          </p:cNvPr>
          <p:cNvSpPr txBox="1">
            <a:spLocks/>
          </p:cNvSpPr>
          <p:nvPr/>
        </p:nvSpPr>
        <p:spPr>
          <a:xfrm>
            <a:off x="383220" y="-102675"/>
            <a:ext cx="11438666" cy="148759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US" sz="4800" dirty="0">
                <a:solidFill>
                  <a:schemeClr val="bg1"/>
                </a:solidFill>
                <a:effectLst/>
                <a:ea typeface="Calibri" panose="020F0502020204030204" pitchFamily="34" charset="0"/>
                <a:cs typeface="Shruti" panose="020B0502040204020203" pitchFamily="34" charset="0"/>
              </a:rPr>
              <a:t>NEED </a:t>
            </a:r>
            <a:r>
              <a:rPr lang="en-US" sz="4800" dirty="0">
                <a:solidFill>
                  <a:schemeClr val="accent1"/>
                </a:solidFill>
                <a:effectLst/>
                <a:ea typeface="Calibri" panose="020F0502020204030204" pitchFamily="34" charset="0"/>
                <a:cs typeface="Shruti" panose="020B0502040204020203" pitchFamily="34" charset="0"/>
              </a:rPr>
              <a:t>AND</a:t>
            </a:r>
            <a:r>
              <a:rPr lang="en-US" sz="4800" dirty="0">
                <a:solidFill>
                  <a:schemeClr val="bg1"/>
                </a:solidFill>
                <a:effectLst/>
                <a:ea typeface="Calibri" panose="020F0502020204030204" pitchFamily="34" charset="0"/>
                <a:cs typeface="Shruti" panose="020B0502040204020203" pitchFamily="34" charset="0"/>
              </a:rPr>
              <a:t> SCOPE OF WORK</a:t>
            </a:r>
            <a:endParaRPr lang="en-IN" sz="4800" dirty="0">
              <a:solidFill>
                <a:schemeClr val="bg1"/>
              </a:solidFill>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97369856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95245" y="2052735"/>
            <a:ext cx="10058400" cy="2866002"/>
          </a:xfrm>
        </p:spPr>
        <p:txBody>
          <a:bodyPr>
            <a:normAutofit fontScale="90000"/>
          </a:bodyPr>
          <a:lstStyle/>
          <a:p>
            <a:pPr algn="ctr"/>
            <a:r>
              <a:rPr lang="en-US" sz="8000" dirty="0"/>
              <a:t>2.1 </a:t>
            </a:r>
            <a:r>
              <a:rPr lang="en-US" sz="7200" dirty="0">
                <a:effectLst/>
                <a:latin typeface="+mj-lt"/>
                <a:ea typeface="Calibri" panose="020F0502020204030204" pitchFamily="34" charset="0"/>
                <a:cs typeface="Shruti" panose="020B0502040204020203" pitchFamily="34" charset="0"/>
              </a:rPr>
              <a:t>Historical Data </a:t>
            </a:r>
            <a:r>
              <a:rPr lang="en-US" sz="7200" dirty="0">
                <a:solidFill>
                  <a:schemeClr val="accent1"/>
                </a:solidFill>
                <a:effectLst/>
                <a:latin typeface="+mj-lt"/>
                <a:ea typeface="Calibri" panose="020F0502020204030204" pitchFamily="34" charset="0"/>
                <a:cs typeface="Shruti" panose="020B0502040204020203" pitchFamily="34" charset="0"/>
              </a:rPr>
              <a:t>Analysis</a:t>
            </a:r>
            <a:r>
              <a:rPr lang="en-US" sz="7200" dirty="0">
                <a:effectLst/>
                <a:latin typeface="+mj-lt"/>
                <a:ea typeface="Calibri" panose="020F0502020204030204" pitchFamily="34" charset="0"/>
                <a:cs typeface="Shruti" panose="020B0502040204020203" pitchFamily="34" charset="0"/>
              </a:rPr>
              <a:t> Component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64179201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E2C5BE4-67B1-4EFE-A315-4B4D9A74B26C}"/>
              </a:ext>
            </a:extLst>
          </p:cNvPr>
          <p:cNvSpPr>
            <a:spLocks noGrp="1"/>
          </p:cNvSpPr>
          <p:nvPr>
            <p:ph sz="half" idx="2"/>
          </p:nvPr>
        </p:nvSpPr>
        <p:spPr>
          <a:xfrm>
            <a:off x="5411755" y="2120900"/>
            <a:ext cx="6652727" cy="3748194"/>
          </a:xfrm>
        </p:spPr>
        <p:txBody>
          <a:bodyPr>
            <a:normAutofit/>
          </a:bodyPr>
          <a:lstStyle/>
          <a:p>
            <a:pPr marL="651510" indent="-28575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Several attempts have been made in the past to enhance accuracy in the prediction of stock prices as well as overall performance of stock exchanges. </a:t>
            </a:r>
          </a:p>
          <a:p>
            <a:pPr marL="651510" indent="-28575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Most of this prediction models aimed to predict future performance of stocks, on from the analysis of historic data. </a:t>
            </a:r>
          </a:p>
          <a:p>
            <a:pPr marL="651510" indent="-28575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None of these models succeeded in their prediction accuracy of at least 70–75%. </a:t>
            </a:r>
            <a:endParaRPr lang="en-IN" sz="2000" dirty="0">
              <a:effectLst/>
              <a:latin typeface="+mj-lt"/>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US" sz="4400" dirty="0">
                <a:effectLst/>
                <a:latin typeface="+mj-lt"/>
                <a:ea typeface="Calibri" panose="020F0502020204030204" pitchFamily="34" charset="0"/>
                <a:cs typeface="Shruti" panose="020B0502040204020203" pitchFamily="34" charset="0"/>
              </a:rPr>
              <a:t>Historical Data </a:t>
            </a:r>
            <a:r>
              <a:rPr lang="en-US" sz="4400" dirty="0">
                <a:solidFill>
                  <a:schemeClr val="accent1"/>
                </a:solidFill>
                <a:effectLst/>
                <a:latin typeface="+mj-lt"/>
                <a:ea typeface="Calibri" panose="020F0502020204030204" pitchFamily="34" charset="0"/>
                <a:cs typeface="Shruti" panose="020B0502040204020203" pitchFamily="34" charset="0"/>
              </a:rPr>
              <a:t>Analysis</a:t>
            </a:r>
            <a:r>
              <a:rPr lang="en-US" sz="4400" dirty="0">
                <a:effectLst/>
                <a:latin typeface="+mj-lt"/>
                <a:ea typeface="Calibri" panose="020F0502020204030204" pitchFamily="34" charset="0"/>
                <a:cs typeface="Shruti" panose="020B0502040204020203" pitchFamily="34" charset="0"/>
              </a:rPr>
              <a:t> Component </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7" name="Content Placeholder 16">
            <a:extLst>
              <a:ext uri="{FF2B5EF4-FFF2-40B4-BE49-F238E27FC236}">
                <a16:creationId xmlns:a16="http://schemas.microsoft.com/office/drawing/2014/main" id="{84F02825-CDEC-4A0E-934E-F6A0C65EDED7}"/>
              </a:ext>
            </a:extLst>
          </p:cNvPr>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522514" y="1940767"/>
            <a:ext cx="5178490" cy="3648269"/>
          </a:xfrm>
          <a:prstGeom prst="rect">
            <a:avLst/>
          </a:prstGeom>
          <a:noFill/>
          <a:ln>
            <a:noFill/>
          </a:ln>
        </p:spPr>
      </p:pic>
    </p:spTree>
    <p:extLst>
      <p:ext uri="{BB962C8B-B14F-4D97-AF65-F5344CB8AC3E}">
        <p14:creationId xmlns:p14="http://schemas.microsoft.com/office/powerpoint/2010/main" val="170982576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95245" y="2052735"/>
            <a:ext cx="10058400" cy="2866002"/>
          </a:xfrm>
        </p:spPr>
        <p:txBody>
          <a:bodyPr>
            <a:normAutofit fontScale="90000"/>
          </a:bodyPr>
          <a:lstStyle/>
          <a:p>
            <a:pPr algn="ctr"/>
            <a:r>
              <a:rPr lang="en-US" sz="8000" dirty="0"/>
              <a:t>2.2 </a:t>
            </a:r>
            <a:r>
              <a:rPr lang="en-US" sz="7200" dirty="0">
                <a:effectLst/>
                <a:latin typeface="+mj-lt"/>
                <a:ea typeface="Calibri" panose="020F0502020204030204" pitchFamily="34" charset="0"/>
                <a:cs typeface="Shruti" panose="020B0502040204020203" pitchFamily="34" charset="0"/>
              </a:rPr>
              <a:t>Sentiment </a:t>
            </a:r>
            <a:r>
              <a:rPr lang="en-US" sz="7200" dirty="0">
                <a:solidFill>
                  <a:schemeClr val="accent1"/>
                </a:solidFill>
                <a:effectLst/>
                <a:latin typeface="+mj-lt"/>
                <a:ea typeface="Calibri" panose="020F0502020204030204" pitchFamily="34" charset="0"/>
                <a:cs typeface="Shruti" panose="020B0502040204020203" pitchFamily="34" charset="0"/>
              </a:rPr>
              <a:t>Analysis</a:t>
            </a:r>
            <a:r>
              <a:rPr lang="en-US" sz="7200" dirty="0">
                <a:effectLst/>
                <a:latin typeface="+mj-lt"/>
                <a:ea typeface="Calibri" panose="020F0502020204030204" pitchFamily="34" charset="0"/>
                <a:cs typeface="Shruti" panose="020B0502040204020203" pitchFamily="34" charset="0"/>
              </a:rPr>
              <a:t> Component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15275619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E2C5BE4-67B1-4EFE-A315-4B4D9A74B26C}"/>
              </a:ext>
            </a:extLst>
          </p:cNvPr>
          <p:cNvSpPr>
            <a:spLocks noGrp="1"/>
          </p:cNvSpPr>
          <p:nvPr>
            <p:ph sz="half" idx="2"/>
          </p:nvPr>
        </p:nvSpPr>
        <p:spPr>
          <a:xfrm>
            <a:off x="354563" y="2120900"/>
            <a:ext cx="11709919" cy="3748194"/>
          </a:xfrm>
        </p:spPr>
        <p:txBody>
          <a:bodyPr>
            <a:normAutofit lnSpcReduction="10000"/>
          </a:bodyPr>
          <a:lstStyle/>
          <a:p>
            <a:pPr marL="822960" indent="-457200">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People use social networking sites, like Facebook, Twitter, etc. to express their comments and opinions about a particular topic such as news, movie, event and remarks related to product. </a:t>
            </a:r>
          </a:p>
          <a:p>
            <a:pPr marL="822960" indent="-457200">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Sentiment classification could be done in word/phrase level, sentence level and document level. </a:t>
            </a:r>
          </a:p>
          <a:p>
            <a:pPr marL="822960" indent="-457200">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Sentiment analysis is used to extract such opinion and remarks of users by classifying them as positive, negative and natural sentiment.</a:t>
            </a:r>
            <a:endParaRPr lang="en-IN" sz="2000" dirty="0">
              <a:effectLst/>
              <a:latin typeface="+mj-lt"/>
              <a:ea typeface="Calibri" panose="020F0502020204030204" pitchFamily="34" charset="0"/>
              <a:cs typeface="Shruti" panose="020B0502040204020203" pitchFamily="34" charset="0"/>
            </a:endParaRPr>
          </a:p>
          <a:p>
            <a:pPr marL="822960" indent="-45720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Here we shall be using this approach to predict whether the stock price will increase or decrease (1 or 0) based on the top news headlines collected form one such social media platform.</a:t>
            </a:r>
            <a:endParaRPr lang="en-IN" sz="2000" dirty="0">
              <a:effectLst/>
              <a:latin typeface="+mj-lt"/>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4800" dirty="0">
                <a:effectLst/>
                <a:latin typeface="+mj-lt"/>
                <a:ea typeface="Calibri" panose="020F0502020204030204" pitchFamily="34" charset="0"/>
                <a:cs typeface="Shruti" panose="020B0502040204020203" pitchFamily="34" charset="0"/>
              </a:rPr>
              <a:t>Sentiment </a:t>
            </a:r>
            <a:r>
              <a:rPr lang="en-US" sz="4800" dirty="0">
                <a:solidFill>
                  <a:schemeClr val="accent1"/>
                </a:solidFill>
                <a:effectLst/>
                <a:latin typeface="+mj-lt"/>
                <a:ea typeface="Calibri" panose="020F0502020204030204" pitchFamily="34" charset="0"/>
                <a:cs typeface="Shruti" panose="020B0502040204020203" pitchFamily="34" charset="0"/>
              </a:rPr>
              <a:t>Analysis</a:t>
            </a:r>
            <a:r>
              <a:rPr lang="en-US" sz="4800" dirty="0">
                <a:effectLst/>
                <a:latin typeface="+mj-lt"/>
                <a:ea typeface="Calibri" panose="020F0502020204030204" pitchFamily="34" charset="0"/>
                <a:cs typeface="Shruti" panose="020B0502040204020203" pitchFamily="34" charset="0"/>
              </a:rPr>
              <a:t> Component </a:t>
            </a:r>
            <a:endParaRPr lang="en-IN" sz="48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169977228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95245" y="2052735"/>
            <a:ext cx="10058400" cy="2866002"/>
          </a:xfrm>
        </p:spPr>
        <p:txBody>
          <a:bodyPr>
            <a:normAutofit fontScale="90000"/>
          </a:bodyPr>
          <a:lstStyle/>
          <a:p>
            <a:r>
              <a:rPr lang="en-US" sz="8000" dirty="0"/>
              <a:t>3.</a:t>
            </a:r>
            <a:r>
              <a:rPr lang="en-US" sz="6000" dirty="0">
                <a:effectLst/>
                <a:ea typeface="Calibri" panose="020F0502020204030204" pitchFamily="34" charset="0"/>
                <a:cs typeface="Shruti" panose="020B0502040204020203" pitchFamily="34" charset="0"/>
              </a:rPr>
              <a:t>Understanding the Basic </a:t>
            </a:r>
            <a:r>
              <a:rPr lang="en-US" sz="6000" dirty="0">
                <a:solidFill>
                  <a:schemeClr val="accent1"/>
                </a:solidFill>
                <a:effectLst/>
                <a:ea typeface="Calibri" panose="020F0502020204030204" pitchFamily="34" charset="0"/>
                <a:cs typeface="Shruti" panose="020B0502040204020203" pitchFamily="34" charset="0"/>
              </a:rPr>
              <a:t>News-Market</a:t>
            </a:r>
            <a:r>
              <a:rPr lang="en-US" sz="6000" dirty="0">
                <a:effectLst/>
                <a:ea typeface="Calibri" panose="020F0502020204030204" pitchFamily="34" charset="0"/>
                <a:cs typeface="Shruti" panose="020B0502040204020203" pitchFamily="34" charset="0"/>
              </a:rPr>
              <a:t> Relation</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80877528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32252-8BC3-4597-8F37-BC42411C85D3}"/>
              </a:ext>
            </a:extLst>
          </p:cNvPr>
          <p:cNvSpPr>
            <a:spLocks noGrp="1"/>
          </p:cNvSpPr>
          <p:nvPr>
            <p:ph sz="half" idx="1"/>
          </p:nvPr>
        </p:nvSpPr>
        <p:spPr>
          <a:xfrm>
            <a:off x="251928" y="2323322"/>
            <a:ext cx="5103843" cy="3545771"/>
          </a:xfrm>
        </p:spPr>
        <p:txBody>
          <a:bodyPr/>
          <a:lstStyle/>
          <a:p>
            <a:pPr>
              <a:buFont typeface="Wingdings" panose="05000000000000000000" pitchFamily="2" charset="2"/>
              <a:buChar char="§"/>
            </a:pPr>
            <a:r>
              <a:rPr lang="en-US" sz="2400" dirty="0">
                <a:effectLst/>
                <a:latin typeface="+mj-lt"/>
                <a:ea typeface="Calibri" panose="020F0502020204030204" pitchFamily="34" charset="0"/>
                <a:cs typeface="Shruti" panose="020B0502040204020203" pitchFamily="34" charset="0"/>
              </a:rPr>
              <a:t> The figure here depicts how the stock market gets effected by daily news and how the prices of the stock are affected by constant buy and sell based on small events like appointment of new CEO, or Release of new product, etc.</a:t>
            </a:r>
            <a:endParaRPr lang="en-IN" sz="2400" dirty="0">
              <a:effectLst/>
              <a:latin typeface="+mj-lt"/>
              <a:ea typeface="Calibri" panose="020F0502020204030204" pitchFamily="34" charset="0"/>
              <a:cs typeface="Shruti" panose="020B0502040204020203" pitchFamily="34" charset="0"/>
            </a:endParaRPr>
          </a:p>
          <a:p>
            <a:endParaRPr lang="en-IN" dirty="0"/>
          </a:p>
        </p:txBody>
      </p:sp>
      <p:pic>
        <p:nvPicPr>
          <p:cNvPr id="11" name="Content Placeholder 10">
            <a:extLst>
              <a:ext uri="{FF2B5EF4-FFF2-40B4-BE49-F238E27FC236}">
                <a16:creationId xmlns:a16="http://schemas.microsoft.com/office/drawing/2014/main" id="{B9970487-66EA-4C4A-A64E-8F0918991FDA}"/>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5673012" y="2258008"/>
            <a:ext cx="6176866" cy="3536301"/>
          </a:xfrm>
          <a:prstGeom prst="rect">
            <a:avLst/>
          </a:prstGeom>
          <a:noFill/>
          <a:ln>
            <a:noFill/>
          </a:ln>
        </p:spPr>
      </p:pic>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3600" dirty="0">
                <a:effectLst/>
                <a:latin typeface="+mj-lt"/>
                <a:ea typeface="Calibri" panose="020F0502020204030204" pitchFamily="34" charset="0"/>
                <a:cs typeface="Shruti" panose="020B0502040204020203" pitchFamily="34" charset="0"/>
              </a:rPr>
              <a:t>Understanding the Basic </a:t>
            </a:r>
            <a:r>
              <a:rPr lang="en-US" sz="3600" dirty="0">
                <a:solidFill>
                  <a:schemeClr val="accent1"/>
                </a:solidFill>
                <a:effectLst/>
                <a:latin typeface="+mj-lt"/>
                <a:ea typeface="Calibri" panose="020F0502020204030204" pitchFamily="34" charset="0"/>
                <a:cs typeface="Shruti" panose="020B0502040204020203" pitchFamily="34" charset="0"/>
              </a:rPr>
              <a:t>News-Market</a:t>
            </a:r>
            <a:r>
              <a:rPr lang="en-US" sz="3600" dirty="0">
                <a:effectLst/>
                <a:latin typeface="+mj-lt"/>
                <a:ea typeface="Calibri" panose="020F0502020204030204" pitchFamily="34" charset="0"/>
                <a:cs typeface="Shruti" panose="020B0502040204020203" pitchFamily="34" charset="0"/>
              </a:rPr>
              <a:t> Relation</a:t>
            </a:r>
            <a:endParaRPr lang="en-IN" sz="36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12372284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104575" y="1884783"/>
            <a:ext cx="10058400" cy="3631113"/>
          </a:xfrm>
        </p:spPr>
        <p:txBody>
          <a:bodyPr>
            <a:normAutofit fontScale="90000"/>
          </a:bodyPr>
          <a:lstStyle/>
          <a:p>
            <a:pPr algn="ctr"/>
            <a:r>
              <a:rPr lang="en-US" sz="8000" dirty="0"/>
              <a:t>4.</a:t>
            </a:r>
            <a:r>
              <a:rPr lang="en-US" sz="1800" b="1" dirty="0">
                <a:effectLst/>
                <a:latin typeface="Calibri" panose="020F0502020204030204" pitchFamily="34" charset="0"/>
                <a:ea typeface="Calibri" panose="020F0502020204030204" pitchFamily="34" charset="0"/>
                <a:cs typeface="Shruti" panose="020B0502040204020203" pitchFamily="34" charset="0"/>
              </a:rPr>
              <a:t> </a:t>
            </a:r>
            <a:r>
              <a:rPr lang="en-US" sz="6000" dirty="0">
                <a:effectLst/>
                <a:ea typeface="Calibri" panose="020F0502020204030204" pitchFamily="34" charset="0"/>
                <a:cs typeface="Shruti" panose="020B0502040204020203" pitchFamily="34" charset="0"/>
              </a:rPr>
              <a:t>THE </a:t>
            </a:r>
            <a:r>
              <a:rPr lang="en-US" sz="6000" dirty="0">
                <a:solidFill>
                  <a:schemeClr val="accent1"/>
                </a:solidFill>
                <a:effectLst/>
                <a:ea typeface="Calibri" panose="020F0502020204030204" pitchFamily="34" charset="0"/>
                <a:cs typeface="Shruti" panose="020B0502040204020203" pitchFamily="34" charset="0"/>
              </a:rPr>
              <a:t>GOAL</a:t>
            </a:r>
            <a:r>
              <a:rPr lang="en-US" sz="6000" dirty="0">
                <a:effectLst/>
                <a:ea typeface="Calibri" panose="020F0502020204030204" pitchFamily="34" charset="0"/>
                <a:cs typeface="Shruti" panose="020B0502040204020203" pitchFamily="34" charset="0"/>
              </a:rPr>
              <a:t> OF THE STUDY</a:t>
            </a:r>
            <a:br>
              <a:rPr lang="en-IN" sz="1800" dirty="0">
                <a:effectLst/>
                <a:latin typeface="Calibri" panose="020F0502020204030204" pitchFamily="34" charset="0"/>
                <a:ea typeface="Calibri" panose="020F0502020204030204" pitchFamily="34" charset="0"/>
                <a:cs typeface="Shruti" panose="020B0502040204020203" pitchFamily="34" charset="0"/>
              </a:rPr>
            </a:b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50138408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E2C5BE4-67B1-4EFE-A315-4B4D9A74B26C}"/>
              </a:ext>
            </a:extLst>
          </p:cNvPr>
          <p:cNvSpPr>
            <a:spLocks noGrp="1"/>
          </p:cNvSpPr>
          <p:nvPr>
            <p:ph sz="half" idx="2"/>
          </p:nvPr>
        </p:nvSpPr>
        <p:spPr>
          <a:xfrm>
            <a:off x="677293" y="2481323"/>
            <a:ext cx="6037272" cy="3186206"/>
          </a:xfrm>
        </p:spPr>
        <p:txBody>
          <a:bodyPr>
            <a:normAutofit fontScale="85000" lnSpcReduction="20000"/>
          </a:bodyPr>
          <a:lstStyle/>
          <a:p>
            <a:pPr marL="457200" indent="-457200" algn="just">
              <a:lnSpc>
                <a:spcPct val="107000"/>
              </a:lnSpc>
              <a:spcAft>
                <a:spcPts val="800"/>
              </a:spcAft>
              <a:buFont typeface="+mj-lt"/>
              <a:buAutoNum type="arabicPeriod"/>
            </a:pPr>
            <a:r>
              <a:rPr lang="en-US" sz="2400" dirty="0">
                <a:effectLst/>
                <a:latin typeface="+mj-lt"/>
                <a:ea typeface="Calibri" panose="020F0502020204030204" pitchFamily="34" charset="0"/>
                <a:cs typeface="Shruti" panose="020B0502040204020203" pitchFamily="34" charset="0"/>
              </a:rPr>
              <a:t>Our Goal here is to construct an effective and efficient model that can predict the future trends in the stock market as well as a stock sentiment based on top news headlines for a particular day. </a:t>
            </a:r>
          </a:p>
          <a:p>
            <a:pPr marL="457200" indent="-457200" algn="just">
              <a:lnSpc>
                <a:spcPct val="107000"/>
              </a:lnSpc>
              <a:spcAft>
                <a:spcPts val="800"/>
              </a:spcAft>
              <a:buFont typeface="+mj-lt"/>
              <a:buAutoNum type="arabicPeriod"/>
            </a:pPr>
            <a:r>
              <a:rPr lang="en-US" sz="2400" dirty="0">
                <a:effectLst/>
                <a:latin typeface="+mj-lt"/>
                <a:ea typeface="Calibri" panose="020F0502020204030204" pitchFamily="34" charset="0"/>
                <a:cs typeface="Shruti" panose="020B0502040204020203" pitchFamily="34" charset="0"/>
              </a:rPr>
              <a:t>We then compare the results of sentiment analysis as well as historical data analysis in order to see how closely they match, with the minimum error and maximum possible accuracy for the prediction.</a:t>
            </a:r>
            <a:endParaRPr lang="en-IN" sz="2400" dirty="0">
              <a:effectLst/>
              <a:latin typeface="+mj-lt"/>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4800" dirty="0">
                <a:effectLst/>
                <a:latin typeface="+mj-lt"/>
                <a:ea typeface="Calibri" panose="020F0502020204030204" pitchFamily="34" charset="0"/>
                <a:cs typeface="Shruti" panose="020B0502040204020203" pitchFamily="34" charset="0"/>
              </a:rPr>
              <a:t>The </a:t>
            </a:r>
            <a:r>
              <a:rPr lang="en-US" sz="4800" dirty="0">
                <a:solidFill>
                  <a:schemeClr val="accent1"/>
                </a:solidFill>
                <a:effectLst/>
                <a:latin typeface="+mj-lt"/>
                <a:ea typeface="Calibri" panose="020F0502020204030204" pitchFamily="34" charset="0"/>
                <a:cs typeface="Shruti" panose="020B0502040204020203" pitchFamily="34" charset="0"/>
              </a:rPr>
              <a:t>Goal</a:t>
            </a:r>
            <a:r>
              <a:rPr lang="en-US" sz="4800" dirty="0">
                <a:effectLst/>
                <a:latin typeface="+mj-lt"/>
                <a:ea typeface="Calibri" panose="020F0502020204030204" pitchFamily="34" charset="0"/>
                <a:cs typeface="Shruti" panose="020B0502040204020203" pitchFamily="34" charset="0"/>
              </a:rPr>
              <a:t> Of The Study</a:t>
            </a:r>
            <a:endParaRPr lang="en-IN" sz="48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280" y="2070254"/>
            <a:ext cx="4008344" cy="4008344"/>
          </a:xfrm>
          <a:prstGeom prst="rect">
            <a:avLst/>
          </a:prstGeom>
        </p:spPr>
      </p:pic>
    </p:spTree>
    <p:extLst>
      <p:ext uri="{BB962C8B-B14F-4D97-AF65-F5344CB8AC3E}">
        <p14:creationId xmlns:p14="http://schemas.microsoft.com/office/powerpoint/2010/main" val="278920740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01938" y="2127380"/>
            <a:ext cx="10058400" cy="2128884"/>
          </a:xfrm>
        </p:spPr>
        <p:txBody>
          <a:bodyPr>
            <a:normAutofit/>
          </a:bodyPr>
          <a:lstStyle/>
          <a:p>
            <a:pPr algn="ctr"/>
            <a:r>
              <a:rPr lang="en-US" sz="8000" dirty="0"/>
              <a:t>5.</a:t>
            </a:r>
            <a:r>
              <a:rPr lang="en-US" sz="1800" b="1" dirty="0">
                <a:effectLst/>
                <a:latin typeface="Calibri" panose="020F0502020204030204" pitchFamily="34" charset="0"/>
                <a:ea typeface="Calibri" panose="020F0502020204030204" pitchFamily="34" charset="0"/>
                <a:cs typeface="Shruti" panose="020B0502040204020203" pitchFamily="34" charset="0"/>
              </a:rPr>
              <a:t> </a:t>
            </a:r>
            <a:r>
              <a:rPr lang="en-US" sz="4800" dirty="0">
                <a:effectLst/>
                <a:ea typeface="Calibri" panose="020F0502020204030204" pitchFamily="34" charset="0"/>
                <a:cs typeface="Shruti" panose="020B0502040204020203" pitchFamily="34" charset="0"/>
              </a:rPr>
              <a:t>DATASET </a:t>
            </a:r>
            <a:r>
              <a:rPr lang="en-US" sz="4800" dirty="0">
                <a:solidFill>
                  <a:schemeClr val="accent1"/>
                </a:solidFill>
                <a:effectLst/>
                <a:ea typeface="Calibri" panose="020F0502020204030204" pitchFamily="34" charset="0"/>
                <a:cs typeface="Shruti" panose="020B0502040204020203" pitchFamily="34" charset="0"/>
              </a:rPr>
              <a:t>DESCRIPTION</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66260179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57923" y="2488265"/>
            <a:ext cx="10058400" cy="1450757"/>
          </a:xfrm>
        </p:spPr>
        <p:txBody>
          <a:bodyPr>
            <a:normAutofit/>
          </a:bodyPr>
          <a:lstStyle/>
          <a:p>
            <a:pPr algn="ctr"/>
            <a:r>
              <a:rPr lang="en-US" sz="8000" dirty="0"/>
              <a:t>1. </a:t>
            </a:r>
            <a:r>
              <a:rPr lang="en-IN" sz="8800" dirty="0"/>
              <a:t>Introduction</a:t>
            </a: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31661183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01938" y="2127380"/>
            <a:ext cx="10058400" cy="2128884"/>
          </a:xfrm>
        </p:spPr>
        <p:txBody>
          <a:bodyPr>
            <a:normAutofit/>
          </a:bodyPr>
          <a:lstStyle/>
          <a:p>
            <a:pPr algn="ctr"/>
            <a:r>
              <a:rPr lang="en-US" sz="8000" dirty="0"/>
              <a:t>5.1.</a:t>
            </a:r>
            <a:r>
              <a:rPr lang="en-US" sz="1800" b="1" dirty="0">
                <a:effectLst/>
                <a:latin typeface="Calibri" panose="020F0502020204030204" pitchFamily="34" charset="0"/>
                <a:ea typeface="Calibri" panose="020F0502020204030204" pitchFamily="34" charset="0"/>
                <a:cs typeface="Shruti" panose="020B0502040204020203" pitchFamily="34" charset="0"/>
              </a:rPr>
              <a:t> </a:t>
            </a:r>
            <a:r>
              <a:rPr lang="en-US" sz="7200" dirty="0">
                <a:ea typeface="Calibri" panose="020F0502020204030204" pitchFamily="34" charset="0"/>
                <a:cs typeface="Shruti" panose="020B0502040204020203" pitchFamily="34" charset="0"/>
              </a:rPr>
              <a:t>H</a:t>
            </a:r>
            <a:r>
              <a:rPr lang="en-US" sz="7200" dirty="0">
                <a:effectLst/>
                <a:ea typeface="Calibri" panose="020F0502020204030204" pitchFamily="34" charset="0"/>
                <a:cs typeface="Shruti" panose="020B0502040204020203" pitchFamily="34" charset="0"/>
              </a:rPr>
              <a:t>istorical </a:t>
            </a:r>
            <a:r>
              <a:rPr lang="en-US" sz="7200" dirty="0">
                <a:solidFill>
                  <a:schemeClr val="accent1"/>
                </a:solidFill>
                <a:effectLst/>
                <a:ea typeface="Calibri" panose="020F0502020204030204" pitchFamily="34" charset="0"/>
                <a:cs typeface="Shruti" panose="020B0502040204020203" pitchFamily="34" charset="0"/>
              </a:rPr>
              <a:t>Dataset</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526061645"/>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5400" dirty="0">
                <a:latin typeface="+mj-lt"/>
                <a:ea typeface="Calibri" panose="020F0502020204030204" pitchFamily="34" charset="0"/>
                <a:cs typeface="Shruti" panose="020B0502040204020203" pitchFamily="34" charset="0"/>
              </a:rPr>
              <a:t>H</a:t>
            </a:r>
            <a:r>
              <a:rPr lang="en-US" sz="5400" dirty="0">
                <a:effectLst/>
                <a:latin typeface="+mj-lt"/>
                <a:ea typeface="Calibri" panose="020F0502020204030204" pitchFamily="34" charset="0"/>
                <a:cs typeface="Shruti" panose="020B0502040204020203" pitchFamily="34" charset="0"/>
              </a:rPr>
              <a:t>istorical </a:t>
            </a:r>
            <a:r>
              <a:rPr lang="en-US" sz="5400" dirty="0">
                <a:solidFill>
                  <a:schemeClr val="accent1"/>
                </a:solidFill>
                <a:effectLst/>
                <a:latin typeface="+mj-lt"/>
                <a:ea typeface="Calibri" panose="020F0502020204030204" pitchFamily="34" charset="0"/>
                <a:cs typeface="Shruti" panose="020B0502040204020203" pitchFamily="34" charset="0"/>
              </a:rPr>
              <a:t>Dataset</a:t>
            </a:r>
            <a:endParaRPr lang="en-IN" sz="5400" dirty="0">
              <a:solidFill>
                <a:schemeClr val="accent1"/>
              </a:solidFill>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1" name="Content Placeholder 10">
            <a:extLst>
              <a:ext uri="{FF2B5EF4-FFF2-40B4-BE49-F238E27FC236}">
                <a16:creationId xmlns:a16="http://schemas.microsoft.com/office/drawing/2014/main" id="{DA6CF877-E436-4AD9-9E76-3711D24A1350}"/>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62271" y="1912775"/>
            <a:ext cx="9153331" cy="4217437"/>
          </a:xfrm>
          <a:prstGeom prst="rect">
            <a:avLst/>
          </a:prstGeom>
          <a:noFill/>
          <a:ln>
            <a:noFill/>
          </a:ln>
        </p:spPr>
      </p:pic>
    </p:spTree>
    <p:extLst>
      <p:ext uri="{BB962C8B-B14F-4D97-AF65-F5344CB8AC3E}">
        <p14:creationId xmlns:p14="http://schemas.microsoft.com/office/powerpoint/2010/main" val="4154157680"/>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5400" dirty="0">
                <a:latin typeface="+mj-lt"/>
                <a:ea typeface="Calibri" panose="020F0502020204030204" pitchFamily="34" charset="0"/>
                <a:cs typeface="Shruti" panose="020B0502040204020203" pitchFamily="34" charset="0"/>
              </a:rPr>
              <a:t>H</a:t>
            </a:r>
            <a:r>
              <a:rPr lang="en-US" sz="5400" dirty="0">
                <a:effectLst/>
                <a:latin typeface="+mj-lt"/>
                <a:ea typeface="Calibri" panose="020F0502020204030204" pitchFamily="34" charset="0"/>
                <a:cs typeface="Shruti" panose="020B0502040204020203" pitchFamily="34" charset="0"/>
              </a:rPr>
              <a:t>istorical </a:t>
            </a:r>
            <a:r>
              <a:rPr lang="en-US" sz="5400" dirty="0">
                <a:solidFill>
                  <a:schemeClr val="accent1"/>
                </a:solidFill>
                <a:effectLst/>
                <a:latin typeface="+mj-lt"/>
                <a:ea typeface="Calibri" panose="020F0502020204030204" pitchFamily="34" charset="0"/>
                <a:cs typeface="Shruti" panose="020B0502040204020203" pitchFamily="34" charset="0"/>
              </a:rPr>
              <a:t>Dataset</a:t>
            </a:r>
            <a:endParaRPr lang="en-IN" sz="5400" dirty="0">
              <a:solidFill>
                <a:schemeClr val="accent1"/>
              </a:solidFill>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a:extLst>
              <a:ext uri="{FF2B5EF4-FFF2-40B4-BE49-F238E27FC236}">
                <a16:creationId xmlns:a16="http://schemas.microsoft.com/office/drawing/2014/main" id="{7DC6602D-475A-45FF-BE08-EAB7A8647C4A}"/>
              </a:ext>
            </a:extLst>
          </p:cNvPr>
          <p:cNvSpPr>
            <a:spLocks noGrp="1"/>
          </p:cNvSpPr>
          <p:nvPr>
            <p:ph sz="half" idx="2"/>
          </p:nvPr>
        </p:nvSpPr>
        <p:spPr>
          <a:xfrm>
            <a:off x="699796" y="1548883"/>
            <a:ext cx="10982131" cy="4721288"/>
          </a:xfrm>
        </p:spPr>
        <p:txBody>
          <a:bodyPr>
            <a:normAutofit fontScale="92500" lnSpcReduction="10000"/>
          </a:bodyPr>
          <a:lstStyle/>
          <a:p>
            <a:pPr marL="457200" algn="just">
              <a:lnSpc>
                <a:spcPct val="107000"/>
              </a:lnSpc>
            </a:pPr>
            <a:r>
              <a:rPr lang="en-US" sz="1600" b="1" i="1" dirty="0">
                <a:effectLst/>
                <a:latin typeface="+mj-lt"/>
                <a:ea typeface="Calibri" panose="020F0502020204030204" pitchFamily="34" charset="0"/>
                <a:cs typeface="Shruti" panose="020B0502040204020203" pitchFamily="34" charset="0"/>
              </a:rPr>
              <a:t>Dataset Name</a:t>
            </a:r>
            <a:r>
              <a:rPr lang="en-US" sz="1600" i="1" dirty="0">
                <a:effectLst/>
                <a:latin typeface="+mj-lt"/>
                <a:ea typeface="Calibri" panose="020F0502020204030204" pitchFamily="34" charset="0"/>
                <a:cs typeface="Shruti" panose="020B0502040204020203" pitchFamily="34" charset="0"/>
              </a:rPr>
              <a:t>: DJIA Stock Data</a:t>
            </a:r>
            <a:endParaRPr lang="en-IN" sz="14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600" b="1" i="1" dirty="0">
                <a:effectLst/>
                <a:latin typeface="+mj-lt"/>
                <a:ea typeface="Calibri" panose="020F0502020204030204" pitchFamily="34" charset="0"/>
                <a:cs typeface="Shruti" panose="020B0502040204020203" pitchFamily="34" charset="0"/>
              </a:rPr>
              <a:t>Dataset Source</a:t>
            </a:r>
            <a:r>
              <a:rPr lang="en-US" sz="1600" i="1" dirty="0">
                <a:effectLst/>
                <a:latin typeface="+mj-lt"/>
                <a:ea typeface="Calibri" panose="020F0502020204030204" pitchFamily="34" charset="0"/>
                <a:cs typeface="Shruti" panose="020B0502040204020203" pitchFamily="34" charset="0"/>
              </a:rPr>
              <a:t>: Yahoo Finance</a:t>
            </a:r>
            <a:endParaRPr lang="en-IN" sz="14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600" b="1" i="1" dirty="0">
                <a:effectLst/>
                <a:latin typeface="+mj-lt"/>
                <a:ea typeface="Calibri" panose="020F0502020204030204" pitchFamily="34" charset="0"/>
                <a:cs typeface="Shruti" panose="020B0502040204020203" pitchFamily="34" charset="0"/>
              </a:rPr>
              <a:t>Data Description</a:t>
            </a:r>
            <a:r>
              <a:rPr lang="en-US" sz="1600" i="1" dirty="0">
                <a:effectLst/>
                <a:latin typeface="+mj-lt"/>
                <a:ea typeface="Calibri" panose="020F0502020204030204" pitchFamily="34" charset="0"/>
                <a:cs typeface="Shruti" panose="020B0502040204020203" pitchFamily="34" charset="0"/>
              </a:rPr>
              <a:t>: The dataset columns mean the following</a:t>
            </a:r>
            <a:endParaRPr lang="en-IN" sz="14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600" i="1" dirty="0">
                <a:effectLst/>
                <a:latin typeface="+mj-lt"/>
                <a:ea typeface="Calibri" panose="020F0502020204030204" pitchFamily="34" charset="0"/>
                <a:cs typeface="Shruti" panose="020B0502040204020203" pitchFamily="34" charset="0"/>
              </a:rPr>
              <a:t> </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Date</a:t>
            </a:r>
            <a:r>
              <a:rPr lang="en-US" sz="1600" i="1" dirty="0">
                <a:effectLst/>
                <a:latin typeface="+mj-lt"/>
                <a:ea typeface="Calibri" panose="020F0502020204030204" pitchFamily="34" charset="0"/>
                <a:cs typeface="Shruti" panose="020B0502040204020203" pitchFamily="34" charset="0"/>
              </a:rPr>
              <a:t> – Date of the data generation</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Open</a:t>
            </a:r>
            <a:r>
              <a:rPr lang="en-US" sz="1600" i="1" dirty="0">
                <a:effectLst/>
                <a:latin typeface="+mj-lt"/>
                <a:ea typeface="Calibri" panose="020F0502020204030204" pitchFamily="34" charset="0"/>
                <a:cs typeface="Shruti" panose="020B0502040204020203" pitchFamily="34" charset="0"/>
              </a:rPr>
              <a:t> – The price of the stock when the market opened on that date</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High</a:t>
            </a:r>
            <a:r>
              <a:rPr lang="en-US" sz="1600" i="1" dirty="0">
                <a:effectLst/>
                <a:latin typeface="+mj-lt"/>
                <a:ea typeface="Calibri" panose="020F0502020204030204" pitchFamily="34" charset="0"/>
                <a:cs typeface="Shruti" panose="020B0502040204020203" pitchFamily="34" charset="0"/>
              </a:rPr>
              <a:t> – The highest price touched by the stock on that date</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Low</a:t>
            </a:r>
            <a:r>
              <a:rPr lang="en-US" sz="1600" i="1" dirty="0">
                <a:effectLst/>
                <a:latin typeface="+mj-lt"/>
                <a:ea typeface="Calibri" panose="020F0502020204030204" pitchFamily="34" charset="0"/>
                <a:cs typeface="Shruti" panose="020B0502040204020203" pitchFamily="34" charset="0"/>
              </a:rPr>
              <a:t> – The lowest price touched by the stock on that date</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Close</a:t>
            </a:r>
            <a:r>
              <a:rPr lang="en-US" sz="1600" i="1" dirty="0">
                <a:effectLst/>
                <a:latin typeface="+mj-lt"/>
                <a:ea typeface="Calibri" panose="020F0502020204030204" pitchFamily="34" charset="0"/>
                <a:cs typeface="Shruti" panose="020B0502040204020203" pitchFamily="34" charset="0"/>
              </a:rPr>
              <a:t> – The price of the stock when the market closed on that date</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Volume</a:t>
            </a:r>
            <a:r>
              <a:rPr lang="en-US" sz="1600" i="1" dirty="0">
                <a:effectLst/>
                <a:latin typeface="+mj-lt"/>
                <a:ea typeface="Calibri" panose="020F0502020204030204" pitchFamily="34" charset="0"/>
                <a:cs typeface="Shruti" panose="020B0502040204020203" pitchFamily="34" charset="0"/>
              </a:rPr>
              <a:t> - Number of shares of a stock traded between its daily open and close</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Adj</a:t>
            </a:r>
            <a:r>
              <a:rPr lang="en-US" sz="1600" i="1" dirty="0">
                <a:effectLst/>
                <a:latin typeface="+mj-lt"/>
                <a:ea typeface="Calibri" panose="020F0502020204030204" pitchFamily="34" charset="0"/>
                <a:cs typeface="Shruti" panose="020B0502040204020203" pitchFamily="34" charset="0"/>
              </a:rPr>
              <a:t> </a:t>
            </a:r>
            <a:r>
              <a:rPr lang="en-US" sz="1600" b="1" i="1" dirty="0">
                <a:effectLst/>
                <a:latin typeface="+mj-lt"/>
                <a:ea typeface="Calibri" panose="020F0502020204030204" pitchFamily="34" charset="0"/>
                <a:cs typeface="Shruti" panose="020B0502040204020203" pitchFamily="34" charset="0"/>
              </a:rPr>
              <a:t>Close</a:t>
            </a:r>
            <a:r>
              <a:rPr lang="en-US" sz="1600" i="1" dirty="0">
                <a:effectLst/>
                <a:latin typeface="+mj-lt"/>
                <a:ea typeface="Calibri" panose="020F0502020204030204" pitchFamily="34" charset="0"/>
                <a:cs typeface="Shruti" panose="020B0502040204020203" pitchFamily="34" charset="0"/>
              </a:rPr>
              <a:t> – Adjusted Close Value</a:t>
            </a:r>
            <a:endParaRPr lang="en-IN" sz="1400" dirty="0">
              <a:effectLst/>
              <a:latin typeface="+mj-lt"/>
              <a:ea typeface="Calibri" panose="020F0502020204030204" pitchFamily="34" charset="0"/>
              <a:cs typeface="Shruti" panose="020B0502040204020203" pitchFamily="34" charset="0"/>
            </a:endParaRPr>
          </a:p>
          <a:p>
            <a:pPr marL="457200" algn="just">
              <a:lnSpc>
                <a:spcPct val="107000"/>
              </a:lnSpc>
              <a:spcAft>
                <a:spcPts val="800"/>
              </a:spcAft>
            </a:pPr>
            <a:r>
              <a:rPr lang="en-US" sz="1600" i="1" dirty="0">
                <a:effectLst/>
                <a:latin typeface="+mj-lt"/>
                <a:ea typeface="Calibri" panose="020F0502020204030204" pitchFamily="34" charset="0"/>
                <a:cs typeface="Shruti" panose="020B0502040204020203" pitchFamily="34" charset="0"/>
              </a:rPr>
              <a:t> </a:t>
            </a:r>
            <a:endParaRPr lang="en-IN" sz="1400" dirty="0">
              <a:effectLst/>
              <a:latin typeface="+mj-lt"/>
              <a:ea typeface="Calibri" panose="020F0502020204030204" pitchFamily="34" charset="0"/>
              <a:cs typeface="Shruti" panose="020B0502040204020203" pitchFamily="34" charset="0"/>
            </a:endParaRPr>
          </a:p>
          <a:p>
            <a:r>
              <a:rPr lang="en-US" sz="1600" b="1" i="1" dirty="0">
                <a:effectLst/>
                <a:latin typeface="+mj-lt"/>
                <a:ea typeface="Calibri" panose="020F0502020204030204" pitchFamily="34" charset="0"/>
                <a:cs typeface="Shruti" panose="020B0502040204020203" pitchFamily="34" charset="0"/>
              </a:rPr>
              <a:t>Task Description</a:t>
            </a:r>
            <a:r>
              <a:rPr lang="en-US" sz="1600" i="1" dirty="0">
                <a:effectLst/>
                <a:latin typeface="+mj-lt"/>
                <a:ea typeface="Calibri" panose="020F0502020204030204" pitchFamily="34" charset="0"/>
                <a:cs typeface="Shruti" panose="020B0502040204020203" pitchFamily="34" charset="0"/>
              </a:rPr>
              <a:t>: We are aiming to predict the close price of the given stock DJI, based on the other parameters like Open, High, Low and Volume</a:t>
            </a:r>
            <a:endParaRPr lang="en-IN" sz="2400" dirty="0">
              <a:latin typeface="+mj-lt"/>
            </a:endParaRPr>
          </a:p>
        </p:txBody>
      </p:sp>
    </p:spTree>
    <p:extLst>
      <p:ext uri="{BB962C8B-B14F-4D97-AF65-F5344CB8AC3E}">
        <p14:creationId xmlns:p14="http://schemas.microsoft.com/office/powerpoint/2010/main" val="2758811843"/>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01938" y="2127380"/>
            <a:ext cx="10058400" cy="2128884"/>
          </a:xfrm>
        </p:spPr>
        <p:txBody>
          <a:bodyPr>
            <a:normAutofit fontScale="90000"/>
          </a:bodyPr>
          <a:lstStyle/>
          <a:p>
            <a:pPr algn="ctr"/>
            <a:r>
              <a:rPr lang="en-US" sz="8000" dirty="0"/>
              <a:t>5.2.</a:t>
            </a:r>
            <a:r>
              <a:rPr lang="en-US" sz="1800" b="1" dirty="0">
                <a:latin typeface="Calibri" panose="020F0502020204030204" pitchFamily="34" charset="0"/>
                <a:cs typeface="Shruti" panose="020B0502040204020203" pitchFamily="34" charset="0"/>
              </a:rPr>
              <a:t> </a:t>
            </a:r>
            <a:r>
              <a:rPr lang="en-US" sz="7200" dirty="0">
                <a:ea typeface="Calibri" panose="020F0502020204030204" pitchFamily="34" charset="0"/>
                <a:cs typeface="Shruti" panose="020B0502040204020203" pitchFamily="34" charset="0"/>
              </a:rPr>
              <a:t>Sentiment</a:t>
            </a:r>
            <a:r>
              <a:rPr lang="en-US" sz="7200" dirty="0">
                <a:effectLst/>
                <a:ea typeface="Calibri" panose="020F0502020204030204" pitchFamily="34" charset="0"/>
                <a:cs typeface="Shruti" panose="020B0502040204020203" pitchFamily="34" charset="0"/>
              </a:rPr>
              <a:t> </a:t>
            </a:r>
            <a:r>
              <a:rPr lang="en-US" sz="7200" dirty="0">
                <a:solidFill>
                  <a:schemeClr val="accent1"/>
                </a:solidFill>
                <a:effectLst/>
                <a:ea typeface="Calibri" panose="020F0502020204030204" pitchFamily="34" charset="0"/>
                <a:cs typeface="Shruti" panose="020B0502040204020203" pitchFamily="34" charset="0"/>
              </a:rPr>
              <a:t>Dataset</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415625033"/>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5400" dirty="0">
                <a:effectLst/>
                <a:latin typeface="+mj-lt"/>
                <a:ea typeface="Calibri" panose="020F0502020204030204" pitchFamily="34" charset="0"/>
                <a:cs typeface="Shruti" panose="020B0502040204020203" pitchFamily="34" charset="0"/>
              </a:rPr>
              <a:t>Sentiment </a:t>
            </a:r>
            <a:r>
              <a:rPr lang="en-US" sz="5400" dirty="0">
                <a:solidFill>
                  <a:schemeClr val="accent1"/>
                </a:solidFill>
                <a:effectLst/>
                <a:latin typeface="+mj-lt"/>
                <a:ea typeface="Calibri" panose="020F0502020204030204" pitchFamily="34" charset="0"/>
                <a:cs typeface="Shruti" panose="020B0502040204020203" pitchFamily="34" charset="0"/>
              </a:rPr>
              <a:t>Dataset</a:t>
            </a:r>
            <a:endParaRPr lang="en-IN" sz="5400" dirty="0">
              <a:solidFill>
                <a:schemeClr val="accent1"/>
              </a:solidFill>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3" name="Content Placeholder 12">
            <a:extLst>
              <a:ext uri="{FF2B5EF4-FFF2-40B4-BE49-F238E27FC236}">
                <a16:creationId xmlns:a16="http://schemas.microsoft.com/office/drawing/2014/main" id="{B6B1171F-B4CB-42CE-84D5-54F0BD9A8935}"/>
              </a:ext>
            </a:extLst>
          </p:cNvPr>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335902" y="1576873"/>
            <a:ext cx="11355355" cy="4590661"/>
          </a:xfrm>
          <a:prstGeom prst="rect">
            <a:avLst/>
          </a:prstGeom>
          <a:noFill/>
          <a:ln>
            <a:noFill/>
          </a:ln>
        </p:spPr>
      </p:pic>
    </p:spTree>
    <p:extLst>
      <p:ext uri="{BB962C8B-B14F-4D97-AF65-F5344CB8AC3E}">
        <p14:creationId xmlns:p14="http://schemas.microsoft.com/office/powerpoint/2010/main" val="2115028737"/>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5400" dirty="0">
                <a:latin typeface="+mj-lt"/>
                <a:ea typeface="Calibri" panose="020F0502020204030204" pitchFamily="34" charset="0"/>
                <a:cs typeface="Shruti" panose="020B0502040204020203" pitchFamily="34" charset="0"/>
              </a:rPr>
              <a:t>Sentiment</a:t>
            </a:r>
            <a:r>
              <a:rPr lang="en-US" sz="5400" dirty="0">
                <a:effectLst/>
                <a:latin typeface="+mj-lt"/>
                <a:ea typeface="Calibri" panose="020F0502020204030204" pitchFamily="34" charset="0"/>
                <a:cs typeface="Shruti" panose="020B0502040204020203" pitchFamily="34" charset="0"/>
              </a:rPr>
              <a:t> </a:t>
            </a:r>
            <a:r>
              <a:rPr lang="en-US" sz="5400" dirty="0">
                <a:solidFill>
                  <a:schemeClr val="accent1"/>
                </a:solidFill>
                <a:effectLst/>
                <a:latin typeface="+mj-lt"/>
                <a:ea typeface="Calibri" panose="020F0502020204030204" pitchFamily="34" charset="0"/>
                <a:cs typeface="Shruti" panose="020B0502040204020203" pitchFamily="34" charset="0"/>
              </a:rPr>
              <a:t>Dataset</a:t>
            </a:r>
            <a:endParaRPr lang="en-IN" sz="5400" dirty="0">
              <a:solidFill>
                <a:schemeClr val="accent1"/>
              </a:solidFill>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a:extLst>
              <a:ext uri="{FF2B5EF4-FFF2-40B4-BE49-F238E27FC236}">
                <a16:creationId xmlns:a16="http://schemas.microsoft.com/office/drawing/2014/main" id="{7DC6602D-475A-45FF-BE08-EAB7A8647C4A}"/>
              </a:ext>
            </a:extLst>
          </p:cNvPr>
          <p:cNvSpPr>
            <a:spLocks noGrp="1"/>
          </p:cNvSpPr>
          <p:nvPr>
            <p:ph sz="half" idx="2"/>
          </p:nvPr>
        </p:nvSpPr>
        <p:spPr>
          <a:xfrm>
            <a:off x="307910" y="1548882"/>
            <a:ext cx="11532637" cy="4767941"/>
          </a:xfrm>
        </p:spPr>
        <p:txBody>
          <a:bodyPr>
            <a:normAutofit/>
          </a:bodyPr>
          <a:lstStyle/>
          <a:p>
            <a:pPr marL="457200" algn="just">
              <a:lnSpc>
                <a:spcPct val="107000"/>
              </a:lnSpc>
            </a:pPr>
            <a:r>
              <a:rPr lang="en-US" sz="1800" b="1" i="1" dirty="0">
                <a:effectLst/>
                <a:latin typeface="+mj-lt"/>
                <a:ea typeface="Calibri" panose="020F0502020204030204" pitchFamily="34" charset="0"/>
                <a:cs typeface="Shruti" panose="020B0502040204020203" pitchFamily="34" charset="0"/>
              </a:rPr>
              <a:t>Dataset Name</a:t>
            </a:r>
            <a:r>
              <a:rPr lang="en-US" sz="1800" i="1" dirty="0">
                <a:effectLst/>
                <a:latin typeface="+mj-lt"/>
                <a:ea typeface="Calibri" panose="020F0502020204030204" pitchFamily="34" charset="0"/>
                <a:cs typeface="Shruti" panose="020B0502040204020203" pitchFamily="34" charset="0"/>
              </a:rPr>
              <a:t>: DJIA News Dataset</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800" b="1" i="1" dirty="0">
                <a:effectLst/>
                <a:latin typeface="+mj-lt"/>
                <a:ea typeface="Calibri" panose="020F0502020204030204" pitchFamily="34" charset="0"/>
                <a:cs typeface="Shruti" panose="020B0502040204020203" pitchFamily="34" charset="0"/>
              </a:rPr>
              <a:t>Dataset Source</a:t>
            </a:r>
            <a:r>
              <a:rPr lang="en-US" sz="1800" i="1" dirty="0">
                <a:effectLst/>
                <a:latin typeface="+mj-lt"/>
                <a:ea typeface="Calibri" panose="020F0502020204030204" pitchFamily="34" charset="0"/>
                <a:cs typeface="Shruti" panose="020B0502040204020203" pitchFamily="34" charset="0"/>
              </a:rPr>
              <a:t>: Reddit </a:t>
            </a:r>
            <a:r>
              <a:rPr lang="en-US" sz="1800" i="1" dirty="0" err="1">
                <a:effectLst/>
                <a:latin typeface="+mj-lt"/>
                <a:ea typeface="Calibri" panose="020F0502020204030204" pitchFamily="34" charset="0"/>
                <a:cs typeface="Shruti" panose="020B0502040204020203" pitchFamily="34" charset="0"/>
              </a:rPr>
              <a:t>WorldNews</a:t>
            </a:r>
            <a:r>
              <a:rPr lang="en-US" sz="1800" i="1" dirty="0">
                <a:effectLst/>
                <a:latin typeface="+mj-lt"/>
                <a:ea typeface="Calibri" panose="020F0502020204030204" pitchFamily="34" charset="0"/>
                <a:cs typeface="Shruti" panose="020B0502040204020203" pitchFamily="34" charset="0"/>
              </a:rPr>
              <a:t> Channel | Kaggle</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800" b="1" i="1" dirty="0">
                <a:effectLst/>
                <a:latin typeface="+mj-lt"/>
                <a:ea typeface="Calibri" panose="020F0502020204030204" pitchFamily="34" charset="0"/>
                <a:cs typeface="Shruti" panose="020B0502040204020203" pitchFamily="34" charset="0"/>
              </a:rPr>
              <a:t>Data Description</a:t>
            </a:r>
            <a:r>
              <a:rPr lang="en-US" sz="1800" i="1" dirty="0">
                <a:effectLst/>
                <a:latin typeface="+mj-lt"/>
                <a:ea typeface="Calibri" panose="020F0502020204030204" pitchFamily="34" charset="0"/>
                <a:cs typeface="Shruti" panose="020B0502040204020203" pitchFamily="34" charset="0"/>
              </a:rPr>
              <a:t>: The dataset columns mean the following</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800" i="1" dirty="0">
                <a:effectLst/>
                <a:latin typeface="+mj-lt"/>
                <a:ea typeface="Calibri" panose="020F0502020204030204" pitchFamily="34" charset="0"/>
                <a:cs typeface="Shruti" panose="020B0502040204020203" pitchFamily="34" charset="0"/>
              </a:rPr>
              <a:t> </a:t>
            </a:r>
            <a:endParaRPr lang="en-IN" sz="16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800" b="1" i="1" dirty="0">
                <a:effectLst/>
                <a:latin typeface="+mj-lt"/>
                <a:ea typeface="Calibri" panose="020F0502020204030204" pitchFamily="34" charset="0"/>
                <a:cs typeface="Shruti" panose="020B0502040204020203" pitchFamily="34" charset="0"/>
              </a:rPr>
              <a:t>Date</a:t>
            </a:r>
            <a:r>
              <a:rPr lang="en-US" sz="1800" i="1" dirty="0">
                <a:effectLst/>
                <a:latin typeface="+mj-lt"/>
                <a:ea typeface="Calibri" panose="020F0502020204030204" pitchFamily="34" charset="0"/>
                <a:cs typeface="Shruti" panose="020B0502040204020203" pitchFamily="34" charset="0"/>
              </a:rPr>
              <a:t> – Date of the data generation</a:t>
            </a:r>
            <a:endParaRPr lang="en-IN" sz="16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800" b="1" i="1" dirty="0">
                <a:effectLst/>
                <a:latin typeface="+mj-lt"/>
                <a:ea typeface="Calibri" panose="020F0502020204030204" pitchFamily="34" charset="0"/>
                <a:cs typeface="Shruti" panose="020B0502040204020203" pitchFamily="34" charset="0"/>
              </a:rPr>
              <a:t>Label</a:t>
            </a:r>
            <a:r>
              <a:rPr lang="en-US" sz="1800" i="1" dirty="0">
                <a:effectLst/>
                <a:latin typeface="+mj-lt"/>
                <a:ea typeface="Calibri" panose="020F0502020204030204" pitchFamily="34" charset="0"/>
                <a:cs typeface="Shruti" panose="020B0502040204020203" pitchFamily="34" charset="0"/>
              </a:rPr>
              <a:t> – Represents whether the Dow Jones Industrial Average (DJIA) rose or stayed as the same (1) or decreased (0) on that date</a:t>
            </a:r>
            <a:endParaRPr lang="en-IN" sz="16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800" i="1" dirty="0">
                <a:effectLst/>
                <a:latin typeface="+mj-lt"/>
                <a:ea typeface="Calibri" panose="020F0502020204030204" pitchFamily="34" charset="0"/>
                <a:cs typeface="Shruti" panose="020B0502040204020203" pitchFamily="34" charset="0"/>
              </a:rPr>
              <a:t>Rest of the columns are the </a:t>
            </a:r>
            <a:r>
              <a:rPr lang="en-US" sz="1800" b="1" i="1" dirty="0">
                <a:effectLst/>
                <a:latin typeface="+mj-lt"/>
                <a:ea typeface="Calibri" panose="020F0502020204030204" pitchFamily="34" charset="0"/>
                <a:cs typeface="Shruti" panose="020B0502040204020203" pitchFamily="34" charset="0"/>
              </a:rPr>
              <a:t>top 25 news </a:t>
            </a:r>
            <a:r>
              <a:rPr lang="en-US" sz="1800" i="1" dirty="0">
                <a:effectLst/>
                <a:latin typeface="+mj-lt"/>
                <a:ea typeface="Calibri" panose="020F0502020204030204" pitchFamily="34" charset="0"/>
                <a:cs typeface="Shruti" panose="020B0502040204020203" pitchFamily="34" charset="0"/>
              </a:rPr>
              <a:t>headlines as ranked on Reddit channel</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800" i="1" dirty="0">
                <a:effectLst/>
                <a:latin typeface="+mj-lt"/>
                <a:ea typeface="Calibri" panose="020F0502020204030204" pitchFamily="34" charset="0"/>
                <a:cs typeface="Shruti" panose="020B0502040204020203" pitchFamily="34" charset="0"/>
              </a:rPr>
              <a:t> </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spcAft>
                <a:spcPts val="800"/>
              </a:spcAft>
            </a:pPr>
            <a:r>
              <a:rPr lang="en-US" sz="1800" b="1" i="1" dirty="0">
                <a:effectLst/>
                <a:latin typeface="+mj-lt"/>
                <a:ea typeface="Calibri" panose="020F0502020204030204" pitchFamily="34" charset="0"/>
                <a:cs typeface="Shruti" panose="020B0502040204020203" pitchFamily="34" charset="0"/>
              </a:rPr>
              <a:t>Task Description</a:t>
            </a:r>
            <a:r>
              <a:rPr lang="en-US" sz="1800" i="1" dirty="0">
                <a:effectLst/>
                <a:latin typeface="+mj-lt"/>
                <a:ea typeface="Calibri" panose="020F0502020204030204" pitchFamily="34" charset="0"/>
                <a:cs typeface="Shruti" panose="020B0502040204020203" pitchFamily="34" charset="0"/>
              </a:rPr>
              <a:t>: We are aiming to predict the Label value (0 or 1) from the sentiment of news headlines. </a:t>
            </a:r>
            <a:endParaRPr lang="en-IN" sz="1600" dirty="0">
              <a:effectLst/>
              <a:latin typeface="+mj-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455079721"/>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01938" y="2183362"/>
            <a:ext cx="10058400" cy="1959429"/>
          </a:xfrm>
        </p:spPr>
        <p:txBody>
          <a:bodyPr>
            <a:normAutofit fontScale="90000"/>
          </a:bodyPr>
          <a:lstStyle/>
          <a:p>
            <a:pPr algn="ctr"/>
            <a:r>
              <a:rPr lang="en-US" sz="8000" dirty="0"/>
              <a:t>6.</a:t>
            </a:r>
            <a:r>
              <a:rPr lang="en-US" sz="1800" b="1" dirty="0">
                <a:latin typeface="Calibri" panose="020F0502020204030204" pitchFamily="34" charset="0"/>
                <a:cs typeface="Shruti" panose="020B0502040204020203" pitchFamily="34" charset="0"/>
              </a:rPr>
              <a:t> </a:t>
            </a:r>
            <a:r>
              <a:rPr lang="en-US" sz="7200" dirty="0">
                <a:ea typeface="Calibri" panose="020F0502020204030204" pitchFamily="34" charset="0"/>
                <a:cs typeface="Shruti" panose="020B0502040204020203" pitchFamily="34" charset="0"/>
              </a:rPr>
              <a:t>Models </a:t>
            </a:r>
            <a:r>
              <a:rPr lang="en-US" sz="7200" dirty="0">
                <a:solidFill>
                  <a:schemeClr val="accent1"/>
                </a:solidFill>
                <a:ea typeface="Calibri" panose="020F0502020204030204" pitchFamily="34" charset="0"/>
                <a:cs typeface="Shruti" panose="020B0502040204020203" pitchFamily="34" charset="0"/>
              </a:rPr>
              <a:t>Used</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41876445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01938" y="2183362"/>
            <a:ext cx="10058400" cy="1959429"/>
          </a:xfrm>
        </p:spPr>
        <p:txBody>
          <a:bodyPr>
            <a:normAutofit fontScale="90000"/>
          </a:bodyPr>
          <a:lstStyle/>
          <a:p>
            <a:pPr algn="ctr"/>
            <a:r>
              <a:rPr lang="en-US" sz="8000" dirty="0"/>
              <a:t>6.1.</a:t>
            </a:r>
            <a:r>
              <a:rPr lang="en-US" sz="1800" b="1" dirty="0">
                <a:latin typeface="Calibri" panose="020F0502020204030204" pitchFamily="34" charset="0"/>
                <a:cs typeface="Shruti" panose="020B0502040204020203" pitchFamily="34" charset="0"/>
              </a:rPr>
              <a:t> </a:t>
            </a:r>
            <a:r>
              <a:rPr lang="en-US" sz="6000" dirty="0">
                <a:effectLst/>
                <a:ea typeface="Calibri" panose="020F0502020204030204" pitchFamily="34" charset="0"/>
                <a:cs typeface="Shruti" panose="020B0502040204020203" pitchFamily="34" charset="0"/>
              </a:rPr>
              <a:t>Historical </a:t>
            </a:r>
            <a:r>
              <a:rPr lang="en-US" sz="6000" dirty="0">
                <a:solidFill>
                  <a:schemeClr val="accent1"/>
                </a:solidFill>
                <a:effectLst/>
                <a:ea typeface="Calibri" panose="020F0502020204030204" pitchFamily="34" charset="0"/>
                <a:cs typeface="Shruti" panose="020B0502040204020203" pitchFamily="34" charset="0"/>
              </a:rPr>
              <a:t>Data</a:t>
            </a:r>
            <a:r>
              <a:rPr lang="en-US" sz="6000" dirty="0">
                <a:effectLst/>
                <a:ea typeface="Calibri" panose="020F0502020204030204" pitchFamily="34" charset="0"/>
                <a:cs typeface="Shruti" panose="020B0502040204020203" pitchFamily="34" charset="0"/>
              </a:rPr>
              <a:t> Analysis</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51777147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Model-1</a:t>
            </a:r>
            <a:r>
              <a:rPr lang="en-US" sz="4400" i="1" dirty="0">
                <a:effectLst/>
                <a:latin typeface="+mj-lt"/>
                <a:ea typeface="Calibri" panose="020F0502020204030204" pitchFamily="34" charset="0"/>
                <a:cs typeface="Shruti" panose="020B0502040204020203" pitchFamily="34" charset="0"/>
              </a:rPr>
              <a:t>: Linear Regression</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a:extLst>
              <a:ext uri="{FF2B5EF4-FFF2-40B4-BE49-F238E27FC236}">
                <a16:creationId xmlns:a16="http://schemas.microsoft.com/office/drawing/2014/main" id="{7DC6602D-475A-45FF-BE08-EAB7A8647C4A}"/>
              </a:ext>
            </a:extLst>
          </p:cNvPr>
          <p:cNvSpPr>
            <a:spLocks noGrp="1"/>
          </p:cNvSpPr>
          <p:nvPr>
            <p:ph sz="half" idx="2"/>
          </p:nvPr>
        </p:nvSpPr>
        <p:spPr>
          <a:xfrm>
            <a:off x="307910" y="2052735"/>
            <a:ext cx="11532637" cy="4077477"/>
          </a:xfrm>
        </p:spPr>
        <p:txBody>
          <a:bodyPr>
            <a:normAutofit fontScale="92500" lnSpcReduction="10000"/>
          </a:bodyPr>
          <a:lstStyle/>
          <a:p>
            <a:pPr marL="708660" indent="-342900" algn="just">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Linear regression is a linear model, e.g. a model that assumes a linear relationship between the input variables (x) and the single output variable (y). More specifically, that y can be calculated from a linear combination of the input variables (x).</a:t>
            </a:r>
          </a:p>
          <a:p>
            <a:pPr marL="708660" indent="-342900" algn="just">
              <a:lnSpc>
                <a:spcPct val="107000"/>
              </a:lnSpc>
              <a:buFont typeface="Wingdings" panose="05000000000000000000" pitchFamily="2" charset="2"/>
              <a:buChar char="§"/>
            </a:pPr>
            <a:endParaRPr lang="en-IN" sz="2000" dirty="0">
              <a:effectLst/>
              <a:latin typeface="+mj-lt"/>
              <a:ea typeface="Calibri" panose="020F0502020204030204" pitchFamily="34" charset="0"/>
              <a:cs typeface="Shruti" panose="020B0502040204020203" pitchFamily="34" charset="0"/>
            </a:endParaRPr>
          </a:p>
          <a:p>
            <a:pPr marL="365760" indent="0" algn="ctr">
              <a:lnSpc>
                <a:spcPct val="107000"/>
              </a:lnSpc>
              <a:buNone/>
            </a:pPr>
            <a:r>
              <a:rPr lang="en-US" sz="2600" b="1" dirty="0">
                <a:solidFill>
                  <a:schemeClr val="accent1"/>
                </a:solidFill>
                <a:effectLst/>
                <a:latin typeface="+mj-lt"/>
                <a:ea typeface="Calibri" panose="020F0502020204030204" pitchFamily="34" charset="0"/>
                <a:cs typeface="Shruti" panose="020B0502040204020203" pitchFamily="34" charset="0"/>
              </a:rPr>
              <a:t>y = B0 + B1*x</a:t>
            </a:r>
          </a:p>
          <a:p>
            <a:pPr marL="365760" indent="0" algn="ctr">
              <a:lnSpc>
                <a:spcPct val="107000"/>
              </a:lnSpc>
              <a:buNone/>
            </a:pPr>
            <a:endParaRPr lang="en-IN" sz="2000" dirty="0">
              <a:solidFill>
                <a:schemeClr val="accent1"/>
              </a:solidFill>
              <a:effectLst/>
              <a:latin typeface="+mj-lt"/>
              <a:ea typeface="Calibri" panose="020F0502020204030204" pitchFamily="34" charset="0"/>
              <a:cs typeface="Shruti" panose="020B0502040204020203" pitchFamily="34" charset="0"/>
            </a:endParaRPr>
          </a:p>
          <a:p>
            <a:pPr marL="708660" indent="-342900" algn="just">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When there is a single input variable (x), the method is referred to as simple linear regression. When there are multiple input variables, literature from statistics often refers to the method as multiple linear regression.</a:t>
            </a:r>
            <a:endParaRPr lang="en-IN" sz="2000" dirty="0">
              <a:effectLst/>
              <a:latin typeface="+mj-lt"/>
              <a:ea typeface="Calibri" panose="020F0502020204030204" pitchFamily="34" charset="0"/>
              <a:cs typeface="Shruti" panose="020B0502040204020203" pitchFamily="34" charset="0"/>
            </a:endParaRPr>
          </a:p>
          <a:p>
            <a:pPr marL="708660" indent="-342900" algn="just">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We are observing the r</a:t>
            </a:r>
            <a:r>
              <a:rPr lang="en-US" sz="2000" baseline="30000" dirty="0">
                <a:effectLst/>
                <a:latin typeface="+mj-lt"/>
                <a:ea typeface="Calibri" panose="020F0502020204030204" pitchFamily="34" charset="0"/>
                <a:cs typeface="Shruti" panose="020B0502040204020203" pitchFamily="34" charset="0"/>
              </a:rPr>
              <a:t>2</a:t>
            </a:r>
            <a:r>
              <a:rPr lang="en-US" sz="2000" dirty="0">
                <a:effectLst/>
                <a:latin typeface="+mj-lt"/>
                <a:ea typeface="Calibri" panose="020F0502020204030204" pitchFamily="34" charset="0"/>
                <a:cs typeface="Shruti" panose="020B0502040204020203" pitchFamily="34" charset="0"/>
              </a:rPr>
              <a:t> value, and higher the value, better is the model fitted to the data. </a:t>
            </a:r>
            <a:endParaRPr lang="en-IN" sz="2000" dirty="0">
              <a:effectLst/>
              <a:latin typeface="+mj-lt"/>
              <a:ea typeface="Calibri" panose="020F0502020204030204" pitchFamily="34" charset="0"/>
              <a:cs typeface="Shruti" panose="020B0502040204020203" pitchFamily="34" charset="0"/>
            </a:endParaRPr>
          </a:p>
          <a:p>
            <a:pPr marL="651510" indent="-285750" algn="just">
              <a:lnSpc>
                <a:spcPct val="107000"/>
              </a:lnSpc>
              <a:buFont typeface="Wingdings" panose="05000000000000000000" pitchFamily="2" charset="2"/>
              <a:buChar char="§"/>
            </a:pPr>
            <a:endParaRPr lang="en-IN" sz="1600" dirty="0">
              <a:effectLst/>
              <a:latin typeface="+mj-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188542682"/>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1ADFD92-98D9-46E3-8F86-4E61891FBC65}"/>
              </a:ext>
            </a:extLst>
          </p:cNvPr>
          <p:cNvSpPr>
            <a:spLocks noGrp="1"/>
          </p:cNvSpPr>
          <p:nvPr>
            <p:ph sz="half" idx="2"/>
          </p:nvPr>
        </p:nvSpPr>
        <p:spPr>
          <a:xfrm>
            <a:off x="4879910" y="2120900"/>
            <a:ext cx="7063274" cy="3748194"/>
          </a:xfrm>
        </p:spPr>
        <p:txBody>
          <a:bodyPr>
            <a:normAutofit fontScale="32500" lnSpcReduction="20000"/>
          </a:bodyPr>
          <a:lstStyle/>
          <a:p>
            <a:pPr marL="365760" indent="0">
              <a:spcAft>
                <a:spcPts val="1575"/>
              </a:spcAft>
              <a:buNone/>
            </a:pPr>
            <a:r>
              <a:rPr lang="en-IN" sz="4900" dirty="0">
                <a:effectLst/>
                <a:latin typeface="+mj-lt"/>
                <a:ea typeface="Times New Roman" panose="02020603050405020304" pitchFamily="18" charset="0"/>
              </a:rPr>
              <a:t>As we can see in figure, we are using LSTM for analyse Historical Data because LSTMs are widely used for sequence prediction problems and have proven to be extremely effective. The reason they work so well is because LSTM is able to store past information that is important, and forget the information that is not. LSTM has three gates:</a:t>
            </a:r>
          </a:p>
          <a:p>
            <a:pPr marL="342900" lvl="0" indent="-342900">
              <a:lnSpc>
                <a:spcPct val="107000"/>
              </a:lnSpc>
              <a:spcAft>
                <a:spcPts val="800"/>
              </a:spcAft>
              <a:buSzPts val="1000"/>
              <a:buFont typeface="Symbol" panose="05050102010706020507" pitchFamily="18" charset="2"/>
              <a:buChar char=""/>
              <a:tabLst>
                <a:tab pos="914400" algn="l"/>
              </a:tabLst>
            </a:pPr>
            <a:r>
              <a:rPr lang="en-IN" sz="4900" b="1" dirty="0">
                <a:effectLst/>
                <a:latin typeface="+mj-lt"/>
                <a:ea typeface="Calibri" panose="020F0502020204030204" pitchFamily="34" charset="0"/>
                <a:cs typeface="Shruti" panose="020B0502040204020203" pitchFamily="34" charset="0"/>
              </a:rPr>
              <a:t>The input gate:</a:t>
            </a:r>
            <a:r>
              <a:rPr lang="en-IN" sz="4900" dirty="0">
                <a:effectLst/>
                <a:latin typeface="+mj-lt"/>
                <a:ea typeface="Calibri" panose="020F0502020204030204" pitchFamily="34" charset="0"/>
                <a:cs typeface="Calibri" panose="020F0502020204030204" pitchFamily="34" charset="0"/>
              </a:rPr>
              <a:t> The input gate adds information to the cell state</a:t>
            </a:r>
            <a:endParaRPr lang="en-IN" sz="4900" dirty="0">
              <a:effectLst/>
              <a:latin typeface="+mj-lt"/>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914400" algn="l"/>
              </a:tabLst>
            </a:pPr>
            <a:r>
              <a:rPr lang="en-IN" sz="4900" b="1" dirty="0">
                <a:effectLst/>
                <a:latin typeface="+mj-lt"/>
                <a:ea typeface="Calibri" panose="020F0502020204030204" pitchFamily="34" charset="0"/>
                <a:cs typeface="Shruti" panose="020B0502040204020203" pitchFamily="34" charset="0"/>
              </a:rPr>
              <a:t>The forget gate:</a:t>
            </a:r>
            <a:r>
              <a:rPr lang="en-IN" sz="4900" dirty="0">
                <a:effectLst/>
                <a:latin typeface="+mj-lt"/>
                <a:ea typeface="Calibri" panose="020F0502020204030204" pitchFamily="34" charset="0"/>
                <a:cs typeface="Calibri" panose="020F0502020204030204" pitchFamily="34" charset="0"/>
              </a:rPr>
              <a:t> It removes the information that is no longer required by the model</a:t>
            </a:r>
            <a:endParaRPr lang="en-IN" sz="4900" dirty="0">
              <a:effectLst/>
              <a:latin typeface="+mj-lt"/>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914400" algn="l"/>
              </a:tabLst>
            </a:pPr>
            <a:r>
              <a:rPr lang="en-IN" sz="4900" b="1" dirty="0">
                <a:effectLst/>
                <a:latin typeface="+mj-lt"/>
                <a:ea typeface="Calibri" panose="020F0502020204030204" pitchFamily="34" charset="0"/>
                <a:cs typeface="Shruti" panose="020B0502040204020203" pitchFamily="34" charset="0"/>
              </a:rPr>
              <a:t>The output gate: </a:t>
            </a:r>
            <a:r>
              <a:rPr lang="en-IN" sz="4900" dirty="0">
                <a:effectLst/>
                <a:latin typeface="+mj-lt"/>
                <a:ea typeface="Calibri" panose="020F0502020204030204" pitchFamily="34" charset="0"/>
                <a:cs typeface="Calibri" panose="020F0502020204030204" pitchFamily="34" charset="0"/>
              </a:rPr>
              <a:t>Output Gate at LSTM selects the information to be shown as output</a:t>
            </a:r>
            <a:endParaRPr lang="en-IN" sz="4900" dirty="0">
              <a:effectLst/>
              <a:latin typeface="+mj-lt"/>
              <a:ea typeface="Calibri" panose="020F0502020204030204" pitchFamily="34" charset="0"/>
              <a:cs typeface="Shruti" panose="020B0502040204020203" pitchFamily="34" charset="0"/>
            </a:endParaRPr>
          </a:p>
          <a:p>
            <a:endParaRPr lang="en-IN" sz="1800" dirty="0">
              <a:latin typeface="+mj-lt"/>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Model-2</a:t>
            </a:r>
            <a:r>
              <a:rPr lang="en-US" sz="4400" i="1" dirty="0">
                <a:effectLst/>
                <a:latin typeface="+mj-lt"/>
                <a:ea typeface="Calibri" panose="020F0502020204030204" pitchFamily="34" charset="0"/>
                <a:cs typeface="Shruti" panose="020B0502040204020203" pitchFamily="34" charset="0"/>
              </a:rPr>
              <a:t>: LSTM (Experimental)</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6" name="Content Placeholder 15">
            <a:extLst>
              <a:ext uri="{FF2B5EF4-FFF2-40B4-BE49-F238E27FC236}">
                <a16:creationId xmlns:a16="http://schemas.microsoft.com/office/drawing/2014/main" id="{CA8A7024-8633-447B-B75B-13746CC746A9}"/>
              </a:ext>
            </a:extLst>
          </p:cNvPr>
          <p:cNvPicPr>
            <a:picLocks noGrp="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86612" y="2481943"/>
            <a:ext cx="5103846" cy="2687216"/>
          </a:xfrm>
          <a:prstGeom prst="rect">
            <a:avLst/>
          </a:prstGeom>
        </p:spPr>
      </p:pic>
    </p:spTree>
    <p:extLst>
      <p:ext uri="{BB962C8B-B14F-4D97-AF65-F5344CB8AC3E}">
        <p14:creationId xmlns:p14="http://schemas.microsoft.com/office/powerpoint/2010/main" val="231104180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a16="http://schemas.microsoft.com/office/drawing/2014/main" id="{5C6ED613-C127-4390-98E6-143B411C0C1E}"/>
              </a:ext>
            </a:extLst>
          </p:cNvPr>
          <p:cNvSpPr txBox="1">
            <a:spLocks/>
          </p:cNvSpPr>
          <p:nvPr/>
        </p:nvSpPr>
        <p:spPr>
          <a:xfrm>
            <a:off x="383220" y="-102675"/>
            <a:ext cx="10058400" cy="148759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IN" sz="7200" dirty="0">
                <a:solidFill>
                  <a:schemeClr val="bg1"/>
                </a:solidFill>
              </a:rPr>
              <a:t>Introduction</a:t>
            </a: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sp>
        <p:nvSpPr>
          <p:cNvPr id="24" name="Rectangle 3">
            <a:extLst>
              <a:ext uri="{FF2B5EF4-FFF2-40B4-BE49-F238E27FC236}">
                <a16:creationId xmlns:a16="http://schemas.microsoft.com/office/drawing/2014/main" id="{D506CD38-1A41-4CFF-8D69-294BD23C3C14}"/>
              </a:ext>
            </a:extLst>
          </p:cNvPr>
          <p:cNvSpPr>
            <a:spLocks noGrp="1"/>
          </p:cNvSpPr>
          <p:nvPr>
            <p:ph idx="1"/>
          </p:nvPr>
        </p:nvSpPr>
        <p:spPr>
          <a:xfrm>
            <a:off x="327567" y="2136192"/>
            <a:ext cx="11456995" cy="4050004"/>
          </a:xfrm>
        </p:spPr>
        <p:txBody>
          <a:bodyPr>
            <a:normAutofit/>
          </a:bodyPr>
          <a:lstStyle/>
          <a:p>
            <a:pPr>
              <a:buFont typeface="Wingdings" panose="05000000000000000000" pitchFamily="2" charset="2"/>
              <a:buChar char="§"/>
            </a:pPr>
            <a:r>
              <a:rPr lang="en-US" sz="2800" dirty="0"/>
              <a:t>A stock market is a public market for the trading of company stock. </a:t>
            </a:r>
          </a:p>
          <a:p>
            <a:pPr>
              <a:buFont typeface="Wingdings" panose="05000000000000000000" pitchFamily="2" charset="2"/>
              <a:buChar char="§"/>
            </a:pPr>
            <a:r>
              <a:rPr lang="en-US" sz="2800" dirty="0"/>
              <a:t>Stock market allows us to buy and sell units of stocks (ownership) of a company. </a:t>
            </a:r>
          </a:p>
          <a:p>
            <a:pPr>
              <a:buFont typeface="Wingdings" panose="05000000000000000000" pitchFamily="2" charset="2"/>
              <a:buChar char="§"/>
            </a:pPr>
            <a:r>
              <a:rPr lang="en-US" sz="2800" dirty="0"/>
              <a:t>If the company’s profits go up then we own some of the profits and if they go down, then we lose profits with them. </a:t>
            </a:r>
          </a:p>
          <a:p>
            <a:pPr>
              <a:buFont typeface="Wingdings" panose="05000000000000000000" pitchFamily="2" charset="2"/>
              <a:buChar char="§"/>
            </a:pPr>
            <a:r>
              <a:rPr lang="en-US" sz="2800" dirty="0"/>
              <a:t>If more sellers than buyers, stock prices tend to fall. Conversely, when more buyers than sellers, stock prices tend to rise.</a:t>
            </a:r>
            <a:endParaRPr lang="en-GB" altLang="en-US" sz="2800" dirty="0">
              <a:latin typeface="+mj-lt"/>
              <a:ea typeface="ＭＳ Ｐゴシック" panose="020B0600070205080204" pitchFamily="34" charset="-128"/>
            </a:endParaRP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1228601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1000"/>
                                        <p:tgtEl>
                                          <p:spTgt spid="24">
                                            <p:txEl>
                                              <p:pRg st="0" end="0"/>
                                            </p:txEl>
                                          </p:spTgt>
                                        </p:tgtEl>
                                      </p:cBhvr>
                                    </p:animEffect>
                                    <p:anim calcmode="lin" valueType="num">
                                      <p:cBhvr>
                                        <p:cTn id="8"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xEl>
                                              <p:pRg st="1" end="1"/>
                                            </p:txEl>
                                          </p:spTgt>
                                        </p:tgtEl>
                                        <p:attrNameLst>
                                          <p:attrName>style.visibility</p:attrName>
                                        </p:attrNameLst>
                                      </p:cBhvr>
                                      <p:to>
                                        <p:strVal val="visible"/>
                                      </p:to>
                                    </p:set>
                                    <p:animEffect transition="in" filter="fade">
                                      <p:cBhvr>
                                        <p:cTn id="14" dur="1000"/>
                                        <p:tgtEl>
                                          <p:spTgt spid="24">
                                            <p:txEl>
                                              <p:pRg st="1" end="1"/>
                                            </p:txEl>
                                          </p:spTgt>
                                        </p:tgtEl>
                                      </p:cBhvr>
                                    </p:animEffect>
                                    <p:anim calcmode="lin" valueType="num">
                                      <p:cBhvr>
                                        <p:cTn id="15" dur="10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xEl>
                                              <p:pRg st="2" end="2"/>
                                            </p:txEl>
                                          </p:spTgt>
                                        </p:tgtEl>
                                        <p:attrNameLst>
                                          <p:attrName>style.visibility</p:attrName>
                                        </p:attrNameLst>
                                      </p:cBhvr>
                                      <p:to>
                                        <p:strVal val="visible"/>
                                      </p:to>
                                    </p:set>
                                    <p:animEffect transition="in" filter="fade">
                                      <p:cBhvr>
                                        <p:cTn id="21" dur="1000"/>
                                        <p:tgtEl>
                                          <p:spTgt spid="24">
                                            <p:txEl>
                                              <p:pRg st="2" end="2"/>
                                            </p:txEl>
                                          </p:spTgt>
                                        </p:tgtEl>
                                      </p:cBhvr>
                                    </p:animEffect>
                                    <p:anim calcmode="lin" valueType="num">
                                      <p:cBhvr>
                                        <p:cTn id="22" dur="10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
                                            <p:txEl>
                                              <p:pRg st="3" end="3"/>
                                            </p:txEl>
                                          </p:spTgt>
                                        </p:tgtEl>
                                        <p:attrNameLst>
                                          <p:attrName>style.visibility</p:attrName>
                                        </p:attrNameLst>
                                      </p:cBhvr>
                                      <p:to>
                                        <p:strVal val="visible"/>
                                      </p:to>
                                    </p:set>
                                    <p:animEffect transition="in" filter="fade">
                                      <p:cBhvr>
                                        <p:cTn id="28" dur="1000"/>
                                        <p:tgtEl>
                                          <p:spTgt spid="24">
                                            <p:txEl>
                                              <p:pRg st="3" end="3"/>
                                            </p:txEl>
                                          </p:spTgt>
                                        </p:tgtEl>
                                      </p:cBhvr>
                                    </p:animEffect>
                                    <p:anim calcmode="lin" valueType="num">
                                      <p:cBhvr>
                                        <p:cTn id="29" dur="1000" fill="hold"/>
                                        <p:tgtEl>
                                          <p:spTgt spid="2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11269" y="2547256"/>
            <a:ext cx="10058400" cy="1959429"/>
          </a:xfrm>
        </p:spPr>
        <p:txBody>
          <a:bodyPr>
            <a:normAutofit fontScale="90000"/>
          </a:bodyPr>
          <a:lstStyle/>
          <a:p>
            <a:pPr algn="ctr"/>
            <a:r>
              <a:rPr lang="en-US" sz="8000" dirty="0"/>
              <a:t>6.2.</a:t>
            </a:r>
            <a:r>
              <a:rPr lang="en-US" sz="1800" b="1" dirty="0">
                <a:latin typeface="Calibri" panose="020F0502020204030204" pitchFamily="34" charset="0"/>
                <a:cs typeface="Shruti" panose="020B0502040204020203" pitchFamily="34" charset="0"/>
              </a:rPr>
              <a:t> </a:t>
            </a:r>
            <a:r>
              <a:rPr lang="en-US" sz="6000" dirty="0">
                <a:effectLst/>
                <a:ea typeface="Calibri" panose="020F0502020204030204" pitchFamily="34" charset="0"/>
                <a:cs typeface="Shruti" panose="020B0502040204020203" pitchFamily="34" charset="0"/>
              </a:rPr>
              <a:t>Sentiment </a:t>
            </a:r>
            <a:r>
              <a:rPr lang="en-US" sz="6000" dirty="0">
                <a:solidFill>
                  <a:schemeClr val="accent1"/>
                </a:solidFill>
                <a:effectLst/>
                <a:ea typeface="Calibri" panose="020F0502020204030204" pitchFamily="34" charset="0"/>
                <a:cs typeface="Shruti" panose="020B0502040204020203" pitchFamily="34" charset="0"/>
              </a:rPr>
              <a:t>Data</a:t>
            </a:r>
            <a:r>
              <a:rPr lang="en-US" sz="6000" dirty="0">
                <a:effectLst/>
                <a:ea typeface="Calibri" panose="020F0502020204030204" pitchFamily="34" charset="0"/>
                <a:cs typeface="Shruti" panose="020B0502040204020203" pitchFamily="34" charset="0"/>
              </a:rPr>
              <a:t> Analysis</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413567187"/>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Model-1</a:t>
            </a:r>
            <a:r>
              <a:rPr lang="en-US" sz="4400" i="1" dirty="0">
                <a:effectLst/>
                <a:latin typeface="+mj-lt"/>
                <a:ea typeface="Calibri" panose="020F0502020204030204" pitchFamily="34" charset="0"/>
                <a:cs typeface="Shruti" panose="020B0502040204020203" pitchFamily="34" charset="0"/>
              </a:rPr>
              <a:t>: Logistic Regression</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a:extLst>
              <a:ext uri="{FF2B5EF4-FFF2-40B4-BE49-F238E27FC236}">
                <a16:creationId xmlns:a16="http://schemas.microsoft.com/office/drawing/2014/main" id="{7DC6602D-475A-45FF-BE08-EAB7A8647C4A}"/>
              </a:ext>
            </a:extLst>
          </p:cNvPr>
          <p:cNvSpPr>
            <a:spLocks noGrp="1"/>
          </p:cNvSpPr>
          <p:nvPr>
            <p:ph sz="half" idx="2"/>
          </p:nvPr>
        </p:nvSpPr>
        <p:spPr>
          <a:xfrm>
            <a:off x="307910" y="2052735"/>
            <a:ext cx="11532637" cy="4077477"/>
          </a:xfrm>
        </p:spPr>
        <p:txBody>
          <a:bodyPr>
            <a:normAutofit fontScale="92500"/>
          </a:bodyPr>
          <a:lstStyle/>
          <a:p>
            <a:pPr marL="708660" indent="-342900" algn="just">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a:t>
            </a:r>
            <a:endParaRPr lang="en-IN" sz="2000" dirty="0">
              <a:effectLst/>
              <a:latin typeface="+mj-lt"/>
              <a:ea typeface="Calibri" panose="020F0502020204030204" pitchFamily="34" charset="0"/>
              <a:cs typeface="Shruti" panose="020B0502040204020203" pitchFamily="34" charset="0"/>
            </a:endParaRPr>
          </a:p>
          <a:p>
            <a:pPr marL="365760" indent="0" algn="just">
              <a:lnSpc>
                <a:spcPct val="107000"/>
              </a:lnSpc>
              <a:spcAft>
                <a:spcPts val="800"/>
              </a:spcAft>
              <a:buNone/>
            </a:pPr>
            <a:r>
              <a:rPr lang="en-US" sz="2000" dirty="0">
                <a:effectLst/>
                <a:latin typeface="+mj-lt"/>
                <a:ea typeface="Calibri" panose="020F0502020204030204" pitchFamily="34" charset="0"/>
                <a:cs typeface="Shruti" panose="020B0502040204020203" pitchFamily="34" charset="0"/>
              </a:rPr>
              <a:t> </a:t>
            </a:r>
            <a:endParaRPr lang="en-IN" sz="2000" dirty="0">
              <a:effectLst/>
              <a:latin typeface="+mj-lt"/>
              <a:ea typeface="Calibri" panose="020F0502020204030204" pitchFamily="34" charset="0"/>
              <a:cs typeface="Shruti" panose="020B0502040204020203" pitchFamily="34" charset="0"/>
            </a:endParaRPr>
          </a:p>
          <a:p>
            <a:pPr marL="0" indent="0" algn="ctr">
              <a:lnSpc>
                <a:spcPct val="107000"/>
              </a:lnSpc>
              <a:spcAft>
                <a:spcPts val="800"/>
              </a:spcAft>
              <a:buNone/>
            </a:pPr>
            <a:r>
              <a:rPr lang="en-US" sz="2200" b="1" dirty="0">
                <a:solidFill>
                  <a:schemeClr val="accent1"/>
                </a:solidFill>
                <a:effectLst/>
                <a:latin typeface="+mj-lt"/>
                <a:ea typeface="Calibri" panose="020F0502020204030204" pitchFamily="34" charset="0"/>
                <a:cs typeface="Shruti" panose="020B0502040204020203" pitchFamily="34" charset="0"/>
              </a:rPr>
              <a:t>1 / (1 + e</a:t>
            </a:r>
            <a:r>
              <a:rPr lang="en-US" sz="2200" b="1" baseline="30000" dirty="0">
                <a:solidFill>
                  <a:schemeClr val="accent1"/>
                </a:solidFill>
                <a:effectLst/>
                <a:latin typeface="+mj-lt"/>
                <a:ea typeface="Calibri" panose="020F0502020204030204" pitchFamily="34" charset="0"/>
                <a:cs typeface="Shruti" panose="020B0502040204020203" pitchFamily="34" charset="0"/>
              </a:rPr>
              <a:t>-value</a:t>
            </a:r>
            <a:r>
              <a:rPr lang="en-US" sz="2200" b="1" dirty="0">
                <a:solidFill>
                  <a:schemeClr val="accent1"/>
                </a:solidFill>
                <a:effectLst/>
                <a:latin typeface="+mj-lt"/>
                <a:ea typeface="Calibri" panose="020F0502020204030204" pitchFamily="34" charset="0"/>
                <a:cs typeface="Shruti" panose="020B0502040204020203" pitchFamily="34" charset="0"/>
              </a:rPr>
              <a:t>)</a:t>
            </a:r>
            <a:endParaRPr lang="en-IN" sz="2200" dirty="0">
              <a:solidFill>
                <a:schemeClr val="accent1"/>
              </a:solidFill>
              <a:effectLst/>
              <a:latin typeface="+mj-lt"/>
              <a:ea typeface="Calibri" panose="020F0502020204030204" pitchFamily="34" charset="0"/>
              <a:cs typeface="Shruti" panose="020B0502040204020203" pitchFamily="34" charset="0"/>
            </a:endParaRPr>
          </a:p>
          <a:p>
            <a:pPr marL="365760" indent="0" algn="just">
              <a:lnSpc>
                <a:spcPct val="107000"/>
              </a:lnSpc>
              <a:buNone/>
            </a:pPr>
            <a:r>
              <a:rPr lang="en-US" sz="2000" dirty="0">
                <a:effectLst/>
                <a:latin typeface="+mj-lt"/>
                <a:ea typeface="Calibri" panose="020F0502020204030204" pitchFamily="34" charset="0"/>
                <a:cs typeface="Shruti" panose="020B0502040204020203" pitchFamily="34" charset="0"/>
              </a:rPr>
              <a:t> </a:t>
            </a:r>
            <a:endParaRPr lang="en-IN" sz="2000" dirty="0">
              <a:effectLst/>
              <a:latin typeface="+mj-lt"/>
              <a:ea typeface="Calibri" panose="020F0502020204030204" pitchFamily="34" charset="0"/>
              <a:cs typeface="Shruti" panose="020B0502040204020203" pitchFamily="34" charset="0"/>
            </a:endParaRPr>
          </a:p>
          <a:p>
            <a:pPr marL="708660" indent="-342900" algn="just">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Where e is the base of the natural logarithms and value is the actual numerical value that you want to transform. Below is a plot of the numbers between -5 and 5 transformed into the range 0 and 1 using the logistic function.</a:t>
            </a:r>
            <a:endParaRPr lang="en-IN" sz="2000" dirty="0">
              <a:effectLst/>
              <a:latin typeface="+mj-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536867281"/>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Model-1</a:t>
            </a:r>
            <a:r>
              <a:rPr lang="en-US" sz="4400" i="1" dirty="0">
                <a:effectLst/>
                <a:latin typeface="+mj-lt"/>
                <a:ea typeface="Calibri" panose="020F0502020204030204" pitchFamily="34" charset="0"/>
                <a:cs typeface="Shruti" panose="020B0502040204020203" pitchFamily="34" charset="0"/>
              </a:rPr>
              <a:t>: Logistic Regression</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a:extLst>
              <a:ext uri="{FF2B5EF4-FFF2-40B4-BE49-F238E27FC236}">
                <a16:creationId xmlns:a16="http://schemas.microsoft.com/office/drawing/2014/main" id="{7DC6602D-475A-45FF-BE08-EAB7A8647C4A}"/>
              </a:ext>
            </a:extLst>
          </p:cNvPr>
          <p:cNvSpPr>
            <a:spLocks noGrp="1"/>
          </p:cNvSpPr>
          <p:nvPr>
            <p:ph sz="half" idx="2"/>
          </p:nvPr>
        </p:nvSpPr>
        <p:spPr>
          <a:xfrm>
            <a:off x="307910" y="2052735"/>
            <a:ext cx="11532637" cy="4077477"/>
          </a:xfrm>
        </p:spPr>
        <p:txBody>
          <a:bodyPr>
            <a:normAutofit/>
          </a:bodyPr>
          <a:lstStyle/>
          <a:p>
            <a:pPr marL="457200" algn="just">
              <a:lnSpc>
                <a:spcPct val="107000"/>
              </a:lnSpc>
            </a:pPr>
            <a:r>
              <a:rPr lang="en-US" sz="1600" dirty="0">
                <a:effectLst/>
                <a:latin typeface="+mj-lt"/>
                <a:ea typeface="Calibri" panose="020F0502020204030204" pitchFamily="34" charset="0"/>
                <a:cs typeface="Shruti" panose="020B0502040204020203" pitchFamily="34" charset="0"/>
              </a:rPr>
              <a:t>Logistic regression uses an equation as the representation, very much like linear regression.</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600" dirty="0">
                <a:effectLst/>
                <a:latin typeface="+mj-lt"/>
                <a:ea typeface="Calibri" panose="020F0502020204030204" pitchFamily="34" charset="0"/>
                <a:cs typeface="Shruti" panose="020B0502040204020203" pitchFamily="34" charset="0"/>
              </a:rPr>
              <a:t>Input values (x) are combined linearly using weights or coefficient values (referred to as the Greek capital letter Beta) to predict an output value (y). A key difference from linear regression is that the output value being modeled is a binary values (0 or 1) rather than a numeric value. </a:t>
            </a:r>
            <a:endParaRPr lang="en-IN" sz="1600" dirty="0">
              <a:effectLst/>
              <a:latin typeface="+mj-lt"/>
              <a:ea typeface="Calibri" panose="020F0502020204030204" pitchFamily="34" charset="0"/>
              <a:cs typeface="Shruti" panose="020B0502040204020203" pitchFamily="34" charset="0"/>
            </a:endParaRPr>
          </a:p>
          <a:p>
            <a:pPr marL="457200" algn="ctr">
              <a:lnSpc>
                <a:spcPct val="107000"/>
              </a:lnSpc>
            </a:pPr>
            <a:r>
              <a:rPr lang="en-US" sz="1600" b="1" dirty="0">
                <a:solidFill>
                  <a:schemeClr val="accent1"/>
                </a:solidFill>
                <a:effectLst/>
                <a:latin typeface="+mj-lt"/>
                <a:ea typeface="Calibri" panose="020F0502020204030204" pitchFamily="34" charset="0"/>
                <a:cs typeface="Shruti" panose="020B0502040204020203" pitchFamily="34" charset="0"/>
              </a:rPr>
              <a:t>y = e^(b0 + b1*x) / (1 + e^(b0 + b1*x))</a:t>
            </a:r>
            <a:endParaRPr lang="en-IN" sz="1600" dirty="0">
              <a:solidFill>
                <a:schemeClr val="accent1"/>
              </a:solidFill>
              <a:effectLst/>
              <a:latin typeface="+mj-lt"/>
              <a:ea typeface="Calibri" panose="020F0502020204030204" pitchFamily="34" charset="0"/>
              <a:cs typeface="Shruti" panose="020B0502040204020203" pitchFamily="34" charset="0"/>
            </a:endParaRPr>
          </a:p>
          <a:p>
            <a:pPr marL="457200" algn="ctr">
              <a:lnSpc>
                <a:spcPct val="107000"/>
              </a:lnSpc>
            </a:pPr>
            <a:r>
              <a:rPr lang="en-US" sz="1600" b="1" dirty="0">
                <a:solidFill>
                  <a:schemeClr val="tx1">
                    <a:lumMod val="85000"/>
                    <a:lumOff val="15000"/>
                  </a:schemeClr>
                </a:solidFill>
                <a:effectLst/>
                <a:latin typeface="+mj-lt"/>
                <a:ea typeface="Calibri" panose="020F0502020204030204" pitchFamily="34" charset="0"/>
                <a:cs typeface="Shruti" panose="020B0502040204020203" pitchFamily="34" charset="0"/>
              </a:rPr>
              <a:t>or</a:t>
            </a:r>
            <a:endParaRPr lang="en-IN" sz="1600" dirty="0">
              <a:solidFill>
                <a:schemeClr val="tx1">
                  <a:lumMod val="85000"/>
                  <a:lumOff val="15000"/>
                </a:schemeClr>
              </a:solidFill>
              <a:effectLst/>
              <a:latin typeface="+mj-lt"/>
              <a:ea typeface="Calibri" panose="020F0502020204030204" pitchFamily="34" charset="0"/>
              <a:cs typeface="Shruti" panose="020B0502040204020203" pitchFamily="34" charset="0"/>
            </a:endParaRPr>
          </a:p>
          <a:p>
            <a:pPr marL="457200" algn="ctr">
              <a:lnSpc>
                <a:spcPct val="107000"/>
              </a:lnSpc>
            </a:pPr>
            <a:r>
              <a:rPr lang="en-US" sz="1600" b="1" dirty="0">
                <a:solidFill>
                  <a:schemeClr val="accent1"/>
                </a:solidFill>
                <a:effectLst/>
                <a:latin typeface="+mj-lt"/>
                <a:ea typeface="Calibri" panose="020F0502020204030204" pitchFamily="34" charset="0"/>
                <a:cs typeface="Shruti" panose="020B0502040204020203" pitchFamily="34" charset="0"/>
              </a:rPr>
              <a:t>p(X) = e^(b0 + b1*X) / (1 + e^(b0 + b1*X))</a:t>
            </a:r>
            <a:endParaRPr lang="en-IN" sz="1600" dirty="0">
              <a:solidFill>
                <a:schemeClr val="accent1"/>
              </a:solidFill>
              <a:effectLst/>
              <a:latin typeface="+mj-lt"/>
              <a:ea typeface="Calibri" panose="020F0502020204030204" pitchFamily="34" charset="0"/>
              <a:cs typeface="Shruti" panose="020B0502040204020203" pitchFamily="34" charset="0"/>
            </a:endParaRPr>
          </a:p>
          <a:p>
            <a:pPr marL="457200" algn="just">
              <a:lnSpc>
                <a:spcPct val="107000"/>
              </a:lnSpc>
            </a:pPr>
            <a:r>
              <a:rPr lang="en-US" sz="1600" dirty="0">
                <a:effectLst/>
                <a:latin typeface="+mj-lt"/>
                <a:ea typeface="Calibri" panose="020F0502020204030204" pitchFamily="34" charset="0"/>
                <a:cs typeface="Shruti" panose="020B0502040204020203" pitchFamily="34" charset="0"/>
              </a:rPr>
              <a:t>Where y or p(x) is the predicted output, b0 is the bias or intercept term and b1 is the coefficient for the single input value (x). Each column in your input data has an associated b coefficient (a constant real value) that must be learned from your training data.</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spcAft>
                <a:spcPts val="800"/>
              </a:spcAft>
            </a:pPr>
            <a:r>
              <a:rPr lang="en-US" sz="1600" dirty="0">
                <a:effectLst/>
                <a:latin typeface="+mj-lt"/>
                <a:ea typeface="Calibri" panose="020F0502020204030204" pitchFamily="34" charset="0"/>
                <a:cs typeface="Shruti" panose="020B0502040204020203" pitchFamily="34" charset="0"/>
              </a:rPr>
              <a:t>Logistic regression models the probability of the default class.</a:t>
            </a:r>
            <a:endParaRPr lang="en-IN" sz="1600" dirty="0">
              <a:effectLst/>
              <a:latin typeface="+mj-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8827639"/>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4B01F99-E501-45E8-9945-B99A7B3C59C8}"/>
              </a:ext>
            </a:extLst>
          </p:cNvPr>
          <p:cNvSpPr>
            <a:spLocks noGrp="1"/>
          </p:cNvSpPr>
          <p:nvPr>
            <p:ph sz="half" idx="2"/>
          </p:nvPr>
        </p:nvSpPr>
        <p:spPr>
          <a:xfrm>
            <a:off x="5215811" y="2120900"/>
            <a:ext cx="6447453" cy="3748194"/>
          </a:xfrm>
        </p:spPr>
        <p:txBody>
          <a:bodyPr>
            <a:normAutofit/>
          </a:bodyPr>
          <a:lstStyle/>
          <a:p>
            <a:pPr marL="651510" indent="-285750">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Random Forest Model is an extension or advanced version of the Decision Tree Classifier.</a:t>
            </a:r>
            <a:endParaRPr lang="en-IN" sz="2000" dirty="0">
              <a:effectLst/>
              <a:latin typeface="+mj-lt"/>
              <a:ea typeface="Calibri" panose="020F0502020204030204" pitchFamily="34" charset="0"/>
              <a:cs typeface="Shruti" panose="020B0502040204020203" pitchFamily="34" charset="0"/>
            </a:endParaRPr>
          </a:p>
          <a:p>
            <a:pPr marL="651510" indent="-28575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A decision tree is a supervised machine learning algorithm that can be used for both classification and regression problems. A decision tree is simply a series of sequential decisions made to reach a specific result. Here’s an illustration of a decision tree in action:</a:t>
            </a:r>
            <a:endParaRPr lang="en-IN" sz="2000" dirty="0">
              <a:effectLst/>
              <a:latin typeface="+mj-lt"/>
              <a:ea typeface="Calibri" panose="020F0502020204030204" pitchFamily="34" charset="0"/>
              <a:cs typeface="Shruti" panose="020B0502040204020203" pitchFamily="34" charset="0"/>
            </a:endParaRPr>
          </a:p>
          <a:p>
            <a:pPr>
              <a:buFont typeface="Wingdings" panose="05000000000000000000" pitchFamily="2" charset="2"/>
              <a:buChar char="§"/>
            </a:pPr>
            <a:endParaRPr lang="en-IN" dirty="0"/>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Model-2</a:t>
            </a:r>
            <a:r>
              <a:rPr lang="en-US" sz="4400" i="1" dirty="0">
                <a:effectLst/>
                <a:latin typeface="+mj-lt"/>
                <a:ea typeface="Calibri" panose="020F0502020204030204" pitchFamily="34" charset="0"/>
                <a:cs typeface="Shruti" panose="020B0502040204020203" pitchFamily="34" charset="0"/>
              </a:rPr>
              <a:t>: Random Forest</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7" name="Content Placeholder 16" descr="decision tree loan approval">
            <a:extLst>
              <a:ext uri="{FF2B5EF4-FFF2-40B4-BE49-F238E27FC236}">
                <a16:creationId xmlns:a16="http://schemas.microsoft.com/office/drawing/2014/main" id="{29A6AFB5-E7EA-49AC-8CBF-C2F2A856096E}"/>
              </a:ext>
            </a:extLst>
          </p:cNvPr>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58620" y="2164703"/>
            <a:ext cx="5103845" cy="3573624"/>
          </a:xfrm>
          <a:prstGeom prst="rect">
            <a:avLst/>
          </a:prstGeom>
          <a:noFill/>
          <a:ln>
            <a:noFill/>
          </a:ln>
        </p:spPr>
      </p:pic>
    </p:spTree>
    <p:extLst>
      <p:ext uri="{BB962C8B-B14F-4D97-AF65-F5344CB8AC3E}">
        <p14:creationId xmlns:p14="http://schemas.microsoft.com/office/powerpoint/2010/main" val="2987061537"/>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4B01F99-E501-45E8-9945-B99A7B3C59C8}"/>
              </a:ext>
            </a:extLst>
          </p:cNvPr>
          <p:cNvSpPr>
            <a:spLocks noGrp="1"/>
          </p:cNvSpPr>
          <p:nvPr>
            <p:ph sz="half" idx="2"/>
          </p:nvPr>
        </p:nvSpPr>
        <p:spPr>
          <a:xfrm>
            <a:off x="5327780" y="2120900"/>
            <a:ext cx="6718039" cy="3748194"/>
          </a:xfrm>
        </p:spPr>
        <p:txBody>
          <a:bodyPr>
            <a:normAutofit/>
          </a:bodyPr>
          <a:lstStyle/>
          <a:p>
            <a:pPr marL="708660" indent="-34290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The decision tree algorithm is quite easy to understand and interpret. But often, a single tree is not sufficient for producing effective results. This is where the Random Forest algorithm comes into the picture.</a:t>
            </a:r>
          </a:p>
          <a:p>
            <a:pPr marL="708660" indent="-34290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This process of combining the output of multiple individual models (also known as weak learners) is called Ensemble Learning. Random Forest is suitable for situations when we have a large dataset,</a:t>
            </a:r>
            <a:endParaRPr lang="en-IN" sz="2000" dirty="0">
              <a:effectLst/>
              <a:latin typeface="+mj-lt"/>
              <a:ea typeface="Calibri" panose="020F0502020204030204" pitchFamily="34" charset="0"/>
              <a:cs typeface="Shruti" panose="020B0502040204020203" pitchFamily="34"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Model-2</a:t>
            </a:r>
            <a:r>
              <a:rPr lang="en-US" sz="4400" i="1" dirty="0">
                <a:effectLst/>
                <a:latin typeface="+mj-lt"/>
                <a:ea typeface="Calibri" panose="020F0502020204030204" pitchFamily="34" charset="0"/>
                <a:cs typeface="Shruti" panose="020B0502040204020203" pitchFamily="34" charset="0"/>
              </a:rPr>
              <a:t>: Random Forest</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8" name="Content Placeholder 17" descr="random forest ensemble">
            <a:extLst>
              <a:ext uri="{FF2B5EF4-FFF2-40B4-BE49-F238E27FC236}">
                <a16:creationId xmlns:a16="http://schemas.microsoft.com/office/drawing/2014/main" id="{5750B244-9D61-43D7-910C-D91238CB4944}"/>
              </a:ext>
            </a:extLst>
          </p:cNvPr>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45232" y="2062065"/>
            <a:ext cx="5047861" cy="3881535"/>
          </a:xfrm>
          <a:prstGeom prst="rect">
            <a:avLst/>
          </a:prstGeom>
          <a:noFill/>
          <a:ln>
            <a:noFill/>
          </a:ln>
        </p:spPr>
      </p:pic>
    </p:spTree>
    <p:extLst>
      <p:ext uri="{BB962C8B-B14F-4D97-AF65-F5344CB8AC3E}">
        <p14:creationId xmlns:p14="http://schemas.microsoft.com/office/powerpoint/2010/main" val="1529403445"/>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01939" y="2267337"/>
            <a:ext cx="10058400" cy="1959429"/>
          </a:xfrm>
        </p:spPr>
        <p:txBody>
          <a:bodyPr>
            <a:normAutofit fontScale="90000"/>
          </a:bodyPr>
          <a:lstStyle/>
          <a:p>
            <a:pPr algn="ctr"/>
            <a:r>
              <a:rPr lang="en-US" sz="8000" dirty="0"/>
              <a:t>7.</a:t>
            </a:r>
            <a:r>
              <a:rPr lang="en-US" sz="1800" b="1" dirty="0">
                <a:latin typeface="Calibri" panose="020F0502020204030204" pitchFamily="34" charset="0"/>
                <a:cs typeface="Shruti" panose="020B0502040204020203" pitchFamily="34" charset="0"/>
              </a:rPr>
              <a:t> </a:t>
            </a:r>
            <a:r>
              <a:rPr lang="en-US" sz="7300" dirty="0">
                <a:cs typeface="Shruti" panose="020B0502040204020203" pitchFamily="34" charset="0"/>
              </a:rPr>
              <a:t>Result </a:t>
            </a:r>
            <a:r>
              <a:rPr lang="en-US" sz="7300" dirty="0">
                <a:solidFill>
                  <a:schemeClr val="accent1"/>
                </a:solidFill>
                <a:cs typeface="Shruti" panose="020B0502040204020203" pitchFamily="34" charset="0"/>
              </a:rPr>
              <a:t>&amp;</a:t>
            </a:r>
            <a:r>
              <a:rPr lang="en-US" sz="7300" dirty="0">
                <a:cs typeface="Shruti" panose="020B0502040204020203" pitchFamily="34" charset="0"/>
              </a:rPr>
              <a:t> Findings</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715738345"/>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65802CA-FDE5-45DD-A9D8-4D2F809FE948}"/>
              </a:ext>
            </a:extLst>
          </p:cNvPr>
          <p:cNvSpPr>
            <a:spLocks noGrp="1"/>
          </p:cNvSpPr>
          <p:nvPr>
            <p:ph type="body" idx="1"/>
          </p:nvPr>
        </p:nvSpPr>
        <p:spPr/>
        <p:txBody>
          <a:bodyPr/>
          <a:lstStyle/>
          <a:p>
            <a:pPr marL="342900" indent="-342900" algn="ctr">
              <a:buFont typeface="Wingdings" panose="05000000000000000000" pitchFamily="2" charset="2"/>
              <a:buChar char="§"/>
            </a:pPr>
            <a:r>
              <a:rPr lang="en-IN" cap="none" dirty="0">
                <a:latin typeface="+mj-lt"/>
              </a:rPr>
              <a:t>Linear Regression</a:t>
            </a:r>
          </a:p>
        </p:txBody>
      </p:sp>
      <p:sp>
        <p:nvSpPr>
          <p:cNvPr id="6" name="Content Placeholder 5">
            <a:extLst>
              <a:ext uri="{FF2B5EF4-FFF2-40B4-BE49-F238E27FC236}">
                <a16:creationId xmlns:a16="http://schemas.microsoft.com/office/drawing/2014/main" id="{55B9F3A6-B9EE-4C9C-8888-FDF951DE4D7A}"/>
              </a:ext>
            </a:extLst>
          </p:cNvPr>
          <p:cNvSpPr>
            <a:spLocks noGrp="1"/>
          </p:cNvSpPr>
          <p:nvPr>
            <p:ph sz="half" idx="2"/>
          </p:nvPr>
        </p:nvSpPr>
        <p:spPr>
          <a:xfrm>
            <a:off x="1097280" y="4445751"/>
            <a:ext cx="1604624" cy="1423344"/>
          </a:xfrm>
        </p:spPr>
        <p:txBody>
          <a:bodyPr/>
          <a:lstStyle/>
          <a:p>
            <a:r>
              <a:rPr lang="en-IN" dirty="0"/>
              <a:t>Data does not fit </a:t>
            </a:r>
          </a:p>
        </p:txBody>
      </p:sp>
      <p:sp>
        <p:nvSpPr>
          <p:cNvPr id="9" name="Text Placeholder 8">
            <a:extLst>
              <a:ext uri="{FF2B5EF4-FFF2-40B4-BE49-F238E27FC236}">
                <a16:creationId xmlns:a16="http://schemas.microsoft.com/office/drawing/2014/main" id="{CDB50D8A-9D80-48F0-9BDA-BA5229DA8597}"/>
              </a:ext>
            </a:extLst>
          </p:cNvPr>
          <p:cNvSpPr>
            <a:spLocks noGrp="1"/>
          </p:cNvSpPr>
          <p:nvPr>
            <p:ph type="body" sz="quarter" idx="3"/>
          </p:nvPr>
        </p:nvSpPr>
        <p:spPr/>
        <p:txBody>
          <a:bodyPr/>
          <a:lstStyle/>
          <a:p>
            <a:pPr marL="342900" indent="-342900" algn="ctr">
              <a:buFont typeface="Wingdings" panose="05000000000000000000" pitchFamily="2" charset="2"/>
              <a:buChar char="§"/>
            </a:pPr>
            <a:r>
              <a:rPr lang="en-IN" dirty="0">
                <a:latin typeface="+mj-lt"/>
              </a:rPr>
              <a:t>LSTM</a:t>
            </a: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IN" sz="4400" dirty="0">
                <a:effectLst/>
                <a:latin typeface="+mj-lt"/>
                <a:ea typeface="Calibri" panose="020F0502020204030204" pitchFamily="34" charset="0"/>
                <a:cs typeface="Shruti" panose="020B0502040204020203" pitchFamily="34" charset="0"/>
              </a:rPr>
              <a:t>Historical </a:t>
            </a:r>
            <a:r>
              <a:rPr lang="en-IN" sz="4400" dirty="0">
                <a:solidFill>
                  <a:schemeClr val="accent1"/>
                </a:solidFill>
                <a:effectLst/>
                <a:latin typeface="+mj-lt"/>
                <a:ea typeface="Calibri" panose="020F0502020204030204" pitchFamily="34" charset="0"/>
                <a:cs typeface="Shruti" panose="020B0502040204020203" pitchFamily="34" charset="0"/>
              </a:rPr>
              <a:t>Data</a:t>
            </a:r>
            <a:r>
              <a:rPr lang="en-IN" sz="4400" dirty="0">
                <a:effectLst/>
                <a:latin typeface="+mj-lt"/>
                <a:ea typeface="Calibri" panose="020F0502020204030204" pitchFamily="34" charset="0"/>
                <a:cs typeface="Shruti" panose="020B0502040204020203" pitchFamily="34" charset="0"/>
              </a:rPr>
              <a:t> Analysis</a:t>
            </a: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2050" name="Picture 2">
            <a:extLst>
              <a:ext uri="{FF2B5EF4-FFF2-40B4-BE49-F238E27FC236}">
                <a16:creationId xmlns:a16="http://schemas.microsoft.com/office/drawing/2014/main" id="{C2894834-7A8F-4FBA-B0AA-4F3BB5170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20" y="2691778"/>
            <a:ext cx="5217979" cy="34945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89B006B-97F8-4272-A6C8-DAD11ED8E91D}"/>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242180" y="2659225"/>
            <a:ext cx="5187820" cy="358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917053"/>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65802CA-FDE5-45DD-A9D8-4D2F809FE948}"/>
              </a:ext>
            </a:extLst>
          </p:cNvPr>
          <p:cNvSpPr>
            <a:spLocks noGrp="1"/>
          </p:cNvSpPr>
          <p:nvPr>
            <p:ph type="body" idx="1"/>
          </p:nvPr>
        </p:nvSpPr>
        <p:spPr>
          <a:xfrm>
            <a:off x="630749" y="2048069"/>
            <a:ext cx="4639736" cy="736282"/>
          </a:xfrm>
        </p:spPr>
        <p:txBody>
          <a:bodyPr/>
          <a:lstStyle/>
          <a:p>
            <a:pPr marL="342900" indent="-342900" algn="ctr">
              <a:buFont typeface="Wingdings" panose="05000000000000000000" pitchFamily="2" charset="2"/>
              <a:buChar char="§"/>
            </a:pPr>
            <a:r>
              <a:rPr lang="en-IN" cap="none" dirty="0">
                <a:latin typeface="+mj-lt"/>
              </a:rPr>
              <a:t>Logistic Regression</a:t>
            </a:r>
          </a:p>
        </p:txBody>
      </p:sp>
      <p:sp>
        <p:nvSpPr>
          <p:cNvPr id="9" name="Text Placeholder 8">
            <a:extLst>
              <a:ext uri="{FF2B5EF4-FFF2-40B4-BE49-F238E27FC236}">
                <a16:creationId xmlns:a16="http://schemas.microsoft.com/office/drawing/2014/main" id="{CDB50D8A-9D80-48F0-9BDA-BA5229DA8597}"/>
              </a:ext>
            </a:extLst>
          </p:cNvPr>
          <p:cNvSpPr>
            <a:spLocks noGrp="1"/>
          </p:cNvSpPr>
          <p:nvPr>
            <p:ph type="body" sz="quarter" idx="3"/>
          </p:nvPr>
        </p:nvSpPr>
        <p:spPr/>
        <p:txBody>
          <a:bodyPr/>
          <a:lstStyle/>
          <a:p>
            <a:pPr marL="342900" indent="-342900" algn="ctr">
              <a:buFont typeface="Wingdings" panose="05000000000000000000" pitchFamily="2" charset="2"/>
              <a:buChar char="§"/>
            </a:pPr>
            <a:r>
              <a:rPr lang="en-IN" cap="none" dirty="0">
                <a:latin typeface="+mj-lt"/>
              </a:rPr>
              <a:t>Random Forest</a:t>
            </a: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IN" sz="4400" dirty="0">
                <a:effectLst/>
                <a:latin typeface="+mj-lt"/>
                <a:ea typeface="Calibri" panose="020F0502020204030204" pitchFamily="34" charset="0"/>
                <a:cs typeface="Shruti" panose="020B0502040204020203" pitchFamily="34" charset="0"/>
              </a:rPr>
              <a:t>Sentiment </a:t>
            </a:r>
            <a:r>
              <a:rPr lang="en-IN" sz="4400" dirty="0">
                <a:solidFill>
                  <a:schemeClr val="accent1"/>
                </a:solidFill>
                <a:effectLst/>
                <a:latin typeface="+mj-lt"/>
                <a:ea typeface="Calibri" panose="020F0502020204030204" pitchFamily="34" charset="0"/>
                <a:cs typeface="Shruti" panose="020B0502040204020203" pitchFamily="34" charset="0"/>
              </a:rPr>
              <a:t>Data</a:t>
            </a:r>
            <a:r>
              <a:rPr lang="en-IN" sz="4400" dirty="0">
                <a:effectLst/>
                <a:latin typeface="+mj-lt"/>
                <a:ea typeface="Calibri" panose="020F0502020204030204" pitchFamily="34" charset="0"/>
                <a:cs typeface="Shruti" panose="020B0502040204020203" pitchFamily="34" charset="0"/>
              </a:rPr>
              <a:t> Analysis</a:t>
            </a: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7" name="Content Placeholder 16">
            <a:extLst>
              <a:ext uri="{FF2B5EF4-FFF2-40B4-BE49-F238E27FC236}">
                <a16:creationId xmlns:a16="http://schemas.microsoft.com/office/drawing/2014/main" id="{728AE518-E440-4ECA-85CC-D71F368F80DE}"/>
              </a:ext>
            </a:extLst>
          </p:cNvPr>
          <p:cNvPicPr>
            <a:picLocks noGrp="1" noChangeAspect="1"/>
          </p:cNvPicPr>
          <p:nvPr>
            <p:ph sz="half" idx="2"/>
          </p:nvPr>
        </p:nvPicPr>
        <p:blipFill>
          <a:blip r:embed="rId3"/>
          <a:stretch>
            <a:fillRect/>
          </a:stretch>
        </p:blipFill>
        <p:spPr>
          <a:xfrm>
            <a:off x="492311" y="2957266"/>
            <a:ext cx="5087395" cy="2418009"/>
          </a:xfrm>
        </p:spPr>
      </p:pic>
      <p:pic>
        <p:nvPicPr>
          <p:cNvPr id="15" name="Content Placeholder 14">
            <a:extLst>
              <a:ext uri="{FF2B5EF4-FFF2-40B4-BE49-F238E27FC236}">
                <a16:creationId xmlns:a16="http://schemas.microsoft.com/office/drawing/2014/main" id="{8BDC5D26-CB07-42DF-9D25-10479476A9C9}"/>
              </a:ext>
            </a:extLst>
          </p:cNvPr>
          <p:cNvPicPr>
            <a:picLocks noGrp="1" noChangeAspect="1"/>
          </p:cNvPicPr>
          <p:nvPr>
            <p:ph sz="quarter" idx="4"/>
          </p:nvPr>
        </p:nvPicPr>
        <p:blipFill>
          <a:blip r:embed="rId4"/>
          <a:stretch>
            <a:fillRect/>
          </a:stretch>
        </p:blipFill>
        <p:spPr>
          <a:xfrm>
            <a:off x="5987761" y="2939143"/>
            <a:ext cx="5501518" cy="2540907"/>
          </a:xfrm>
        </p:spPr>
      </p:pic>
    </p:spTree>
    <p:extLst>
      <p:ext uri="{BB962C8B-B14F-4D97-AF65-F5344CB8AC3E}">
        <p14:creationId xmlns:p14="http://schemas.microsoft.com/office/powerpoint/2010/main" val="645045240"/>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39261" y="2118048"/>
            <a:ext cx="10058400" cy="1959429"/>
          </a:xfrm>
        </p:spPr>
        <p:txBody>
          <a:bodyPr>
            <a:normAutofit fontScale="90000"/>
          </a:bodyPr>
          <a:lstStyle/>
          <a:p>
            <a:pPr algn="ctr"/>
            <a:r>
              <a:rPr lang="en-US" sz="8000" dirty="0"/>
              <a:t>8.</a:t>
            </a:r>
            <a:r>
              <a:rPr lang="en-US" sz="1800" b="1" dirty="0">
                <a:latin typeface="Calibri" panose="020F0502020204030204" pitchFamily="34" charset="0"/>
                <a:cs typeface="Shruti" panose="020B0502040204020203" pitchFamily="34" charset="0"/>
              </a:rPr>
              <a:t> </a:t>
            </a:r>
            <a:r>
              <a:rPr lang="en-US" sz="7300" dirty="0">
                <a:cs typeface="Shruti" panose="020B0502040204020203" pitchFamily="34" charset="0"/>
              </a:rPr>
              <a:t>Conclusion</a:t>
            </a:r>
            <a:r>
              <a:rPr lang="en-US" sz="1800" b="1" dirty="0">
                <a:latin typeface="Calibri" panose="020F0502020204030204" pitchFamily="34" charset="0"/>
                <a:cs typeface="Shruti" panose="020B0502040204020203" pitchFamily="34" charset="0"/>
              </a:rPr>
              <a:t>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265627730"/>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dirty="0">
                <a:effectLst/>
                <a:latin typeface="+mj-lt"/>
                <a:ea typeface="Calibri" panose="020F0502020204030204" pitchFamily="34" charset="0"/>
                <a:cs typeface="Shruti" panose="020B0502040204020203" pitchFamily="34" charset="0"/>
              </a:rPr>
              <a:t>Conclusion</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2400" dirty="0">
                <a:latin typeface="+mj-lt"/>
              </a:rPr>
              <a:t>Since we know that market is volatile and keeps changing every minute, all these parameters are generated again and again. Thus, this prediction models can be used in building features like stop-loss or target threshold similar to those in famous trading apps like </a:t>
            </a:r>
            <a:r>
              <a:rPr lang="en-US" sz="2400" dirty="0" err="1">
                <a:latin typeface="+mj-lt"/>
              </a:rPr>
              <a:t>PayTM</a:t>
            </a:r>
            <a:r>
              <a:rPr lang="en-US" sz="2400" dirty="0">
                <a:latin typeface="+mj-lt"/>
              </a:rPr>
              <a:t> Money. </a:t>
            </a:r>
            <a:endParaRPr lang="en-IN" sz="2400" dirty="0">
              <a:latin typeface="+mj-lt"/>
            </a:endParaRPr>
          </a:p>
          <a:p>
            <a:pPr>
              <a:buFont typeface="Wingdings" panose="05000000000000000000" pitchFamily="2" charset="2"/>
              <a:buChar char="§"/>
            </a:pPr>
            <a:r>
              <a:rPr lang="en-US" sz="2400" dirty="0">
                <a:latin typeface="+mj-lt"/>
              </a:rPr>
              <a:t>We also observed that our models are a little naïve and we need to implement more feature rich models to analyze stock market data like Support Vector Machine or Artificial Neural Network for more accurate predictions and sentiment classification.</a:t>
            </a:r>
            <a:endParaRPr lang="en-IN" sz="2400" dirty="0">
              <a:latin typeface="+mj-lt"/>
            </a:endParaRPr>
          </a:p>
          <a:p>
            <a:pPr>
              <a:buFont typeface="Wingdings" panose="05000000000000000000" pitchFamily="2" charset="2"/>
              <a:buChar char="§"/>
            </a:pPr>
            <a:endParaRPr lang="en-IN" sz="2000" dirty="0">
              <a:latin typeface="+mj-lt"/>
            </a:endParaRPr>
          </a:p>
        </p:txBody>
      </p:sp>
    </p:spTree>
    <p:extLst>
      <p:ext uri="{BB962C8B-B14F-4D97-AF65-F5344CB8AC3E}">
        <p14:creationId xmlns:p14="http://schemas.microsoft.com/office/powerpoint/2010/main" val="373872576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a16="http://schemas.microsoft.com/office/drawing/2014/main" id="{5C6ED613-C127-4390-98E6-143B411C0C1E}"/>
              </a:ext>
            </a:extLst>
          </p:cNvPr>
          <p:cNvSpPr txBox="1">
            <a:spLocks/>
          </p:cNvSpPr>
          <p:nvPr/>
        </p:nvSpPr>
        <p:spPr>
          <a:xfrm>
            <a:off x="383220" y="-102675"/>
            <a:ext cx="10058400" cy="148759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IN" sz="7200" dirty="0">
                <a:solidFill>
                  <a:schemeClr val="bg1"/>
                </a:solidFill>
              </a:rPr>
              <a:t>Introduction</a:t>
            </a: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5" name="Content Placeholder 4">
            <a:extLst>
              <a:ext uri="{FF2B5EF4-FFF2-40B4-BE49-F238E27FC236}">
                <a16:creationId xmlns:a16="http://schemas.microsoft.com/office/drawing/2014/main" id="{D77E054F-359E-4C11-862E-5E4C82B6B520}"/>
              </a:ext>
            </a:extLst>
          </p:cNvPr>
          <p:cNvPicPr>
            <a:picLocks noGrp="1" noChangeAspect="1"/>
          </p:cNvPicPr>
          <p:nvPr>
            <p:ph idx="1"/>
          </p:nvPr>
        </p:nvPicPr>
        <p:blipFill>
          <a:blip r:embed="rId3"/>
          <a:stretch>
            <a:fillRect/>
          </a:stretch>
        </p:blipFill>
        <p:spPr>
          <a:xfrm>
            <a:off x="1166327" y="1959429"/>
            <a:ext cx="9918439" cy="4280225"/>
          </a:xfrm>
        </p:spPr>
      </p:pic>
    </p:spTree>
    <p:extLst>
      <p:ext uri="{BB962C8B-B14F-4D97-AF65-F5344CB8AC3E}">
        <p14:creationId xmlns:p14="http://schemas.microsoft.com/office/powerpoint/2010/main" val="2625621767"/>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205365" y="1187343"/>
            <a:ext cx="12192000" cy="2485749"/>
          </a:xfrm>
        </p:spPr>
        <p:txBody>
          <a:bodyPr>
            <a:normAutofit/>
          </a:bodyPr>
          <a:lstStyle/>
          <a:p>
            <a:pPr algn="ctr"/>
            <a:r>
              <a:rPr lang="en-US" sz="9600" b="1" dirty="0">
                <a:solidFill>
                  <a:schemeClr val="tx1">
                    <a:lumMod val="85000"/>
                    <a:lumOff val="15000"/>
                  </a:schemeClr>
                </a:solidFill>
              </a:rPr>
              <a:t>Thank</a:t>
            </a:r>
            <a:r>
              <a:rPr lang="en-US" sz="9600" b="1" dirty="0">
                <a:solidFill>
                  <a:schemeClr val="accent1"/>
                </a:solidFill>
              </a:rPr>
              <a:t> You!</a:t>
            </a: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C2ECFB9-97C6-4FB7-87D2-84724FCFC306}"/>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8" name="TextBox 7">
            <a:extLst>
              <a:ext uri="{FF2B5EF4-FFF2-40B4-BE49-F238E27FC236}">
                <a16:creationId xmlns:a16="http://schemas.microsoft.com/office/drawing/2014/main" id="{8AABDD19-1114-4678-89A0-A77A5387A6EF}"/>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9" name="Group 8">
            <a:extLst>
              <a:ext uri="{FF2B5EF4-FFF2-40B4-BE49-F238E27FC236}">
                <a16:creationId xmlns:a16="http://schemas.microsoft.com/office/drawing/2014/main" id="{DD62920D-BAD5-4E76-8C1D-6D1CE024619D}"/>
              </a:ext>
            </a:extLst>
          </p:cNvPr>
          <p:cNvGrpSpPr/>
          <p:nvPr/>
        </p:nvGrpSpPr>
        <p:grpSpPr>
          <a:xfrm>
            <a:off x="275209" y="6488671"/>
            <a:ext cx="13164103" cy="278480"/>
            <a:chOff x="275209" y="6488671"/>
            <a:chExt cx="13164103" cy="278480"/>
          </a:xfrm>
        </p:grpSpPr>
        <p:sp>
          <p:nvSpPr>
            <p:cNvPr id="10" name="TextBox 9">
              <a:extLst>
                <a:ext uri="{FF2B5EF4-FFF2-40B4-BE49-F238E27FC236}">
                  <a16:creationId xmlns:a16="http://schemas.microsoft.com/office/drawing/2014/main" id="{F1E21861-8DCD-4649-A0ED-B5D245A48DB1}"/>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1" name="TextBox 10">
              <a:extLst>
                <a:ext uri="{FF2B5EF4-FFF2-40B4-BE49-F238E27FC236}">
                  <a16:creationId xmlns:a16="http://schemas.microsoft.com/office/drawing/2014/main" id="{03990416-C3A1-4DE9-AF83-7D6A70AF137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1697123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a16="http://schemas.microsoft.com/office/drawing/2014/main" id="{5C6ED613-C127-4390-98E6-143B411C0C1E}"/>
              </a:ext>
            </a:extLst>
          </p:cNvPr>
          <p:cNvSpPr txBox="1">
            <a:spLocks/>
          </p:cNvSpPr>
          <p:nvPr/>
        </p:nvSpPr>
        <p:spPr>
          <a:xfrm>
            <a:off x="383220" y="-102675"/>
            <a:ext cx="10058400" cy="148759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IN" sz="7200" dirty="0">
                <a:solidFill>
                  <a:schemeClr val="bg1"/>
                </a:solidFill>
              </a:rPr>
              <a:t>Introduction</a:t>
            </a: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6" name="Content Placeholder 5">
            <a:extLst>
              <a:ext uri="{FF2B5EF4-FFF2-40B4-BE49-F238E27FC236}">
                <a16:creationId xmlns:a16="http://schemas.microsoft.com/office/drawing/2014/main" id="{F81ADD5B-1F19-4E1E-8BA2-EC0B3591C49A}"/>
              </a:ext>
            </a:extLst>
          </p:cNvPr>
          <p:cNvPicPr>
            <a:picLocks noGrp="1" noChangeAspect="1"/>
          </p:cNvPicPr>
          <p:nvPr>
            <p:ph idx="1"/>
          </p:nvPr>
        </p:nvPicPr>
        <p:blipFill>
          <a:blip r:embed="rId3"/>
          <a:stretch>
            <a:fillRect/>
          </a:stretch>
        </p:blipFill>
        <p:spPr>
          <a:xfrm>
            <a:off x="970384" y="1458212"/>
            <a:ext cx="10394302" cy="4881566"/>
          </a:xfrm>
        </p:spPr>
      </p:pic>
    </p:spTree>
    <p:extLst>
      <p:ext uri="{BB962C8B-B14F-4D97-AF65-F5344CB8AC3E}">
        <p14:creationId xmlns:p14="http://schemas.microsoft.com/office/powerpoint/2010/main" val="412951942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57923" y="2488265"/>
            <a:ext cx="10058400" cy="1450757"/>
          </a:xfrm>
        </p:spPr>
        <p:txBody>
          <a:bodyPr>
            <a:normAutofit fontScale="90000"/>
          </a:bodyPr>
          <a:lstStyle/>
          <a:p>
            <a:pPr algn="ctr"/>
            <a:r>
              <a:rPr lang="en-US" sz="8000" dirty="0"/>
              <a:t>2. </a:t>
            </a:r>
            <a:r>
              <a:rPr lang="en-US" sz="8000" dirty="0">
                <a:effectLst/>
                <a:ea typeface="Calibri" panose="020F0502020204030204" pitchFamily="34" charset="0"/>
                <a:cs typeface="Shruti" panose="020B0502040204020203" pitchFamily="34" charset="0"/>
              </a:rPr>
              <a:t>Problem Definition</a:t>
            </a: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82698178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A60033E3-FB9F-4B44-AC75-64CF68845793}"/>
              </a:ext>
            </a:extLst>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191893" y="1959429"/>
            <a:ext cx="5163878" cy="3814862"/>
          </a:xfrm>
          <a:prstGeom prst="rect">
            <a:avLst/>
          </a:prstGeom>
        </p:spPr>
      </p:pic>
      <p:sp>
        <p:nvSpPr>
          <p:cNvPr id="6" name="Content Placeholder 5">
            <a:extLst>
              <a:ext uri="{FF2B5EF4-FFF2-40B4-BE49-F238E27FC236}">
                <a16:creationId xmlns:a16="http://schemas.microsoft.com/office/drawing/2014/main" id="{3E2C5BE4-67B1-4EFE-A315-4B4D9A74B26C}"/>
              </a:ext>
            </a:extLst>
          </p:cNvPr>
          <p:cNvSpPr>
            <a:spLocks noGrp="1"/>
          </p:cNvSpPr>
          <p:nvPr>
            <p:ph sz="half" idx="2"/>
          </p:nvPr>
        </p:nvSpPr>
        <p:spPr>
          <a:xfrm>
            <a:off x="5533053" y="2120900"/>
            <a:ext cx="5622627" cy="3748194"/>
          </a:xfrm>
        </p:spPr>
        <p:txBody>
          <a:bodyPr>
            <a:normAutofit lnSpcReduction="10000"/>
          </a:bodyPr>
          <a:lstStyle/>
          <a:p>
            <a:pPr>
              <a:buFont typeface="Wingdings" panose="05000000000000000000" pitchFamily="2" charset="2"/>
              <a:buChar char="§"/>
            </a:pPr>
            <a:r>
              <a:rPr lang="en-US" sz="1800" dirty="0">
                <a:effectLst/>
                <a:latin typeface="+mj-lt"/>
                <a:ea typeface="Calibri" panose="020F0502020204030204" pitchFamily="34" charset="0"/>
                <a:cs typeface="Shruti" panose="020B0502040204020203" pitchFamily="34" charset="0"/>
              </a:rPr>
              <a:t>Predicting how the stock market will perform is one of the most difficult things to do. </a:t>
            </a:r>
          </a:p>
          <a:p>
            <a:pPr>
              <a:buFont typeface="Wingdings" panose="05000000000000000000" pitchFamily="2" charset="2"/>
              <a:buChar char="§"/>
            </a:pPr>
            <a:r>
              <a:rPr lang="en-US" sz="1800" dirty="0">
                <a:effectLst/>
                <a:latin typeface="+mj-lt"/>
                <a:ea typeface="Calibri" panose="020F0502020204030204" pitchFamily="34" charset="0"/>
                <a:cs typeface="Shruti" panose="020B0502040204020203" pitchFamily="34" charset="0"/>
              </a:rPr>
              <a:t>Finding the best time to buy or sell has remained a tough nut for investors because there are numerous factors that may influence stock price such as news, social media data, fundamentals and production of the company, government bonds, historical price and country’s economics.</a:t>
            </a:r>
          </a:p>
          <a:p>
            <a:pPr>
              <a:buFont typeface="Wingdings" panose="05000000000000000000" pitchFamily="2" charset="2"/>
              <a:buChar char="§"/>
            </a:pPr>
            <a:r>
              <a:rPr lang="en-US" sz="1800" dirty="0">
                <a:effectLst/>
                <a:latin typeface="+mj-lt"/>
                <a:ea typeface="Calibri" panose="020F0502020204030204" pitchFamily="34" charset="0"/>
                <a:cs typeface="Shruti" panose="020B0502040204020203" pitchFamily="34" charset="0"/>
              </a:rPr>
              <a:t> All these aspects combine to make share prices volatile and very difficult to predict with a high degree of accuracy.</a:t>
            </a:r>
            <a:endParaRPr lang="en-IN" dirty="0">
              <a:latin typeface="+mj-lt"/>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a16="http://schemas.microsoft.com/office/drawing/2014/main" id="{5C6ED613-C127-4390-98E6-143B411C0C1E}"/>
              </a:ext>
            </a:extLst>
          </p:cNvPr>
          <p:cNvSpPr txBox="1">
            <a:spLocks/>
          </p:cNvSpPr>
          <p:nvPr/>
        </p:nvSpPr>
        <p:spPr>
          <a:xfrm>
            <a:off x="735106" y="188259"/>
            <a:ext cx="11086780" cy="1196657"/>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IN" sz="7200" dirty="0">
                <a:solidFill>
                  <a:schemeClr val="bg1"/>
                </a:solidFill>
              </a:rPr>
              <a:t>Factors Affecting Stock Price</a:t>
            </a: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53627560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57923" y="2488265"/>
            <a:ext cx="10058400" cy="1450757"/>
          </a:xfrm>
        </p:spPr>
        <p:txBody>
          <a:bodyPr>
            <a:normAutofit fontScale="90000"/>
          </a:bodyPr>
          <a:lstStyle/>
          <a:p>
            <a:pPr algn="ctr"/>
            <a:r>
              <a:rPr lang="en-US" sz="8000" dirty="0"/>
              <a:t>2. </a:t>
            </a:r>
            <a:r>
              <a:rPr lang="en-US" sz="6700" dirty="0">
                <a:effectLst/>
                <a:ea typeface="Calibri" panose="020F0502020204030204" pitchFamily="34" charset="0"/>
                <a:cs typeface="Shruti" panose="020B0502040204020203" pitchFamily="34" charset="0"/>
              </a:rPr>
              <a:t>NEED </a:t>
            </a:r>
            <a:r>
              <a:rPr lang="en-US" sz="6700" dirty="0">
                <a:solidFill>
                  <a:schemeClr val="accent1"/>
                </a:solidFill>
                <a:effectLst/>
                <a:ea typeface="Calibri" panose="020F0502020204030204" pitchFamily="34" charset="0"/>
                <a:cs typeface="Shruti" panose="020B0502040204020203" pitchFamily="34" charset="0"/>
              </a:rPr>
              <a:t>AND</a:t>
            </a:r>
            <a:r>
              <a:rPr lang="en-US" sz="6700" dirty="0">
                <a:effectLst/>
                <a:ea typeface="Calibri" panose="020F0502020204030204" pitchFamily="34" charset="0"/>
                <a:cs typeface="Shruti" panose="020B0502040204020203" pitchFamily="34" charset="0"/>
              </a:rPr>
              <a:t> SCOPE OF WORK</a:t>
            </a:r>
            <a:endParaRPr lang="en-US" sz="6600" dirty="0">
              <a:solidFill>
                <a:schemeClr val="accent1"/>
              </a:solidFill>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32158266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E2C5BE4-67B1-4EFE-A315-4B4D9A74B26C}"/>
              </a:ext>
            </a:extLst>
          </p:cNvPr>
          <p:cNvSpPr>
            <a:spLocks noGrp="1"/>
          </p:cNvSpPr>
          <p:nvPr>
            <p:ph sz="half" idx="2"/>
          </p:nvPr>
        </p:nvSpPr>
        <p:spPr>
          <a:xfrm>
            <a:off x="1054359" y="2120900"/>
            <a:ext cx="10101321" cy="3748194"/>
          </a:xfrm>
        </p:spPr>
        <p:txBody>
          <a:bodyPr>
            <a:normAutofit/>
          </a:bodyPr>
          <a:lstStyle/>
          <a:p>
            <a:pPr algn="just">
              <a:lnSpc>
                <a:spcPct val="107000"/>
              </a:lnSpc>
              <a:spcAft>
                <a:spcPts val="800"/>
              </a:spcAft>
            </a:pPr>
            <a:r>
              <a:rPr lang="en-US" sz="3200" dirty="0">
                <a:effectLst/>
                <a:latin typeface="+mj-lt"/>
                <a:ea typeface="Calibri" panose="020F0502020204030204" pitchFamily="34" charset="0"/>
                <a:cs typeface="Shruti" panose="020B0502040204020203" pitchFamily="34" charset="0"/>
              </a:rPr>
              <a:t>Broadly, stock market analysis is divided into two parts – Fundamental Analysis and Technical Analysis.</a:t>
            </a:r>
            <a:endParaRPr lang="en-IN" sz="3200" dirty="0">
              <a:effectLst/>
              <a:latin typeface="+mj-lt"/>
              <a:ea typeface="Calibri" panose="020F0502020204030204" pitchFamily="34" charset="0"/>
              <a:cs typeface="Shruti" panose="020B0502040204020203" pitchFamily="34" charset="0"/>
            </a:endParaRPr>
          </a:p>
          <a:p>
            <a:pPr marL="342900" lvl="0" indent="-342900" algn="just">
              <a:lnSpc>
                <a:spcPct val="107000"/>
              </a:lnSpc>
              <a:buFont typeface="Symbol" panose="05050102010706020507" pitchFamily="18" charset="2"/>
              <a:buChar char=""/>
            </a:pPr>
            <a:r>
              <a:rPr lang="en-US" sz="1800" b="1" dirty="0">
                <a:effectLst/>
                <a:latin typeface="+mj-lt"/>
                <a:ea typeface="Calibri" panose="020F0502020204030204" pitchFamily="34" charset="0"/>
                <a:cs typeface="Shruti" panose="020B0502040204020203" pitchFamily="34" charset="0"/>
              </a:rPr>
              <a:t>Fundamental Analysis </a:t>
            </a:r>
            <a:r>
              <a:rPr lang="en-US" sz="1800" dirty="0">
                <a:effectLst/>
                <a:latin typeface="+mj-lt"/>
                <a:ea typeface="Calibri" panose="020F0502020204030204" pitchFamily="34" charset="0"/>
                <a:cs typeface="Shruti" panose="020B0502040204020203" pitchFamily="34" charset="0"/>
              </a:rPr>
              <a:t>involves analyzing the company’s future profitability on the basis of its current business environment and financial performance.</a:t>
            </a:r>
            <a:endParaRPr lang="en-IN" sz="1800" dirty="0">
              <a:effectLst/>
              <a:latin typeface="+mj-lt"/>
              <a:ea typeface="Calibri" panose="020F0502020204030204" pitchFamily="34" charset="0"/>
              <a:cs typeface="Shruti" panose="020B0502040204020203" pitchFamily="34" charset="0"/>
            </a:endParaRPr>
          </a:p>
          <a:p>
            <a:pPr marL="342900" lvl="0" indent="-342900" algn="just">
              <a:lnSpc>
                <a:spcPct val="107000"/>
              </a:lnSpc>
              <a:spcAft>
                <a:spcPts val="800"/>
              </a:spcAft>
              <a:buFont typeface="Symbol" panose="05050102010706020507" pitchFamily="18" charset="2"/>
              <a:buChar char=""/>
            </a:pPr>
            <a:r>
              <a:rPr lang="en-US" sz="1800" b="1" dirty="0">
                <a:effectLst/>
                <a:latin typeface="+mj-lt"/>
                <a:ea typeface="Calibri" panose="020F0502020204030204" pitchFamily="34" charset="0"/>
                <a:cs typeface="Shruti" panose="020B0502040204020203" pitchFamily="34" charset="0"/>
              </a:rPr>
              <a:t>Technical Analysis</a:t>
            </a:r>
            <a:r>
              <a:rPr lang="en-US" sz="1800" dirty="0">
                <a:effectLst/>
                <a:latin typeface="+mj-lt"/>
                <a:ea typeface="Calibri" panose="020F0502020204030204" pitchFamily="34" charset="0"/>
                <a:cs typeface="Shruti" panose="020B0502040204020203" pitchFamily="34" charset="0"/>
              </a:rPr>
              <a:t>, on the other hand, includes reading the charts and using statistical figures to identify the trends in the stock market.</a:t>
            </a:r>
            <a:endParaRPr lang="en-IN" sz="1800" dirty="0">
              <a:effectLst/>
              <a:latin typeface="+mj-lt"/>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a16="http://schemas.microsoft.com/office/drawing/2014/main" id="{5C6ED613-C127-4390-98E6-143B411C0C1E}"/>
              </a:ext>
            </a:extLst>
          </p:cNvPr>
          <p:cNvSpPr txBox="1">
            <a:spLocks/>
          </p:cNvSpPr>
          <p:nvPr/>
        </p:nvSpPr>
        <p:spPr>
          <a:xfrm>
            <a:off x="383220" y="-102675"/>
            <a:ext cx="11438666" cy="148759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US" sz="4800" dirty="0">
                <a:solidFill>
                  <a:schemeClr val="bg1"/>
                </a:solidFill>
                <a:effectLst/>
                <a:ea typeface="Calibri" panose="020F0502020204030204" pitchFamily="34" charset="0"/>
                <a:cs typeface="Shruti" panose="020B0502040204020203" pitchFamily="34" charset="0"/>
              </a:rPr>
              <a:t>NEED </a:t>
            </a:r>
            <a:r>
              <a:rPr lang="en-US" sz="4800" dirty="0">
                <a:solidFill>
                  <a:schemeClr val="accent1"/>
                </a:solidFill>
                <a:effectLst/>
                <a:ea typeface="Calibri" panose="020F0502020204030204" pitchFamily="34" charset="0"/>
                <a:cs typeface="Shruti" panose="020B0502040204020203" pitchFamily="34" charset="0"/>
              </a:rPr>
              <a:t>AND</a:t>
            </a:r>
            <a:r>
              <a:rPr lang="en-US" sz="4800" dirty="0">
                <a:solidFill>
                  <a:schemeClr val="bg1"/>
                </a:solidFill>
                <a:effectLst/>
                <a:ea typeface="Calibri" panose="020F0502020204030204" pitchFamily="34" charset="0"/>
                <a:cs typeface="Shruti" panose="020B0502040204020203" pitchFamily="34" charset="0"/>
              </a:rPr>
              <a:t> SCOPE OF WORK</a:t>
            </a:r>
            <a:endParaRPr lang="en-IN" sz="4800" dirty="0">
              <a:solidFill>
                <a:schemeClr val="bg1"/>
              </a:solidFill>
            </a:endParaRPr>
          </a:p>
        </p:txBody>
      </p:sp>
      <p:sp>
        <p:nvSpPr>
          <p:cNvPr id="8" name="TextBox 7">
            <a:extLst>
              <a:ext uri="{FF2B5EF4-FFF2-40B4-BE49-F238E27FC236}">
                <a16:creationId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79484926"/>
      </p:ext>
    </p:extLst>
  </p:cSld>
  <p:clrMapOvr>
    <a:masterClrMapping/>
  </p:clrMapOvr>
  <p:transition spd="slow">
    <p:cover/>
  </p:transition>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1928</Words>
  <Application>Microsoft Office PowerPoint</Application>
  <PresentationFormat>Widescreen</PresentationFormat>
  <Paragraphs>287</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Bookman Old Style</vt:lpstr>
      <vt:lpstr>Calibri</vt:lpstr>
      <vt:lpstr>Franklin Gothic Book</vt:lpstr>
      <vt:lpstr>Symbol</vt:lpstr>
      <vt:lpstr>Wingdings</vt:lpstr>
      <vt:lpstr>1_RetrospectVTI</vt:lpstr>
      <vt:lpstr>Stock Prediction  using Sentiment &amp; Historical Data</vt:lpstr>
      <vt:lpstr>1. Introduction</vt:lpstr>
      <vt:lpstr>PowerPoint Presentation</vt:lpstr>
      <vt:lpstr>PowerPoint Presentation</vt:lpstr>
      <vt:lpstr>PowerPoint Presentation</vt:lpstr>
      <vt:lpstr>2. Problem Definition</vt:lpstr>
      <vt:lpstr>PowerPoint Presentation</vt:lpstr>
      <vt:lpstr>2. NEED AND SCOPE OF WORK</vt:lpstr>
      <vt:lpstr>PowerPoint Presentation</vt:lpstr>
      <vt:lpstr>PowerPoint Presentation</vt:lpstr>
      <vt:lpstr>2.1 Historical Data Analysis Component  </vt:lpstr>
      <vt:lpstr>PowerPoint Presentation</vt:lpstr>
      <vt:lpstr>2.2 Sentiment Analysis Component  </vt:lpstr>
      <vt:lpstr>PowerPoint Presentation</vt:lpstr>
      <vt:lpstr>3.Understanding the Basic News-Market Relation </vt:lpstr>
      <vt:lpstr>PowerPoint Presentation</vt:lpstr>
      <vt:lpstr>4. THE GOAL OF THE STUDY  </vt:lpstr>
      <vt:lpstr>PowerPoint Presentation</vt:lpstr>
      <vt:lpstr>5. DATASET DESCRIPTION </vt:lpstr>
      <vt:lpstr>5.1. Historical Dataset </vt:lpstr>
      <vt:lpstr>PowerPoint Presentation</vt:lpstr>
      <vt:lpstr>PowerPoint Presentation</vt:lpstr>
      <vt:lpstr>5.2. Sentiment Dataset </vt:lpstr>
      <vt:lpstr>PowerPoint Presentation</vt:lpstr>
      <vt:lpstr>PowerPoint Presentation</vt:lpstr>
      <vt:lpstr>6. Models Used </vt:lpstr>
      <vt:lpstr>6.1. Historical Data Analysis </vt:lpstr>
      <vt:lpstr>PowerPoint Presentation</vt:lpstr>
      <vt:lpstr>PowerPoint Presentation</vt:lpstr>
      <vt:lpstr>6.2. Sentiment Data Analysis </vt:lpstr>
      <vt:lpstr>PowerPoint Presentation</vt:lpstr>
      <vt:lpstr>PowerPoint Presentation</vt:lpstr>
      <vt:lpstr>PowerPoint Presentation</vt:lpstr>
      <vt:lpstr>PowerPoint Presentation</vt:lpstr>
      <vt:lpstr>7. Result &amp; Findings </vt:lpstr>
      <vt:lpstr>PowerPoint Presentation</vt:lpstr>
      <vt:lpstr>PowerPoint Presentation</vt:lpstr>
      <vt:lpstr>8. Conclusion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Fountain Codes &amp; Applications</dc:title>
  <dc:creator>jainil patel</dc:creator>
  <cp:lastModifiedBy>jainil patel</cp:lastModifiedBy>
  <cp:revision>29</cp:revision>
  <dcterms:created xsi:type="dcterms:W3CDTF">2020-12-21T15:13:07Z</dcterms:created>
  <dcterms:modified xsi:type="dcterms:W3CDTF">2021-01-11T06:35:10Z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