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handoutMasterIdLst>
    <p:handoutMasterId r:id="rId17"/>
  </p:handoutMasterIdLst>
  <p:sldIdLst>
    <p:sldId id="312" r:id="rId5"/>
    <p:sldId id="325" r:id="rId6"/>
    <p:sldId id="324" r:id="rId7"/>
    <p:sldId id="323" r:id="rId8"/>
    <p:sldId id="319" r:id="rId9"/>
    <p:sldId id="326" r:id="rId10"/>
    <p:sldId id="327" r:id="rId11"/>
    <p:sldId id="328" r:id="rId12"/>
    <p:sldId id="329" r:id="rId13"/>
    <p:sldId id="330" r:id="rId14"/>
    <p:sldId id="297"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ED9622-06E4-41A1-85B4-95EEF78A3EB1}" v="30" dt="2024-05-03T15:22:24.906"/>
    <p1510:client id="{21DED868-67D7-4B11-86F5-465FA73709ED}" v="105" dt="2024-05-03T13:31:20.213"/>
    <p1510:client id="{44422636-C99D-4A67-80ED-D5986078CE9C}" v="173" dt="2024-05-03T15:08:48.313"/>
    <p1510:client id="{721FA1C1-1811-4390-947D-8FC84998D218}" v="7" dt="2024-05-03T14:55:53.095"/>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1581176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a:p>
        </p:txBody>
      </p:sp>
    </p:spTree>
    <p:extLst>
      <p:ext uri="{BB962C8B-B14F-4D97-AF65-F5344CB8AC3E}">
        <p14:creationId xmlns:p14="http://schemas.microsoft.com/office/powerpoint/2010/main" val="3009500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hasCustomPrompt="1"/>
          </p:nvPr>
        </p:nvSpPr>
        <p:spPr/>
        <p:txBody>
          <a:bodyPr anchor="ctr" anchorCtr="0"/>
          <a:lstStyle/>
          <a:p>
            <a:r>
              <a:rPr lang="en-US"/>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add text</a:t>
            </a:r>
          </a:p>
          <a:p>
            <a:pPr lvl="1"/>
            <a:r>
              <a:rPr lang="en-US"/>
              <a:t>Second level</a:t>
            </a:r>
          </a:p>
          <a:p>
            <a:pPr lvl="2"/>
            <a:r>
              <a:rPr lang="en-US"/>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a:t>Click to add text</a:t>
            </a:r>
          </a:p>
          <a:p>
            <a:pPr lvl="1"/>
            <a:r>
              <a:rPr lang="en-US"/>
              <a:t>Second level</a:t>
            </a:r>
          </a:p>
          <a:p>
            <a:pPr lvl="2"/>
            <a:r>
              <a:rPr lang="en-US"/>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a:t>Click to add text</a:t>
            </a:r>
          </a:p>
          <a:p>
            <a:pPr lvl="1"/>
            <a:r>
              <a:rPr lang="en-US"/>
              <a:t>Second level</a:t>
            </a:r>
          </a:p>
          <a:p>
            <a:pPr lvl="2"/>
            <a:r>
              <a:rPr lang="en-US"/>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a:t>Click to add text</a:t>
            </a:r>
          </a:p>
          <a:p>
            <a:pPr lvl="1"/>
            <a:r>
              <a:rPr lang="en-US"/>
              <a:t>Second level</a:t>
            </a:r>
          </a:p>
          <a:p>
            <a:pPr lvl="2"/>
            <a:r>
              <a:rPr lang="en-US"/>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file:///C:\Users\kotha\OneDrive\Desktop\DSA\capstone%20team%20stallion%20.mkv"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3293806" y="2045110"/>
            <a:ext cx="5998405" cy="45719"/>
          </a:xfrm>
        </p:spPr>
        <p:txBody>
          <a:bodyPr anchor="ctr"/>
          <a:lstStyle/>
          <a:p>
            <a:r>
              <a:rPr lang="en-US"/>
              <a:t>Capstone project</a:t>
            </a:r>
            <a:br>
              <a:rPr lang="en-US"/>
            </a:br>
            <a:br>
              <a:rPr lang="en-US"/>
            </a:br>
            <a:endParaRPr lang="en-US"/>
          </a:p>
        </p:txBody>
      </p:sp>
      <p:sp>
        <p:nvSpPr>
          <p:cNvPr id="8" name="TextBox 7">
            <a:extLst>
              <a:ext uri="{FF2B5EF4-FFF2-40B4-BE49-F238E27FC236}">
                <a16:creationId xmlns:a16="http://schemas.microsoft.com/office/drawing/2014/main" id="{0E52B458-52D1-BD87-7035-B9A0B231942F}"/>
              </a:ext>
            </a:extLst>
          </p:cNvPr>
          <p:cNvSpPr txBox="1"/>
          <p:nvPr/>
        </p:nvSpPr>
        <p:spPr>
          <a:xfrm>
            <a:off x="2792360" y="2045110"/>
            <a:ext cx="6244211" cy="461665"/>
          </a:xfrm>
          <a:prstGeom prst="rect">
            <a:avLst/>
          </a:prstGeom>
          <a:noFill/>
        </p:spPr>
        <p:txBody>
          <a:bodyPr wrap="square">
            <a:spAutoFit/>
          </a:bodyPr>
          <a:lstStyle/>
          <a:p>
            <a:pPr algn="ctr"/>
            <a:r>
              <a:rPr lang="en-IN" sz="2400"/>
              <a:t>Presented by: Team Stallions.</a:t>
            </a:r>
          </a:p>
        </p:txBody>
      </p:sp>
      <p:sp>
        <p:nvSpPr>
          <p:cNvPr id="9" name="TextBox 8">
            <a:extLst>
              <a:ext uri="{FF2B5EF4-FFF2-40B4-BE49-F238E27FC236}">
                <a16:creationId xmlns:a16="http://schemas.microsoft.com/office/drawing/2014/main" id="{B3C849E5-BCBE-138B-DF4C-555EBAEA2374}"/>
              </a:ext>
            </a:extLst>
          </p:cNvPr>
          <p:cNvSpPr txBox="1"/>
          <p:nvPr/>
        </p:nvSpPr>
        <p:spPr>
          <a:xfrm>
            <a:off x="4061461" y="2979174"/>
            <a:ext cx="3070859" cy="1200329"/>
          </a:xfrm>
          <a:prstGeom prst="rect">
            <a:avLst/>
          </a:prstGeom>
          <a:noFill/>
        </p:spPr>
        <p:txBody>
          <a:bodyPr wrap="square" rtlCol="0">
            <a:spAutoFit/>
          </a:bodyPr>
          <a:lstStyle/>
          <a:p>
            <a:r>
              <a:rPr lang="en-IN"/>
              <a:t>Shrey Shah-202301165</a:t>
            </a:r>
          </a:p>
          <a:p>
            <a:r>
              <a:rPr lang="en-IN"/>
              <a:t>Abhishek Kothari-202301128</a:t>
            </a:r>
          </a:p>
          <a:p>
            <a:r>
              <a:rPr lang="en-IN"/>
              <a:t>Jainil Jagtap-202301032</a:t>
            </a:r>
          </a:p>
          <a:p>
            <a:r>
              <a:rPr lang="en-IN"/>
              <a:t>Parv Khetawat-202301157</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C4F7-F372-FC7B-35E3-B718413E176B}"/>
              </a:ext>
            </a:extLst>
          </p:cNvPr>
          <p:cNvSpPr>
            <a:spLocks noGrp="1"/>
          </p:cNvSpPr>
          <p:nvPr>
            <p:ph type="title"/>
          </p:nvPr>
        </p:nvSpPr>
        <p:spPr/>
        <p:txBody>
          <a:bodyPr/>
          <a:lstStyle/>
          <a:p>
            <a:r>
              <a:rPr lang="en-IN"/>
              <a:t>Click the </a:t>
            </a:r>
            <a:r>
              <a:rPr lang="en-IN">
                <a:hlinkClick r:id="rId2" action="ppaction://hlinkfile"/>
              </a:rPr>
              <a:t>Video link</a:t>
            </a:r>
            <a:r>
              <a:rPr lang="en-IN"/>
              <a:t>:</a:t>
            </a:r>
          </a:p>
        </p:txBody>
      </p:sp>
      <p:sp>
        <p:nvSpPr>
          <p:cNvPr id="4" name="Slide Number Placeholder 3">
            <a:extLst>
              <a:ext uri="{FF2B5EF4-FFF2-40B4-BE49-F238E27FC236}">
                <a16:creationId xmlns:a16="http://schemas.microsoft.com/office/drawing/2014/main" id="{2C1B4DFF-E759-D165-1760-A36F50122940}"/>
              </a:ext>
            </a:extLst>
          </p:cNvPr>
          <p:cNvSpPr>
            <a:spLocks noGrp="1"/>
          </p:cNvSpPr>
          <p:nvPr>
            <p:ph type="sldNum" sz="quarter" idx="10"/>
          </p:nvPr>
        </p:nvSpPr>
        <p:spPr/>
        <p:txBody>
          <a:bodyPr/>
          <a:lstStyle/>
          <a:p>
            <a:fld id="{48F63A3B-78C7-47BE-AE5E-E10140E04643}" type="slidenum">
              <a:rPr lang="en-US" smtClean="0"/>
              <a:pPr/>
              <a:t>10</a:t>
            </a:fld>
            <a:endParaRPr lang="en-US"/>
          </a:p>
        </p:txBody>
      </p:sp>
    </p:spTree>
    <p:extLst>
      <p:ext uri="{BB962C8B-B14F-4D97-AF65-F5344CB8AC3E}">
        <p14:creationId xmlns:p14="http://schemas.microsoft.com/office/powerpoint/2010/main" val="21556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1653989" y="2620311"/>
            <a:ext cx="6252882" cy="957180"/>
          </a:xfrm>
        </p:spPr>
        <p:txBody>
          <a:bodyPr/>
          <a:lstStyle/>
          <a:p>
            <a:r>
              <a:rPr lang="en-US" sz="4400"/>
              <a:t>Thank  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0CC4B-5866-0C93-1147-8D85668E0E63}"/>
              </a:ext>
            </a:extLst>
          </p:cNvPr>
          <p:cNvSpPr>
            <a:spLocks noGrp="1"/>
          </p:cNvSpPr>
          <p:nvPr>
            <p:ph type="title"/>
          </p:nvPr>
        </p:nvSpPr>
        <p:spPr>
          <a:xfrm>
            <a:off x="556260" y="568961"/>
            <a:ext cx="6469380" cy="1148079"/>
          </a:xfrm>
        </p:spPr>
        <p:txBody>
          <a:bodyPr/>
          <a:lstStyle/>
          <a:p>
            <a:r>
              <a:rPr lang="en-IN"/>
              <a:t>             </a:t>
            </a:r>
            <a:r>
              <a:rPr lang="en-IN" sz="3200"/>
              <a:t>Problem</a:t>
            </a:r>
            <a:br>
              <a:rPr lang="en-IN"/>
            </a:br>
            <a:r>
              <a:rPr lang="en-IN" sz="2400"/>
              <a:t>Remainder and task scheduler</a:t>
            </a:r>
          </a:p>
        </p:txBody>
      </p:sp>
      <p:sp>
        <p:nvSpPr>
          <p:cNvPr id="3" name="Content Placeholder 2">
            <a:extLst>
              <a:ext uri="{FF2B5EF4-FFF2-40B4-BE49-F238E27FC236}">
                <a16:creationId xmlns:a16="http://schemas.microsoft.com/office/drawing/2014/main" id="{0312E35B-C16A-CC4A-2C77-07A3DA0FA8FE}"/>
              </a:ext>
            </a:extLst>
          </p:cNvPr>
          <p:cNvSpPr>
            <a:spLocks noGrp="1"/>
          </p:cNvSpPr>
          <p:nvPr>
            <p:ph idx="1"/>
          </p:nvPr>
        </p:nvSpPr>
        <p:spPr>
          <a:xfrm>
            <a:off x="914400" y="2367280"/>
            <a:ext cx="6583680" cy="3674704"/>
          </a:xfrm>
        </p:spPr>
        <p:txBody>
          <a:bodyPr>
            <a:normAutofit/>
          </a:bodyPr>
          <a:lstStyle/>
          <a:p>
            <a:pPr algn="l"/>
            <a:r>
              <a:rPr lang="en-US" sz="1800" b="0" i="0" u="none" strike="noStrike" baseline="0">
                <a:latin typeface="ArialMT"/>
              </a:rPr>
              <a:t>You are to build a Task scheduler with Remainder functionality, in which user are allowed to manage task based on deadline or importance level here we have used the file handling concept which is used to store tasks in a file, we also include different functionality like adding of a task, deletion of task marking task as completed,viewing completed task</a:t>
            </a:r>
            <a:r>
              <a:rPr lang="en-US" sz="1800">
                <a:latin typeface="ArialMT"/>
              </a:rPr>
              <a:t> </a:t>
            </a:r>
            <a:r>
              <a:rPr lang="en-US" sz="1800" b="0" i="0" u="none" strike="noStrike" baseline="0">
                <a:latin typeface="ArialMT"/>
              </a:rPr>
              <a:t>and displaying task in</a:t>
            </a:r>
          </a:p>
          <a:p>
            <a:pPr algn="l"/>
            <a:r>
              <a:rPr lang="en-US" sz="1800" b="0" i="0" u="none" strike="noStrike" baseline="0">
                <a:latin typeface="ArialMT"/>
              </a:rPr>
              <a:t>order of priority and giving the remainder of task with highest priority.</a:t>
            </a:r>
            <a:endParaRPr lang="en-IN"/>
          </a:p>
        </p:txBody>
      </p:sp>
      <p:sp>
        <p:nvSpPr>
          <p:cNvPr id="4" name="Slide Number Placeholder 3">
            <a:extLst>
              <a:ext uri="{FF2B5EF4-FFF2-40B4-BE49-F238E27FC236}">
                <a16:creationId xmlns:a16="http://schemas.microsoft.com/office/drawing/2014/main" id="{4E76CDF4-6477-236C-AE25-88B84E36B13E}"/>
              </a:ext>
            </a:extLst>
          </p:cNvPr>
          <p:cNvSpPr>
            <a:spLocks noGrp="1"/>
          </p:cNvSpPr>
          <p:nvPr>
            <p:ph type="sldNum" sz="quarter" idx="10"/>
          </p:nvPr>
        </p:nvSpPr>
        <p:spPr/>
        <p:txBody>
          <a:bodyPr/>
          <a:lstStyle/>
          <a:p>
            <a:fld id="{48F63A3B-78C7-47BE-AE5E-E10140E04643}" type="slidenum">
              <a:rPr lang="en-US" smtClean="0"/>
              <a:pPr/>
              <a:t>2</a:t>
            </a:fld>
            <a:endParaRPr lang="en-US"/>
          </a:p>
        </p:txBody>
      </p:sp>
    </p:spTree>
    <p:extLst>
      <p:ext uri="{BB962C8B-B14F-4D97-AF65-F5344CB8AC3E}">
        <p14:creationId xmlns:p14="http://schemas.microsoft.com/office/powerpoint/2010/main" val="688806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B5332-0BE0-47C9-04FB-9D263A79F545}"/>
              </a:ext>
            </a:extLst>
          </p:cNvPr>
          <p:cNvSpPr>
            <a:spLocks noGrp="1"/>
          </p:cNvSpPr>
          <p:nvPr>
            <p:ph type="title"/>
          </p:nvPr>
        </p:nvSpPr>
        <p:spPr>
          <a:xfrm>
            <a:off x="914400" y="564216"/>
            <a:ext cx="6583680" cy="881415"/>
          </a:xfrm>
        </p:spPr>
        <p:txBody>
          <a:bodyPr/>
          <a:lstStyle/>
          <a:p>
            <a:r>
              <a:rPr lang="en-IN"/>
              <a:t>DATA STRUCTURE USED:</a:t>
            </a:r>
          </a:p>
        </p:txBody>
      </p:sp>
      <p:sp>
        <p:nvSpPr>
          <p:cNvPr id="3" name="Content Placeholder 2">
            <a:extLst>
              <a:ext uri="{FF2B5EF4-FFF2-40B4-BE49-F238E27FC236}">
                <a16:creationId xmlns:a16="http://schemas.microsoft.com/office/drawing/2014/main" id="{DD15ED79-7241-A6A8-463C-11DB972F2230}"/>
              </a:ext>
            </a:extLst>
          </p:cNvPr>
          <p:cNvSpPr>
            <a:spLocks noGrp="1"/>
          </p:cNvSpPr>
          <p:nvPr>
            <p:ph idx="1"/>
          </p:nvPr>
        </p:nvSpPr>
        <p:spPr>
          <a:xfrm>
            <a:off x="914400" y="2106258"/>
            <a:ext cx="6583680" cy="3935726"/>
          </a:xfrm>
        </p:spPr>
        <p:txBody>
          <a:bodyPr vert="horz" lIns="91440" tIns="0" rIns="91440" bIns="0" rtlCol="0" anchor="t">
            <a:normAutofit/>
          </a:bodyPr>
          <a:lstStyle/>
          <a:p>
            <a:r>
              <a:rPr lang="en-IN" sz="2800" b="1">
                <a:ea typeface="+mn-lt"/>
                <a:cs typeface="+mn-lt"/>
              </a:rPr>
              <a:t>Linked List :</a:t>
            </a:r>
            <a:endParaRPr lang="en-US" sz="2800" b="1"/>
          </a:p>
          <a:p>
            <a:r>
              <a:rPr lang="en-IN">
                <a:ea typeface="+mn-lt"/>
                <a:cs typeface="+mn-lt"/>
              </a:rPr>
              <a:t>● Used to implement the priority queue.</a:t>
            </a:r>
            <a:endParaRPr lang="en-IN"/>
          </a:p>
          <a:p>
            <a:r>
              <a:rPr lang="en-IN">
                <a:ea typeface="+mn-lt"/>
                <a:cs typeface="+mn-lt"/>
              </a:rPr>
              <a:t>● Importance: The linked list is used to maintain the tasks in priority order based on their deadline and priority level. Each node contains information about the task such as description,</a:t>
            </a:r>
            <a:endParaRPr lang="en-IN"/>
          </a:p>
          <a:p>
            <a:r>
              <a:rPr lang="en-IN">
                <a:ea typeface="+mn-lt"/>
                <a:cs typeface="+mn-lt"/>
              </a:rPr>
              <a:t>priority, and deadline.</a:t>
            </a:r>
            <a:endParaRPr lang="en-IN"/>
          </a:p>
        </p:txBody>
      </p:sp>
      <p:sp>
        <p:nvSpPr>
          <p:cNvPr id="4" name="Slide Number Placeholder 3">
            <a:extLst>
              <a:ext uri="{FF2B5EF4-FFF2-40B4-BE49-F238E27FC236}">
                <a16:creationId xmlns:a16="http://schemas.microsoft.com/office/drawing/2014/main" id="{204B31D5-659D-C2B8-708A-8D5B5D844C5D}"/>
              </a:ext>
            </a:extLst>
          </p:cNvPr>
          <p:cNvSpPr>
            <a:spLocks noGrp="1"/>
          </p:cNvSpPr>
          <p:nvPr>
            <p:ph type="sldNum" sz="quarter" idx="10"/>
          </p:nvPr>
        </p:nvSpPr>
        <p:spPr/>
        <p:txBody>
          <a:bodyPr/>
          <a:lstStyle/>
          <a:p>
            <a:fld id="{48F63A3B-78C7-47BE-AE5E-E10140E04643}" type="slidenum">
              <a:rPr lang="en-US" smtClean="0"/>
              <a:pPr/>
              <a:t>3</a:t>
            </a:fld>
            <a:endParaRPr lang="en-US"/>
          </a:p>
        </p:txBody>
      </p:sp>
    </p:spTree>
    <p:extLst>
      <p:ext uri="{BB962C8B-B14F-4D97-AF65-F5344CB8AC3E}">
        <p14:creationId xmlns:p14="http://schemas.microsoft.com/office/powerpoint/2010/main" val="1794938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13246D-42FE-5EF5-C3CB-21A4489EFF57}"/>
              </a:ext>
            </a:extLst>
          </p:cNvPr>
          <p:cNvSpPr>
            <a:spLocks noGrp="1"/>
          </p:cNvSpPr>
          <p:nvPr>
            <p:ph idx="1"/>
          </p:nvPr>
        </p:nvSpPr>
        <p:spPr>
          <a:xfrm>
            <a:off x="914400" y="1456317"/>
            <a:ext cx="6583680" cy="3812462"/>
          </a:xfrm>
        </p:spPr>
        <p:txBody>
          <a:bodyPr vert="horz" lIns="91440" tIns="0" rIns="91440" bIns="0" rtlCol="0" anchor="t">
            <a:normAutofit fontScale="85000" lnSpcReduction="10000"/>
          </a:bodyPr>
          <a:lstStyle/>
          <a:p>
            <a:r>
              <a:rPr lang="en-IN" sz="3300" b="1">
                <a:ea typeface="+mn-lt"/>
                <a:cs typeface="+mn-lt"/>
              </a:rPr>
              <a:t>Priority Queue :</a:t>
            </a:r>
            <a:endParaRPr lang="en-US" sz="3300" b="1"/>
          </a:p>
          <a:p>
            <a:r>
              <a:rPr lang="en-IN">
                <a:ea typeface="+mn-lt"/>
                <a:cs typeface="+mn-lt"/>
              </a:rPr>
              <a:t>● Implemented using a linked list.</a:t>
            </a:r>
            <a:endParaRPr lang="en-IN"/>
          </a:p>
          <a:p>
            <a:r>
              <a:rPr lang="en-IN">
                <a:ea typeface="+mn-lt"/>
                <a:cs typeface="+mn-lt"/>
              </a:rPr>
              <a:t>● Importance: The priority queue is used to store tasks based on their priority and deadline. Tasks are added to the priority queue in such a way that the task with the nearest deadline is on the top if deadline is same then we check its importance level and sort it. This allows efficient retrieval and management of tasks based on their urgency.</a:t>
            </a:r>
            <a:endParaRPr lang="en-IN"/>
          </a:p>
        </p:txBody>
      </p:sp>
      <p:sp>
        <p:nvSpPr>
          <p:cNvPr id="4" name="Slide Number Placeholder 3">
            <a:extLst>
              <a:ext uri="{FF2B5EF4-FFF2-40B4-BE49-F238E27FC236}">
                <a16:creationId xmlns:a16="http://schemas.microsoft.com/office/drawing/2014/main" id="{4C2AC17B-4B12-9967-899A-9EA74D8D4E47}"/>
              </a:ext>
            </a:extLst>
          </p:cNvPr>
          <p:cNvSpPr>
            <a:spLocks noGrp="1"/>
          </p:cNvSpPr>
          <p:nvPr>
            <p:ph type="sldNum" sz="quarter" idx="10"/>
          </p:nvPr>
        </p:nvSpPr>
        <p:spPr/>
        <p:txBody>
          <a:bodyPr/>
          <a:lstStyle/>
          <a:p>
            <a:fld id="{48F63A3B-78C7-47BE-AE5E-E10140E04643}" type="slidenum">
              <a:rPr lang="en-US" smtClean="0"/>
              <a:pPr/>
              <a:t>4</a:t>
            </a:fld>
            <a:endParaRPr lang="en-US"/>
          </a:p>
        </p:txBody>
      </p:sp>
    </p:spTree>
    <p:extLst>
      <p:ext uri="{BB962C8B-B14F-4D97-AF65-F5344CB8AC3E}">
        <p14:creationId xmlns:p14="http://schemas.microsoft.com/office/powerpoint/2010/main" val="2139104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a:p>
        </p:txBody>
      </p:sp>
      <p:pic>
        <p:nvPicPr>
          <p:cNvPr id="8" name="Content Placeholder 7" descr="A diagram of a computer&#10;&#10;Description automatically generated">
            <a:extLst>
              <a:ext uri="{FF2B5EF4-FFF2-40B4-BE49-F238E27FC236}">
                <a16:creationId xmlns:a16="http://schemas.microsoft.com/office/drawing/2014/main" id="{2C40C6AD-D643-AE3A-AA24-A09C5BBBC59D}"/>
              </a:ext>
            </a:extLst>
          </p:cNvPr>
          <p:cNvPicPr>
            <a:picLocks noGrp="1" noChangeAspect="1"/>
          </p:cNvPicPr>
          <p:nvPr>
            <p:ph sz="half" idx="1"/>
          </p:nvPr>
        </p:nvPicPr>
        <p:blipFill rotWithShape="1">
          <a:blip r:embed="rId3"/>
          <a:srcRect l="8364" t="8674" r="8180" b="8838"/>
          <a:stretch/>
        </p:blipFill>
        <p:spPr>
          <a:xfrm>
            <a:off x="1366" y="1701"/>
            <a:ext cx="12203230" cy="6844836"/>
          </a:xfrm>
        </p:spPr>
      </p:pic>
    </p:spTree>
    <p:extLst>
      <p:ext uri="{BB962C8B-B14F-4D97-AF65-F5344CB8AC3E}">
        <p14:creationId xmlns:p14="http://schemas.microsoft.com/office/powerpoint/2010/main" val="815252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FFFB-1D2E-A135-BE31-323D1AD31449}"/>
              </a:ext>
            </a:extLst>
          </p:cNvPr>
          <p:cNvSpPr>
            <a:spLocks noGrp="1"/>
          </p:cNvSpPr>
          <p:nvPr>
            <p:ph type="title"/>
          </p:nvPr>
        </p:nvSpPr>
        <p:spPr>
          <a:xfrm>
            <a:off x="578224" y="1057274"/>
            <a:ext cx="6919856" cy="657299"/>
          </a:xfrm>
        </p:spPr>
        <p:txBody>
          <a:bodyPr/>
          <a:lstStyle/>
          <a:p>
            <a:r>
              <a:rPr lang="en-GB" sz="3000"/>
              <a:t>TIME AND SPACE COMPLEXITY </a:t>
            </a:r>
          </a:p>
        </p:txBody>
      </p:sp>
      <p:sp>
        <p:nvSpPr>
          <p:cNvPr id="3" name="Content Placeholder 2">
            <a:extLst>
              <a:ext uri="{FF2B5EF4-FFF2-40B4-BE49-F238E27FC236}">
                <a16:creationId xmlns:a16="http://schemas.microsoft.com/office/drawing/2014/main" id="{87570484-7766-74A4-E51D-6329F261ADCF}"/>
              </a:ext>
            </a:extLst>
          </p:cNvPr>
          <p:cNvSpPr>
            <a:spLocks noGrp="1"/>
          </p:cNvSpPr>
          <p:nvPr>
            <p:ph idx="1"/>
          </p:nvPr>
        </p:nvSpPr>
        <p:spPr>
          <a:xfrm>
            <a:off x="578224" y="2461857"/>
            <a:ext cx="6919856" cy="3498847"/>
          </a:xfrm>
        </p:spPr>
        <p:txBody>
          <a:bodyPr vert="horz" lIns="91440" tIns="0" rIns="91440" bIns="0" rtlCol="0" anchor="t">
            <a:normAutofit/>
          </a:bodyPr>
          <a:lstStyle/>
          <a:p>
            <a:r>
              <a:rPr lang="en-GB" sz="2200" b="1">
                <a:latin typeface="Arial Bold" panose="020B0704020202020204" pitchFamily="34" charset="0"/>
                <a:ea typeface="+mn-lt"/>
                <a:cs typeface="Arial Bold" panose="020B0704020202020204" pitchFamily="34" charset="0"/>
              </a:rPr>
              <a:t>1&gt;Push function in class priority queue</a:t>
            </a:r>
          </a:p>
          <a:p>
            <a:r>
              <a:rPr lang="en-GB" sz="2000" b="1">
                <a:solidFill>
                  <a:schemeClr val="tx1"/>
                </a:solidFill>
                <a:ea typeface="+mn-lt"/>
                <a:cs typeface="+mn-lt"/>
              </a:rPr>
              <a:t>● Time complexity: O(n)</a:t>
            </a:r>
            <a:endParaRPr lang="en-GB" sz="2000" b="1">
              <a:solidFill>
                <a:schemeClr val="tx1"/>
              </a:solidFill>
              <a:cs typeface="Sabon Next LT"/>
            </a:endParaRPr>
          </a:p>
          <a:p>
            <a:r>
              <a:rPr lang="en-GB" sz="2000" b="1">
                <a:solidFill>
                  <a:schemeClr val="tx1"/>
                </a:solidFill>
                <a:ea typeface="+mn-lt"/>
                <a:cs typeface="+mn-lt"/>
              </a:rPr>
              <a:t>● Space complexity: O(1) (for creating temporary variables)</a:t>
            </a:r>
          </a:p>
          <a:p>
            <a:r>
              <a:rPr lang="en-IN" sz="2200" b="1" i="0" u="none" strike="noStrike" baseline="0">
                <a:latin typeface="Arial-BoldMT"/>
              </a:rPr>
              <a:t>2&gt;Peek Function</a:t>
            </a:r>
          </a:p>
          <a:p>
            <a:pPr algn="l"/>
            <a:r>
              <a:rPr lang="en-IN" sz="2000" b="1" i="0" u="none" strike="noStrike" baseline="0">
                <a:solidFill>
                  <a:schemeClr val="tx1"/>
                </a:solidFill>
              </a:rPr>
              <a:t>● Time complexity: O(1)</a:t>
            </a:r>
          </a:p>
          <a:p>
            <a:pPr algn="l"/>
            <a:r>
              <a:rPr lang="en-IN" sz="2000" b="1" i="0" u="none" strike="noStrike" baseline="0">
                <a:solidFill>
                  <a:schemeClr val="tx1"/>
                </a:solidFill>
              </a:rPr>
              <a:t>● Space complexity: O(1)</a:t>
            </a:r>
          </a:p>
          <a:p>
            <a:pPr algn="l"/>
            <a:endParaRPr lang="en-GB" sz="2000">
              <a:cs typeface="Sabon Next LT"/>
            </a:endParaRPr>
          </a:p>
          <a:p>
            <a:endParaRPr lang="en-GB" sz="2000">
              <a:cs typeface="Sabon Next LT"/>
            </a:endParaRPr>
          </a:p>
        </p:txBody>
      </p:sp>
      <p:sp>
        <p:nvSpPr>
          <p:cNvPr id="4" name="Slide Number Placeholder 3">
            <a:extLst>
              <a:ext uri="{FF2B5EF4-FFF2-40B4-BE49-F238E27FC236}">
                <a16:creationId xmlns:a16="http://schemas.microsoft.com/office/drawing/2014/main" id="{F3CDCDC7-02FA-5499-C94D-5C596427E035}"/>
              </a:ext>
            </a:extLst>
          </p:cNvPr>
          <p:cNvSpPr>
            <a:spLocks noGrp="1"/>
          </p:cNvSpPr>
          <p:nvPr>
            <p:ph type="sldNum" sz="quarter" idx="10"/>
          </p:nvPr>
        </p:nvSpPr>
        <p:spPr/>
        <p:txBody>
          <a:bodyPr/>
          <a:lstStyle/>
          <a:p>
            <a:fld id="{48F63A3B-78C7-47BE-AE5E-E10140E04643}" type="slidenum">
              <a:rPr lang="en-US" smtClean="0"/>
              <a:pPr/>
              <a:t>6</a:t>
            </a:fld>
            <a:endParaRPr lang="en-US"/>
          </a:p>
        </p:txBody>
      </p:sp>
    </p:spTree>
    <p:extLst>
      <p:ext uri="{BB962C8B-B14F-4D97-AF65-F5344CB8AC3E}">
        <p14:creationId xmlns:p14="http://schemas.microsoft.com/office/powerpoint/2010/main" val="3824764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4372EF-A668-1569-7F15-69352C43DD93}"/>
              </a:ext>
            </a:extLst>
          </p:cNvPr>
          <p:cNvSpPr>
            <a:spLocks noGrp="1"/>
          </p:cNvSpPr>
          <p:nvPr>
            <p:ph idx="1"/>
          </p:nvPr>
        </p:nvSpPr>
        <p:spPr>
          <a:xfrm>
            <a:off x="533400" y="457199"/>
            <a:ext cx="7635240" cy="5618481"/>
          </a:xfrm>
        </p:spPr>
        <p:txBody>
          <a:bodyPr>
            <a:normAutofit fontScale="85000" lnSpcReduction="10000"/>
          </a:bodyPr>
          <a:lstStyle/>
          <a:p>
            <a:r>
              <a:rPr lang="en-IN" b="1" i="0" u="none" strike="noStrike" baseline="0">
                <a:latin typeface="Arial-BoldMT"/>
              </a:rPr>
              <a:t>3&gt;Pop function</a:t>
            </a:r>
          </a:p>
          <a:p>
            <a:pPr algn="l"/>
            <a:r>
              <a:rPr lang="en-IN" b="1" i="0" u="none" strike="noStrike" baseline="0">
                <a:solidFill>
                  <a:srgbClr val="0D0D0D"/>
                </a:solidFill>
              </a:rPr>
              <a:t>● Time complexity: O(1)</a:t>
            </a:r>
          </a:p>
          <a:p>
            <a:pPr algn="l"/>
            <a:r>
              <a:rPr lang="en-IN" b="1" i="0" u="none" strike="noStrike" baseline="0">
                <a:solidFill>
                  <a:srgbClr val="0D0D0D"/>
                </a:solidFill>
              </a:rPr>
              <a:t>● Space complexity: O(1)</a:t>
            </a:r>
          </a:p>
          <a:p>
            <a:pPr algn="l"/>
            <a:r>
              <a:rPr lang="en-IN" b="1" i="0" u="none" strike="noStrike" baseline="0">
                <a:latin typeface="Arial-BoldMT"/>
              </a:rPr>
              <a:t>4&gt;Isempty function</a:t>
            </a:r>
          </a:p>
          <a:p>
            <a:pPr algn="l"/>
            <a:r>
              <a:rPr lang="en-IN" b="1" i="0" u="none" strike="noStrike" baseline="0">
                <a:solidFill>
                  <a:srgbClr val="0D0D0D"/>
                </a:solidFill>
              </a:rPr>
              <a:t>● Time complexity: O(1)</a:t>
            </a:r>
          </a:p>
          <a:p>
            <a:pPr algn="l"/>
            <a:r>
              <a:rPr lang="en-IN" b="1" i="0" u="none" strike="noStrike" baseline="0">
                <a:solidFill>
                  <a:srgbClr val="0D0D0D"/>
                </a:solidFill>
              </a:rPr>
              <a:t>● Space complexity: O(1)</a:t>
            </a:r>
            <a:endParaRPr lang="en-IN" b="1">
              <a:solidFill>
                <a:srgbClr val="0D0D0D"/>
              </a:solidFill>
            </a:endParaRPr>
          </a:p>
          <a:p>
            <a:pPr algn="l"/>
            <a:r>
              <a:rPr lang="en-US" b="1" i="0" u="none" strike="noStrike" baseline="0">
                <a:latin typeface="Arial-BoldMT"/>
              </a:rPr>
              <a:t>5&gt;Displaying the priority queue</a:t>
            </a:r>
          </a:p>
          <a:p>
            <a:pPr algn="l"/>
            <a:r>
              <a:rPr lang="en-IN" b="1" i="0" u="none" strike="noStrike" baseline="0">
                <a:solidFill>
                  <a:srgbClr val="0D0D0D"/>
                </a:solidFill>
              </a:rPr>
              <a:t>● Time complexity: O(n)</a:t>
            </a:r>
          </a:p>
          <a:p>
            <a:pPr algn="l"/>
            <a:r>
              <a:rPr lang="en-US" b="1" i="0" u="none" strike="noStrike" baseline="0">
                <a:solidFill>
                  <a:srgbClr val="0D0D0D"/>
                </a:solidFill>
              </a:rPr>
              <a:t>● Space complexity: O(1) (excluding space for the output)</a:t>
            </a:r>
          </a:p>
          <a:p>
            <a:pPr algn="l"/>
            <a:r>
              <a:rPr lang="en-US" b="1" i="0" u="none" strike="noStrike" baseline="0">
                <a:latin typeface="Arial-BoldMT"/>
              </a:rPr>
              <a:t>6&gt;Function to add a task to the file and priority queue</a:t>
            </a:r>
            <a:endParaRPr lang="en-US" b="1">
              <a:solidFill>
                <a:srgbClr val="0D0D0D"/>
              </a:solidFill>
              <a:latin typeface="Roboto-Bold"/>
            </a:endParaRPr>
          </a:p>
          <a:p>
            <a:pPr algn="l"/>
            <a:r>
              <a:rPr lang="en-IN" b="1" i="0" u="none" strike="noStrike" baseline="0">
                <a:solidFill>
                  <a:srgbClr val="0D0D0D"/>
                </a:solidFill>
              </a:rPr>
              <a:t>● Time complexity: O(n)</a:t>
            </a:r>
          </a:p>
          <a:p>
            <a:pPr algn="l"/>
            <a:r>
              <a:rPr lang="en-US" b="1" i="0" u="none" strike="noStrike" baseline="0">
                <a:solidFill>
                  <a:srgbClr val="0D0D0D"/>
                </a:solidFill>
              </a:rPr>
              <a:t>● Space complexity: O(1) (excluding space for input variables)</a:t>
            </a:r>
          </a:p>
          <a:p>
            <a:pPr algn="l"/>
            <a:endParaRPr lang="en-IN"/>
          </a:p>
        </p:txBody>
      </p:sp>
      <p:sp>
        <p:nvSpPr>
          <p:cNvPr id="4" name="Slide Number Placeholder 3">
            <a:extLst>
              <a:ext uri="{FF2B5EF4-FFF2-40B4-BE49-F238E27FC236}">
                <a16:creationId xmlns:a16="http://schemas.microsoft.com/office/drawing/2014/main" id="{63F505AB-6573-9467-103A-2E3625C0F6B3}"/>
              </a:ext>
            </a:extLst>
          </p:cNvPr>
          <p:cNvSpPr>
            <a:spLocks noGrp="1"/>
          </p:cNvSpPr>
          <p:nvPr>
            <p:ph type="sldNum" sz="quarter" idx="10"/>
          </p:nvPr>
        </p:nvSpPr>
        <p:spPr/>
        <p:txBody>
          <a:bodyPr/>
          <a:lstStyle/>
          <a:p>
            <a:fld id="{48F63A3B-78C7-47BE-AE5E-E10140E04643}" type="slidenum">
              <a:rPr lang="en-US" smtClean="0"/>
              <a:pPr/>
              <a:t>7</a:t>
            </a:fld>
            <a:endParaRPr lang="en-US"/>
          </a:p>
        </p:txBody>
      </p:sp>
    </p:spTree>
    <p:extLst>
      <p:ext uri="{BB962C8B-B14F-4D97-AF65-F5344CB8AC3E}">
        <p14:creationId xmlns:p14="http://schemas.microsoft.com/office/powerpoint/2010/main" val="2908984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EE3DF0-4B7A-8DEF-1F1A-911F9CD10274}"/>
              </a:ext>
            </a:extLst>
          </p:cNvPr>
          <p:cNvSpPr>
            <a:spLocks noGrp="1"/>
          </p:cNvSpPr>
          <p:nvPr>
            <p:ph idx="1"/>
          </p:nvPr>
        </p:nvSpPr>
        <p:spPr>
          <a:xfrm>
            <a:off x="558800" y="579120"/>
            <a:ext cx="7955280" cy="5537200"/>
          </a:xfrm>
        </p:spPr>
        <p:txBody>
          <a:bodyPr>
            <a:normAutofit/>
          </a:bodyPr>
          <a:lstStyle/>
          <a:p>
            <a:r>
              <a:rPr lang="en-US" sz="2000" b="1" i="0" u="none" strike="noStrike" baseline="0">
                <a:latin typeface="Arial-BoldMT"/>
              </a:rPr>
              <a:t>7&gt; Function to load any left tasks from the file to priority queue</a:t>
            </a:r>
          </a:p>
          <a:p>
            <a:pPr algn="l"/>
            <a:r>
              <a:rPr lang="pt-BR" sz="2000" b="1" i="0" u="none" strike="noStrike" baseline="0">
                <a:solidFill>
                  <a:srgbClr val="0D0D0D"/>
                </a:solidFill>
              </a:rPr>
              <a:t>● Time complexity: O(n^2)</a:t>
            </a:r>
          </a:p>
          <a:p>
            <a:pPr algn="l"/>
            <a:r>
              <a:rPr lang="en-US" sz="2000" b="1" i="0" u="none" strike="noStrike" baseline="0">
                <a:solidFill>
                  <a:srgbClr val="0D0D0D"/>
                </a:solidFill>
              </a:rPr>
              <a:t>● Space complexity: O(1) (excluding space for input variables)</a:t>
            </a:r>
          </a:p>
          <a:p>
            <a:pPr algn="l"/>
            <a:r>
              <a:rPr lang="en-US" sz="2000" b="1" i="0" u="none" strike="noStrike" baseline="0">
                <a:latin typeface="Arial-BoldMT"/>
              </a:rPr>
              <a:t>8&gt; Function which implements remainder functionality, it is called automatically everytime the program runs</a:t>
            </a:r>
          </a:p>
          <a:p>
            <a:pPr algn="l"/>
            <a:r>
              <a:rPr lang="pt-BR" sz="2000" b="1" i="0" u="none" strike="noStrike" baseline="0">
                <a:solidFill>
                  <a:srgbClr val="0D0D0D"/>
                </a:solidFill>
              </a:rPr>
              <a:t>● Time complexity: O(n^2)</a:t>
            </a:r>
          </a:p>
          <a:p>
            <a:pPr algn="l"/>
            <a:r>
              <a:rPr lang="en-US" sz="2000" b="1" i="0" u="none" strike="noStrike" baseline="0">
                <a:solidFill>
                  <a:srgbClr val="0D0D0D"/>
                </a:solidFill>
              </a:rPr>
              <a:t>● Space complexity: O(1) (excluding space for input variables)</a:t>
            </a:r>
            <a:endParaRPr lang="en-IN" sz="2000" b="1" i="0" u="none" strike="noStrike" baseline="0">
              <a:solidFill>
                <a:srgbClr val="0D0D0D"/>
              </a:solidFill>
            </a:endParaRPr>
          </a:p>
          <a:p>
            <a:pPr algn="l"/>
            <a:r>
              <a:rPr lang="en-US" sz="2000" b="1" i="0" u="none" strike="noStrike" baseline="0">
                <a:latin typeface="Arial-BoldMT"/>
              </a:rPr>
              <a:t>9&gt; Function to delete a given task from file and priority queue</a:t>
            </a:r>
          </a:p>
          <a:p>
            <a:pPr algn="l"/>
            <a:r>
              <a:rPr lang="pt-BR" sz="2000" b="1" i="0" u="none" strike="noStrike" baseline="0">
                <a:solidFill>
                  <a:srgbClr val="0D0D0D"/>
                </a:solidFill>
              </a:rPr>
              <a:t>● Time complexity: O(n^2)</a:t>
            </a:r>
          </a:p>
          <a:p>
            <a:pPr algn="l"/>
            <a:r>
              <a:rPr lang="en-US" sz="2000" b="1" i="0" u="none" strike="noStrike" baseline="0">
                <a:solidFill>
                  <a:srgbClr val="0D0D0D"/>
                </a:solidFill>
              </a:rPr>
              <a:t>● Space complexity: O(1) (excluding space for input variables)</a:t>
            </a:r>
          </a:p>
        </p:txBody>
      </p:sp>
      <p:sp>
        <p:nvSpPr>
          <p:cNvPr id="4" name="Slide Number Placeholder 3">
            <a:extLst>
              <a:ext uri="{FF2B5EF4-FFF2-40B4-BE49-F238E27FC236}">
                <a16:creationId xmlns:a16="http://schemas.microsoft.com/office/drawing/2014/main" id="{4E1801C9-2B8D-5E44-6584-FDF6A61B91E5}"/>
              </a:ext>
            </a:extLst>
          </p:cNvPr>
          <p:cNvSpPr>
            <a:spLocks noGrp="1"/>
          </p:cNvSpPr>
          <p:nvPr>
            <p:ph type="sldNum" sz="quarter" idx="10"/>
          </p:nvPr>
        </p:nvSpPr>
        <p:spPr/>
        <p:txBody>
          <a:bodyPr/>
          <a:lstStyle/>
          <a:p>
            <a:fld id="{48F63A3B-78C7-47BE-AE5E-E10140E04643}" type="slidenum">
              <a:rPr lang="en-US" smtClean="0"/>
              <a:pPr/>
              <a:t>8</a:t>
            </a:fld>
            <a:endParaRPr lang="en-US"/>
          </a:p>
        </p:txBody>
      </p:sp>
    </p:spTree>
    <p:extLst>
      <p:ext uri="{BB962C8B-B14F-4D97-AF65-F5344CB8AC3E}">
        <p14:creationId xmlns:p14="http://schemas.microsoft.com/office/powerpoint/2010/main" val="286235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C427AB-49E2-79A1-6327-E7E6E2E00BED}"/>
              </a:ext>
            </a:extLst>
          </p:cNvPr>
          <p:cNvSpPr>
            <a:spLocks noGrp="1"/>
          </p:cNvSpPr>
          <p:nvPr>
            <p:ph idx="1"/>
          </p:nvPr>
        </p:nvSpPr>
        <p:spPr>
          <a:xfrm>
            <a:off x="548640" y="599440"/>
            <a:ext cx="8747760" cy="5442544"/>
          </a:xfrm>
        </p:spPr>
        <p:txBody>
          <a:bodyPr>
            <a:noAutofit/>
          </a:bodyPr>
          <a:lstStyle/>
          <a:p>
            <a:r>
              <a:rPr lang="en-US" sz="2000" b="1" i="0" u="none" strike="noStrike" baseline="0">
                <a:latin typeface="Arial-BoldMT"/>
              </a:rPr>
              <a:t>10&gt; Function to get deadline of a task inputted by user</a:t>
            </a:r>
          </a:p>
          <a:p>
            <a:pPr algn="l"/>
            <a:r>
              <a:rPr lang="pt-BR" sz="2000" b="1" i="0" u="none" strike="noStrike" baseline="0">
                <a:solidFill>
                  <a:srgbClr val="0D0D0D"/>
                </a:solidFill>
              </a:rPr>
              <a:t>● Time complexity: O(n^2)</a:t>
            </a:r>
          </a:p>
          <a:p>
            <a:pPr algn="l"/>
            <a:r>
              <a:rPr lang="en-US" sz="2000" b="1" i="0" u="none" strike="noStrike" baseline="0">
                <a:solidFill>
                  <a:srgbClr val="0D0D0D"/>
                </a:solidFill>
              </a:rPr>
              <a:t>● Space complexity: O(1) (excluding space for input variables)</a:t>
            </a:r>
          </a:p>
          <a:p>
            <a:pPr algn="l"/>
            <a:r>
              <a:rPr lang="en-US" sz="2000" b="1" i="0" u="none" strike="noStrike" baseline="0">
                <a:latin typeface="Arial-BoldMT"/>
              </a:rPr>
              <a:t>11&gt; Function to view all the completed tasks</a:t>
            </a:r>
          </a:p>
          <a:p>
            <a:pPr algn="l"/>
            <a:r>
              <a:rPr lang="en-IN" sz="2000" b="1" i="0" u="none" strike="noStrike" baseline="0">
                <a:solidFill>
                  <a:srgbClr val="0D0D0D"/>
                </a:solidFill>
              </a:rPr>
              <a:t>● Time complexity: O(n)</a:t>
            </a:r>
          </a:p>
          <a:p>
            <a:pPr algn="l"/>
            <a:r>
              <a:rPr lang="en-US" sz="2000" b="1" i="0" u="none" strike="noStrike" baseline="0">
                <a:solidFill>
                  <a:srgbClr val="0D0D0D"/>
                </a:solidFill>
              </a:rPr>
              <a:t>● Space complexity: O(1) (excluding space for output variables)</a:t>
            </a:r>
          </a:p>
          <a:p>
            <a:pPr algn="l"/>
            <a:r>
              <a:rPr lang="en-US" sz="2000" b="1" i="0" u="none" strike="noStrike" baseline="0">
                <a:latin typeface="Arial-BoldMT"/>
              </a:rPr>
              <a:t>12&gt;Function to add missing tasks</a:t>
            </a:r>
            <a:endParaRPr lang="en-IN" sz="2000" b="1" i="0" u="none" strike="noStrike" baseline="0">
              <a:latin typeface="Arial-BoldMT"/>
            </a:endParaRPr>
          </a:p>
          <a:p>
            <a:pPr algn="l"/>
            <a:r>
              <a:rPr lang="pt-BR" sz="2000" b="1" i="0" u="none" strike="noStrike" baseline="0">
                <a:solidFill>
                  <a:srgbClr val="0D0D0D"/>
                </a:solidFill>
              </a:rPr>
              <a:t>● Time complexity: O(n^2)</a:t>
            </a:r>
          </a:p>
          <a:p>
            <a:pPr algn="l"/>
            <a:r>
              <a:rPr lang="en-US" sz="2000" b="1" i="0" u="none" strike="noStrike" baseline="0">
                <a:solidFill>
                  <a:srgbClr val="0D0D0D"/>
                </a:solidFill>
              </a:rPr>
              <a:t>● Space complexity: O(1) (excluding space for input variables)</a:t>
            </a:r>
          </a:p>
          <a:p>
            <a:pPr algn="l"/>
            <a:r>
              <a:rPr lang="en-US" sz="2000" b="1" i="0" u="none" strike="noStrike" baseline="0">
                <a:latin typeface="Arial-BoldMT"/>
              </a:rPr>
              <a:t>13&gt;Function to mark a task done</a:t>
            </a:r>
          </a:p>
          <a:p>
            <a:pPr algn="l"/>
            <a:r>
              <a:rPr lang="pt-BR" sz="2000" b="1" i="0" u="none" strike="noStrike" baseline="0">
                <a:solidFill>
                  <a:srgbClr val="0D0D0D"/>
                </a:solidFill>
              </a:rPr>
              <a:t>● Time complexity: O(n^2)</a:t>
            </a:r>
          </a:p>
          <a:p>
            <a:pPr algn="l"/>
            <a:r>
              <a:rPr lang="en-US" sz="2000" b="1" i="0" u="none" strike="noStrike" baseline="0">
                <a:solidFill>
                  <a:srgbClr val="0D0D0D"/>
                </a:solidFill>
              </a:rPr>
              <a:t>● Space complexity: O(1) (excluding space for input variables)</a:t>
            </a:r>
          </a:p>
        </p:txBody>
      </p:sp>
      <p:sp>
        <p:nvSpPr>
          <p:cNvPr id="4" name="Slide Number Placeholder 3">
            <a:extLst>
              <a:ext uri="{FF2B5EF4-FFF2-40B4-BE49-F238E27FC236}">
                <a16:creationId xmlns:a16="http://schemas.microsoft.com/office/drawing/2014/main" id="{32AC8E10-B9FF-7561-4A30-05AF8B88CD26}"/>
              </a:ext>
            </a:extLst>
          </p:cNvPr>
          <p:cNvSpPr>
            <a:spLocks noGrp="1"/>
          </p:cNvSpPr>
          <p:nvPr>
            <p:ph type="sldNum" sz="quarter" idx="10"/>
          </p:nvPr>
        </p:nvSpPr>
        <p:spPr/>
        <p:txBody>
          <a:bodyPr/>
          <a:lstStyle/>
          <a:p>
            <a:fld id="{48F63A3B-78C7-47BE-AE5E-E10140E04643}" type="slidenum">
              <a:rPr lang="en-US" smtClean="0"/>
              <a:pPr/>
              <a:t>9</a:t>
            </a:fld>
            <a:endParaRPr lang="en-US"/>
          </a:p>
        </p:txBody>
      </p:sp>
    </p:spTree>
    <p:extLst>
      <p:ext uri="{BB962C8B-B14F-4D97-AF65-F5344CB8AC3E}">
        <p14:creationId xmlns:p14="http://schemas.microsoft.com/office/powerpoint/2010/main" val="335303282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{1A9587FB-3834-4A77-B8D5-B402558C693D}tf78438558_win32</Template>
  <Application>Microsoft Office PowerPoint</Application>
  <PresentationFormat>Widescreen</PresentationFormat>
  <Slides>11</Slides>
  <Notes>4</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Custom</vt:lpstr>
      <vt:lpstr>Capstone project  </vt:lpstr>
      <vt:lpstr>             Problem Remainder and task scheduler</vt:lpstr>
      <vt:lpstr>DATA STRUCTURE USED:</vt:lpstr>
      <vt:lpstr>PowerPoint Presentation</vt:lpstr>
      <vt:lpstr>PowerPoint Presentation</vt:lpstr>
      <vt:lpstr>TIME AND SPACE COMPLEXITY </vt:lpstr>
      <vt:lpstr>PowerPoint Presentation</vt:lpstr>
      <vt:lpstr>PowerPoint Presentation</vt:lpstr>
      <vt:lpstr>PowerPoint Presentation</vt:lpstr>
      <vt:lpstr>Click the Video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dc:subject/>
  <dc:creator>Abhishek Kothari</dc:creator>
  <cp:revision>20</cp:revision>
  <dcterms:created xsi:type="dcterms:W3CDTF">2024-05-03T12:12:11Z</dcterms:created>
  <dcterms:modified xsi:type="dcterms:W3CDTF">2024-05-03T15:24:07Z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