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D9F27B-E086-4532-A886-CE047F3900CE}">
  <a:tblStyle styleId="{ECD9F27B-E086-4532-A886-CE047F3900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italic.fntdata"/><Relationship Id="rId16" Type="http://schemas.openxmlformats.org/officeDocument/2006/relationships/slide" Target="slides/slide10.xml"/><Relationship Id="rId38" Type="http://schemas.openxmlformats.org/officeDocument/2006/relationships/font" Target="fonts/Robo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59087c82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59087c82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59087c82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59087c82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59087c82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59087c82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59087c82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59087c82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59087c82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59087c82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59087c82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59087c82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ba8f7849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ba8f7849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ba8f7849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ba8f7849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ba8f7849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ba8f7849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56ba272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656ba272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ba8f784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ba8f784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ba8f7849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ba8f7849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ba8f7849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ba8f7849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59087c82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659087c82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59087c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659087c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cadcfc9a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cadcfc9a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59087c82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659087c82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659087c82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659087c82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659087c82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659087c82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659087c82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659087c82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659087c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659087c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ba8f7849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ba8f7849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acadcfc9a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acadcfc9a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ba8f7849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ba8f7849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59087c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59087c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59087c82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59087c82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ba8f7849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ba8f7849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59087c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59087c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59087c82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59087c82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Puzzle using Reinforcement Learning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377200" y="3558025"/>
            <a:ext cx="34551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Guided by: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Prof. </a:t>
            </a:r>
            <a:r>
              <a:rPr lang="en"/>
              <a:t>Aditya</a:t>
            </a:r>
            <a:r>
              <a:rPr lang="en"/>
              <a:t> Tatu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Prof. Rachit Chhaya 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875500" y="3504175"/>
            <a:ext cx="30069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Presented by: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Jainisha Choksi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(202211019)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Q Network 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213" y="1160450"/>
            <a:ext cx="795337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DQN Architecture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Neural Networks: Q-Network , Target Networks, and a component - Replayed Memory.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Q-Network is the agent that is trained to produce the Optimal State-Action Value.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Replayed Memory interacts with the environment to generate data to train the Q Network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r>
              <a:rPr lang="en"/>
              <a:t> Network is identical to the Q-</a:t>
            </a:r>
            <a:r>
              <a:rPr lang="en"/>
              <a:t>Network</a:t>
            </a:r>
            <a:r>
              <a:rPr lang="en"/>
              <a:t>.- predicts Target Q-Value.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Training Data Generating Phase: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Initialize Q Network with random weights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Q Network works as an agent to generate a training sample.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No DQN training happens during this phase.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Q-Network predicts the Q-values of all action for the current state.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Sample data is saved in Replayed Memory. - Current State, Action, Reward, Next State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Random Training Batch from the Replayed Memory.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the current state from the sample as input to predict Q-values for all actions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the Predicted Q-Value.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the next state from the sample as input to the </a:t>
            </a:r>
            <a:r>
              <a:rPr lang="en"/>
              <a:t>Target</a:t>
            </a:r>
            <a:r>
              <a:rPr lang="en"/>
              <a:t> Network. Target Network predicts Q-value for all actions from the next state and selects the </a:t>
            </a:r>
            <a:r>
              <a:rPr lang="en"/>
              <a:t>maximum</a:t>
            </a:r>
            <a:r>
              <a:rPr lang="en"/>
              <a:t> of those Q-value.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Target Q-value is the output of the Target Network + Reward from the sample.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 Loss -</a:t>
            </a:r>
            <a:r>
              <a:rPr lang="en" sz="1400"/>
              <a:t>Loss Function- Temporal Difference error function - Qvalue(s,a) - Qtarget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BackPropagate Loss to Q-Network and Update weights of the Q Network using gradient descent.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Target network is not trained and remain fixed.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9" name="Google Shape;149;p2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{ECD9F27B-E086-4532-A886-CE047F3900CE}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Factors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Reinforcement Learning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Deep Q Network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Time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time to train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More time to train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No. of Steps in Testing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Large no. of steps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Comparatively</a:t>
                      </a:r>
                      <a:r>
                        <a:rPr lang="en"/>
                        <a:t> less no. of steps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Algorithm used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 Iteration algorithm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Q- Function using Deep Q Network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Exploration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exploration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Exploration in Q-Network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Optimality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May be not </a:t>
                      </a:r>
                      <a:r>
                        <a:rPr lang="en"/>
                        <a:t>Optimal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Optimal path only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the experiments we can conclude that Deep Q Network method performs the best. However there is a trade off between the time complexity and </a:t>
            </a:r>
            <a:r>
              <a:rPr lang="en"/>
              <a:t>optimality</a:t>
            </a:r>
            <a:r>
              <a:rPr lang="en"/>
              <a:t>. The most effective method takes a longer training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provided methods can be used for another game with more number of states such as Rubik’s cube(10^28).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⁠The provided methods can also be applied on other real applications that have more number of states like Healthcare.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600"/>
              <a:t>Self-Supervision is All You Need for Solving Rubik’s Cube Kyo Takano - </a:t>
            </a:r>
            <a:r>
              <a:rPr lang="en" sz="1600">
                <a:solidFill>
                  <a:srgbClr val="444444"/>
                </a:solidFill>
                <a:highlight>
                  <a:srgbClr val="FFFFFF"/>
                </a:highlight>
              </a:rPr>
              <a:t>arXiv:2106.03157 [cs.LG]</a:t>
            </a:r>
            <a:endParaRPr sz="16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00">
                <a:solidFill>
                  <a:srgbClr val="444444"/>
                </a:solidFill>
                <a:highlight>
                  <a:srgbClr val="FFFFFF"/>
                </a:highlight>
              </a:rPr>
              <a:t>Playing Atari with Deep Reinforcement Learning- arXiv:1312.5602 [cs.LG]</a:t>
            </a:r>
            <a:endParaRPr sz="16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00">
                <a:solidFill>
                  <a:srgbClr val="444444"/>
                </a:solidFill>
                <a:highlight>
                  <a:srgbClr val="FFFFFF"/>
                </a:highlight>
              </a:rPr>
              <a:t>Solving the Rubik’s cube with deep reinforcement learning and search </a:t>
            </a:r>
            <a:endParaRPr sz="16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00">
                <a:solidFill>
                  <a:srgbClr val="444444"/>
                </a:solidFill>
                <a:highlight>
                  <a:srgbClr val="FFFFFF"/>
                </a:highlight>
              </a:rPr>
              <a:t>Richard S. Sutton, and Andrew G. Barto, “Reinforcement Learning: An Introduction,” 2nd ed., MIT Press. </a:t>
            </a:r>
            <a:endParaRPr sz="16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00">
                <a:solidFill>
                  <a:srgbClr val="444444"/>
                </a:solidFill>
                <a:highlight>
                  <a:srgbClr val="FFFFFF"/>
                </a:highlight>
              </a:rPr>
              <a:t>Sudharsan Ravichandiran, Hands-on Reinforcement Learning using GymAI and Universe, </a:t>
            </a:r>
            <a:r>
              <a:rPr lang="en" sz="1600">
                <a:solidFill>
                  <a:srgbClr val="444444"/>
                </a:solidFill>
                <a:highlight>
                  <a:srgbClr val="FFFFFF"/>
                </a:highlight>
              </a:rPr>
              <a:t>Packt Publishing</a:t>
            </a:r>
            <a:r>
              <a:rPr lang="en" sz="1600">
                <a:solidFill>
                  <a:srgbClr val="444444"/>
                </a:solidFill>
                <a:highlight>
                  <a:srgbClr val="FFFFFF"/>
                </a:highlight>
              </a:rPr>
              <a:t>.</a:t>
            </a:r>
            <a:endParaRPr sz="16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00">
                <a:solidFill>
                  <a:srgbClr val="444444"/>
                </a:solidFill>
                <a:highlight>
                  <a:srgbClr val="FFFFFF"/>
                </a:highlight>
              </a:rPr>
              <a:t>Michael Mitzenmacher, and Eli Upfal, “Probability and Computing: Randomized Algorithms and Probabilistic Analysis,” Cambridge University Press. </a:t>
            </a:r>
            <a:endParaRPr sz="16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6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6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4000" u="sng">
                <a:highlight>
                  <a:srgbClr val="FF0000"/>
                </a:highlight>
              </a:rPr>
              <a:t>Thank You</a:t>
            </a:r>
            <a:endParaRPr b="1" i="1" sz="4000" u="sng"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Puzzle Game having a grid of 4 x 4 with 15 numbered blocks and 1 empty space.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375" y="2571750"/>
            <a:ext cx="2750900" cy="17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Terminologies</a:t>
            </a:r>
            <a:endParaRPr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Initial State as Scramble 15 Puzzle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Output: Goal State </a:t>
            </a:r>
            <a:r>
              <a:rPr lang="en"/>
              <a:t>Unscramble 15 Puzzle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Agent: The entity or system that is responsible for making decisions. 1 Empty cell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Environment: The external system with which the agent interacts. 1 to 15 numbered tiles.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States(S): A representation of the current situation or configuration of the environment.(10^13)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Action(A): The set of possible moves or decisions that the agent can make.(Up, Down, Right, Left)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Policy(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π</a:t>
            </a:r>
            <a:r>
              <a:rPr lang="en"/>
              <a:t>):Determines what action to take at each state. Policy always output a probability distribution of action 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Reward(R): A numerical signal provided </a:t>
            </a:r>
            <a:r>
              <a:rPr lang="en"/>
              <a:t>by</a:t>
            </a:r>
            <a:r>
              <a:rPr lang="en"/>
              <a:t> the environment to the agent as feedback for the action taken in a particular state.(Goal State-100)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825" y="3021075"/>
            <a:ext cx="3548950" cy="46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First Search: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 of Best First Search is to use an evaluation function to decide which adjacent is most promising and then explore.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f(n) = g(n) +h(n)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f(n) - total cost function for node 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g(n) - cost of the path from start node to node 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h(n) - heuristic estimate of the cost from node n to the goal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Best First Search selects the node with the lowest f(n) value for expansion.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75" y="88600"/>
            <a:ext cx="7268999" cy="492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 </a:t>
            </a:r>
            <a:endParaRPr/>
          </a:p>
        </p:txBody>
      </p:sp>
      <p:sp>
        <p:nvSpPr>
          <p:cNvPr id="210" name="Google Shape;21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 refers to a collection of algorithms that can be used to compute optimal policies given a perfect model of the environment as a Markov Decision Process.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MDP - A state signal that </a:t>
            </a:r>
            <a:r>
              <a:rPr lang="en"/>
              <a:t>succeeds</a:t>
            </a:r>
            <a:r>
              <a:rPr lang="en"/>
              <a:t> in retaining all relevant information is said to be Markov property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675" y="2571750"/>
            <a:ext cx="318547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Iteration</a:t>
            </a:r>
            <a:endParaRPr/>
          </a:p>
        </p:txBody>
      </p:sp>
      <p:sp>
        <p:nvSpPr>
          <p:cNvPr id="217" name="Google Shape;21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9161" y="0"/>
            <a:ext cx="348567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Q Network </a:t>
            </a:r>
            <a:endParaRPr/>
          </a:p>
        </p:txBody>
      </p:sp>
      <p:sp>
        <p:nvSpPr>
          <p:cNvPr id="224" name="Google Shape;22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 algorithm works well for finite states and actions spaces.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some case where </a:t>
            </a:r>
            <a:r>
              <a:rPr lang="en"/>
              <a:t>states, action, or both of them are continuous, it is just impossible to use the Q-learning algorithm. As a solution, we can compute Q-value function using Deep Neural Network for approximate functions.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Replayed Memory- The agent stores all its experiences in a memory buffer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Experience tuple- Current State, Chosen Action, Reward, Next State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Network takes the next state from each data sample and predicts the best Q value out of all action that can be taken from that state. Target Q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Predicted Q Value, Target Q Value, and the </a:t>
            </a:r>
            <a:r>
              <a:rPr lang="en"/>
              <a:t>observed</a:t>
            </a:r>
            <a:r>
              <a:rPr lang="en"/>
              <a:t> reward from the data sample is used to compute the Loss to train Q Network. The Target </a:t>
            </a:r>
            <a:r>
              <a:rPr lang="en"/>
              <a:t>Network</a:t>
            </a:r>
            <a:r>
              <a:rPr lang="en"/>
              <a:t> is not trained.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7452"/>
            <a:ext cx="8810625" cy="432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350" y="1612900"/>
            <a:ext cx="3638550" cy="2495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" name="Google Shape;72;p15"/>
          <p:cNvGraphicFramePr/>
          <p:nvPr/>
        </p:nvGraphicFramePr>
        <p:xfrm>
          <a:off x="5157950" y="176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{ECD9F27B-E086-4532-A886-CE047F3900CE}</a:tableStyleId>
              </a:tblPr>
              <a:tblGrid>
                <a:gridCol w="1561075"/>
                <a:gridCol w="1561075"/>
              </a:tblGrid>
              <a:tr h="46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Agent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Empty Space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0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Environment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 Numbered Blocks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0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Up,Down, Left, Right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Reward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Goal State: 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No.of States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10^13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7350" y="422113"/>
            <a:ext cx="3189300" cy="42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 for Solving 15 Puzzle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Self-Supervised Training 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Using Reinforcement Learning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Using Deep Q Network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Self-Supervision is All You Need to Solve the Puzzle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Training: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Unscrambling - the act of tracing a scramble path backward to the goal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Training DNN - Initializes the target problem with its goal state and applies random moves to scramble it.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DNN learns to predict the last move applied based on the current state’s pattern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Training Loss - Categorical Cross Entropy between actual and predicted probability distributions of the last move.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Training on 100 million solution - 100000	batches* 100 scrambles per batch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Scramble Length = 80(God’s Number)</a:t>
            </a:r>
            <a:endParaRPr/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Search for solution path  tracing back to goal state by sequentially reversing the DNN predicted moves.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Best-First Search Algorithm and prioritize the most promising candidate paths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Evaluate based on cumulative product of the probabilities of all their constituent moves.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Probability is the move is a reverse move toward the goal.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cumulative probability of a random training scramble increases as the number of moves decreases: 1/|M|^N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 - Set of Moves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 - Path Length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method leverages fundamental property of combinational search: </a:t>
            </a:r>
            <a:r>
              <a:rPr b="1" lang="en"/>
              <a:t>the shorter a path, the more likely it is to occur randomly.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 using Dynamic Programming (Assume we have set of states)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Total no. of States = 16!/2 which not possible to store in memory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Solution: We will try to solve 1st row at first then 2nd row and at last, last rows.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No.of States will be: 1st row = 16!/11!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2nd row = 12!/7!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Last 2 rows = 8!/2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Approach: Firstly, we will solve for 1st row only as 1,2,3,4 and consider other numbers as 0 and have 1 empty cell as agent using Value Iteration algorithm.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Then for 2nd row we will not consider the 1st row and numbers other than 5,6,7,8, we will again consider them as 0 and solve the puzzle. 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550" y="2090738"/>
            <a:ext cx="659130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Q Network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Q Network - Defining Q function using Deep Neural Network.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DNN takes input as current state and output as all possible actions for that state.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 layer is of 16 cells because of State Size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 layer of 4 </a:t>
            </a:r>
            <a:r>
              <a:rPr lang="en"/>
              <a:t>because</a:t>
            </a:r>
            <a:r>
              <a:rPr lang="en"/>
              <a:t> we have 4 possible actions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the agent is at a certain state, he forwards that state through the DNN and chooses the action with the highest Q-value.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750" y="3496775"/>
            <a:ext cx="7620000" cy="9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