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Lobster"/>
      <p:regular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3B2D6E-267C-4A8E-AEB3-929648417439}">
  <a:tblStyle styleId="{9C3B2D6E-267C-4A8E-AEB3-9296484174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Lobster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3ef6aacb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a3ef6aacb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3ef6aacb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3ef6aacb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3ef6aacb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3ef6aacb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3ef6aacb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3ef6aacb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3ef6aacb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3ef6aacb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d0411b1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d0411b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3ef6aacb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3ef6aacb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3ef6aac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3ef6aac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3ef6aacb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3ef6aacb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3ef6aacb8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3ef6aacb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3ef6aac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a3ef6aac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3ef6aacb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3ef6aacb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3ef6aacb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a3ef6aacb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3ef6aacb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3ef6aacb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3ef6aacb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a3ef6aacb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3ef6aacb8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3ef6aacb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3ef6aacb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3ef6aacb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a3ef6aacb8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a3ef6aacb8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3ef6aacb8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3ef6aacb8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3ef6aacb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a3ef6aacb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3ef6aacb8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3ef6aacb8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3ef6aac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a3ef6aac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3ef6aacb8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a3ef6aacb8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d0411b116_0_2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9d0411b116_0_2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3ef6aacb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a3ef6aacb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3ef6aac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a3ef6aac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3ef6aacb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a3ef6aac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3ef6aacb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a3ef6aacb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3ef6aac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a3ef6aac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3ef6aacb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a3ef6aacb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3ef6aac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a3ef6aac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suyashsethia/CL_project/tree/master/weat_list_hindi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ctrTitle"/>
          </p:nvPr>
        </p:nvSpPr>
        <p:spPr>
          <a:xfrm>
            <a:off x="-1" y="0"/>
            <a:ext cx="9144000" cy="20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Gender Bias Detection </a:t>
            </a:r>
            <a:endParaRPr sz="3400"/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181150" y="1608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br>
              <a:rPr b="1" lang="en" sz="5280">
                <a:latin typeface="Lobster"/>
                <a:ea typeface="Lobster"/>
                <a:cs typeface="Lobster"/>
                <a:sym typeface="Lobster"/>
              </a:rPr>
            </a:br>
            <a:r>
              <a:rPr b="1" lang="en" sz="5280">
                <a:latin typeface="Lobster"/>
                <a:ea typeface="Lobster"/>
                <a:cs typeface="Lobster"/>
                <a:sym typeface="Lobster"/>
              </a:rPr>
              <a:t>समान - सम्मान</a:t>
            </a:r>
            <a:endParaRPr b="1" sz="528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2" name="Google Shape;62;p15"/>
          <p:cNvSpPr txBox="1"/>
          <p:nvPr/>
        </p:nvSpPr>
        <p:spPr>
          <a:xfrm>
            <a:off x="6953750" y="45691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Suyash and Jainit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7071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Vector space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66666"/>
              <a:buNone/>
            </a:pPr>
            <a:r>
              <a:t/>
            </a:r>
            <a:endParaRPr/>
          </a:p>
        </p:txBody>
      </p:sp>
      <p:pic>
        <p:nvPicPr>
          <p:cNvPr id="117" name="Google Shape;1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725" y="1067375"/>
            <a:ext cx="7592550" cy="393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Methodology for Hindi Word Embeddings 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Extraction of Data through Web </a:t>
            </a:r>
            <a:r>
              <a:rPr lang="en"/>
              <a:t>Scraping</a:t>
            </a:r>
            <a:r>
              <a:rPr lang="en"/>
              <a:t> and creation of Corpus for different Data sets like Wikipedia , News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Creation of Word embeddings Using Python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Formation of Text Library of different domains like , intelligence , </a:t>
            </a:r>
            <a:r>
              <a:rPr lang="en"/>
              <a:t>strength</a:t>
            </a:r>
            <a:r>
              <a:rPr lang="en"/>
              <a:t> , Arts , Sports ,etc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Formation of Text libraries of </a:t>
            </a:r>
            <a:r>
              <a:rPr lang="en"/>
              <a:t>inherently</a:t>
            </a:r>
            <a:r>
              <a:rPr lang="en"/>
              <a:t> Male or Female words 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Comparison of </a:t>
            </a:r>
            <a:r>
              <a:rPr lang="en"/>
              <a:t>Euclidean</a:t>
            </a:r>
            <a:r>
              <a:rPr lang="en"/>
              <a:t> and Cosine Similarites of Vectors To analys Possibilty of Gender Bias in every domain taking inheritent library as base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Analysis Based on Neutral Gender Words and already Exhisting Word Embedding Models 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Corpus</a:t>
            </a:r>
            <a:r>
              <a:rPr lang="en"/>
              <a:t> Creation 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of Libraries Beautiful , html5lib, 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Corpus Cleaning Use re for removal of </a:t>
            </a:r>
            <a:r>
              <a:rPr lang="en"/>
              <a:t>disallowed</a:t>
            </a:r>
            <a:r>
              <a:rPr lang="en"/>
              <a:t> characters and emojis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Different from english as Hindi Inflections contain Gender information unlike English 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Eg. Kamlesh Went to eat .</a:t>
            </a:r>
            <a:br>
              <a:rPr lang="en"/>
            </a:br>
            <a:r>
              <a:rPr lang="en"/>
              <a:t>कमलेश खाना खाने गया ।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Lemmatization</a:t>
            </a:r>
            <a:r>
              <a:rPr lang="en"/>
              <a:t> and Stemming was not done due to the scare of losing important information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 rotWithShape="1">
          <a:blip r:embed="rId3">
            <a:alphaModFix/>
          </a:blip>
          <a:srcRect b="12116" l="0" r="0" t="12108"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Corpus Creation</a:t>
            </a:r>
            <a:endParaRPr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Removal of Stop Words like</a:t>
            </a:r>
            <a:r>
              <a:rPr lang="en"/>
              <a:t> '▁मैं','▁मेरे','▁मुझे','▁उसने','▁हमारे','▁हमें', ,etc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</a:t>
            </a:r>
            <a:r>
              <a:rPr lang="en"/>
              <a:t> care was taken to not remove stop words which contained Gender Information like उसका  उसकी 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Neutral gender words were retained like उसके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 words were removed after the formation of Word Embeddings so that no </a:t>
            </a:r>
            <a:r>
              <a:rPr lang="en"/>
              <a:t>information</a:t>
            </a:r>
            <a:r>
              <a:rPr lang="en"/>
              <a:t> is lost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Statistics :-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collected</a:t>
            </a:r>
            <a:r>
              <a:rPr lang="en"/>
              <a:t> a total of 1.2 lakh sentences to train our Model from ABP news site  and approximately 8 lakh words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 rotWithShape="1">
          <a:blip r:embed="rId3">
            <a:alphaModFix/>
          </a:blip>
          <a:srcRect b="10549" l="0" r="0" t="10549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Word embeddings </a:t>
            </a:r>
            <a:endParaRPr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Then input files were created to be fed into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 Word embeddings were created using two different libraries,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Gensim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 library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Gensim Library	</a:t>
            </a:r>
            <a:endParaRPr/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311700" y="1152475"/>
            <a:ext cx="85206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has modules that implement the word2vec family of algorithms, using highly optimized C routines, data streaming and Pythonic interfaces.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Gensim module also has some pretrained models. They are in english, ofcourse.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made our word embedding using this </a:t>
            </a:r>
            <a:r>
              <a:rPr lang="en"/>
              <a:t>library in hindi. Using around 50Mb of corpus around.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scraped the corpus and then give the data in required format.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words were then transformed to vectors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Library</a:t>
            </a:r>
            <a:endParaRPr/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 offers an Embedding layer that can be used for neural networks on text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requires that the input data be integer encoded, so that each word is represented by a unique integer.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Keras Embedding layer can also use a word embedding learned elsewhere.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 provides the one_hot() function that creates a hash of each word as an efficient integer encoding.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the encodings go through the embedding layer and they are transformed to </a:t>
            </a:r>
            <a:r>
              <a:rPr lang="en"/>
              <a:t>vectors.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Code*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during designing the word embeddings</a:t>
            </a:r>
            <a:endParaRPr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major</a:t>
            </a:r>
            <a:r>
              <a:rPr lang="en"/>
              <a:t> challenge was training the corpus.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chose corpus which was only about 120000 sentences.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therefore</a:t>
            </a:r>
            <a:r>
              <a:rPr lang="en"/>
              <a:t> had a bad frequency distribution.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 we had to compromise with the accur</a:t>
            </a:r>
            <a:r>
              <a:rPr lang="en"/>
              <a:t>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morphology in Hindi was another challenge because there were so many words </a:t>
            </a:r>
            <a:r>
              <a:rPr lang="en"/>
              <a:t>having</a:t>
            </a:r>
            <a:r>
              <a:rPr lang="en"/>
              <a:t> the same root and we couldn’t run lemmetiser or stemmer as the morpheme contains valuable </a:t>
            </a:r>
            <a:r>
              <a:rPr lang="en"/>
              <a:t>information</a:t>
            </a:r>
            <a:r>
              <a:rPr lang="en"/>
              <a:t> on Gender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dimensions to use?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Epochs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Word embedding system </a:t>
            </a:r>
            <a:endParaRPr/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important feature of word embeddings is that similar words in a semantic sense have a smaller distance (either Euclidean, cosine or other)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“Ped” and tree will have almost the same word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Embedding despite being in different languages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due to sense similarity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7975" y="2864725"/>
            <a:ext cx="2667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Libraries 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461525" y="1082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Libraries were created with regard to different domains which we suspected to have Gender bias 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</a:t>
            </a:r>
            <a:r>
              <a:rPr lang="en"/>
              <a:t>th vs Weakness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Family vs Career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Made 2 Lists of Inherentetly_male_terms and </a:t>
            </a:r>
            <a:r>
              <a:rPr lang="en"/>
              <a:t>inherently_female_terms which act as a reference to calculate the similarity .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Male terms = नर,आदमी,लड़का .etc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Female terms = नारी,औरत,लड़की ,etc</a:t>
            </a:r>
            <a:endParaRPr sz="900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 and Analysis </a:t>
            </a:r>
            <a:endParaRPr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now compare the vectors formed for any bias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Euclidean</a:t>
            </a:r>
            <a:r>
              <a:rPr b="1" lang="en"/>
              <a:t> Distance Analysis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first select a domain where we want to analyse the Gender Bias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calculate the average distance of all the vectors of that domain with all vectors of </a:t>
            </a:r>
            <a:r>
              <a:rPr lang="en"/>
              <a:t>inherently</a:t>
            </a:r>
            <a:r>
              <a:rPr lang="en"/>
              <a:t> male and female terms and take its ratio 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1= the </a:t>
            </a:r>
            <a:r>
              <a:rPr lang="en"/>
              <a:t>corpus</a:t>
            </a:r>
            <a:r>
              <a:rPr lang="en"/>
              <a:t> biased towards male gender (Ratio&gt;1.1)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Hypothesis 2 = the </a:t>
            </a:r>
            <a:r>
              <a:rPr lang="en"/>
              <a:t>Corpus</a:t>
            </a:r>
            <a:r>
              <a:rPr lang="en"/>
              <a:t> is Biased Towards Female Gender . </a:t>
            </a:r>
            <a:r>
              <a:rPr lang="en"/>
              <a:t>(Ratio&lt;0.9)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Hypothesis 3 = the Corpus is not biased (0.9&lt;Ratio&lt;1.1)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Ratio 1.1 and 0.9 have been calculated by the use of hypothesis Testing by converting the Function into a Normal distribution Function 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 </a:t>
            </a:r>
            <a:endParaRPr/>
          </a:p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method we use 2 domains to compare Gender bias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Eg. Family vs Career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create an average (Male - Female) Vector and We create and average </a:t>
            </a:r>
            <a:br>
              <a:rPr lang="en"/>
            </a:br>
            <a:r>
              <a:rPr lang="en"/>
              <a:t>(Career - Family) vector and take their cosine similarity as the basis for comparison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 Distance</a:t>
            </a:r>
            <a:endParaRPr/>
          </a:p>
        </p:txBody>
      </p:sp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we measured the euclidean distance of average of all male terms vector with different domains in weat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did the same with the female average vector.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compared the euclidean distance across different </a:t>
            </a:r>
            <a:r>
              <a:rPr lang="en"/>
              <a:t>domain</a:t>
            </a:r>
            <a:r>
              <a:rPr lang="en"/>
              <a:t>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took ratio of the </a:t>
            </a:r>
            <a:r>
              <a:rPr lang="en"/>
              <a:t>distance of domains with male to euclidean distance with female vector.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Eu_ratio = eu_dist(male , domain)/ eu(female, domain)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171850" y="10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graphicFrame>
        <p:nvGraphicFramePr>
          <p:cNvPr id="205" name="Google Shape;205;p39"/>
          <p:cNvGraphicFramePr/>
          <p:nvPr/>
        </p:nvGraphicFramePr>
        <p:xfrm>
          <a:off x="812650" y="6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{9C3B2D6E-267C-4A8E-AEB3-929648417439}</a:tableStyleId>
              </a:tblPr>
              <a:tblGrid>
                <a:gridCol w="1311250"/>
                <a:gridCol w="1422900"/>
                <a:gridCol w="4966075"/>
              </a:tblGrid>
              <a:tr h="3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Domain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Male/Female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Intelligence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0.957744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conclusion as hypothesis 3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1.127872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 are more into maths.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Arts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0.803066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r>
                        <a:rPr lang="en"/>
                        <a:t> are more inclined towards arts field.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Strength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.94027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 are shown more powerful.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Weakness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0.963201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Hypothesis 3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Appearance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1.11305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 appearance words are used for males.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Family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1.07047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Hypothesis 3 but still more inclined towards the hypothesis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 are more </a:t>
                      </a:r>
                      <a:r>
                        <a:rPr lang="en"/>
                        <a:t>family person , which was unexpected.</a:t>
                      </a:r>
                      <a:r>
                        <a:rPr lang="en"/>
                        <a:t> ( opposite of the hypothesis 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Career 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1.356091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 are more exposed to career than Women.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4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0.924645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Women are inclined towards science field.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11" name="Google Shape;21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some domains where the news channel seems to be biased like </a:t>
            </a:r>
            <a:r>
              <a:rPr lang="en"/>
              <a:t>the ‘intelligence’ field , ‘career’ field , </a:t>
            </a:r>
            <a:r>
              <a:rPr lang="en"/>
              <a:t> ‘Math’.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 thing to observe is that </a:t>
            </a:r>
            <a:r>
              <a:rPr lang="en"/>
              <a:t>strength</a:t>
            </a:r>
            <a:r>
              <a:rPr lang="en"/>
              <a:t> related terms are also used and also weakness represented terms are used which indicates that some </a:t>
            </a:r>
            <a:r>
              <a:rPr lang="en"/>
              <a:t>articles</a:t>
            </a:r>
            <a:r>
              <a:rPr lang="en"/>
              <a:t> empower women but some just try to weakenise women by using weakness terms.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possibility is that it is just noise in the data as the data set is very </a:t>
            </a:r>
            <a:r>
              <a:rPr lang="en"/>
              <a:t>small.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7" name="Google Shape;21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conclude that Gender Bias is Present in most of the domains but many domains are still Neutral or unbiased in the ABP news Data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Hypothesised Domains which were considered to be Bias towards one Gender were found to Neutral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 </a:t>
            </a:r>
            <a:endParaRPr/>
          </a:p>
        </p:txBody>
      </p:sp>
      <p:sp>
        <p:nvSpPr>
          <p:cNvPr id="223" name="Google Shape;22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analysed the errors in this system using 2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Gender Neutral Words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another Word Embedding Model Trained on a larger Corpus and Known to be Gender Unbiased 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Gender Neutral Words </a:t>
            </a:r>
            <a:endParaRPr/>
          </a:p>
        </p:txBody>
      </p:sp>
      <p:sp>
        <p:nvSpPr>
          <p:cNvPr id="229" name="Google Shape;22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Gender neutral terms and compare their euclidian distance from </a:t>
            </a:r>
            <a:r>
              <a:rPr lang="en"/>
              <a:t>average</a:t>
            </a:r>
            <a:r>
              <a:rPr lang="en"/>
              <a:t> man vector - average women Vector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Ideally it should be same but this would show us the error 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304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How Word Embeddings are Created </a:t>
            </a:r>
            <a:endParaRPr/>
          </a:p>
        </p:txBody>
      </p:sp>
      <p:sp>
        <p:nvSpPr>
          <p:cNvPr id="75" name="Google Shape;75;p17"/>
          <p:cNvSpPr txBox="1"/>
          <p:nvPr/>
        </p:nvSpPr>
        <p:spPr>
          <a:xfrm>
            <a:off x="471425" y="1302000"/>
            <a:ext cx="7318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 the text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INLTK </a:t>
            </a:r>
            <a:r>
              <a:rPr lang="en"/>
              <a:t>embeddings</a:t>
            </a:r>
            <a:r>
              <a:rPr lang="en"/>
              <a:t> </a:t>
            </a:r>
            <a:endParaRPr/>
          </a:p>
        </p:txBody>
      </p:sp>
      <p:sp>
        <p:nvSpPr>
          <p:cNvPr id="235" name="Google Shape;23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would chose a set of words to compare the embeddings between our embeddings and INLTK embedding and their comparison would give us error in our analysis assuming that INLTK is unbiased 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Upgradation …</a:t>
            </a:r>
            <a:endParaRPr/>
          </a:p>
        </p:txBody>
      </p:sp>
      <p:sp>
        <p:nvSpPr>
          <p:cNvPr id="241" name="Google Shape;24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Analysis could be extended to all the Indian Languages with the information of inflection of different languages.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news channels, blogs can be checked for bias using this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Removal of Gender Bias using a suggestion model to change certain words , a system which prescribe the correct </a:t>
            </a:r>
            <a:r>
              <a:rPr lang="en"/>
              <a:t>vocabulary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3529650" y="2104975"/>
            <a:ext cx="27264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/>
              <a:t>धन्यवाद !!</a:t>
            </a: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304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How Word Embeddings are Created </a:t>
            </a:r>
            <a:endParaRPr/>
          </a:p>
        </p:txBody>
      </p:sp>
      <p:sp>
        <p:nvSpPr>
          <p:cNvPr id="81" name="Google Shape;81;p18"/>
          <p:cNvSpPr txBox="1"/>
          <p:nvPr/>
        </p:nvSpPr>
        <p:spPr>
          <a:xfrm>
            <a:off x="471425" y="1302000"/>
            <a:ext cx="7318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 the text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Preprocess text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304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How Word Embeddings are Created </a:t>
            </a:r>
            <a:endParaRPr/>
          </a:p>
        </p:txBody>
      </p:sp>
      <p:sp>
        <p:nvSpPr>
          <p:cNvPr id="87" name="Google Shape;87;p19"/>
          <p:cNvSpPr txBox="1"/>
          <p:nvPr/>
        </p:nvSpPr>
        <p:spPr>
          <a:xfrm>
            <a:off x="471425" y="1302000"/>
            <a:ext cx="731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 the text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Preprocess text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(x,y) data points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304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How Word Embeddings are Created </a:t>
            </a:r>
            <a:endParaRPr/>
          </a:p>
        </p:txBody>
      </p:sp>
      <p:sp>
        <p:nvSpPr>
          <p:cNvPr id="93" name="Google Shape;93;p20"/>
          <p:cNvSpPr txBox="1"/>
          <p:nvPr/>
        </p:nvSpPr>
        <p:spPr>
          <a:xfrm>
            <a:off x="471425" y="1302000"/>
            <a:ext cx="73182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 the text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Preprocess text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(x,y) data points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one hot encoded (X,Y) matrices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304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How Word Embeddings are Created </a:t>
            </a:r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471425" y="1302000"/>
            <a:ext cx="7318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 the text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Preprocess text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(x,y) data points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one hot encoded (X,Y) matrices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 a neural network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304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How Word Embeddings are Created </a:t>
            </a:r>
            <a:endParaRPr/>
          </a:p>
        </p:txBody>
      </p:sp>
      <p:sp>
        <p:nvSpPr>
          <p:cNvPr id="105" name="Google Shape;105;p22"/>
          <p:cNvSpPr txBox="1"/>
          <p:nvPr/>
        </p:nvSpPr>
        <p:spPr>
          <a:xfrm>
            <a:off x="471425" y="1302000"/>
            <a:ext cx="73182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 the text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Preprocess text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(x,y) data points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one hot encoded (X,Y) matrices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 a neural network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pen Sans"/>
              <a:buAutoNum type="arabicPeriod"/>
            </a:pPr>
            <a:r>
              <a:rPr b="0" i="0" lang="en" sz="1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Extract the weights from the input layer </a:t>
            </a:r>
            <a:endParaRPr b="0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Code*(vectors)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304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How Word Embeddings are Created </a:t>
            </a:r>
            <a:endParaRPr/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25" y="1288688"/>
            <a:ext cx="76771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