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Lst>
  <p:sldSz cy="5143500" cx="9144000"/>
  <p:notesSz cx="6858000" cy="9144000"/>
  <p:embeddedFontLst>
    <p:embeddedFont>
      <p:font typeface="Economica"/>
      <p:regular r:id="rId55"/>
      <p:bold r:id="rId56"/>
      <p:italic r:id="rId57"/>
      <p:boldItalic r:id="rId58"/>
    </p:embeddedFont>
    <p:embeddedFont>
      <p:font typeface="Open Sans"/>
      <p:regular r:id="rId59"/>
      <p:bold r:id="rId60"/>
      <p:italic r:id="rId61"/>
      <p:boldItalic r:id="rId6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OpenSans-boldItalic.fntdata"/><Relationship Id="rId61" Type="http://schemas.openxmlformats.org/officeDocument/2006/relationships/font" Target="fonts/OpenSans-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font" Target="fonts/OpenSans-bold.fntdata"/><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font" Target="fonts/Economica-regular.fntdata"/><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Economica-italic.fntdata"/><Relationship Id="rId12" Type="http://schemas.openxmlformats.org/officeDocument/2006/relationships/slide" Target="slides/slide7.xml"/><Relationship Id="rId56" Type="http://schemas.openxmlformats.org/officeDocument/2006/relationships/font" Target="fonts/Economica-bold.fntdata"/><Relationship Id="rId15" Type="http://schemas.openxmlformats.org/officeDocument/2006/relationships/slide" Target="slides/slide10.xml"/><Relationship Id="rId59" Type="http://schemas.openxmlformats.org/officeDocument/2006/relationships/font" Target="fonts/OpenSans-regular.fntdata"/><Relationship Id="rId14" Type="http://schemas.openxmlformats.org/officeDocument/2006/relationships/slide" Target="slides/slide9.xml"/><Relationship Id="rId58" Type="http://schemas.openxmlformats.org/officeDocument/2006/relationships/font" Target="fonts/Economica-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557703a21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557703a21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6a887a0c68a1b80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a887a0c68a1b80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6a887a0c68a1b80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6a887a0c68a1b80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557703a21b_0_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557703a21b_0_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6a887a0c68a1b80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6a887a0c68a1b80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55818e04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55818e04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a887a0c68a1b80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a887a0c68a1b80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6a887a0c68a1b80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6a887a0c68a1b80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5aa0eaaf67_0_1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5aa0eaaf67_0_1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6a887a0c68a1b80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6a887a0c68a1b80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57703a21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57703a21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aa0eaaf67_0_1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15aa0eaaf67_0_1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5aa0eaaf67_0_1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5aa0eaaf67_0_1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6a887a0c68a1b80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6a887a0c68a1b80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5aa0eaaf67_0_1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5aa0eaaf67_0_1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aa0eaaf67_0_1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5aa0eaaf67_0_1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5aa0eaaf67_0_19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5aa0eaaf67_0_1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5aa0eaaf67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5aa0eaaf67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aa0eaaf67_0_19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5aa0eaaf67_0_19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aa0eaaf67_0_19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aa0eaaf67_0_19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5aa0eaaf67_0_1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5aa0eaaf67_0_1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6a887a0c68a1b80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a887a0c68a1b80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5aa0eaaf67_0_1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5aa0eaaf67_0_1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aa0eaaf67_0_19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5aa0eaaf67_0_19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6a887a0c68a1b80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6a887a0c68a1b80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57703a21b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57703a21b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6a887a0c68a1b80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a887a0c68a1b80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5aa0eaaf67_0_19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5aa0eaaf67_0_1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aa0eaaf67_0_1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aa0eaaf67_0_1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aa0eaaf67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aa0eaaf67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5aa0eaaf67_0_19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5aa0eaaf67_0_19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55818e04d0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55818e04d0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557703a21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557703a21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5aa0eaaf67_0_19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5aa0eaaf67_0_19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5aa0eaaf67_0_20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5aa0eaaf67_0_20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5aa0eaaf67_0_2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5aa0eaaf67_0_2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55818e04d0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55818e04d0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55818e04d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55818e04d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5aa0eaaf67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5aa0eaaf67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5818e04d0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5818e04d0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55818e04d0_2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155818e04d0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55818e04d0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55818e04d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55818e04d0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55818e04d0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6a887a0c68a1b80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6a887a0c68a1b80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a887a0c68a1b80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6a887a0c68a1b80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a887a0c68a1b80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a887a0c68a1b80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6a887a0c68a1b80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6a887a0c68a1b80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6a887a0c68a1b80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a887a0c68a1b80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11708" y="37782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rgbClr val="F5EBE0">
            <a:alpha val="85120"/>
          </a:srgbClr>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p14:dur="400">
        <p:fade/>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11708" y="37782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Gender Bias detection </a:t>
            </a:r>
            <a:endParaRPr/>
          </a:p>
        </p:txBody>
      </p:sp>
      <p:sp>
        <p:nvSpPr>
          <p:cNvPr id="63" name="Google Shape;63;p13"/>
          <p:cNvSpPr txBox="1"/>
          <p:nvPr>
            <p:ph idx="1" type="subTitle"/>
          </p:nvPr>
        </p:nvSpPr>
        <p:spPr>
          <a:xfrm>
            <a:off x="3044700" y="2691450"/>
            <a:ext cx="3312000" cy="1513800"/>
          </a:xfrm>
          <a:prstGeom prst="rect">
            <a:avLst/>
          </a:prstGeom>
        </p:spPr>
        <p:txBody>
          <a:bodyPr anchorCtr="0" anchor="t" bIns="91425" lIns="91425" spcFirstLastPara="1" rIns="91425" wrap="square" tIns="91425">
            <a:normAutofit fontScale="62500" lnSpcReduction="20000"/>
          </a:bodyPr>
          <a:lstStyle/>
          <a:p>
            <a:pPr indent="0" lvl="0" marL="0" marR="0" rtl="0" algn="ctr">
              <a:lnSpc>
                <a:spcPct val="100000"/>
              </a:lnSpc>
              <a:spcBef>
                <a:spcPts val="0"/>
              </a:spcBef>
              <a:spcAft>
                <a:spcPts val="0"/>
              </a:spcAft>
              <a:buClr>
                <a:schemeClr val="dk1"/>
              </a:buClr>
              <a:buSzPts val="688"/>
              <a:buFont typeface="Arial"/>
              <a:buNone/>
            </a:pPr>
            <a:r>
              <a:rPr b="1" lang="en" sz="5662"/>
              <a:t>J</a:t>
            </a:r>
            <a:r>
              <a:rPr b="1" lang="en" sz="5662"/>
              <a:t>ainit Bafna </a:t>
            </a:r>
            <a:endParaRPr b="1" sz="5662"/>
          </a:p>
          <a:p>
            <a:pPr indent="0" lvl="0" marL="0" rtl="0" algn="ctr">
              <a:spcBef>
                <a:spcPts val="0"/>
              </a:spcBef>
              <a:spcAft>
                <a:spcPts val="0"/>
              </a:spcAft>
              <a:buNone/>
            </a:pPr>
            <a:r>
              <a:rPr b="1" lang="en" sz="5662"/>
              <a:t>Suyash Sethia </a:t>
            </a:r>
            <a:endParaRPr b="1" sz="5662"/>
          </a:p>
          <a:p>
            <a:pPr indent="0" lvl="0" marL="0" rtl="0" algn="ctr">
              <a:spcBef>
                <a:spcPts val="0"/>
              </a:spcBef>
              <a:spcAft>
                <a:spcPts val="0"/>
              </a:spcAft>
              <a:buNone/>
            </a:pPr>
            <a:r>
              <a:t/>
            </a:r>
            <a:endParaRPr b="1" sz="566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1234650" y="1024950"/>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None/>
            </a:pPr>
            <a:r>
              <a:rPr lang="en"/>
              <a:t>Embeddings represent the corpus </a:t>
            </a:r>
            <a:endParaRPr/>
          </a:p>
          <a:p>
            <a:pPr indent="0" lvl="0" marL="0" rtl="0" algn="l">
              <a:spcBef>
                <a:spcPts val="1200"/>
              </a:spcBef>
              <a:spcAft>
                <a:spcPts val="0"/>
              </a:spcAft>
              <a:buNone/>
            </a:pPr>
            <a:r>
              <a:t/>
            </a:r>
            <a:endParaRPr sz="1800">
              <a:latin typeface="Open Sans"/>
              <a:ea typeface="Open Sans"/>
              <a:cs typeface="Open Sans"/>
              <a:sym typeface="Open Sans"/>
            </a:endParaRPr>
          </a:p>
        </p:txBody>
      </p:sp>
      <p:sp>
        <p:nvSpPr>
          <p:cNvPr id="120" name="Google Shape;120;p22"/>
          <p:cNvSpPr txBox="1"/>
          <p:nvPr>
            <p:ph idx="1" type="body"/>
          </p:nvPr>
        </p:nvSpPr>
        <p:spPr>
          <a:xfrm>
            <a:off x="77625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2"/>
          <p:cNvPicPr preferRelativeResize="0"/>
          <p:nvPr/>
        </p:nvPicPr>
        <p:blipFill>
          <a:blip r:embed="rId3">
            <a:alphaModFix/>
          </a:blip>
          <a:stretch>
            <a:fillRect/>
          </a:stretch>
        </p:blipFill>
        <p:spPr>
          <a:xfrm>
            <a:off x="884247" y="1329875"/>
            <a:ext cx="6868700" cy="3144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707100"/>
            <a:ext cx="8520600" cy="8313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26190"/>
              <a:buFont typeface="Arial"/>
              <a:buNone/>
            </a:pPr>
            <a:r>
              <a:rPr lang="en"/>
              <a:t>Vector space </a:t>
            </a:r>
            <a:endParaRPr/>
          </a:p>
          <a:p>
            <a:pPr indent="0" lvl="0" marL="0" rtl="0" algn="l">
              <a:spcBef>
                <a:spcPts val="1200"/>
              </a:spcBef>
              <a:spcAft>
                <a:spcPts val="0"/>
              </a:spcAft>
              <a:buNone/>
            </a:pPr>
            <a:r>
              <a:t/>
            </a:r>
            <a:endParaRPr/>
          </a:p>
        </p:txBody>
      </p:sp>
      <p:sp>
        <p:nvSpPr>
          <p:cNvPr id="127" name="Google Shape;127;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8" name="Google Shape;128;p23"/>
          <p:cNvPicPr preferRelativeResize="0"/>
          <p:nvPr/>
        </p:nvPicPr>
        <p:blipFill>
          <a:blip r:embed="rId3">
            <a:alphaModFix/>
          </a:blip>
          <a:stretch>
            <a:fillRect/>
          </a:stretch>
        </p:blipFill>
        <p:spPr>
          <a:xfrm>
            <a:off x="724600" y="735275"/>
            <a:ext cx="7592550" cy="4333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WEAT</a:t>
            </a:r>
            <a:endParaRPr/>
          </a:p>
        </p:txBody>
      </p:sp>
      <p:sp>
        <p:nvSpPr>
          <p:cNvPr id="134" name="Google Shape;134;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p>
          <a:p>
            <a:pPr indent="0" lvl="0" marL="0" rtl="0" algn="l">
              <a:spcBef>
                <a:spcPts val="0"/>
              </a:spcBef>
              <a:spcAft>
                <a:spcPts val="0"/>
              </a:spcAft>
              <a:buClr>
                <a:schemeClr val="dk1"/>
              </a:buClr>
              <a:buSzPts val="1100"/>
              <a:buFont typeface="Arial"/>
              <a:buNone/>
            </a:pPr>
            <a:r>
              <a:rPr lang="en" sz="1100">
                <a:solidFill>
                  <a:schemeClr val="dk1"/>
                </a:solidFill>
              </a:rPr>
              <a:t>E.g. X = {programmer, engineer, scientist}, Y = {nurse, teacher, librarian}.</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M = {man, male, he}, F = {woman, female, she}.</a:t>
            </a:r>
            <a:endParaRPr/>
          </a:p>
        </p:txBody>
      </p:sp>
      <p:pic>
        <p:nvPicPr>
          <p:cNvPr id="135" name="Google Shape;135;p24"/>
          <p:cNvPicPr preferRelativeResize="0"/>
          <p:nvPr/>
        </p:nvPicPr>
        <p:blipFill>
          <a:blip r:embed="rId3">
            <a:alphaModFix/>
          </a:blip>
          <a:stretch>
            <a:fillRect/>
          </a:stretch>
        </p:blipFill>
        <p:spPr>
          <a:xfrm>
            <a:off x="0" y="1446600"/>
            <a:ext cx="9144000" cy="2636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WEAT</a:t>
            </a:r>
            <a:endParaRPr/>
          </a:p>
        </p:txBody>
      </p:sp>
      <p:sp>
        <p:nvSpPr>
          <p:cNvPr id="141" name="Google Shape;141;p25"/>
          <p:cNvSpPr txBox="1"/>
          <p:nvPr>
            <p:ph idx="1" type="body"/>
          </p:nvPr>
        </p:nvSpPr>
        <p:spPr>
          <a:xfrm>
            <a:off x="263050" y="1018500"/>
            <a:ext cx="8520600" cy="33540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Arial"/>
              <a:buChar char="●"/>
            </a:pPr>
            <a:r>
              <a:rPr lang="en" sz="1200">
                <a:latin typeface="Arial"/>
                <a:ea typeface="Arial"/>
                <a:cs typeface="Arial"/>
                <a:sym typeface="Arial"/>
              </a:rPr>
              <a:t>X = {programmer, engineer, scientist}</a:t>
            </a:r>
            <a:endParaRPr sz="1200">
              <a:latin typeface="Arial"/>
              <a:ea typeface="Arial"/>
              <a:cs typeface="Arial"/>
              <a:sym typeface="Arial"/>
            </a:endParaRPr>
          </a:p>
          <a:p>
            <a:pPr indent="457200" lvl="0" marL="0" rtl="0" algn="l">
              <a:spcBef>
                <a:spcPts val="0"/>
              </a:spcBef>
              <a:spcAft>
                <a:spcPts val="0"/>
              </a:spcAft>
              <a:buNone/>
            </a:pPr>
            <a:r>
              <a:rPr lang="en" sz="1200">
                <a:latin typeface="Arial"/>
                <a:ea typeface="Arial"/>
                <a:cs typeface="Arial"/>
                <a:sym typeface="Arial"/>
              </a:rPr>
              <a:t>Y = {nurse, teacher, librarian}.</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304800" lvl="0" marL="457200" rtl="0" algn="l">
              <a:spcBef>
                <a:spcPts val="0"/>
              </a:spcBef>
              <a:spcAft>
                <a:spcPts val="0"/>
              </a:spcAft>
              <a:buSzPts val="1200"/>
              <a:buFont typeface="Arial"/>
              <a:buChar char="●"/>
            </a:pPr>
            <a:r>
              <a:rPr b="1" lang="en" sz="1200">
                <a:latin typeface="Arial"/>
                <a:ea typeface="Arial"/>
                <a:cs typeface="Arial"/>
                <a:sym typeface="Arial"/>
              </a:rPr>
              <a:t>Attribute Words :- </a:t>
            </a:r>
            <a:endParaRPr b="1"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 	M = {man, male, he}, </a:t>
            </a:r>
            <a:endParaRPr sz="1200">
              <a:latin typeface="Arial"/>
              <a:ea typeface="Arial"/>
              <a:cs typeface="Arial"/>
              <a:sym typeface="Arial"/>
            </a:endParaRPr>
          </a:p>
          <a:p>
            <a:pPr indent="457200" lvl="0" marL="0" rtl="0" algn="l">
              <a:spcBef>
                <a:spcPts val="0"/>
              </a:spcBef>
              <a:spcAft>
                <a:spcPts val="0"/>
              </a:spcAft>
              <a:buNone/>
            </a:pPr>
            <a:r>
              <a:rPr lang="en" sz="1200">
                <a:latin typeface="Arial"/>
                <a:ea typeface="Arial"/>
                <a:cs typeface="Arial"/>
                <a:sym typeface="Arial"/>
              </a:rPr>
              <a:t>F = {woman, female, she}</a:t>
            </a:r>
            <a:endParaRPr sz="1200">
              <a:latin typeface="Arial"/>
              <a:ea typeface="Arial"/>
              <a:cs typeface="Arial"/>
              <a:sym typeface="Arial"/>
            </a:endParaRPr>
          </a:p>
          <a:p>
            <a:pPr indent="0" lvl="0" marL="0" rtl="0" algn="l">
              <a:spcBef>
                <a:spcPts val="0"/>
              </a:spcBef>
              <a:spcAft>
                <a:spcPts val="0"/>
              </a:spcAft>
              <a:buNone/>
            </a:pPr>
            <a:r>
              <a:t/>
            </a:r>
            <a:endParaRPr sz="1200">
              <a:latin typeface="Arial"/>
              <a:ea typeface="Arial"/>
              <a:cs typeface="Arial"/>
              <a:sym typeface="Arial"/>
            </a:endParaRPr>
          </a:p>
          <a:p>
            <a:pPr indent="0" lvl="0" marL="0" rtl="0" algn="l">
              <a:spcBef>
                <a:spcPts val="0"/>
              </a:spcBef>
              <a:spcAft>
                <a:spcPts val="0"/>
              </a:spcAft>
              <a:buNone/>
            </a:pPr>
            <a:r>
              <a:rPr lang="en" sz="1200">
                <a:latin typeface="Arial"/>
                <a:ea typeface="Arial"/>
                <a:cs typeface="Arial"/>
                <a:sym typeface="Arial"/>
              </a:rPr>
              <a:t>Ho =  Null hypothesis that there is no difference between X and Y in terms of their relative (cosine) similarity to M and F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200">
              <a:latin typeface="Arial"/>
              <a:ea typeface="Arial"/>
              <a:cs typeface="Arial"/>
              <a:sym typeface="Arial"/>
            </a:endParaRPr>
          </a:p>
        </p:txBody>
      </p:sp>
      <p:pic>
        <p:nvPicPr>
          <p:cNvPr id="142" name="Google Shape;142;p25"/>
          <p:cNvPicPr preferRelativeResize="0"/>
          <p:nvPr/>
        </p:nvPicPr>
        <p:blipFill>
          <a:blip r:embed="rId3">
            <a:alphaModFix/>
          </a:blip>
          <a:stretch>
            <a:fillRect/>
          </a:stretch>
        </p:blipFill>
        <p:spPr>
          <a:xfrm>
            <a:off x="2451038" y="2821213"/>
            <a:ext cx="3171825" cy="2066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148" name="Google Shape;148;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6"/>
          <p:cNvPicPr preferRelativeResize="0"/>
          <p:nvPr/>
        </p:nvPicPr>
        <p:blipFill>
          <a:blip r:embed="rId3">
            <a:alphaModFix/>
          </a:blip>
          <a:stretch>
            <a:fillRect/>
          </a:stretch>
        </p:blipFill>
        <p:spPr>
          <a:xfrm>
            <a:off x="311700" y="315925"/>
            <a:ext cx="8685600" cy="4263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Code </a:t>
            </a:r>
            <a:r>
              <a:rPr lang="en"/>
              <a:t>snippets </a:t>
            </a:r>
            <a:endParaRPr/>
          </a:p>
        </p:txBody>
      </p:sp>
      <p:sp>
        <p:nvSpPr>
          <p:cNvPr id="155" name="Google Shape;155;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Results </a:t>
            </a:r>
            <a:endParaRPr/>
          </a:p>
        </p:txBody>
      </p:sp>
      <p:sp>
        <p:nvSpPr>
          <p:cNvPr id="161" name="Google Shape;161;p28"/>
          <p:cNvSpPr txBox="1"/>
          <p:nvPr>
            <p:ph idx="1" type="body"/>
          </p:nvPr>
        </p:nvSpPr>
        <p:spPr>
          <a:xfrm>
            <a:off x="311700" y="1136038"/>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pic>
        <p:nvPicPr>
          <p:cNvPr id="162" name="Google Shape;162;p28"/>
          <p:cNvPicPr preferRelativeResize="0"/>
          <p:nvPr/>
        </p:nvPicPr>
        <p:blipFill>
          <a:blip r:embed="rId3">
            <a:alphaModFix/>
          </a:blip>
          <a:stretch>
            <a:fillRect/>
          </a:stretch>
        </p:blipFill>
        <p:spPr>
          <a:xfrm>
            <a:off x="311700" y="1225225"/>
            <a:ext cx="8294425" cy="3175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9"/>
          <p:cNvSpPr txBox="1"/>
          <p:nvPr>
            <p:ph type="title"/>
          </p:nvPr>
        </p:nvSpPr>
        <p:spPr>
          <a:xfrm>
            <a:off x="311700" y="1856763"/>
            <a:ext cx="3747000" cy="1225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Lipstick on a  pig </a:t>
            </a:r>
            <a:endParaRPr/>
          </a:p>
          <a:p>
            <a:pPr indent="0" lvl="0" marL="0" rtl="0" algn="l">
              <a:spcBef>
                <a:spcPts val="0"/>
              </a:spcBef>
              <a:spcAft>
                <a:spcPts val="0"/>
              </a:spcAft>
              <a:buNone/>
            </a:pPr>
            <a:r>
              <a:t/>
            </a:r>
            <a:endParaRPr/>
          </a:p>
        </p:txBody>
      </p:sp>
      <p:sp>
        <p:nvSpPr>
          <p:cNvPr id="168" name="Google Shape;168;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Clr>
                <a:schemeClr val="dk1"/>
              </a:buClr>
              <a:buSzPts val="1100"/>
              <a:buFont typeface="Arial"/>
              <a:buNone/>
            </a:pPr>
            <a:r>
              <a:t/>
            </a:r>
            <a:endParaRPr/>
          </a:p>
        </p:txBody>
      </p:sp>
      <p:pic>
        <p:nvPicPr>
          <p:cNvPr id="169" name="Google Shape;169;p29"/>
          <p:cNvPicPr preferRelativeResize="0"/>
          <p:nvPr/>
        </p:nvPicPr>
        <p:blipFill>
          <a:blip r:embed="rId3">
            <a:alphaModFix/>
          </a:blip>
          <a:stretch>
            <a:fillRect/>
          </a:stretch>
        </p:blipFill>
        <p:spPr>
          <a:xfrm>
            <a:off x="4490125" y="0"/>
            <a:ext cx="4653875" cy="502954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1856763"/>
            <a:ext cx="3747000" cy="1225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Lipstick on a  pig </a:t>
            </a:r>
            <a:endParaRPr/>
          </a:p>
          <a:p>
            <a:pPr indent="0" lvl="0" marL="0" rtl="0" algn="l">
              <a:spcBef>
                <a:spcPts val="0"/>
              </a:spcBef>
              <a:spcAft>
                <a:spcPts val="0"/>
              </a:spcAft>
              <a:buNone/>
            </a:pPr>
            <a:r>
              <a:t/>
            </a:r>
            <a:endParaRPr/>
          </a:p>
        </p:txBody>
      </p:sp>
      <p:sp>
        <p:nvSpPr>
          <p:cNvPr id="175" name="Google Shape;175;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Clr>
                <a:schemeClr val="dk1"/>
              </a:buClr>
              <a:buSzPts val="1100"/>
              <a:buFont typeface="Arial"/>
              <a:buNone/>
            </a:pPr>
            <a:r>
              <a:rPr b="1" lang="en" sz="1100"/>
              <a:t>Debiasing Methods</a:t>
            </a:r>
            <a:r>
              <a:rPr lang="en" sz="1100"/>
              <a:t> Cover up Systematic Gender Biases</a:t>
            </a:r>
            <a:endParaRPr sz="1100"/>
          </a:p>
          <a:p>
            <a:pPr indent="0" lvl="0" marL="0" rtl="0" algn="l">
              <a:spcBef>
                <a:spcPts val="0"/>
              </a:spcBef>
              <a:spcAft>
                <a:spcPts val="0"/>
              </a:spcAft>
              <a:buClr>
                <a:schemeClr val="dk1"/>
              </a:buClr>
              <a:buSzPts val="1100"/>
              <a:buFont typeface="Arial"/>
              <a:buNone/>
            </a:pPr>
            <a:r>
              <a:rPr lang="en" sz="1100"/>
              <a:t>in Word Embeddings But do not Remove Them</a:t>
            </a:r>
            <a:endParaRPr/>
          </a:p>
        </p:txBody>
      </p:sp>
      <p:pic>
        <p:nvPicPr>
          <p:cNvPr id="176" name="Google Shape;176;p30"/>
          <p:cNvPicPr preferRelativeResize="0"/>
          <p:nvPr/>
        </p:nvPicPr>
        <p:blipFill>
          <a:blip r:embed="rId3">
            <a:alphaModFix/>
          </a:blip>
          <a:stretch>
            <a:fillRect/>
          </a:stretch>
        </p:blipFill>
        <p:spPr>
          <a:xfrm>
            <a:off x="4490125" y="0"/>
            <a:ext cx="4653875" cy="5029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biased , “According to Bolukbasi et al.”  ?</a:t>
            </a:r>
            <a:endParaRPr/>
          </a:p>
        </p:txBody>
      </p:sp>
      <p:sp>
        <p:nvSpPr>
          <p:cNvPr id="182" name="Google Shape;182;p31"/>
          <p:cNvSpPr txBox="1"/>
          <p:nvPr>
            <p:ph idx="1" type="body"/>
          </p:nvPr>
        </p:nvSpPr>
        <p:spPr>
          <a:xfrm>
            <a:off x="311700" y="12045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sz="1100"/>
          </a:p>
          <a:p>
            <a:pPr indent="0" lvl="0" marL="457200" rtl="0" algn="l">
              <a:spcBef>
                <a:spcPts val="0"/>
              </a:spcBef>
              <a:spcAft>
                <a:spcPts val="0"/>
              </a:spcAft>
              <a:buNone/>
            </a:pPr>
            <a:r>
              <a:t/>
            </a:r>
            <a:endParaRPr sz="1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Gender and Sex </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rgbClr val="980000"/>
              </a:solidFill>
              <a:latin typeface="Arial"/>
              <a:ea typeface="Arial"/>
              <a:cs typeface="Arial"/>
              <a:sym typeface="Arial"/>
            </a:endParaRPr>
          </a:p>
          <a:p>
            <a:pPr indent="0" lvl="0" marL="0" rtl="0" algn="l">
              <a:spcBef>
                <a:spcPts val="0"/>
              </a:spcBef>
              <a:spcAft>
                <a:spcPts val="0"/>
              </a:spcAft>
              <a:buNone/>
            </a:pPr>
            <a:r>
              <a:t/>
            </a:r>
            <a:endParaRPr>
              <a:solidFill>
                <a:srgbClr val="980000"/>
              </a:solidFill>
              <a:latin typeface="Arial"/>
              <a:ea typeface="Arial"/>
              <a:cs typeface="Arial"/>
              <a:sym typeface="Arial"/>
            </a:endParaRPr>
          </a:p>
          <a:p>
            <a:pPr indent="0" lvl="0" marL="0" rtl="0" algn="l">
              <a:spcBef>
                <a:spcPts val="0"/>
              </a:spcBef>
              <a:spcAft>
                <a:spcPts val="0"/>
              </a:spcAft>
              <a:buNone/>
            </a:pPr>
            <a:r>
              <a:t/>
            </a:r>
            <a:endParaRPr>
              <a:solidFill>
                <a:srgbClr val="980000"/>
              </a:solidFill>
              <a:latin typeface="Arial"/>
              <a:ea typeface="Arial"/>
              <a:cs typeface="Arial"/>
              <a:sym typeface="Arial"/>
            </a:endParaRPr>
          </a:p>
          <a:p>
            <a:pPr indent="0" lvl="0" marL="0" rtl="0" algn="l">
              <a:spcBef>
                <a:spcPts val="0"/>
              </a:spcBef>
              <a:spcAft>
                <a:spcPts val="0"/>
              </a:spcAft>
              <a:buNone/>
            </a:pPr>
            <a:r>
              <a:t/>
            </a:r>
            <a:endParaRPr>
              <a:solidFill>
                <a:srgbClr val="CE111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rgbClr val="CE1111"/>
                </a:solidFill>
                <a:latin typeface="Arial"/>
                <a:ea typeface="Arial"/>
                <a:cs typeface="Arial"/>
                <a:sym typeface="Arial"/>
              </a:rPr>
              <a:t>Sentence :- only men can be soldiers . =&gt; biased </a:t>
            </a:r>
            <a:endParaRPr>
              <a:solidFill>
                <a:srgbClr val="CE1111"/>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a:solidFill>
                  <a:srgbClr val="CE1111"/>
                </a:solidFill>
                <a:latin typeface="Arial"/>
                <a:ea typeface="Arial"/>
                <a:cs typeface="Arial"/>
                <a:sym typeface="Arial"/>
              </a:rPr>
              <a:t>Sentence :- only men can be fathers . =&gt; not-biased</a:t>
            </a:r>
            <a:endParaRPr sz="2400">
              <a:solidFill>
                <a:srgbClr val="CE1111"/>
              </a:solidFill>
            </a:endParaRPr>
          </a:p>
        </p:txBody>
      </p:sp>
      <p:pic>
        <p:nvPicPr>
          <p:cNvPr id="70" name="Google Shape;70;p14"/>
          <p:cNvPicPr preferRelativeResize="0"/>
          <p:nvPr/>
        </p:nvPicPr>
        <p:blipFill>
          <a:blip r:embed="rId3">
            <a:alphaModFix/>
          </a:blip>
          <a:stretch>
            <a:fillRect/>
          </a:stretch>
        </p:blipFill>
        <p:spPr>
          <a:xfrm>
            <a:off x="6072700" y="1700200"/>
            <a:ext cx="2619375" cy="17430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biased , “According to Bolukbasi et al”  ?</a:t>
            </a:r>
            <a:endParaRPr/>
          </a:p>
        </p:txBody>
      </p:sp>
      <p:sp>
        <p:nvSpPr>
          <p:cNvPr id="188" name="Google Shape;188;p32"/>
          <p:cNvSpPr txBox="1"/>
          <p:nvPr>
            <p:ph idx="1" type="body"/>
          </p:nvPr>
        </p:nvSpPr>
        <p:spPr>
          <a:xfrm>
            <a:off x="311700" y="1204525"/>
            <a:ext cx="8520600" cy="3354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t>Bolukbasi et al. (2016b) define the gender of a  word </a:t>
            </a:r>
            <a:r>
              <a:rPr i="1" lang="en" sz="1100"/>
              <a:t>w </a:t>
            </a:r>
            <a:r>
              <a:rPr lang="en" sz="1100"/>
              <a:t>by its projection on the “gender direction” : </a:t>
            </a:r>
            <a:endParaRPr sz="1100"/>
          </a:p>
          <a:p>
            <a:pPr indent="0" lvl="0" marL="457200" rtl="0" algn="l">
              <a:spcBef>
                <a:spcPts val="0"/>
              </a:spcBef>
              <a:spcAft>
                <a:spcPts val="0"/>
              </a:spcAft>
              <a:buNone/>
            </a:pPr>
            <a:r>
              <a:rPr lang="en" sz="1100"/>
              <a:t>w.(he - she) , assuming all vectors are normalised. </a:t>
            </a:r>
            <a:endParaRPr sz="1100"/>
          </a:p>
          <a:p>
            <a:pPr indent="0" lvl="0" marL="457200" rtl="0" algn="l">
              <a:spcBef>
                <a:spcPts val="0"/>
              </a:spcBef>
              <a:spcAft>
                <a:spcPts val="0"/>
              </a:spcAft>
              <a:buNone/>
            </a:pPr>
            <a:r>
              <a:t/>
            </a:r>
            <a:endParaRPr sz="11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What is biased , “According to Bolukbasi et al”  ?</a:t>
            </a:r>
            <a:endParaRPr/>
          </a:p>
        </p:txBody>
      </p:sp>
      <p:sp>
        <p:nvSpPr>
          <p:cNvPr id="194" name="Google Shape;194;p33"/>
          <p:cNvSpPr txBox="1"/>
          <p:nvPr>
            <p:ph idx="1" type="body"/>
          </p:nvPr>
        </p:nvSpPr>
        <p:spPr>
          <a:xfrm>
            <a:off x="311700" y="1204525"/>
            <a:ext cx="8520600" cy="3354000"/>
          </a:xfrm>
          <a:prstGeom prst="rect">
            <a:avLst/>
          </a:prstGeom>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Char char="●"/>
            </a:pPr>
            <a:r>
              <a:rPr lang="en" sz="1100"/>
              <a:t>Bolukbasi et al. (2016b) define the gender of a  word </a:t>
            </a:r>
            <a:r>
              <a:rPr i="1" lang="en" sz="1100"/>
              <a:t>w </a:t>
            </a:r>
            <a:r>
              <a:rPr lang="en" sz="1100"/>
              <a:t>by its projection on the “gender direction” : </a:t>
            </a:r>
            <a:endParaRPr sz="1100"/>
          </a:p>
          <a:p>
            <a:pPr indent="0" lvl="0" marL="457200" rtl="0" algn="l">
              <a:spcBef>
                <a:spcPts val="0"/>
              </a:spcBef>
              <a:spcAft>
                <a:spcPts val="0"/>
              </a:spcAft>
              <a:buNone/>
            </a:pPr>
            <a:r>
              <a:rPr lang="en" sz="1100"/>
              <a:t>w.(he - she) , assuming all vectors are normalised. </a:t>
            </a:r>
            <a:endParaRPr sz="1100"/>
          </a:p>
          <a:p>
            <a:pPr indent="-298450" lvl="0" marL="457200" rtl="0" algn="l">
              <a:spcBef>
                <a:spcPts val="0"/>
              </a:spcBef>
              <a:spcAft>
                <a:spcPts val="0"/>
              </a:spcAft>
              <a:buSzPts val="1100"/>
              <a:buChar char="●"/>
            </a:pPr>
            <a:r>
              <a:rPr lang="en" sz="1100"/>
              <a:t>The larger a word’s projection is on he − she, the more biased it is. They also quantify the bias in word embeddings using this definition and show it aligns well with social stereotypes</a:t>
            </a:r>
            <a:endParaRPr sz="1100"/>
          </a:p>
          <a:p>
            <a:pPr indent="0" lvl="0" marL="457200" rtl="0" algn="l">
              <a:spcBef>
                <a:spcPts val="0"/>
              </a:spcBef>
              <a:spcAft>
                <a:spcPts val="0"/>
              </a:spcAft>
              <a:buNone/>
            </a:pPr>
            <a:r>
              <a:t/>
            </a:r>
            <a:endParaRPr sz="11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2854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a:t>
            </a:r>
            <a:r>
              <a:rPr lang="en"/>
              <a:t>ebiasing methods by </a:t>
            </a:r>
            <a:endParaRPr/>
          </a:p>
        </p:txBody>
      </p:sp>
      <p:sp>
        <p:nvSpPr>
          <p:cNvPr id="200" name="Google Shape;200;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Bolukbasi et al. (2016b)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Bolukbasi et al. ‘s method </a:t>
            </a:r>
            <a:endParaRPr/>
          </a:p>
        </p:txBody>
      </p:sp>
      <p:sp>
        <p:nvSpPr>
          <p:cNvPr id="206" name="Google Shape;206;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was a post-processing method </a:t>
            </a:r>
            <a:endParaRPr/>
          </a:p>
          <a:p>
            <a:pPr indent="0" lvl="0" marL="45720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Bolukbasi et al. ‘s method </a:t>
            </a:r>
            <a:endParaRPr/>
          </a:p>
        </p:txBody>
      </p:sp>
      <p:sp>
        <p:nvSpPr>
          <p:cNvPr id="212" name="Google Shape;212;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was a post-processing method </a:t>
            </a:r>
            <a:endParaRPr/>
          </a:p>
          <a:p>
            <a:pPr indent="-342900" lvl="0" marL="457200" rtl="0" algn="l">
              <a:spcBef>
                <a:spcPts val="0"/>
              </a:spcBef>
              <a:spcAft>
                <a:spcPts val="0"/>
              </a:spcAft>
              <a:buSzPts val="1800"/>
              <a:buChar char="●"/>
            </a:pPr>
            <a:r>
              <a:rPr lang="en"/>
              <a:t>Given a word embedding matrix, they make changes to the word vectors in order to reduce the gender bias as much as possible for all words that are not inherently gendered (e.g. mother, brother, queen).</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Bolukbasi et al. ‘s method </a:t>
            </a:r>
            <a:endParaRPr/>
          </a:p>
        </p:txBody>
      </p:sp>
      <p:sp>
        <p:nvSpPr>
          <p:cNvPr id="218" name="Google Shape;218;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was a post-processing method </a:t>
            </a:r>
            <a:endParaRPr/>
          </a:p>
          <a:p>
            <a:pPr indent="-342900" lvl="0" marL="457200" rtl="0" algn="l">
              <a:spcBef>
                <a:spcPts val="0"/>
              </a:spcBef>
              <a:spcAft>
                <a:spcPts val="0"/>
              </a:spcAft>
              <a:buSzPts val="1800"/>
              <a:buChar char="●"/>
            </a:pPr>
            <a:r>
              <a:rPr lang="en"/>
              <a:t>Given a word embedding matrix, they make changes to the word vectors in order to reduce the gender bias as much as possible for all words that are not inherently gendered (e.g. mother, brother, queen).</a:t>
            </a:r>
            <a:endParaRPr/>
          </a:p>
          <a:p>
            <a:pPr indent="-342900" lvl="0" marL="457200" rtl="0" algn="l">
              <a:spcBef>
                <a:spcPts val="0"/>
              </a:spcBef>
              <a:spcAft>
                <a:spcPts val="0"/>
              </a:spcAft>
              <a:buSzPts val="1800"/>
              <a:buChar char="●"/>
            </a:pPr>
            <a:r>
              <a:rPr lang="en"/>
              <a:t>They do that by zeroing the gender projection of each word on a predefined gender direction.</a:t>
            </a:r>
            <a:endParaRPr/>
          </a:p>
          <a:p>
            <a:pPr indent="0" lvl="0" marL="45720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Bolukbasi et al. ‘s method </a:t>
            </a:r>
            <a:endParaRPr/>
          </a:p>
        </p:txBody>
      </p:sp>
      <p:sp>
        <p:nvSpPr>
          <p:cNvPr id="224" name="Google Shape;224;p3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It was a post-processing method </a:t>
            </a:r>
            <a:endParaRPr/>
          </a:p>
          <a:p>
            <a:pPr indent="-342900" lvl="0" marL="457200" rtl="0" algn="l">
              <a:spcBef>
                <a:spcPts val="0"/>
              </a:spcBef>
              <a:spcAft>
                <a:spcPts val="0"/>
              </a:spcAft>
              <a:buSzPts val="1800"/>
              <a:buChar char="●"/>
            </a:pPr>
            <a:r>
              <a:rPr lang="en"/>
              <a:t>Given a word embedding matrix, they make changes to the word vectors in order to reduce the gender bias as much as possible for all words that are not inherently gendered (e.g. mother, brother, queen).</a:t>
            </a:r>
            <a:endParaRPr/>
          </a:p>
          <a:p>
            <a:pPr indent="-342900" lvl="0" marL="457200" rtl="0" algn="l">
              <a:spcBef>
                <a:spcPts val="0"/>
              </a:spcBef>
              <a:spcAft>
                <a:spcPts val="0"/>
              </a:spcAft>
              <a:buSzPts val="1800"/>
              <a:buChar char="●"/>
            </a:pPr>
            <a:r>
              <a:rPr lang="en"/>
              <a:t>They do that by zeroing the gender projection of each word on a predefined gender direction.</a:t>
            </a:r>
            <a:endParaRPr/>
          </a:p>
          <a:p>
            <a:pPr indent="-342900" lvl="0" marL="457200" rtl="0" algn="l">
              <a:spcBef>
                <a:spcPts val="0"/>
              </a:spcBef>
              <a:spcAft>
                <a:spcPts val="0"/>
              </a:spcAft>
              <a:buSzPts val="1800"/>
              <a:buChar char="●"/>
            </a:pPr>
            <a:r>
              <a:rPr lang="en"/>
              <a:t>However, as we show in this work, while the gender-direction is a great indicator of bias, it is only an indicator and not the complete manifestation of this bias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28540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Debiasing methods by </a:t>
            </a:r>
            <a:endParaRPr/>
          </a:p>
        </p:txBody>
      </p:sp>
      <p:sp>
        <p:nvSpPr>
          <p:cNvPr id="230" name="Google Shape;230;p3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Bolukbasi et al. (2016b)</a:t>
            </a:r>
            <a:endParaRPr/>
          </a:p>
          <a:p>
            <a:pPr indent="-342900" lvl="0" marL="457200" rtl="0" algn="l">
              <a:spcBef>
                <a:spcPts val="0"/>
              </a:spcBef>
              <a:spcAft>
                <a:spcPts val="0"/>
              </a:spcAft>
              <a:buSzPts val="1800"/>
              <a:buAutoNum type="arabicPeriod"/>
            </a:pPr>
            <a:r>
              <a:rPr lang="en"/>
              <a:t>Zhao et al. (2018)</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Zhao el al. ‘s method </a:t>
            </a:r>
            <a:endParaRPr/>
          </a:p>
        </p:txBody>
      </p:sp>
      <p:sp>
        <p:nvSpPr>
          <p:cNvPr id="236" name="Google Shape;236;p4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t>
            </a:r>
            <a:r>
              <a:rPr lang="en"/>
              <a:t>ake a different approach and suggest to train debiased word embeddings from scratch.</a:t>
            </a:r>
            <a:endParaRPr/>
          </a:p>
          <a:p>
            <a:pPr indent="0" lvl="0" marL="45720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Zhao el al. ‘s method </a:t>
            </a:r>
            <a:endParaRPr/>
          </a:p>
        </p:txBody>
      </p:sp>
      <p:sp>
        <p:nvSpPr>
          <p:cNvPr id="242" name="Google Shape;242;p4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Take a different approach and suggest to train debiased word embeddings from scratch.</a:t>
            </a:r>
            <a:endParaRPr/>
          </a:p>
          <a:p>
            <a:pPr indent="-342900" lvl="0" marL="457200" rtl="0" algn="l">
              <a:spcBef>
                <a:spcPts val="0"/>
              </a:spcBef>
              <a:spcAft>
                <a:spcPts val="0"/>
              </a:spcAft>
              <a:buSzPts val="1800"/>
              <a:buChar char="●"/>
            </a:pPr>
            <a:r>
              <a:rPr lang="en"/>
              <a:t>Instead of debiasing existing word vectors, they alter the loss of the GloVe model , aiming to concentrate most of the gender information in the last coordinate of each vector.</a:t>
            </a:r>
            <a:endParaRPr/>
          </a:p>
          <a:p>
            <a:pPr indent="0" lvl="0" marL="45720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300">
                <a:solidFill>
                  <a:srgbClr val="434343"/>
                </a:solidFill>
              </a:rPr>
              <a:t>WHAT  WHERE   HOW   ?</a:t>
            </a:r>
            <a:endParaRPr b="1" sz="4700">
              <a:solidFill>
                <a:srgbClr val="434343"/>
              </a:solidFill>
            </a:endParaRPr>
          </a:p>
        </p:txBody>
      </p:sp>
      <p:sp>
        <p:nvSpPr>
          <p:cNvPr id="76" name="Google Shape;76;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Gender bias in NLP tools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Machine translation </a:t>
            </a:r>
            <a:endParaRPr/>
          </a:p>
          <a:p>
            <a:pPr indent="-342900" lvl="0" marL="457200" rtl="0" algn="l">
              <a:spcBef>
                <a:spcPts val="0"/>
              </a:spcBef>
              <a:spcAft>
                <a:spcPts val="0"/>
              </a:spcAft>
              <a:buSzPts val="1800"/>
              <a:buChar char="●"/>
            </a:pPr>
            <a:r>
              <a:rPr lang="en"/>
              <a:t>Article</a:t>
            </a:r>
            <a:r>
              <a:rPr lang="en"/>
              <a:t> generation </a:t>
            </a:r>
            <a:endParaRPr/>
          </a:p>
          <a:p>
            <a:pPr indent="-342900" lvl="0" marL="457200" rtl="0" algn="l">
              <a:spcBef>
                <a:spcPts val="0"/>
              </a:spcBef>
              <a:spcAft>
                <a:spcPts val="0"/>
              </a:spcAft>
              <a:buSzPts val="1800"/>
              <a:buChar char="●"/>
            </a:pPr>
            <a:r>
              <a:rPr lang="en"/>
              <a:t>Word embeddings </a:t>
            </a:r>
            <a:endParaRPr/>
          </a:p>
          <a:p>
            <a:pPr indent="0" lvl="0" marL="457200" rtl="0" algn="l">
              <a:spcBef>
                <a:spcPts val="1200"/>
              </a:spcBef>
              <a:spcAft>
                <a:spcPts val="1200"/>
              </a:spcAft>
              <a:buNone/>
            </a:pPr>
            <a:r>
              <a:t/>
            </a:r>
            <a:endParaRPr/>
          </a:p>
        </p:txBody>
      </p:sp>
      <p:pic>
        <p:nvPicPr>
          <p:cNvPr id="77" name="Google Shape;77;p15"/>
          <p:cNvPicPr preferRelativeResize="0"/>
          <p:nvPr/>
        </p:nvPicPr>
        <p:blipFill>
          <a:blip r:embed="rId3">
            <a:alphaModFix/>
          </a:blip>
          <a:stretch>
            <a:fillRect/>
          </a:stretch>
        </p:blipFill>
        <p:spPr>
          <a:xfrm>
            <a:off x="5429863" y="1510738"/>
            <a:ext cx="2619375" cy="17430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Zhao el al. ‘s method </a:t>
            </a:r>
            <a:endParaRPr/>
          </a:p>
        </p:txBody>
      </p:sp>
      <p:sp>
        <p:nvSpPr>
          <p:cNvPr id="248" name="Google Shape;248;p4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Take a different approach and suggest to train debiased word embeddings from scratch.</a:t>
            </a:r>
            <a:endParaRPr/>
          </a:p>
          <a:p>
            <a:pPr indent="-342900" lvl="0" marL="457200" rtl="0" algn="l">
              <a:spcBef>
                <a:spcPts val="0"/>
              </a:spcBef>
              <a:spcAft>
                <a:spcPts val="0"/>
              </a:spcAft>
              <a:buSzPts val="1800"/>
              <a:buChar char="●"/>
            </a:pPr>
            <a:r>
              <a:rPr lang="en"/>
              <a:t>Instead of debiasing existing word vectors, they alter the loss of the GloVe model , aiming to concentrate most of the gender information in the last coordinate of each vector.</a:t>
            </a:r>
            <a:endParaRPr/>
          </a:p>
          <a:p>
            <a:pPr indent="-342900" lvl="0" marL="457200" rtl="0" algn="l">
              <a:spcBef>
                <a:spcPts val="0"/>
              </a:spcBef>
              <a:spcAft>
                <a:spcPts val="0"/>
              </a:spcAft>
              <a:buSzPts val="1800"/>
              <a:buChar char="●"/>
            </a:pPr>
            <a:r>
              <a:rPr lang="en"/>
              <a:t>This way, one can later use the word representations excluding the gender coordinate.</a:t>
            </a:r>
            <a:endParaRPr/>
          </a:p>
          <a:p>
            <a:pPr indent="0" lvl="0" marL="45720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Zhao el al. ‘s method </a:t>
            </a:r>
            <a:endParaRPr/>
          </a:p>
        </p:txBody>
      </p:sp>
      <p:sp>
        <p:nvSpPr>
          <p:cNvPr id="254" name="Google Shape;254;p4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Take a different approach and suggest to train debiased word embeddings from scratch.</a:t>
            </a:r>
            <a:endParaRPr/>
          </a:p>
          <a:p>
            <a:pPr indent="-342900" lvl="0" marL="457200" rtl="0" algn="l">
              <a:spcBef>
                <a:spcPts val="0"/>
              </a:spcBef>
              <a:spcAft>
                <a:spcPts val="0"/>
              </a:spcAft>
              <a:buSzPts val="1800"/>
              <a:buChar char="●"/>
            </a:pPr>
            <a:r>
              <a:rPr lang="en"/>
              <a:t>Instead of debiasing existing word vectors, they alter the loss of the GloVe model , aiming to concentrate most of the gender information in the last coordinate of each vector.</a:t>
            </a:r>
            <a:endParaRPr/>
          </a:p>
          <a:p>
            <a:pPr indent="-342900" lvl="0" marL="457200" rtl="0" algn="l">
              <a:spcBef>
                <a:spcPts val="0"/>
              </a:spcBef>
              <a:spcAft>
                <a:spcPts val="0"/>
              </a:spcAft>
              <a:buSzPts val="1800"/>
              <a:buChar char="●"/>
            </a:pPr>
            <a:r>
              <a:rPr lang="en"/>
              <a:t>This way, one can later use the word representations excluding the gender coordinate.</a:t>
            </a:r>
            <a:endParaRPr/>
          </a:p>
          <a:p>
            <a:pPr indent="-342900" lvl="0" marL="457200" rtl="0" algn="l">
              <a:spcBef>
                <a:spcPts val="0"/>
              </a:spcBef>
              <a:spcAft>
                <a:spcPts val="0"/>
              </a:spcAft>
              <a:buSzPts val="1800"/>
              <a:buChar char="●"/>
            </a:pPr>
            <a:r>
              <a:rPr lang="en"/>
              <a:t>They do that by using two groups of male/female seed words, and encouraging words that belong to different groups to differ in their last coordinate.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393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Remaining bias after using debiasing methods</a:t>
            </a:r>
            <a:endParaRPr/>
          </a:p>
        </p:txBody>
      </p:sp>
      <p:sp>
        <p:nvSpPr>
          <p:cNvPr id="260" name="Google Shape;260;p4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t/>
            </a:r>
            <a:endParaRPr/>
          </a:p>
          <a:p>
            <a:pPr indent="-342900" lvl="0" marL="457200" rtl="0" algn="l">
              <a:spcBef>
                <a:spcPts val="1200"/>
              </a:spcBef>
              <a:spcAft>
                <a:spcPts val="0"/>
              </a:spcAft>
              <a:buSzPts val="1800"/>
              <a:buChar char="-"/>
            </a:pPr>
            <a:r>
              <a:rPr lang="en"/>
              <a:t>Word similarity is still same </a:t>
            </a:r>
            <a:endParaRPr/>
          </a:p>
          <a:p>
            <a:pPr indent="-342900" lvl="0" marL="457200" rtl="0" algn="l">
              <a:spcBef>
                <a:spcPts val="0"/>
              </a:spcBef>
              <a:spcAft>
                <a:spcPts val="0"/>
              </a:spcAft>
              <a:buSzPts val="1800"/>
              <a:buChar char="-"/>
            </a:pPr>
            <a:r>
              <a:rPr lang="en"/>
              <a:t>The definition of biasness is not  </a:t>
            </a:r>
            <a:r>
              <a:rPr lang="en"/>
              <a:t>essentially</a:t>
            </a:r>
            <a:r>
              <a:rPr lang="en"/>
              <a:t> correct ie it is very naive .</a:t>
            </a:r>
            <a:endParaRPr/>
          </a:p>
          <a:p>
            <a:pPr indent="-342900" lvl="0" marL="457200" rtl="0" algn="l">
              <a:spcBef>
                <a:spcPts val="0"/>
              </a:spcBef>
              <a:spcAft>
                <a:spcPts val="0"/>
              </a:spcAft>
              <a:buSzPts val="1800"/>
              <a:buChar char="-"/>
            </a:pPr>
            <a:r>
              <a:rPr lang="en"/>
              <a:t>Just the vector projection on (man vector - woman vector  ) is removed which does not account for complete de-bias .</a:t>
            </a:r>
            <a:endParaRPr/>
          </a:p>
          <a:p>
            <a:pPr indent="0" lvl="0" marL="45720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266" name="Google Shape;266;p4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7" name="Google Shape;267;p45"/>
          <p:cNvPicPr preferRelativeResize="0"/>
          <p:nvPr/>
        </p:nvPicPr>
        <p:blipFill>
          <a:blip r:embed="rId3">
            <a:alphaModFix/>
          </a:blip>
          <a:stretch>
            <a:fillRect/>
          </a:stretch>
        </p:blipFill>
        <p:spPr>
          <a:xfrm>
            <a:off x="311700" y="358600"/>
            <a:ext cx="8520600" cy="442628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 </a:t>
            </a:r>
            <a:endParaRPr/>
          </a:p>
        </p:txBody>
      </p:sp>
      <p:pic>
        <p:nvPicPr>
          <p:cNvPr id="273" name="Google Shape;273;p46"/>
          <p:cNvPicPr preferRelativeResize="0"/>
          <p:nvPr/>
        </p:nvPicPr>
        <p:blipFill>
          <a:blip r:embed="rId3">
            <a:alphaModFix/>
          </a:blip>
          <a:stretch>
            <a:fillRect/>
          </a:stretch>
        </p:blipFill>
        <p:spPr>
          <a:xfrm>
            <a:off x="2225208" y="1225225"/>
            <a:ext cx="4030200" cy="30187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Research que</a:t>
            </a:r>
            <a:r>
              <a:rPr lang="en"/>
              <a:t>stions</a:t>
            </a:r>
            <a:endParaRPr/>
          </a:p>
        </p:txBody>
      </p:sp>
      <p:sp>
        <p:nvSpPr>
          <p:cNvPr id="279" name="Google Shape;279;p4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latin typeface="Arial"/>
                <a:ea typeface="Arial"/>
                <a:cs typeface="Arial"/>
                <a:sym typeface="Arial"/>
              </a:rPr>
              <a:t>Our focus is on mainly three questions</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Does debiasing via subspace projection method provably debias embeddings ?   </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Why should WEAT be used to measure word associations? </a:t>
            </a:r>
            <a:endParaRPr sz="1700">
              <a:latin typeface="Arial"/>
              <a:ea typeface="Arial"/>
              <a:cs typeface="Arial"/>
              <a:sym typeface="Arial"/>
            </a:endParaRPr>
          </a:p>
          <a:p>
            <a:pPr indent="-336550" lvl="0" marL="457200" rtl="0" algn="l">
              <a:spcBef>
                <a:spcPts val="0"/>
              </a:spcBef>
              <a:spcAft>
                <a:spcPts val="0"/>
              </a:spcAft>
              <a:buSzPts val="1700"/>
              <a:buFont typeface="Arial"/>
              <a:buChar char="●"/>
            </a:pPr>
            <a:r>
              <a:rPr lang="en" sz="1700">
                <a:latin typeface="Arial"/>
                <a:ea typeface="Arial"/>
                <a:cs typeface="Arial"/>
                <a:sym typeface="Arial"/>
              </a:rPr>
              <a:t>What's to blame , why we still have gender bias in data , is the word embedding model , training data . </a:t>
            </a:r>
            <a:endParaRPr sz="23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Defining unbiasedness </a:t>
            </a:r>
            <a:endParaRPr/>
          </a:p>
        </p:txBody>
      </p:sp>
      <p:sp>
        <p:nvSpPr>
          <p:cNvPr id="285" name="Google Shape;285;p4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Let M be the word-context matrix the </a:t>
            </a:r>
            <a:r>
              <a:rPr lang="en"/>
              <a:t>embedding model  implicitly factorizes    </a:t>
            </a:r>
            <a:r>
              <a:rPr i="1" lang="en"/>
              <a:t>WC^T  = M </a:t>
            </a:r>
            <a:r>
              <a:rPr lang="en"/>
              <a:t> </a:t>
            </a:r>
            <a:endParaRPr/>
          </a:p>
          <a:p>
            <a:pPr indent="-342900" lvl="0" marL="457200" rtl="0" algn="l">
              <a:spcBef>
                <a:spcPts val="0"/>
              </a:spcBef>
              <a:spcAft>
                <a:spcPts val="0"/>
              </a:spcAft>
              <a:buSzPts val="1800"/>
              <a:buChar char="●"/>
            </a:pPr>
            <a:r>
              <a:rPr lang="en"/>
              <a:t>Word </a:t>
            </a:r>
            <a:r>
              <a:rPr i="1" lang="en"/>
              <a:t> w </a:t>
            </a:r>
            <a:r>
              <a:rPr lang="en"/>
              <a:t> </a:t>
            </a:r>
            <a:r>
              <a:rPr b="1" lang="en"/>
              <a:t>unbiased </a:t>
            </a:r>
            <a:r>
              <a:rPr lang="en"/>
              <a:t>in </a:t>
            </a:r>
            <a:r>
              <a:rPr i="1" lang="en"/>
              <a:t> M </a:t>
            </a:r>
            <a:r>
              <a:rPr lang="en"/>
              <a:t> wrt word pairs S iff </a:t>
            </a:r>
            <a:endParaRPr/>
          </a:p>
          <a:p>
            <a:pPr indent="0" lvl="0" marL="0" rtl="0" algn="l">
              <a:spcBef>
                <a:spcPts val="1200"/>
              </a:spcBef>
              <a:spcAft>
                <a:spcPts val="0"/>
              </a:spcAft>
              <a:buNone/>
            </a:pPr>
            <a:r>
              <a:rPr lang="en"/>
              <a:t>    						∀(x,y) ∈ </a:t>
            </a:r>
            <a:r>
              <a:rPr i="1" lang="en"/>
              <a:t>S , M</a:t>
            </a:r>
            <a:r>
              <a:rPr i="1" lang="en" sz="1000"/>
              <a:t>w,x   </a:t>
            </a:r>
            <a:r>
              <a:rPr i="1" lang="en" sz="2100"/>
              <a:t>=   </a:t>
            </a:r>
            <a:r>
              <a:rPr i="1" lang="en"/>
              <a:t>M</a:t>
            </a:r>
            <a:r>
              <a:rPr i="1" lang="en" sz="1000"/>
              <a:t>w,y  </a:t>
            </a:r>
            <a:endParaRPr i="1" sz="1000"/>
          </a:p>
          <a:p>
            <a:pPr indent="0" lvl="0" marL="0" rtl="0" algn="l">
              <a:spcBef>
                <a:spcPts val="1200"/>
              </a:spcBef>
              <a:spcAft>
                <a:spcPts val="0"/>
              </a:spcAft>
              <a:buNone/>
            </a:pPr>
            <a:r>
              <a:rPr lang="en"/>
              <a:t> E.g., ‘doctor; unbiased wrt {(‘king’, ‘queen’)} iff </a:t>
            </a:r>
            <a:endParaRPr/>
          </a:p>
          <a:p>
            <a:pPr indent="457200" lvl="0" marL="1371600" rtl="0" algn="l">
              <a:spcBef>
                <a:spcPts val="1200"/>
              </a:spcBef>
              <a:spcAft>
                <a:spcPts val="0"/>
              </a:spcAft>
              <a:buNone/>
            </a:pPr>
            <a:r>
              <a:rPr i="1" lang="en"/>
              <a:t>M</a:t>
            </a:r>
            <a:r>
              <a:rPr i="1" lang="en" sz="1000"/>
              <a:t>doctor , king    </a:t>
            </a:r>
            <a:r>
              <a:rPr i="1" lang="en" sz="2100"/>
              <a:t>=   </a:t>
            </a:r>
            <a:r>
              <a:rPr i="1" lang="en"/>
              <a:t>M</a:t>
            </a:r>
            <a:r>
              <a:rPr i="1" lang="en" sz="1000"/>
              <a:t>doctor, queen </a:t>
            </a:r>
            <a:endParaRPr i="1" sz="1000"/>
          </a:p>
          <a:p>
            <a:pPr indent="0" lvl="0" marL="0" rtl="0" algn="l">
              <a:spcBef>
                <a:spcPts val="1200"/>
              </a:spcBef>
              <a:spcAft>
                <a:spcPts val="0"/>
              </a:spcAft>
              <a:buNone/>
            </a:pPr>
            <a:r>
              <a:t/>
            </a:r>
            <a:endParaRPr/>
          </a:p>
          <a:p>
            <a:pPr indent="0" lvl="0" marL="0" rtl="0" algn="l">
              <a:spcBef>
                <a:spcPts val="1200"/>
              </a:spcBef>
              <a:spcAft>
                <a:spcPts val="1200"/>
              </a:spcAft>
              <a:buClr>
                <a:schemeClr val="dk1"/>
              </a:buClr>
              <a:buSzPts val="1100"/>
              <a:buFont typeface="Arial"/>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9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pic>
        <p:nvPicPr>
          <p:cNvPr id="290" name="Google Shape;290;p49"/>
          <p:cNvPicPr preferRelativeResize="0"/>
          <p:nvPr/>
        </p:nvPicPr>
        <p:blipFill>
          <a:blip r:embed="rId3">
            <a:alphaModFix/>
          </a:blip>
          <a:stretch>
            <a:fillRect/>
          </a:stretch>
        </p:blipFill>
        <p:spPr>
          <a:xfrm>
            <a:off x="412175" y="1077625"/>
            <a:ext cx="8336549" cy="29943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Lipstick on a pig </a:t>
            </a:r>
            <a:endParaRPr/>
          </a:p>
        </p:txBody>
      </p:sp>
      <p:sp>
        <p:nvSpPr>
          <p:cNvPr id="296" name="Google Shape;296;p5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define a bias subspace using S and use it to debias ‘</a:t>
            </a:r>
            <a:r>
              <a:rPr i="1" lang="en"/>
              <a:t>w’</a:t>
            </a:r>
            <a:r>
              <a:rPr lang="en"/>
              <a:t>, we can only say definitively that w is unbiased with respect to S . where S contains {‘male’, ‘female’}</a:t>
            </a:r>
            <a:endParaRPr/>
          </a:p>
          <a:p>
            <a:pPr indent="0" lvl="0" marL="457200" rtl="0" algn="l">
              <a:spcBef>
                <a:spcPts val="1200"/>
              </a:spcBef>
              <a:spcAft>
                <a:spcPts val="1200"/>
              </a:spcAft>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Lipstick on a pig </a:t>
            </a:r>
            <a:endParaRPr/>
          </a:p>
        </p:txBody>
      </p:sp>
      <p:sp>
        <p:nvSpPr>
          <p:cNvPr id="302" name="Google Shape;302;p5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we define a bias subspace using S and use it to debias ‘</a:t>
            </a:r>
            <a:r>
              <a:rPr i="1" lang="en"/>
              <a:t>w’</a:t>
            </a:r>
            <a:r>
              <a:rPr lang="en"/>
              <a:t>, we can only say definitively that w is unbiased with respect to S . where S contains {‘male’, ‘female’}</a:t>
            </a:r>
            <a:endParaRPr/>
          </a:p>
          <a:p>
            <a:pPr indent="-342900" lvl="0" marL="457200" rtl="0" algn="l">
              <a:spcBef>
                <a:spcPts val="0"/>
              </a:spcBef>
              <a:spcAft>
                <a:spcPts val="0"/>
              </a:spcAft>
              <a:buSzPts val="1800"/>
              <a:buChar char="●"/>
            </a:pPr>
            <a:r>
              <a:rPr lang="en"/>
              <a:t>We cannot claim,for example, that</a:t>
            </a:r>
            <a:r>
              <a:rPr i="1" lang="en"/>
              <a:t> ‘w’ </a:t>
            </a:r>
            <a:r>
              <a:rPr lang="en"/>
              <a:t> is also unbiased with respect to {(‘policeman’, ‘policewoman’)}, because it is possible that </a:t>
            </a:r>
            <a:endParaRPr/>
          </a:p>
          <a:p>
            <a:pPr indent="0" lvl="0" marL="457200" rtl="0" algn="l">
              <a:spcBef>
                <a:spcPts val="1200"/>
              </a:spcBef>
              <a:spcAft>
                <a:spcPts val="0"/>
              </a:spcAft>
              <a:buNone/>
            </a:pPr>
            <a:r>
              <a:rPr i="1" lang="en"/>
              <a:t>policeman   -  policewoman</a:t>
            </a:r>
            <a:r>
              <a:rPr lang="en"/>
              <a:t>  ≠ </a:t>
            </a:r>
            <a:r>
              <a:rPr i="1" lang="en"/>
              <a:t>man - woman</a:t>
            </a:r>
            <a:r>
              <a:rPr lang="en"/>
              <a:t> </a:t>
            </a:r>
            <a:endParaRPr/>
          </a:p>
          <a:p>
            <a:pPr indent="0" lvl="0" marL="45720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3 papers </a:t>
            </a:r>
            <a:endParaRPr/>
          </a:p>
        </p:txBody>
      </p:sp>
      <p:sp>
        <p:nvSpPr>
          <p:cNvPr id="83" name="Google Shape;83;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AutoNum type="arabicPeriod"/>
            </a:pPr>
            <a:r>
              <a:rPr lang="en"/>
              <a:t>Measuring Gender Bias in Word Embeddings across Domains and Discovering New Gender Bias Word Categories (Kaytlin Chaloner , Alfredo Maldonado)</a:t>
            </a:r>
            <a:endParaRPr/>
          </a:p>
          <a:p>
            <a:pPr indent="-342900" lvl="0" marL="457200" rtl="0" algn="l">
              <a:spcBef>
                <a:spcPts val="0"/>
              </a:spcBef>
              <a:spcAft>
                <a:spcPts val="0"/>
              </a:spcAft>
              <a:buSzPts val="1800"/>
              <a:buAutoNum type="arabicPeriod"/>
            </a:pPr>
            <a:r>
              <a:rPr lang="en"/>
              <a:t>Understanding Undesirable Word Embedding Associations (Kawin Ethayarajh, David Duvenaud† , Graeme Hirst)</a:t>
            </a:r>
            <a:endParaRPr/>
          </a:p>
          <a:p>
            <a:pPr indent="-342900" lvl="0" marL="457200" rtl="0" algn="l">
              <a:spcBef>
                <a:spcPts val="0"/>
              </a:spcBef>
              <a:spcAft>
                <a:spcPts val="0"/>
              </a:spcAft>
              <a:buSzPts val="1800"/>
              <a:buAutoNum type="arabicPeriod"/>
            </a:pPr>
            <a:r>
              <a:rPr lang="en"/>
              <a:t>Lipstick on a Pig: Debiasing Methods Cover up Systematic Gender Biases in Word Embeddings But do not Remove Them (Hila Gonen1 and Yoav Goldberg1,2 )</a:t>
            </a:r>
            <a:endParaRPr/>
          </a:p>
          <a:p>
            <a:pPr indent="0" lvl="0" marL="45720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p52"/>
          <p:cNvPicPr preferRelativeResize="0"/>
          <p:nvPr/>
        </p:nvPicPr>
        <p:blipFill>
          <a:blip r:embed="rId3">
            <a:alphaModFix/>
          </a:blip>
          <a:stretch>
            <a:fillRect/>
          </a:stretch>
        </p:blipFill>
        <p:spPr>
          <a:xfrm>
            <a:off x="255475" y="1153350"/>
            <a:ext cx="8704426" cy="3557100"/>
          </a:xfrm>
          <a:prstGeom prst="rect">
            <a:avLst/>
          </a:prstGeom>
          <a:noFill/>
          <a:ln>
            <a:noFill/>
          </a:ln>
        </p:spPr>
      </p:pic>
      <p:sp>
        <p:nvSpPr>
          <p:cNvPr id="308" name="Google Shape;308;p52"/>
          <p:cNvSpPr txBox="1"/>
          <p:nvPr/>
        </p:nvSpPr>
        <p:spPr>
          <a:xfrm>
            <a:off x="219775" y="167925"/>
            <a:ext cx="82890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4200">
                <a:solidFill>
                  <a:schemeClr val="dk1"/>
                </a:solidFill>
                <a:latin typeface="Economica"/>
                <a:ea typeface="Economica"/>
                <a:cs typeface="Economica"/>
                <a:sym typeface="Economica"/>
              </a:rPr>
              <a:t>Problem with WEAT </a:t>
            </a:r>
            <a:endParaRPr>
              <a:latin typeface="Open Sans"/>
              <a:ea typeface="Open Sans"/>
              <a:cs typeface="Open Sans"/>
              <a:sym typeface="Open San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New Method RIPA</a:t>
            </a:r>
            <a:endParaRPr/>
          </a:p>
        </p:txBody>
      </p:sp>
      <p:sp>
        <p:nvSpPr>
          <p:cNvPr id="314" name="Google Shape;314;p53"/>
          <p:cNvSpPr txBox="1"/>
          <p:nvPr>
            <p:ph idx="1" type="body"/>
          </p:nvPr>
        </p:nvSpPr>
        <p:spPr>
          <a:xfrm>
            <a:off x="311700" y="1286300"/>
            <a:ext cx="8520600" cy="3354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RIPA stands for </a:t>
            </a:r>
            <a:r>
              <a:rPr lang="en"/>
              <a:t>Relational Inner Product Association </a:t>
            </a:r>
            <a:endParaRPr/>
          </a:p>
          <a:p>
            <a:pPr indent="-342900" lvl="0" marL="457200" rtl="0" algn="l">
              <a:spcBef>
                <a:spcPts val="0"/>
              </a:spcBef>
              <a:spcAft>
                <a:spcPts val="0"/>
              </a:spcAft>
              <a:buSzPts val="1800"/>
              <a:buChar char="●"/>
            </a:pPr>
            <a:r>
              <a:rPr lang="en"/>
              <a:t>The RIPA of a word </a:t>
            </a:r>
            <a:r>
              <a:rPr i="1" lang="en"/>
              <a:t>w </a:t>
            </a:r>
            <a:r>
              <a:rPr lang="en"/>
              <a:t>wrt to relational vector :</a:t>
            </a:r>
            <a:endParaRPr/>
          </a:p>
          <a:p>
            <a:pPr indent="0" lvl="0" marL="0" rtl="0" algn="l">
              <a:spcBef>
                <a:spcPts val="1200"/>
              </a:spcBef>
              <a:spcAft>
                <a:spcPts val="0"/>
              </a:spcAft>
              <a:buNone/>
            </a:pPr>
            <a:r>
              <a:rPr lang="en"/>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a:t>
            </a:r>
            <a:r>
              <a:rPr lang="en"/>
              <a:t>here </a:t>
            </a:r>
            <a:endParaRPr/>
          </a:p>
          <a:p>
            <a:pPr indent="-342900" lvl="0" marL="457200" rtl="0" algn="l">
              <a:spcBef>
                <a:spcPts val="1200"/>
              </a:spcBef>
              <a:spcAft>
                <a:spcPts val="0"/>
              </a:spcAft>
              <a:buSzPts val="1800"/>
              <a:buChar char="●"/>
            </a:pPr>
            <a:r>
              <a:rPr lang="en"/>
              <a:t>Word pairs S </a:t>
            </a:r>
            <a:r>
              <a:rPr lang="en"/>
              <a:t>define</a:t>
            </a:r>
            <a:r>
              <a:rPr lang="en"/>
              <a:t> the association (e.g.</a:t>
            </a:r>
            <a:r>
              <a:rPr lang="en"/>
              <a:t> {‘king’ , ‘queen’}</a:t>
            </a:r>
            <a:r>
              <a:rPr lang="en"/>
              <a:t> )</a:t>
            </a:r>
            <a:endParaRPr/>
          </a:p>
          <a:p>
            <a:pPr indent="-342900" lvl="0" marL="457200" rtl="0" algn="l">
              <a:spcBef>
                <a:spcPts val="0"/>
              </a:spcBef>
              <a:spcAft>
                <a:spcPts val="0"/>
              </a:spcAft>
              <a:buSzPts val="1800"/>
              <a:buChar char="●"/>
            </a:pPr>
            <a:r>
              <a:rPr lang="en"/>
              <a:t>b</a:t>
            </a:r>
            <a:r>
              <a:rPr lang="en"/>
              <a:t>  =principal component ({x-y | (x,y) </a:t>
            </a:r>
            <a:r>
              <a:rPr lang="en"/>
              <a:t>∈ S </a:t>
            </a:r>
            <a:r>
              <a:rPr lang="en"/>
              <a:t>})</a:t>
            </a:r>
            <a:endParaRPr/>
          </a:p>
          <a:p>
            <a:pPr indent="0" lvl="0" marL="0" rtl="0" algn="l">
              <a:spcBef>
                <a:spcPts val="1200"/>
              </a:spcBef>
              <a:spcAft>
                <a:spcPts val="1200"/>
              </a:spcAft>
              <a:buNone/>
            </a:pPr>
            <a:r>
              <a:t/>
            </a:r>
            <a:endParaRPr/>
          </a:p>
        </p:txBody>
      </p:sp>
      <p:pic>
        <p:nvPicPr>
          <p:cNvPr id="315" name="Google Shape;315;p53"/>
          <p:cNvPicPr preferRelativeResize="0"/>
          <p:nvPr/>
        </p:nvPicPr>
        <p:blipFill>
          <a:blip r:embed="rId3">
            <a:alphaModFix/>
          </a:blip>
          <a:stretch>
            <a:fillRect/>
          </a:stretch>
        </p:blipFill>
        <p:spPr>
          <a:xfrm>
            <a:off x="2824163" y="2247900"/>
            <a:ext cx="3495675" cy="647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 of RIPA</a:t>
            </a:r>
            <a:endParaRPr/>
          </a:p>
        </p:txBody>
      </p:sp>
      <p:sp>
        <p:nvSpPr>
          <p:cNvPr id="321" name="Google Shape;321;p54"/>
          <p:cNvSpPr txBox="1"/>
          <p:nvPr>
            <p:ph idx="1" type="body"/>
          </p:nvPr>
        </p:nvSpPr>
        <p:spPr>
          <a:xfrm>
            <a:off x="311700" y="1219400"/>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Interpretable when embedding model factorizes word-context matrix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 of RIPA</a:t>
            </a:r>
            <a:endParaRPr/>
          </a:p>
        </p:txBody>
      </p:sp>
      <p:sp>
        <p:nvSpPr>
          <p:cNvPr id="327" name="Google Shape;327;p5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Interpretable when embedding model factorizes word-context matrix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Robust to how </a:t>
            </a:r>
            <a:r>
              <a:rPr i="1" lang="en"/>
              <a:t>b</a:t>
            </a:r>
            <a:r>
              <a:rPr lang="en"/>
              <a:t> is defined </a:t>
            </a:r>
            <a:endParaRPr/>
          </a:p>
          <a:p>
            <a:pPr indent="0" lvl="0" marL="0" rtl="0" algn="l">
              <a:spcBef>
                <a:spcPts val="1200"/>
              </a:spcBef>
              <a:spcAft>
                <a:spcPts val="12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Advantages of RIPA</a:t>
            </a:r>
            <a:endParaRPr/>
          </a:p>
        </p:txBody>
      </p:sp>
      <p:sp>
        <p:nvSpPr>
          <p:cNvPr id="333" name="Google Shape;333;p5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Interpretable when embedding model factorizes word-context matrix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Robust to how </a:t>
            </a:r>
            <a:r>
              <a:rPr i="1" lang="en"/>
              <a:t>b</a:t>
            </a:r>
            <a:r>
              <a:rPr lang="en"/>
              <a:t> is defined </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Derived from the subspace projection method of debiasing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7"/>
          <p:cNvPicPr preferRelativeResize="0"/>
          <p:nvPr/>
        </p:nvPicPr>
        <p:blipFill>
          <a:blip r:embed="rId3">
            <a:alphaModFix/>
          </a:blip>
          <a:stretch>
            <a:fillRect/>
          </a:stretch>
        </p:blipFill>
        <p:spPr>
          <a:xfrm>
            <a:off x="583850" y="277288"/>
            <a:ext cx="7976300" cy="4588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RIPA model is Unsupervised </a:t>
            </a:r>
            <a:endParaRPr/>
          </a:p>
        </p:txBody>
      </p:sp>
      <p:sp>
        <p:nvSpPr>
          <p:cNvPr id="344" name="Google Shape;344;p58"/>
          <p:cNvSpPr txBox="1"/>
          <p:nvPr>
            <p:ph idx="1" type="body"/>
          </p:nvPr>
        </p:nvSpPr>
        <p:spPr>
          <a:xfrm>
            <a:off x="231075" y="1147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unlike the method introduced by Bolukbasi, the algorithm automatically decides which words should be debiased.</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RIPA model is Unsupervised </a:t>
            </a:r>
            <a:endParaRPr/>
          </a:p>
        </p:txBody>
      </p:sp>
      <p:sp>
        <p:nvSpPr>
          <p:cNvPr id="350" name="Google Shape;350;p59"/>
          <p:cNvSpPr txBox="1"/>
          <p:nvPr>
            <p:ph idx="1" type="body"/>
          </p:nvPr>
        </p:nvSpPr>
        <p:spPr>
          <a:xfrm>
            <a:off x="231075" y="1147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 unlike the method introduced by Bolukbasi, the algorithm automatically decides which words should be debiased.</a:t>
            </a:r>
            <a:endParaRPr/>
          </a:p>
          <a:p>
            <a:pPr indent="-342900" lvl="0" marL="457200" rtl="0" algn="l">
              <a:spcBef>
                <a:spcPts val="0"/>
              </a:spcBef>
              <a:spcAft>
                <a:spcPts val="0"/>
              </a:spcAft>
              <a:buSzPts val="1800"/>
              <a:buChar char="●"/>
            </a:pPr>
            <a:r>
              <a:rPr lang="en"/>
              <a:t>We propose an unsupervised method for finding gender-appropriate words. We first create a gender-defining relation vector </a:t>
            </a:r>
            <a:r>
              <a:rPr i="1" lang="en"/>
              <a:t>b∗</a:t>
            </a:r>
            <a:r>
              <a:rPr lang="en"/>
              <a:t> by taking the first principal component of gender-defining difference vectors such as man− woman.</a:t>
            </a:r>
            <a:endParaRPr/>
          </a:p>
          <a:p>
            <a:pPr indent="0" lvl="0" marL="0" rtl="0" algn="l">
              <a:spcBef>
                <a:spcPts val="1200"/>
              </a:spcBef>
              <a:spcAft>
                <a:spcPts val="120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6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RIPA model is Unsupervised </a:t>
            </a:r>
            <a:endParaRPr/>
          </a:p>
        </p:txBody>
      </p:sp>
      <p:sp>
        <p:nvSpPr>
          <p:cNvPr id="356" name="Google Shape;356;p60"/>
          <p:cNvSpPr txBox="1"/>
          <p:nvPr>
            <p:ph idx="1" type="body"/>
          </p:nvPr>
        </p:nvSpPr>
        <p:spPr>
          <a:xfrm>
            <a:off x="231075" y="1147225"/>
            <a:ext cx="8520600" cy="3923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So unlike the method introduced by Bolukbasi, the algorithm automatically decides which words should be debiased.</a:t>
            </a:r>
            <a:endParaRPr/>
          </a:p>
          <a:p>
            <a:pPr indent="-342900" lvl="0" marL="457200" rtl="0" algn="l">
              <a:spcBef>
                <a:spcPts val="0"/>
              </a:spcBef>
              <a:spcAft>
                <a:spcPts val="0"/>
              </a:spcAft>
              <a:buSzPts val="1800"/>
              <a:buChar char="●"/>
            </a:pPr>
            <a:r>
              <a:rPr lang="en"/>
              <a:t>We propose an unsupervised method for finding gender-appropriate words. We first create a gender-defining relation vector </a:t>
            </a:r>
            <a:r>
              <a:rPr i="1" lang="en"/>
              <a:t>b∗</a:t>
            </a:r>
            <a:r>
              <a:rPr lang="en"/>
              <a:t> by taking the first principal component of gender-defining difference vectors such as man− woman.</a:t>
            </a:r>
            <a:endParaRPr/>
          </a:p>
          <a:p>
            <a:pPr indent="-342900" lvl="0" marL="457200" rtl="0" algn="l">
              <a:spcBef>
                <a:spcPts val="0"/>
              </a:spcBef>
              <a:spcAft>
                <a:spcPts val="0"/>
              </a:spcAft>
              <a:buSzPts val="1800"/>
              <a:buChar char="●"/>
            </a:pPr>
            <a:r>
              <a:rPr lang="en"/>
              <a:t>Using difference vectors from biased analogies, such as doctor - midwife we then create a bias-defining relation vector b the same way. We then debias a word w using the subspace projection method iff it satisfies |</a:t>
            </a:r>
            <a:r>
              <a:rPr i="1" lang="en"/>
              <a:t>β (w;b∗ )</a:t>
            </a:r>
            <a:r>
              <a:rPr lang="en"/>
              <a:t>|&lt; |</a:t>
            </a:r>
            <a:r>
              <a:rPr i="1" lang="en"/>
              <a:t>β (w;b0 )</a:t>
            </a:r>
            <a:r>
              <a:rPr lang="en"/>
              <a:t>|his simple condition is sufficient to preserve almost all gender-appropriate analogies while precluding most gender-biased ones.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pic>
        <p:nvPicPr>
          <p:cNvPr id="361" name="Google Shape;361;p61"/>
          <p:cNvPicPr preferRelativeResize="0"/>
          <p:nvPr/>
        </p:nvPicPr>
        <p:blipFill>
          <a:blip r:embed="rId3">
            <a:alphaModFix/>
          </a:blip>
          <a:stretch>
            <a:fillRect/>
          </a:stretch>
        </p:blipFill>
        <p:spPr>
          <a:xfrm>
            <a:off x="298525" y="551438"/>
            <a:ext cx="8546950" cy="4040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t/>
            </a:r>
            <a:endParaRPr/>
          </a:p>
        </p:txBody>
      </p:sp>
      <p:sp>
        <p:nvSpPr>
          <p:cNvPr id="89" name="Google Shape;89;p1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252500" y="1147225"/>
            <a:ext cx="8520599" cy="3024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Word embedding system </a:t>
            </a:r>
            <a:endParaRPr/>
          </a:p>
        </p:txBody>
      </p:sp>
      <p:sp>
        <p:nvSpPr>
          <p:cNvPr id="96" name="Google Shape;96;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most important feature of word embeddings is that similar words in a semantic sense have a smaller distance (either Euclidean, cosine or other)</a:t>
            </a:r>
            <a:endParaRPr/>
          </a:p>
          <a:p>
            <a:pPr indent="-342900" lvl="0" marL="457200" rtl="0" algn="l">
              <a:spcBef>
                <a:spcPts val="0"/>
              </a:spcBef>
              <a:spcAft>
                <a:spcPts val="0"/>
              </a:spcAft>
              <a:buSzPts val="1800"/>
              <a:buChar char="●"/>
            </a:pPr>
            <a:r>
              <a:rPr lang="en"/>
              <a:t>“Ped” and tree will have almost the same word </a:t>
            </a:r>
            <a:endParaRPr/>
          </a:p>
          <a:p>
            <a:pPr indent="0" lvl="0" marL="0" rtl="0" algn="l">
              <a:spcBef>
                <a:spcPts val="1200"/>
              </a:spcBef>
              <a:spcAft>
                <a:spcPts val="0"/>
              </a:spcAft>
              <a:buNone/>
            </a:pPr>
            <a:r>
              <a:rPr lang="en"/>
              <a:t>        Embedding despite being in different </a:t>
            </a:r>
            <a:r>
              <a:rPr lang="en"/>
              <a:t>languages</a:t>
            </a:r>
            <a:r>
              <a:rPr lang="en"/>
              <a:t> </a:t>
            </a:r>
            <a:endParaRPr/>
          </a:p>
          <a:p>
            <a:pPr indent="457200" lvl="0" marL="0" rtl="0" algn="l">
              <a:spcBef>
                <a:spcPts val="1200"/>
              </a:spcBef>
              <a:spcAft>
                <a:spcPts val="0"/>
              </a:spcAft>
              <a:buNone/>
            </a:pPr>
            <a:r>
              <a:rPr lang="en"/>
              <a:t>due to sense similarity </a:t>
            </a:r>
            <a:endParaRPr/>
          </a:p>
          <a:p>
            <a:pPr indent="0" lvl="0" marL="914400" rtl="0" algn="l">
              <a:spcBef>
                <a:spcPts val="120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5767975" y="2864725"/>
            <a:ext cx="2667000" cy="171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How Word Embeddings are Created </a:t>
            </a:r>
            <a:endParaRPr/>
          </a:p>
        </p:txBody>
      </p:sp>
      <p:sp>
        <p:nvSpPr>
          <p:cNvPr id="103" name="Google Shape;103;p19"/>
          <p:cNvSpPr txBox="1"/>
          <p:nvPr/>
        </p:nvSpPr>
        <p:spPr>
          <a:xfrm>
            <a:off x="471425" y="1302000"/>
            <a:ext cx="7318200" cy="2154900"/>
          </a:xfrm>
          <a:prstGeom prst="rect">
            <a:avLst/>
          </a:prstGeom>
          <a:noFill/>
          <a:ln>
            <a:noFill/>
          </a:ln>
        </p:spPr>
        <p:txBody>
          <a:bodyPr anchorCtr="0" anchor="t" bIns="91425" lIns="91425" spcFirstLastPara="1" rIns="91425" wrap="square" tIns="91425">
            <a:spAutoFit/>
          </a:bodyPr>
          <a:lstStyle/>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Read the </a:t>
            </a:r>
            <a:r>
              <a:rPr lang="en" sz="1900">
                <a:latin typeface="Open Sans"/>
                <a:ea typeface="Open Sans"/>
                <a:cs typeface="Open Sans"/>
                <a:sym typeface="Open Sans"/>
              </a:rPr>
              <a:t>text</a:t>
            </a:r>
            <a:r>
              <a:rPr lang="en" sz="1900">
                <a:latin typeface="Open Sans"/>
                <a:ea typeface="Open Sans"/>
                <a:cs typeface="Open Sans"/>
                <a:sym typeface="Open Sans"/>
              </a:rPr>
              <a:t>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Preprocess text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Create (x,y) data points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Create one hot encoded (X,Y) matrices</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Train a </a:t>
            </a:r>
            <a:r>
              <a:rPr lang="en" sz="1900">
                <a:latin typeface="Open Sans"/>
                <a:ea typeface="Open Sans"/>
                <a:cs typeface="Open Sans"/>
                <a:sym typeface="Open Sans"/>
              </a:rPr>
              <a:t>neural network </a:t>
            </a:r>
            <a:endParaRPr sz="1900">
              <a:latin typeface="Open Sans"/>
              <a:ea typeface="Open Sans"/>
              <a:cs typeface="Open Sans"/>
              <a:sym typeface="Open Sans"/>
            </a:endParaRPr>
          </a:p>
          <a:p>
            <a:pPr indent="-349250" lvl="0" marL="457200" rtl="0" algn="l">
              <a:spcBef>
                <a:spcPts val="0"/>
              </a:spcBef>
              <a:spcAft>
                <a:spcPts val="0"/>
              </a:spcAft>
              <a:buSzPts val="1900"/>
              <a:buFont typeface="Open Sans"/>
              <a:buAutoNum type="arabicPeriod"/>
            </a:pPr>
            <a:r>
              <a:rPr lang="en" sz="1900">
                <a:latin typeface="Open Sans"/>
                <a:ea typeface="Open Sans"/>
                <a:cs typeface="Open Sans"/>
                <a:sym typeface="Open Sans"/>
              </a:rPr>
              <a:t>Extract the weights from the input layer</a:t>
            </a:r>
            <a:endParaRPr sz="1900">
              <a:latin typeface="Open Sans"/>
              <a:ea typeface="Open Sans"/>
              <a:cs typeface="Open Sans"/>
              <a:sym typeface="Open Sans"/>
            </a:endParaRPr>
          </a:p>
          <a:p>
            <a:pPr indent="0" lvl="0" marL="45720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20"/>
          <p:cNvPicPr preferRelativeResize="0"/>
          <p:nvPr/>
        </p:nvPicPr>
        <p:blipFill>
          <a:blip r:embed="rId3">
            <a:alphaModFix/>
          </a:blip>
          <a:stretch>
            <a:fillRect/>
          </a:stretch>
        </p:blipFill>
        <p:spPr>
          <a:xfrm>
            <a:off x="1611263" y="299825"/>
            <a:ext cx="5921475" cy="44217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Choice of word embeddings </a:t>
            </a:r>
            <a:endParaRPr/>
          </a:p>
        </p:txBody>
      </p:sp>
      <p:sp>
        <p:nvSpPr>
          <p:cNvPr id="114" name="Google Shape;114;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chemeClr val="dk1"/>
              </a:buClr>
              <a:buSzPts val="1300"/>
              <a:buAutoNum type="arabicPeriod"/>
            </a:pPr>
            <a:r>
              <a:rPr lang="en" sz="1300">
                <a:solidFill>
                  <a:schemeClr val="dk1"/>
                </a:solidFill>
              </a:rPr>
              <a:t> Skip-Gram embed-dings trained on the Google News corpus2 , with</a:t>
            </a:r>
            <a:endParaRPr sz="1300">
              <a:solidFill>
                <a:schemeClr val="dk1"/>
              </a:solidFill>
            </a:endParaRPr>
          </a:p>
          <a:p>
            <a:pPr indent="457200" lvl="0" marL="0" rtl="0" algn="l">
              <a:spcBef>
                <a:spcPts val="0"/>
              </a:spcBef>
              <a:spcAft>
                <a:spcPts val="0"/>
              </a:spcAft>
              <a:buNone/>
            </a:pPr>
            <a:r>
              <a:rPr lang="en" sz="1300">
                <a:solidFill>
                  <a:schemeClr val="dk1"/>
                </a:solidFill>
              </a:rPr>
              <a:t>a vocabulary of 3M word types (Mikolov et al.,2013)</a:t>
            </a:r>
            <a:endParaRPr sz="1300">
              <a:solidFill>
                <a:schemeClr val="dk1"/>
              </a:solidFill>
            </a:endParaRPr>
          </a:p>
          <a:p>
            <a:pPr indent="457200" lvl="0" marL="0" rtl="0" algn="l">
              <a:spcBef>
                <a:spcPts val="0"/>
              </a:spcBef>
              <a:spcAft>
                <a:spcPts val="0"/>
              </a:spcAft>
              <a:buClr>
                <a:schemeClr val="dk1"/>
              </a:buClr>
              <a:buSzPts val="1100"/>
              <a:buFont typeface="Arial"/>
              <a:buNone/>
            </a:pPr>
            <a:r>
              <a:t/>
            </a:r>
            <a:endParaRPr sz="1300"/>
          </a:p>
          <a:p>
            <a:pPr indent="-311150" lvl="0" marL="457200" rtl="0" algn="l">
              <a:spcBef>
                <a:spcPts val="0"/>
              </a:spcBef>
              <a:spcAft>
                <a:spcPts val="0"/>
              </a:spcAft>
              <a:buClr>
                <a:schemeClr val="dk1"/>
              </a:buClr>
              <a:buSzPts val="1300"/>
              <a:buAutoNum type="arabicPeriod"/>
            </a:pPr>
            <a:r>
              <a:rPr lang="en" sz="1300">
                <a:solidFill>
                  <a:schemeClr val="dk1"/>
                </a:solidFill>
              </a:rPr>
              <a:t>Skip-Gram embeddings trained on 400 million Twitter micro-posts3 , with a vocabulary of slightly more than 3M word types (Godin et al.2015)</a:t>
            </a:r>
            <a:endParaRPr sz="1300">
              <a:solidFill>
                <a:schemeClr val="dk1"/>
              </a:solidFill>
            </a:endParaRPr>
          </a:p>
          <a:p>
            <a:pPr indent="0" lvl="0" marL="45720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AutoNum type="arabicPeriod"/>
            </a:pPr>
            <a:r>
              <a:rPr lang="en" sz="1300">
                <a:solidFill>
                  <a:schemeClr val="dk1"/>
                </a:solidFill>
              </a:rPr>
              <a:t>Skip-Gram embeddings trained on the PubMed Central Open Access subset (PMC) and PubMed4 , with a vocabulary of about 2.2M word types (Chiu et al., 2016) and trained using two dif- ferent sliding window sizes: 2 and 30 words;</a:t>
            </a:r>
            <a:endParaRPr sz="1300">
              <a:solidFill>
                <a:schemeClr val="dk1"/>
              </a:solidFill>
            </a:endParaRPr>
          </a:p>
          <a:p>
            <a:pPr indent="0" lvl="0" marL="0" rtl="0" algn="l">
              <a:spcBef>
                <a:spcPts val="0"/>
              </a:spcBef>
              <a:spcAft>
                <a:spcPts val="1200"/>
              </a:spcAft>
              <a:buNone/>
            </a:pPr>
            <a:r>
              <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