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2" r:id="rId16"/>
    <p:sldId id="273" r:id="rId17"/>
    <p:sldId id="285" r:id="rId18"/>
    <p:sldId id="274" r:id="rId19"/>
    <p:sldId id="286" r:id="rId20"/>
    <p:sldId id="287" r:id="rId21"/>
    <p:sldId id="275" r:id="rId22"/>
    <p:sldId id="276" r:id="rId23"/>
    <p:sldId id="277" r:id="rId24"/>
    <p:sldId id="278" r:id="rId25"/>
    <p:sldId id="279" r:id="rId26"/>
    <p:sldId id="281" r:id="rId27"/>
    <p:sldId id="280" r:id="rId28"/>
    <p:sldId id="282" r:id="rId29"/>
    <p:sldId id="284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neera aldossari" initials="ma" lastIdx="1" clrIdx="0">
    <p:extLst>
      <p:ext uri="{19B8F6BF-5375-455C-9EA6-DF929625EA0E}">
        <p15:presenceInfo xmlns:p15="http://schemas.microsoft.com/office/powerpoint/2012/main" userId="70ebde32d183b5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النمط المتوس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نمط متوسط 2 - تميي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30T09:08:35.790" idx="1">
    <p:pos x="3616" y="408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52B94-85AB-4B71-9281-1E5D127DB592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434FA0E-32EA-4504-BED2-36A565F33C61}">
      <dgm:prSet phldrT="[Text]"/>
      <dgm:spPr/>
      <dgm:t>
        <a:bodyPr/>
        <a:lstStyle/>
        <a:p>
          <a:r>
            <a:rPr lang="en-US" b="1" dirty="0"/>
            <a:t>Problem Type</a:t>
          </a:r>
        </a:p>
      </dgm:t>
    </dgm:pt>
    <dgm:pt modelId="{4D67BBAE-85BD-44C6-9690-288A7A23180C}" type="parTrans" cxnId="{CD0772E3-4943-499E-9778-9C0C10E87F7A}">
      <dgm:prSet/>
      <dgm:spPr/>
      <dgm:t>
        <a:bodyPr/>
        <a:lstStyle/>
        <a:p>
          <a:endParaRPr lang="en-US"/>
        </a:p>
      </dgm:t>
    </dgm:pt>
    <dgm:pt modelId="{035B8EC5-2DD5-4EFB-8140-582376135C92}" type="sibTrans" cxnId="{CD0772E3-4943-499E-9778-9C0C10E87F7A}">
      <dgm:prSet/>
      <dgm:spPr/>
      <dgm:t>
        <a:bodyPr/>
        <a:lstStyle/>
        <a:p>
          <a:endParaRPr lang="en-US"/>
        </a:p>
      </dgm:t>
    </dgm:pt>
    <dgm:pt modelId="{196C2F0C-48ED-4CD8-AE37-0C2BDAF5A175}">
      <dgm:prSet phldrT="[Text]"/>
      <dgm:spPr/>
      <dgm:t>
        <a:bodyPr/>
        <a:lstStyle/>
        <a:p>
          <a:r>
            <a:rPr lang="en-US" dirty="0"/>
            <a:t>Regression</a:t>
          </a:r>
        </a:p>
      </dgm:t>
    </dgm:pt>
    <dgm:pt modelId="{E45135B7-CC98-4043-B344-DB4B7D6C2FDB}" type="parTrans" cxnId="{FB9E8885-6EA2-4045-9F3B-F2A4938125C6}">
      <dgm:prSet/>
      <dgm:spPr/>
      <dgm:t>
        <a:bodyPr/>
        <a:lstStyle/>
        <a:p>
          <a:endParaRPr lang="en-US"/>
        </a:p>
      </dgm:t>
    </dgm:pt>
    <dgm:pt modelId="{F87758CC-9DB8-4D96-BAD6-61653E1BC79C}" type="sibTrans" cxnId="{FB9E8885-6EA2-4045-9F3B-F2A4938125C6}">
      <dgm:prSet/>
      <dgm:spPr/>
      <dgm:t>
        <a:bodyPr/>
        <a:lstStyle/>
        <a:p>
          <a:endParaRPr lang="en-US"/>
        </a:p>
      </dgm:t>
    </dgm:pt>
    <dgm:pt modelId="{003700CD-847A-431A-A53A-FF13AD133BA6}">
      <dgm:prSet phldrT="[Text]"/>
      <dgm:spPr/>
      <dgm:t>
        <a:bodyPr/>
        <a:lstStyle/>
        <a:p>
          <a:r>
            <a:rPr lang="en-US" b="1" dirty="0"/>
            <a:t>Target Variable</a:t>
          </a:r>
        </a:p>
      </dgm:t>
    </dgm:pt>
    <dgm:pt modelId="{5FA74139-6AD8-4EF2-B501-DF185AF2AB06}" type="parTrans" cxnId="{5EF9CFC1-D3CB-4A6F-B940-FF5B505443B3}">
      <dgm:prSet/>
      <dgm:spPr/>
      <dgm:t>
        <a:bodyPr/>
        <a:lstStyle/>
        <a:p>
          <a:endParaRPr lang="en-US"/>
        </a:p>
      </dgm:t>
    </dgm:pt>
    <dgm:pt modelId="{AAE83F78-FF6E-4E49-B8C4-66D595FA09BF}" type="sibTrans" cxnId="{5EF9CFC1-D3CB-4A6F-B940-FF5B505443B3}">
      <dgm:prSet/>
      <dgm:spPr/>
      <dgm:t>
        <a:bodyPr/>
        <a:lstStyle/>
        <a:p>
          <a:endParaRPr lang="en-US"/>
        </a:p>
      </dgm:t>
    </dgm:pt>
    <dgm:pt modelId="{EF620143-7BF3-4ABD-8073-04785AE0622E}">
      <dgm:prSet phldrT="[Text]"/>
      <dgm:spPr/>
      <dgm:t>
        <a:bodyPr/>
        <a:lstStyle/>
        <a:p>
          <a:r>
            <a:rPr lang="en-US" dirty="0"/>
            <a:t>Median House Value</a:t>
          </a:r>
        </a:p>
      </dgm:t>
    </dgm:pt>
    <dgm:pt modelId="{4A382EF8-6100-4543-B2F4-7DE7EE06981A}" type="parTrans" cxnId="{8EE2AB5F-D017-4044-9134-D17C2ED6BB3E}">
      <dgm:prSet/>
      <dgm:spPr/>
      <dgm:t>
        <a:bodyPr/>
        <a:lstStyle/>
        <a:p>
          <a:endParaRPr lang="en-US"/>
        </a:p>
      </dgm:t>
    </dgm:pt>
    <dgm:pt modelId="{C457C228-8973-4595-9190-AAFA5BB02BE2}" type="sibTrans" cxnId="{8EE2AB5F-D017-4044-9134-D17C2ED6BB3E}">
      <dgm:prSet/>
      <dgm:spPr/>
      <dgm:t>
        <a:bodyPr/>
        <a:lstStyle/>
        <a:p>
          <a:endParaRPr lang="en-US"/>
        </a:p>
      </dgm:t>
    </dgm:pt>
    <dgm:pt modelId="{75B43C5D-04BB-419B-8A37-52FCC7973686}">
      <dgm:prSet phldrT="[Text]"/>
      <dgm:spPr/>
      <dgm:t>
        <a:bodyPr/>
        <a:lstStyle/>
        <a:p>
          <a:r>
            <a:rPr lang="en-US" b="1" dirty="0"/>
            <a:t>Source</a:t>
          </a:r>
        </a:p>
      </dgm:t>
    </dgm:pt>
    <dgm:pt modelId="{A5732AEC-86B6-478F-8B67-3491F97B5C4D}" type="parTrans" cxnId="{F45D9BEC-F6EC-4126-B146-790623CC9657}">
      <dgm:prSet/>
      <dgm:spPr/>
      <dgm:t>
        <a:bodyPr/>
        <a:lstStyle/>
        <a:p>
          <a:endParaRPr lang="en-US"/>
        </a:p>
      </dgm:t>
    </dgm:pt>
    <dgm:pt modelId="{96085B82-05A0-4DC7-B90E-3618B8BBE5EF}" type="sibTrans" cxnId="{F45D9BEC-F6EC-4126-B146-790623CC9657}">
      <dgm:prSet/>
      <dgm:spPr/>
      <dgm:t>
        <a:bodyPr/>
        <a:lstStyle/>
        <a:p>
          <a:endParaRPr lang="en-US"/>
        </a:p>
      </dgm:t>
    </dgm:pt>
    <dgm:pt modelId="{5D29409C-2006-4195-9515-18B357334FB2}">
      <dgm:prSet phldrT="[Text]"/>
      <dgm:spPr/>
      <dgm:t>
        <a:bodyPr/>
        <a:lstStyle/>
        <a:p>
          <a:r>
            <a:rPr lang="en-US" dirty="0"/>
            <a:t>Kaggle</a:t>
          </a:r>
        </a:p>
      </dgm:t>
    </dgm:pt>
    <dgm:pt modelId="{99233CEC-499B-43E6-8F84-CD1120B447C0}" type="parTrans" cxnId="{DF3DABE6-B367-4600-98FE-BDC29319976E}">
      <dgm:prSet/>
      <dgm:spPr/>
      <dgm:t>
        <a:bodyPr/>
        <a:lstStyle/>
        <a:p>
          <a:endParaRPr lang="en-US"/>
        </a:p>
      </dgm:t>
    </dgm:pt>
    <dgm:pt modelId="{25CEE4E7-008A-47E2-8242-02D06E42C6DF}" type="sibTrans" cxnId="{DF3DABE6-B367-4600-98FE-BDC29319976E}">
      <dgm:prSet/>
      <dgm:spPr/>
      <dgm:t>
        <a:bodyPr/>
        <a:lstStyle/>
        <a:p>
          <a:endParaRPr lang="en-US"/>
        </a:p>
      </dgm:t>
    </dgm:pt>
    <dgm:pt modelId="{24D34025-503E-4F67-A3C7-6CD7AC820585}" type="pres">
      <dgm:prSet presAssocID="{77C52B94-85AB-4B71-9281-1E5D127DB592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BC3A417B-241E-4B8D-A336-EDE7280FACA7}" type="pres">
      <dgm:prSet presAssocID="{5434FA0E-32EA-4504-BED2-36A565F33C61}" presName="composite" presStyleCnt="0"/>
      <dgm:spPr/>
    </dgm:pt>
    <dgm:pt modelId="{DA897619-4F50-45EF-BE6F-572885B53221}" type="pres">
      <dgm:prSet presAssocID="{5434FA0E-32EA-4504-BED2-36A565F33C61}" presName="BackAccent" presStyleLbl="bgShp" presStyleIdx="0" presStyleCnt="3"/>
      <dgm:spPr/>
    </dgm:pt>
    <dgm:pt modelId="{31DDF000-0014-488B-B66A-F1B532C83466}" type="pres">
      <dgm:prSet presAssocID="{5434FA0E-32EA-4504-BED2-36A565F33C61}" presName="Accent" presStyleLbl="alignNode1" presStyleIdx="0" presStyleCnt="3"/>
      <dgm:spPr>
        <a:noFill/>
        <a:ln>
          <a:noFill/>
        </a:ln>
      </dgm:spPr>
    </dgm:pt>
    <dgm:pt modelId="{C1F58402-0C5F-4D3A-A779-395C6FCB4A28}" type="pres">
      <dgm:prSet presAssocID="{5434FA0E-32EA-4504-BED2-36A565F33C61}" presName="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6BFCA3E7-1584-4EEE-9A6F-93DA91FC27ED}" type="pres">
      <dgm:prSet presAssocID="{5434FA0E-32EA-4504-BED2-36A565F33C61}" presName="Parent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6FC7B10C-6F71-4F28-A3D4-AB9C3E325D11}" type="pres">
      <dgm:prSet presAssocID="{035B8EC5-2DD5-4EFB-8140-582376135C92}" presName="sibTrans" presStyleCnt="0"/>
      <dgm:spPr/>
    </dgm:pt>
    <dgm:pt modelId="{BC3EA559-FD74-47F9-B2B0-7A669DBBB85E}" type="pres">
      <dgm:prSet presAssocID="{003700CD-847A-431A-A53A-FF13AD133BA6}" presName="composite" presStyleCnt="0"/>
      <dgm:spPr/>
    </dgm:pt>
    <dgm:pt modelId="{511F1147-D773-4AE4-BE9F-EE4367F7B9A5}" type="pres">
      <dgm:prSet presAssocID="{003700CD-847A-431A-A53A-FF13AD133BA6}" presName="BackAccent" presStyleLbl="bgShp" presStyleIdx="1" presStyleCnt="3"/>
      <dgm:spPr/>
    </dgm:pt>
    <dgm:pt modelId="{5182B8E3-4898-4BCD-8E0E-816E0539E6F8}" type="pres">
      <dgm:prSet presAssocID="{003700CD-847A-431A-A53A-FF13AD133BA6}" presName="Accent" presStyleLbl="alignNode1" presStyleIdx="1" presStyleCnt="3" custLinFactX="-248713" custLinFactNeighborX="-300000" custLinFactNeighborY="5144"/>
      <dgm:spPr>
        <a:noFill/>
        <a:ln>
          <a:noFill/>
        </a:ln>
      </dgm:spPr>
    </dgm:pt>
    <dgm:pt modelId="{924FA416-BBA6-408A-AE3B-532B79F2DDD5}" type="pres">
      <dgm:prSet presAssocID="{003700CD-847A-431A-A53A-FF13AD133BA6}" presName="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56E75360-A0F7-43D4-9611-1EF75A2A47BC}" type="pres">
      <dgm:prSet presAssocID="{003700CD-847A-431A-A53A-FF13AD133BA6}" presName="Parent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C01804ED-27D9-4560-9397-1C62216D24DA}" type="pres">
      <dgm:prSet presAssocID="{AAE83F78-FF6E-4E49-B8C4-66D595FA09BF}" presName="sibTrans" presStyleCnt="0"/>
      <dgm:spPr/>
    </dgm:pt>
    <dgm:pt modelId="{EAAEBC48-F87B-464D-B5C7-DB949A527466}" type="pres">
      <dgm:prSet presAssocID="{75B43C5D-04BB-419B-8A37-52FCC7973686}" presName="composite" presStyleCnt="0"/>
      <dgm:spPr/>
    </dgm:pt>
    <dgm:pt modelId="{B3F06582-8211-4A73-B661-735CC2057940}" type="pres">
      <dgm:prSet presAssocID="{75B43C5D-04BB-419B-8A37-52FCC7973686}" presName="BackAccent" presStyleLbl="bgShp" presStyleIdx="2" presStyleCnt="3"/>
      <dgm:spPr/>
    </dgm:pt>
    <dgm:pt modelId="{9F871B20-7CE6-4D62-8D77-91D5E4B554C4}" type="pres">
      <dgm:prSet presAssocID="{75B43C5D-04BB-419B-8A37-52FCC7973686}" presName="Accent" presStyleLbl="alignNode1" presStyleIdx="2" presStyleCnt="3" custLinFactX="-500000" custLinFactNeighborX="-595712" custLinFactNeighborY="5144"/>
      <dgm:spPr>
        <a:noFill/>
        <a:ln>
          <a:noFill/>
        </a:ln>
      </dgm:spPr>
    </dgm:pt>
    <dgm:pt modelId="{F910B8F6-871B-4CFD-A587-F6BE32284F2E}" type="pres">
      <dgm:prSet presAssocID="{75B43C5D-04BB-419B-8A37-52FCC7973686}" presName="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9EB63B9D-DCE3-44B0-9B89-F2307C274220}" type="pres">
      <dgm:prSet presAssocID="{75B43C5D-04BB-419B-8A37-52FCC7973686}" presName="Parent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9F426538-D00C-42DE-8022-6A1B63C5612C}" type="presOf" srcId="{5434FA0E-32EA-4504-BED2-36A565F33C61}" destId="{6BFCA3E7-1584-4EEE-9A6F-93DA91FC27ED}" srcOrd="0" destOrd="0" presId="urn:microsoft.com/office/officeart/2008/layout/IncreasingCircleProcess"/>
    <dgm:cxn modelId="{11F3B65C-C110-4B26-B0AA-70217803E151}" type="presOf" srcId="{196C2F0C-48ED-4CD8-AE37-0C2BDAF5A175}" destId="{C1F58402-0C5F-4D3A-A779-395C6FCB4A28}" srcOrd="0" destOrd="0" presId="urn:microsoft.com/office/officeart/2008/layout/IncreasingCircleProcess"/>
    <dgm:cxn modelId="{8EE2AB5F-D017-4044-9134-D17C2ED6BB3E}" srcId="{003700CD-847A-431A-A53A-FF13AD133BA6}" destId="{EF620143-7BF3-4ABD-8073-04785AE0622E}" srcOrd="0" destOrd="0" parTransId="{4A382EF8-6100-4543-B2F4-7DE7EE06981A}" sibTransId="{C457C228-8973-4595-9190-AAFA5BB02BE2}"/>
    <dgm:cxn modelId="{EC9E9161-EA26-46B9-9A4F-003B412AF5C0}" type="presOf" srcId="{EF620143-7BF3-4ABD-8073-04785AE0622E}" destId="{924FA416-BBA6-408A-AE3B-532B79F2DDD5}" srcOrd="0" destOrd="0" presId="urn:microsoft.com/office/officeart/2008/layout/IncreasingCircleProcess"/>
    <dgm:cxn modelId="{0D3EFF42-C45E-4667-B026-D06825AAE4AC}" type="presOf" srcId="{77C52B94-85AB-4B71-9281-1E5D127DB592}" destId="{24D34025-503E-4F67-A3C7-6CD7AC820585}" srcOrd="0" destOrd="0" presId="urn:microsoft.com/office/officeart/2008/layout/IncreasingCircleProcess"/>
    <dgm:cxn modelId="{A3BA067B-6165-4C6D-92B9-CE752D7B2BC3}" type="presOf" srcId="{75B43C5D-04BB-419B-8A37-52FCC7973686}" destId="{9EB63B9D-DCE3-44B0-9B89-F2307C274220}" srcOrd="0" destOrd="0" presId="urn:microsoft.com/office/officeart/2008/layout/IncreasingCircleProcess"/>
    <dgm:cxn modelId="{FB9E8885-6EA2-4045-9F3B-F2A4938125C6}" srcId="{5434FA0E-32EA-4504-BED2-36A565F33C61}" destId="{196C2F0C-48ED-4CD8-AE37-0C2BDAF5A175}" srcOrd="0" destOrd="0" parTransId="{E45135B7-CC98-4043-B344-DB4B7D6C2FDB}" sibTransId="{F87758CC-9DB8-4D96-BAD6-61653E1BC79C}"/>
    <dgm:cxn modelId="{3E00EB8A-64C7-4D9E-AC2C-821399170952}" type="presOf" srcId="{003700CD-847A-431A-A53A-FF13AD133BA6}" destId="{56E75360-A0F7-43D4-9611-1EF75A2A47BC}" srcOrd="0" destOrd="0" presId="urn:microsoft.com/office/officeart/2008/layout/IncreasingCircleProcess"/>
    <dgm:cxn modelId="{5EF9CFC1-D3CB-4A6F-B940-FF5B505443B3}" srcId="{77C52B94-85AB-4B71-9281-1E5D127DB592}" destId="{003700CD-847A-431A-A53A-FF13AD133BA6}" srcOrd="1" destOrd="0" parTransId="{5FA74139-6AD8-4EF2-B501-DF185AF2AB06}" sibTransId="{AAE83F78-FF6E-4E49-B8C4-66D595FA09BF}"/>
    <dgm:cxn modelId="{4E567BD7-1278-4A63-9C4F-A258C3313F08}" type="presOf" srcId="{5D29409C-2006-4195-9515-18B357334FB2}" destId="{F910B8F6-871B-4CFD-A587-F6BE32284F2E}" srcOrd="0" destOrd="0" presId="urn:microsoft.com/office/officeart/2008/layout/IncreasingCircleProcess"/>
    <dgm:cxn modelId="{CD0772E3-4943-499E-9778-9C0C10E87F7A}" srcId="{77C52B94-85AB-4B71-9281-1E5D127DB592}" destId="{5434FA0E-32EA-4504-BED2-36A565F33C61}" srcOrd="0" destOrd="0" parTransId="{4D67BBAE-85BD-44C6-9690-288A7A23180C}" sibTransId="{035B8EC5-2DD5-4EFB-8140-582376135C92}"/>
    <dgm:cxn modelId="{DF3DABE6-B367-4600-98FE-BDC29319976E}" srcId="{75B43C5D-04BB-419B-8A37-52FCC7973686}" destId="{5D29409C-2006-4195-9515-18B357334FB2}" srcOrd="0" destOrd="0" parTransId="{99233CEC-499B-43E6-8F84-CD1120B447C0}" sibTransId="{25CEE4E7-008A-47E2-8242-02D06E42C6DF}"/>
    <dgm:cxn modelId="{F45D9BEC-F6EC-4126-B146-790623CC9657}" srcId="{77C52B94-85AB-4B71-9281-1E5D127DB592}" destId="{75B43C5D-04BB-419B-8A37-52FCC7973686}" srcOrd="2" destOrd="0" parTransId="{A5732AEC-86B6-478F-8B67-3491F97B5C4D}" sibTransId="{96085B82-05A0-4DC7-B90E-3618B8BBE5EF}"/>
    <dgm:cxn modelId="{96C9423F-D426-4839-8749-8462EE865FE3}" type="presParOf" srcId="{24D34025-503E-4F67-A3C7-6CD7AC820585}" destId="{BC3A417B-241E-4B8D-A336-EDE7280FACA7}" srcOrd="0" destOrd="0" presId="urn:microsoft.com/office/officeart/2008/layout/IncreasingCircleProcess"/>
    <dgm:cxn modelId="{1D9853ED-DE43-4AC9-8EF6-06BED022EAC5}" type="presParOf" srcId="{BC3A417B-241E-4B8D-A336-EDE7280FACA7}" destId="{DA897619-4F50-45EF-BE6F-572885B53221}" srcOrd="0" destOrd="0" presId="urn:microsoft.com/office/officeart/2008/layout/IncreasingCircleProcess"/>
    <dgm:cxn modelId="{28CA4C7F-A705-4938-BC86-CD62F19111A3}" type="presParOf" srcId="{BC3A417B-241E-4B8D-A336-EDE7280FACA7}" destId="{31DDF000-0014-488B-B66A-F1B532C83466}" srcOrd="1" destOrd="0" presId="urn:microsoft.com/office/officeart/2008/layout/IncreasingCircleProcess"/>
    <dgm:cxn modelId="{E170971B-0145-4424-B681-611D45015E83}" type="presParOf" srcId="{BC3A417B-241E-4B8D-A336-EDE7280FACA7}" destId="{C1F58402-0C5F-4D3A-A779-395C6FCB4A28}" srcOrd="2" destOrd="0" presId="urn:microsoft.com/office/officeart/2008/layout/IncreasingCircleProcess"/>
    <dgm:cxn modelId="{318AD359-2BC7-46BD-B532-FB21BF6F4C69}" type="presParOf" srcId="{BC3A417B-241E-4B8D-A336-EDE7280FACA7}" destId="{6BFCA3E7-1584-4EEE-9A6F-93DA91FC27ED}" srcOrd="3" destOrd="0" presId="urn:microsoft.com/office/officeart/2008/layout/IncreasingCircleProcess"/>
    <dgm:cxn modelId="{ECED38FD-9DF4-4FF2-8CAA-DEE25D48BB18}" type="presParOf" srcId="{24D34025-503E-4F67-A3C7-6CD7AC820585}" destId="{6FC7B10C-6F71-4F28-A3D4-AB9C3E325D11}" srcOrd="1" destOrd="0" presId="urn:microsoft.com/office/officeart/2008/layout/IncreasingCircleProcess"/>
    <dgm:cxn modelId="{E1C1BCCA-3BE3-44D7-A338-40CAE7E112DF}" type="presParOf" srcId="{24D34025-503E-4F67-A3C7-6CD7AC820585}" destId="{BC3EA559-FD74-47F9-B2B0-7A669DBBB85E}" srcOrd="2" destOrd="0" presId="urn:microsoft.com/office/officeart/2008/layout/IncreasingCircleProcess"/>
    <dgm:cxn modelId="{5D4EA424-BA76-47FE-A8DF-8045C93FA2A3}" type="presParOf" srcId="{BC3EA559-FD74-47F9-B2B0-7A669DBBB85E}" destId="{511F1147-D773-4AE4-BE9F-EE4367F7B9A5}" srcOrd="0" destOrd="0" presId="urn:microsoft.com/office/officeart/2008/layout/IncreasingCircleProcess"/>
    <dgm:cxn modelId="{5B078F36-1B92-43BB-8537-D01F7F0117DC}" type="presParOf" srcId="{BC3EA559-FD74-47F9-B2B0-7A669DBBB85E}" destId="{5182B8E3-4898-4BCD-8E0E-816E0539E6F8}" srcOrd="1" destOrd="0" presId="urn:microsoft.com/office/officeart/2008/layout/IncreasingCircleProcess"/>
    <dgm:cxn modelId="{09ACE972-7626-4905-802A-8CF1EDBDF1A2}" type="presParOf" srcId="{BC3EA559-FD74-47F9-B2B0-7A669DBBB85E}" destId="{924FA416-BBA6-408A-AE3B-532B79F2DDD5}" srcOrd="2" destOrd="0" presId="urn:microsoft.com/office/officeart/2008/layout/IncreasingCircleProcess"/>
    <dgm:cxn modelId="{89BCC213-BE10-4829-B199-D1E45CC6297C}" type="presParOf" srcId="{BC3EA559-FD74-47F9-B2B0-7A669DBBB85E}" destId="{56E75360-A0F7-43D4-9611-1EF75A2A47BC}" srcOrd="3" destOrd="0" presId="urn:microsoft.com/office/officeart/2008/layout/IncreasingCircleProcess"/>
    <dgm:cxn modelId="{F27DE362-47D6-4EF7-B633-C9CFD8FFE4CD}" type="presParOf" srcId="{24D34025-503E-4F67-A3C7-6CD7AC820585}" destId="{C01804ED-27D9-4560-9397-1C62216D24DA}" srcOrd="3" destOrd="0" presId="urn:microsoft.com/office/officeart/2008/layout/IncreasingCircleProcess"/>
    <dgm:cxn modelId="{58289BCB-7FBD-4D88-A597-F90A958F8865}" type="presParOf" srcId="{24D34025-503E-4F67-A3C7-6CD7AC820585}" destId="{EAAEBC48-F87B-464D-B5C7-DB949A527466}" srcOrd="4" destOrd="0" presId="urn:microsoft.com/office/officeart/2008/layout/IncreasingCircleProcess"/>
    <dgm:cxn modelId="{F40FD136-FFCF-430E-9DEE-D8875DA1297F}" type="presParOf" srcId="{EAAEBC48-F87B-464D-B5C7-DB949A527466}" destId="{B3F06582-8211-4A73-B661-735CC2057940}" srcOrd="0" destOrd="0" presId="urn:microsoft.com/office/officeart/2008/layout/IncreasingCircleProcess"/>
    <dgm:cxn modelId="{778ED19D-A60C-4E0F-9EA1-EB2FF80FB6CC}" type="presParOf" srcId="{EAAEBC48-F87B-464D-B5C7-DB949A527466}" destId="{9F871B20-7CE6-4D62-8D77-91D5E4B554C4}" srcOrd="1" destOrd="0" presId="urn:microsoft.com/office/officeart/2008/layout/IncreasingCircleProcess"/>
    <dgm:cxn modelId="{324099EB-1AC5-44D9-A727-617131100CDA}" type="presParOf" srcId="{EAAEBC48-F87B-464D-B5C7-DB949A527466}" destId="{F910B8F6-871B-4CFD-A587-F6BE32284F2E}" srcOrd="2" destOrd="0" presId="urn:microsoft.com/office/officeart/2008/layout/IncreasingCircleProcess"/>
    <dgm:cxn modelId="{05200922-3E8D-40F5-996D-920221AE9512}" type="presParOf" srcId="{EAAEBC48-F87B-464D-B5C7-DB949A527466}" destId="{9EB63B9D-DCE3-44B0-9B89-F2307C274220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01CB26-787E-470B-9900-497A8F02331B}" type="doc">
      <dgm:prSet loTypeId="urn:microsoft.com/office/officeart/2005/8/layout/p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A1742B7-0460-4C3A-B3A3-EB3ADC37C80A}">
      <dgm:prSet phldrT="[Text]" custT="1"/>
      <dgm:spPr/>
      <dgm:t>
        <a:bodyPr/>
        <a:lstStyle/>
        <a:p>
          <a:r>
            <a:rPr lang="en-US" sz="2800" dirty="0"/>
            <a:t>Before</a:t>
          </a:r>
        </a:p>
      </dgm:t>
    </dgm:pt>
    <dgm:pt modelId="{54C4A98B-18DD-4D8E-A3F5-B8D4DB374B47}" type="parTrans" cxnId="{6B396FCA-1E90-4ADC-93BB-1834C9BA6687}">
      <dgm:prSet/>
      <dgm:spPr/>
      <dgm:t>
        <a:bodyPr/>
        <a:lstStyle/>
        <a:p>
          <a:endParaRPr lang="en-US"/>
        </a:p>
      </dgm:t>
    </dgm:pt>
    <dgm:pt modelId="{03AE5E39-6515-4088-B8F5-0DCBB8A76CC0}" type="sibTrans" cxnId="{6B396FCA-1E90-4ADC-93BB-1834C9BA6687}">
      <dgm:prSet/>
      <dgm:spPr/>
      <dgm:t>
        <a:bodyPr/>
        <a:lstStyle/>
        <a:p>
          <a:endParaRPr lang="en-US"/>
        </a:p>
      </dgm:t>
    </dgm:pt>
    <dgm:pt modelId="{B21AAFA1-0F96-4C03-A5EB-18C09EC9A254}">
      <dgm:prSet phldrT="[Text]" custT="1"/>
      <dgm:spPr/>
      <dgm:t>
        <a:bodyPr/>
        <a:lstStyle/>
        <a:p>
          <a:r>
            <a:rPr lang="en-US" sz="2800" dirty="0"/>
            <a:t>After</a:t>
          </a:r>
        </a:p>
      </dgm:t>
    </dgm:pt>
    <dgm:pt modelId="{B8F6C3E7-3E87-4584-8869-6828BBC8772E}" type="parTrans" cxnId="{58CEF535-7F66-499A-B52F-216F99C15BE2}">
      <dgm:prSet/>
      <dgm:spPr/>
      <dgm:t>
        <a:bodyPr/>
        <a:lstStyle/>
        <a:p>
          <a:endParaRPr lang="en-US"/>
        </a:p>
      </dgm:t>
    </dgm:pt>
    <dgm:pt modelId="{76CAE48A-0A00-4CCB-BF34-EEF6F3512388}" type="sibTrans" cxnId="{58CEF535-7F66-499A-B52F-216F99C15BE2}">
      <dgm:prSet/>
      <dgm:spPr/>
      <dgm:t>
        <a:bodyPr/>
        <a:lstStyle/>
        <a:p>
          <a:endParaRPr lang="en-US"/>
        </a:p>
      </dgm:t>
    </dgm:pt>
    <dgm:pt modelId="{0B3DD2D1-D847-45AC-83D6-F43693C1C448}" type="pres">
      <dgm:prSet presAssocID="{6101CB26-787E-470B-9900-497A8F02331B}" presName="Name0" presStyleCnt="0">
        <dgm:presLayoutVars>
          <dgm:dir/>
          <dgm:resizeHandles val="exact"/>
        </dgm:presLayoutVars>
      </dgm:prSet>
      <dgm:spPr/>
    </dgm:pt>
    <dgm:pt modelId="{269E3839-BE87-4B6F-AE15-F79714F4207E}" type="pres">
      <dgm:prSet presAssocID="{5A1742B7-0460-4C3A-B3A3-EB3ADC37C80A}" presName="compNode" presStyleCnt="0"/>
      <dgm:spPr/>
    </dgm:pt>
    <dgm:pt modelId="{D80AA84F-75B2-481D-B8C8-6935993C85F0}" type="pres">
      <dgm:prSet presAssocID="{5A1742B7-0460-4C3A-B3A3-EB3ADC37C80A}" presName="pictRect" presStyleLbl="node1" presStyleIdx="0" presStyleCnt="2"/>
      <dgm:spPr>
        <a:blipFill rotWithShape="1">
          <a:blip xmlns:r="http://schemas.openxmlformats.org/officeDocument/2006/relationships" r:embed="rId1"/>
          <a:srcRect/>
          <a:stretch>
            <a:fillRect l="-1000" r="-1000"/>
          </a:stretch>
        </a:blipFill>
      </dgm:spPr>
    </dgm:pt>
    <dgm:pt modelId="{A864F3E6-AC54-4695-89CF-029C65903006}" type="pres">
      <dgm:prSet presAssocID="{5A1742B7-0460-4C3A-B3A3-EB3ADC37C80A}" presName="textRect" presStyleLbl="revTx" presStyleIdx="0" presStyleCnt="2">
        <dgm:presLayoutVars>
          <dgm:bulletEnabled val="1"/>
        </dgm:presLayoutVars>
      </dgm:prSet>
      <dgm:spPr/>
    </dgm:pt>
    <dgm:pt modelId="{9CA1D3A3-DA9C-42D5-A0D9-3AB5294D1A3A}" type="pres">
      <dgm:prSet presAssocID="{03AE5E39-6515-4088-B8F5-0DCBB8A76CC0}" presName="sibTrans" presStyleLbl="sibTrans2D1" presStyleIdx="0" presStyleCnt="0"/>
      <dgm:spPr/>
    </dgm:pt>
    <dgm:pt modelId="{A16EA4BC-4BCE-4980-B465-20731BD4120C}" type="pres">
      <dgm:prSet presAssocID="{B21AAFA1-0F96-4C03-A5EB-18C09EC9A254}" presName="compNode" presStyleCnt="0"/>
      <dgm:spPr/>
    </dgm:pt>
    <dgm:pt modelId="{42A6B30F-0BFB-4BDA-B6CF-B8ED295DEB23}" type="pres">
      <dgm:prSet presAssocID="{B21AAFA1-0F96-4C03-A5EB-18C09EC9A254}" presName="pictRect" presStyleLbl="node1" presStyleIdx="1" presStyleCnt="2"/>
      <dgm:spPr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</dgm:spPr>
    </dgm:pt>
    <dgm:pt modelId="{2FFBA5E6-B368-4AEE-8C5F-F7181EA38457}" type="pres">
      <dgm:prSet presAssocID="{B21AAFA1-0F96-4C03-A5EB-18C09EC9A254}" presName="textRect" presStyleLbl="revTx" presStyleIdx="1" presStyleCnt="2">
        <dgm:presLayoutVars>
          <dgm:bulletEnabled val="1"/>
        </dgm:presLayoutVars>
      </dgm:prSet>
      <dgm:spPr/>
    </dgm:pt>
  </dgm:ptLst>
  <dgm:cxnLst>
    <dgm:cxn modelId="{F6216519-1B8F-46F4-BCED-0FAF16502825}" type="presOf" srcId="{03AE5E39-6515-4088-B8F5-0DCBB8A76CC0}" destId="{9CA1D3A3-DA9C-42D5-A0D9-3AB5294D1A3A}" srcOrd="0" destOrd="0" presId="urn:microsoft.com/office/officeart/2005/8/layout/pList1"/>
    <dgm:cxn modelId="{58CEF535-7F66-499A-B52F-216F99C15BE2}" srcId="{6101CB26-787E-470B-9900-497A8F02331B}" destId="{B21AAFA1-0F96-4C03-A5EB-18C09EC9A254}" srcOrd="1" destOrd="0" parTransId="{B8F6C3E7-3E87-4584-8869-6828BBC8772E}" sibTransId="{76CAE48A-0A00-4CCB-BF34-EEF6F3512388}"/>
    <dgm:cxn modelId="{5450C74E-D66F-49AC-BB38-F9162823897D}" type="presOf" srcId="{B21AAFA1-0F96-4C03-A5EB-18C09EC9A254}" destId="{2FFBA5E6-B368-4AEE-8C5F-F7181EA38457}" srcOrd="0" destOrd="0" presId="urn:microsoft.com/office/officeart/2005/8/layout/pList1"/>
    <dgm:cxn modelId="{12F46ECA-EE24-4AFC-B468-FE655649A17F}" type="presOf" srcId="{5A1742B7-0460-4C3A-B3A3-EB3ADC37C80A}" destId="{A864F3E6-AC54-4695-89CF-029C65903006}" srcOrd="0" destOrd="0" presId="urn:microsoft.com/office/officeart/2005/8/layout/pList1"/>
    <dgm:cxn modelId="{6B396FCA-1E90-4ADC-93BB-1834C9BA6687}" srcId="{6101CB26-787E-470B-9900-497A8F02331B}" destId="{5A1742B7-0460-4C3A-B3A3-EB3ADC37C80A}" srcOrd="0" destOrd="0" parTransId="{54C4A98B-18DD-4D8E-A3F5-B8D4DB374B47}" sibTransId="{03AE5E39-6515-4088-B8F5-0DCBB8A76CC0}"/>
    <dgm:cxn modelId="{2AEA9EE7-1411-4FFD-9915-DACEAB6C0D60}" type="presOf" srcId="{6101CB26-787E-470B-9900-497A8F02331B}" destId="{0B3DD2D1-D847-45AC-83D6-F43693C1C448}" srcOrd="0" destOrd="0" presId="urn:microsoft.com/office/officeart/2005/8/layout/pList1"/>
    <dgm:cxn modelId="{B3229A41-4F96-45A9-8FE0-F4EFA07B31DF}" type="presParOf" srcId="{0B3DD2D1-D847-45AC-83D6-F43693C1C448}" destId="{269E3839-BE87-4B6F-AE15-F79714F4207E}" srcOrd="0" destOrd="0" presId="urn:microsoft.com/office/officeart/2005/8/layout/pList1"/>
    <dgm:cxn modelId="{A4745832-120E-477B-BA03-6D6E3AC4E904}" type="presParOf" srcId="{269E3839-BE87-4B6F-AE15-F79714F4207E}" destId="{D80AA84F-75B2-481D-B8C8-6935993C85F0}" srcOrd="0" destOrd="0" presId="urn:microsoft.com/office/officeart/2005/8/layout/pList1"/>
    <dgm:cxn modelId="{473BAE58-347E-4511-9187-7015A0B91A07}" type="presParOf" srcId="{269E3839-BE87-4B6F-AE15-F79714F4207E}" destId="{A864F3E6-AC54-4695-89CF-029C65903006}" srcOrd="1" destOrd="0" presId="urn:microsoft.com/office/officeart/2005/8/layout/pList1"/>
    <dgm:cxn modelId="{6B14D497-5DE0-48C7-9584-FD2311C6A9CB}" type="presParOf" srcId="{0B3DD2D1-D847-45AC-83D6-F43693C1C448}" destId="{9CA1D3A3-DA9C-42D5-A0D9-3AB5294D1A3A}" srcOrd="1" destOrd="0" presId="urn:microsoft.com/office/officeart/2005/8/layout/pList1"/>
    <dgm:cxn modelId="{9F50083A-D176-4E0D-8A7B-D787B06CC065}" type="presParOf" srcId="{0B3DD2D1-D847-45AC-83D6-F43693C1C448}" destId="{A16EA4BC-4BCE-4980-B465-20731BD4120C}" srcOrd="2" destOrd="0" presId="urn:microsoft.com/office/officeart/2005/8/layout/pList1"/>
    <dgm:cxn modelId="{E13F6718-969E-4AC6-8BE8-854ECF923A4A}" type="presParOf" srcId="{A16EA4BC-4BCE-4980-B465-20731BD4120C}" destId="{42A6B30F-0BFB-4BDA-B6CF-B8ED295DEB23}" srcOrd="0" destOrd="0" presId="urn:microsoft.com/office/officeart/2005/8/layout/pList1"/>
    <dgm:cxn modelId="{9A726B67-EAFD-4FBB-B99D-333B1F22F7AB}" type="presParOf" srcId="{A16EA4BC-4BCE-4980-B465-20731BD4120C}" destId="{2FFBA5E6-B368-4AEE-8C5F-F7181EA38457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97619-4F50-45EF-BE6F-572885B53221}">
      <dsp:nvSpPr>
        <dsp:cNvPr id="0" name=""/>
        <dsp:cNvSpPr/>
      </dsp:nvSpPr>
      <dsp:spPr>
        <a:xfrm>
          <a:off x="2698" y="0"/>
          <a:ext cx="628846" cy="628846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DF000-0014-488B-B66A-F1B532C83466}">
      <dsp:nvSpPr>
        <dsp:cNvPr id="0" name=""/>
        <dsp:cNvSpPr/>
      </dsp:nvSpPr>
      <dsp:spPr>
        <a:xfrm>
          <a:off x="65583" y="62884"/>
          <a:ext cx="503077" cy="503077"/>
        </a:xfrm>
        <a:prstGeom prst="chord">
          <a:avLst>
            <a:gd name="adj1" fmla="val 1168272"/>
            <a:gd name="adj2" fmla="val 9631728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58402-0C5F-4D3A-A779-395C6FCB4A28}">
      <dsp:nvSpPr>
        <dsp:cNvPr id="0" name=""/>
        <dsp:cNvSpPr/>
      </dsp:nvSpPr>
      <dsp:spPr>
        <a:xfrm>
          <a:off x="762554" y="628846"/>
          <a:ext cx="1860338" cy="264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Regression</a:t>
          </a:r>
        </a:p>
      </dsp:txBody>
      <dsp:txXfrm>
        <a:off x="762554" y="628846"/>
        <a:ext cx="1860338" cy="2646396"/>
      </dsp:txXfrm>
    </dsp:sp>
    <dsp:sp modelId="{6BFCA3E7-1584-4EEE-9A6F-93DA91FC27ED}">
      <dsp:nvSpPr>
        <dsp:cNvPr id="0" name=""/>
        <dsp:cNvSpPr/>
      </dsp:nvSpPr>
      <dsp:spPr>
        <a:xfrm>
          <a:off x="762554" y="0"/>
          <a:ext cx="1860338" cy="628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Problem Type</a:t>
          </a:r>
        </a:p>
      </dsp:txBody>
      <dsp:txXfrm>
        <a:off x="762554" y="0"/>
        <a:ext cx="1860338" cy="628846"/>
      </dsp:txXfrm>
    </dsp:sp>
    <dsp:sp modelId="{511F1147-D773-4AE4-BE9F-EE4367F7B9A5}">
      <dsp:nvSpPr>
        <dsp:cNvPr id="0" name=""/>
        <dsp:cNvSpPr/>
      </dsp:nvSpPr>
      <dsp:spPr>
        <a:xfrm>
          <a:off x="2753902" y="0"/>
          <a:ext cx="628846" cy="628846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2B8E3-4898-4BCD-8E0E-816E0539E6F8}">
      <dsp:nvSpPr>
        <dsp:cNvPr id="0" name=""/>
        <dsp:cNvSpPr/>
      </dsp:nvSpPr>
      <dsp:spPr>
        <a:xfrm>
          <a:off x="56336" y="88762"/>
          <a:ext cx="503077" cy="503077"/>
        </a:xfrm>
        <a:prstGeom prst="chord">
          <a:avLst>
            <a:gd name="adj1" fmla="val 20431728"/>
            <a:gd name="adj2" fmla="val 11968272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FA416-BBA6-408A-AE3B-532B79F2DDD5}">
      <dsp:nvSpPr>
        <dsp:cNvPr id="0" name=""/>
        <dsp:cNvSpPr/>
      </dsp:nvSpPr>
      <dsp:spPr>
        <a:xfrm>
          <a:off x="3513759" y="628846"/>
          <a:ext cx="1860338" cy="264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Median House Value</a:t>
          </a:r>
        </a:p>
      </dsp:txBody>
      <dsp:txXfrm>
        <a:off x="3513759" y="628846"/>
        <a:ext cx="1860338" cy="2646396"/>
      </dsp:txXfrm>
    </dsp:sp>
    <dsp:sp modelId="{56E75360-A0F7-43D4-9611-1EF75A2A47BC}">
      <dsp:nvSpPr>
        <dsp:cNvPr id="0" name=""/>
        <dsp:cNvSpPr/>
      </dsp:nvSpPr>
      <dsp:spPr>
        <a:xfrm>
          <a:off x="3513759" y="0"/>
          <a:ext cx="1860338" cy="628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Target Variable</a:t>
          </a:r>
        </a:p>
      </dsp:txBody>
      <dsp:txXfrm>
        <a:off x="3513759" y="0"/>
        <a:ext cx="1860338" cy="628846"/>
      </dsp:txXfrm>
    </dsp:sp>
    <dsp:sp modelId="{B3F06582-8211-4A73-B661-735CC2057940}">
      <dsp:nvSpPr>
        <dsp:cNvPr id="0" name=""/>
        <dsp:cNvSpPr/>
      </dsp:nvSpPr>
      <dsp:spPr>
        <a:xfrm>
          <a:off x="5505107" y="0"/>
          <a:ext cx="628846" cy="628846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71B20-7CE6-4D62-8D77-91D5E4B554C4}">
      <dsp:nvSpPr>
        <dsp:cNvPr id="0" name=""/>
        <dsp:cNvSpPr/>
      </dsp:nvSpPr>
      <dsp:spPr>
        <a:xfrm>
          <a:off x="55712" y="88762"/>
          <a:ext cx="503077" cy="503077"/>
        </a:xfrm>
        <a:prstGeom prst="chord">
          <a:avLst>
            <a:gd name="adj1" fmla="val 16200000"/>
            <a:gd name="adj2" fmla="val 1620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0B8F6-871B-4CFD-A587-F6BE32284F2E}">
      <dsp:nvSpPr>
        <dsp:cNvPr id="0" name=""/>
        <dsp:cNvSpPr/>
      </dsp:nvSpPr>
      <dsp:spPr>
        <a:xfrm>
          <a:off x="6264963" y="628846"/>
          <a:ext cx="1860338" cy="264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Kaggle</a:t>
          </a:r>
        </a:p>
      </dsp:txBody>
      <dsp:txXfrm>
        <a:off x="6264963" y="628846"/>
        <a:ext cx="1860338" cy="2646396"/>
      </dsp:txXfrm>
    </dsp:sp>
    <dsp:sp modelId="{9EB63B9D-DCE3-44B0-9B89-F2307C274220}">
      <dsp:nvSpPr>
        <dsp:cNvPr id="0" name=""/>
        <dsp:cNvSpPr/>
      </dsp:nvSpPr>
      <dsp:spPr>
        <a:xfrm>
          <a:off x="6264963" y="0"/>
          <a:ext cx="1860338" cy="628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Source</a:t>
          </a:r>
        </a:p>
      </dsp:txBody>
      <dsp:txXfrm>
        <a:off x="6264963" y="0"/>
        <a:ext cx="1860338" cy="628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AA84F-75B2-481D-B8C8-6935993C85F0}">
      <dsp:nvSpPr>
        <dsp:cNvPr id="0" name=""/>
        <dsp:cNvSpPr/>
      </dsp:nvSpPr>
      <dsp:spPr>
        <a:xfrm>
          <a:off x="84541" y="288"/>
          <a:ext cx="2326960" cy="1603275"/>
        </a:xfrm>
        <a:prstGeom prst="roundRect">
          <a:avLst/>
        </a:prstGeom>
        <a:blipFill rotWithShape="1">
          <a:blip xmlns:r="http://schemas.openxmlformats.org/officeDocument/2006/relationships" r:embed="rId1"/>
          <a:srcRect/>
          <a:stretch>
            <a:fillRect l="-1000" r="-1000"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4F3E6-AC54-4695-89CF-029C65903006}">
      <dsp:nvSpPr>
        <dsp:cNvPr id="0" name=""/>
        <dsp:cNvSpPr/>
      </dsp:nvSpPr>
      <dsp:spPr>
        <a:xfrm>
          <a:off x="84541" y="1603564"/>
          <a:ext cx="2326960" cy="863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Before</a:t>
          </a:r>
        </a:p>
      </dsp:txBody>
      <dsp:txXfrm>
        <a:off x="84541" y="1603564"/>
        <a:ext cx="2326960" cy="863302"/>
      </dsp:txXfrm>
    </dsp:sp>
    <dsp:sp modelId="{42A6B30F-0BFB-4BDA-B6CF-B8ED295DEB23}">
      <dsp:nvSpPr>
        <dsp:cNvPr id="0" name=""/>
        <dsp:cNvSpPr/>
      </dsp:nvSpPr>
      <dsp:spPr>
        <a:xfrm>
          <a:off x="2644295" y="288"/>
          <a:ext cx="2326960" cy="1603275"/>
        </a:xfrm>
        <a:prstGeom prst="roundRect">
          <a:avLst/>
        </a:prstGeom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BA5E6-B368-4AEE-8C5F-F7181EA38457}">
      <dsp:nvSpPr>
        <dsp:cNvPr id="0" name=""/>
        <dsp:cNvSpPr/>
      </dsp:nvSpPr>
      <dsp:spPr>
        <a:xfrm>
          <a:off x="2644295" y="1603564"/>
          <a:ext cx="2326960" cy="863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After</a:t>
          </a:r>
        </a:p>
      </dsp:txBody>
      <dsp:txXfrm>
        <a:off x="2644295" y="1603564"/>
        <a:ext cx="2326960" cy="863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2297-437A-F8D3-24AE-11AE47D4A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66F1C-C90E-6B82-310A-18CBE40E9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43598-1273-7861-3B9E-37358AE1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C9E2B-7095-9E7E-AFA2-485DB5D9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C3C6C-01AA-5CA0-1526-43120DDB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A1FBF-BAAE-5870-1A23-49C3662B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B9890-841C-2D44-F56E-E87EB1AE7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3B99D-C86E-AE15-3487-EA4D3276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4BC26-F5A0-6720-D907-982F14D95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F844-8E32-4D0D-BC8F-DB88E8C3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8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47FDC-B1D0-B716-F7F5-B93D3BC8B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FDB1C-641C-3C41-16F9-7F53ABB61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FD3F1-6C64-6B2F-0BB3-06A5E8F3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82D46-7F4A-CD08-5C99-52A854CB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63049-5F2B-608F-6EDB-B0B5589C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4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5B8E-2A0A-FC49-C81F-4C895A67B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AFF87-800F-36BB-9EFB-D729BB8E9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BFD2B-E70D-986B-C335-0F1AAF22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A0651-FBBC-1A0F-10C9-0F29E526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90E1D-3AFE-156F-FCBC-89F27246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8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1E66-84C3-4D73-1AA8-87CCC2CD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3916F-E03D-A068-453A-4A90184F4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30C39-E5F7-F3C6-3B4A-9ADD86AE4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1FECA-2AE9-AD7F-C4A7-F1BF10FAC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4AA7E-8039-1DAB-BD62-EFD4B2C3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7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AB57-0E72-8EDB-E812-38C71640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B633C-2B0D-8B95-E521-EC97457D2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005AA-369D-4044-6A94-8951A87E0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067DE-7117-74FE-D5B7-E0D88779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CFBC5-B2FB-D3B4-6BEB-7E2C39A9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763F7-7E67-D810-1997-CA779087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1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1835-595A-09B5-17B9-93DD8D3F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3290B-2267-35DF-CE83-8CBD546B8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04BB7-E1B3-8E42-C344-46D06008B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A5AF8-848B-B84E-5D3A-8B64405D6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FBD95-B1AA-B791-D379-BE2F4B4CC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710EB-2803-B6B3-635F-7203C41E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B5AB3E-34BD-C788-7B12-40F6D4EF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CE5B9-88C1-C81D-B433-B100C818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1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BEEE2-550A-B29E-ADEF-11B6D486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B5B8D1-D4C2-5BBB-B641-DF88D85B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CB3B9-99F0-2E90-62F4-427E9AF2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ECC7C-844A-D67E-FF78-251FF210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4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840AB-77AD-14A9-2CC3-45C3265C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C6198-175A-CA73-F280-401BF75D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5A662-19AF-63D0-0D73-F33E7616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8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193E-6200-8CE0-0972-7CE3C524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0892-F75A-7E3E-0652-FFF431097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901EF-02C9-0125-5BF7-B967B9C3F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31E11-7870-7632-817A-ECCCB94B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69B52-5D4F-0CDA-A063-23E1F8D2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1B63D-1FD0-C17B-FE16-B9171A56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9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1ED7-9BCA-72C0-DE8A-D56485E50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F4558-6BE7-5EE1-F27F-E98EF0F01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65A83-1E5C-7EC6-426C-0053DDB1A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0D3D3-168F-C790-FEE5-709AA8B5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91695-F756-647D-2D55-2B141E59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72DF3-651F-9A81-9679-89658A48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2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AE67C-79CE-C7DE-295B-371446A2B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27253-2EEF-FC76-8BE9-B32F9411A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9C288-A2FE-118F-76BF-D204CDA90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ABDDC-AB54-DFFF-BBDB-E6778B269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EF2A5-47DC-AD98-1E7B-EEFC5CBAF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5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diagramLayout" Target="../diagrams/layout1.xml"/><Relationship Id="rId7" Type="http://schemas.openxmlformats.org/officeDocument/2006/relationships/oleObject" Target="../embeddings/oleObject1.bin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9B16-D2F6-B4CB-F79B-6B2667F6E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California Housing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08020-60FB-021C-7F74-3E87F0EE3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Applied Machine Learning with Python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Houses in a village">
            <a:extLst>
              <a:ext uri="{FF2B5EF4-FFF2-40B4-BE49-F238E27FC236}">
                <a16:creationId xmlns:a16="http://schemas.microsoft.com/office/drawing/2014/main" id="{8287FF62-9EA7-77D9-2FB0-E3020954B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9" r="16286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12133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8055E-1275-DD72-B42E-F031A5BE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10" y="16451"/>
            <a:ext cx="4772975" cy="1800526"/>
          </a:xfrm>
        </p:spPr>
        <p:txBody>
          <a:bodyPr>
            <a:normAutofit/>
          </a:bodyPr>
          <a:lstStyle/>
          <a:p>
            <a:r>
              <a:rPr lang="en-US" dirty="0"/>
              <a:t>Skewness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694EB-1ABB-6238-E79F-6DBC33F6E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43" y="1652209"/>
            <a:ext cx="4772974" cy="3553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While exploring the dataset we found that 5 different features had a right skewed distribution, below are the distributions after performing a square root transformation</a:t>
            </a:r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99517391-1C39-95D2-2AC0-62097BAE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67" y="81765"/>
            <a:ext cx="4523289" cy="3347235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F225C290-4C47-2A7C-0046-CFB0CB01B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216" y="3415170"/>
            <a:ext cx="4526685" cy="336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08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3B52C-B960-669D-A4C3-A07CF319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OLS model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09739494-7EE6-F70E-126C-98172890E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407" y="49530"/>
            <a:ext cx="5225142" cy="661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4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92B9C-868C-CBDF-D03D-6E1E57F3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Redundant features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63126-2300-C25E-4378-2A40BDF34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To spot redundant features we used two tests</a:t>
            </a:r>
          </a:p>
          <a:p>
            <a:pPr marL="0" indent="0">
              <a:buNone/>
            </a:pPr>
            <a:r>
              <a:rPr lang="en-US" sz="2200" dirty="0"/>
              <a:t>1. ANOVA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6758DE-FC64-AEBB-B49C-B70A39729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100609"/>
              </p:ext>
            </p:extLst>
          </p:nvPr>
        </p:nvGraphicFramePr>
        <p:xfrm>
          <a:off x="5187004" y="640080"/>
          <a:ext cx="5838305" cy="557784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8305">
                  <a:extLst>
                    <a:ext uri="{9D8B030D-6E8A-4147-A177-3AD203B41FA5}">
                      <a16:colId xmlns:a16="http://schemas.microsoft.com/office/drawing/2014/main" val="2224584082"/>
                    </a:ext>
                  </a:extLst>
                </a:gridCol>
              </a:tblGrid>
              <a:tr h="912829">
                <a:tc>
                  <a:txBody>
                    <a:bodyPr/>
                    <a:lstStyle/>
                    <a:p>
                      <a:r>
                        <a:rPr lang="en-US" sz="3100" b="1" cap="none" spc="0">
                          <a:solidFill>
                            <a:schemeClr val="bg1"/>
                          </a:solidFill>
                        </a:rPr>
                        <a:t>Features</a:t>
                      </a:r>
                    </a:p>
                  </a:txBody>
                  <a:tcPr marL="142622" marR="101873" marT="203745" marB="203745" anchor="ctr"/>
                </a:tc>
                <a:extLst>
                  <a:ext uri="{0D108BD9-81ED-4DB2-BD59-A6C34878D82A}">
                    <a16:rowId xmlns:a16="http://schemas.microsoft.com/office/drawing/2014/main" val="2789543857"/>
                  </a:ext>
                </a:extLst>
              </a:tr>
              <a:tr h="912829">
                <a:tc>
                  <a:txBody>
                    <a:bodyPr/>
                    <a:lstStyle/>
                    <a:p>
                      <a:r>
                        <a:rPr lang="en-US" sz="2800" b="0" cap="none" spc="0" dirty="0">
                          <a:solidFill>
                            <a:schemeClr val="tx1"/>
                          </a:solidFill>
                        </a:rPr>
                        <a:t>Latitude</a:t>
                      </a:r>
                    </a:p>
                  </a:txBody>
                  <a:tcPr marL="142622" marR="101873" marT="203745" marB="203745" anchor="ctr"/>
                </a:tc>
                <a:extLst>
                  <a:ext uri="{0D108BD9-81ED-4DB2-BD59-A6C34878D82A}">
                    <a16:rowId xmlns:a16="http://schemas.microsoft.com/office/drawing/2014/main" val="2431653949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r>
                        <a:rPr lang="en-US" sz="2800" cap="none" spc="0" dirty="0" err="1">
                          <a:solidFill>
                            <a:schemeClr val="tx1"/>
                          </a:solidFill>
                        </a:rPr>
                        <a:t>Housing_median_age</a:t>
                      </a:r>
                      <a:endParaRPr lang="en-US" sz="2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2622" marR="101873" marT="101873" marB="203745"/>
                </a:tc>
                <a:extLst>
                  <a:ext uri="{0D108BD9-81ED-4DB2-BD59-A6C34878D82A}">
                    <a16:rowId xmlns:a16="http://schemas.microsoft.com/office/drawing/2014/main" val="3699165940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marL="142622" marR="101873" marT="101873" marB="203745"/>
                </a:tc>
                <a:extLst>
                  <a:ext uri="{0D108BD9-81ED-4DB2-BD59-A6C34878D82A}">
                    <a16:rowId xmlns:a16="http://schemas.microsoft.com/office/drawing/2014/main" val="3084395248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Median_income</a:t>
                      </a:r>
                    </a:p>
                  </a:txBody>
                  <a:tcPr marL="142622" marR="101873" marT="101873" marB="203745"/>
                </a:tc>
                <a:extLst>
                  <a:ext uri="{0D108BD9-81ED-4DB2-BD59-A6C34878D82A}">
                    <a16:rowId xmlns:a16="http://schemas.microsoft.com/office/drawing/2014/main" val="2439268715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Median_house_value</a:t>
                      </a:r>
                    </a:p>
                  </a:txBody>
                  <a:tcPr marL="142622" marR="101873" marT="101873" marB="203745"/>
                </a:tc>
                <a:extLst>
                  <a:ext uri="{0D108BD9-81ED-4DB2-BD59-A6C34878D82A}">
                    <a16:rowId xmlns:a16="http://schemas.microsoft.com/office/drawing/2014/main" val="1520213816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r>
                        <a:rPr lang="en-US" sz="2800" cap="none" spc="0" dirty="0" err="1">
                          <a:solidFill>
                            <a:schemeClr val="tx1"/>
                          </a:solidFill>
                        </a:rPr>
                        <a:t>Ocean_proximity_INLAND</a:t>
                      </a:r>
                      <a:endParaRPr lang="en-US" sz="2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2622" marR="101873" marT="101873" marB="203745"/>
                </a:tc>
                <a:extLst>
                  <a:ext uri="{0D108BD9-81ED-4DB2-BD59-A6C34878D82A}">
                    <a16:rowId xmlns:a16="http://schemas.microsoft.com/office/drawing/2014/main" val="4190212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719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92B9C-868C-CBDF-D03D-6E1E57F3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Redundant features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63126-2300-C25E-4378-2A40BDF34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To spot redundant features we used two tests</a:t>
            </a:r>
          </a:p>
          <a:p>
            <a:pPr marL="0" indent="0">
              <a:buNone/>
            </a:pPr>
            <a:r>
              <a:rPr lang="en-US" sz="2200" dirty="0"/>
              <a:t>2. Mutual Information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6758DE-FC64-AEBB-B49C-B70A39729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648331"/>
              </p:ext>
            </p:extLst>
          </p:nvPr>
        </p:nvGraphicFramePr>
        <p:xfrm>
          <a:off x="5187004" y="640080"/>
          <a:ext cx="5838305" cy="557784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8305">
                  <a:extLst>
                    <a:ext uri="{9D8B030D-6E8A-4147-A177-3AD203B41FA5}">
                      <a16:colId xmlns:a16="http://schemas.microsoft.com/office/drawing/2014/main" val="2224584082"/>
                    </a:ext>
                  </a:extLst>
                </a:gridCol>
              </a:tblGrid>
              <a:tr h="912829">
                <a:tc>
                  <a:txBody>
                    <a:bodyPr/>
                    <a:lstStyle/>
                    <a:p>
                      <a:r>
                        <a:rPr lang="en-US" sz="3100" b="1" cap="none" spc="0">
                          <a:solidFill>
                            <a:schemeClr val="bg1"/>
                          </a:solidFill>
                        </a:rPr>
                        <a:t>Features</a:t>
                      </a:r>
                    </a:p>
                  </a:txBody>
                  <a:tcPr marL="142622" marR="101873" marT="203745" marB="203745" anchor="ctr"/>
                </a:tc>
                <a:extLst>
                  <a:ext uri="{0D108BD9-81ED-4DB2-BD59-A6C34878D82A}">
                    <a16:rowId xmlns:a16="http://schemas.microsoft.com/office/drawing/2014/main" val="2789543857"/>
                  </a:ext>
                </a:extLst>
              </a:tr>
              <a:tr h="912829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/>
                        <a:t>Longitude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1653949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/>
                        <a:t>Latitude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165940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err="1"/>
                        <a:t>Housing_median_age</a:t>
                      </a:r>
                      <a:endParaRPr lang="en-US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395248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err="1"/>
                        <a:t>Median_income</a:t>
                      </a:r>
                      <a:endParaRPr lang="en-US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268715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err="1"/>
                        <a:t>Median_house_value</a:t>
                      </a:r>
                      <a:endParaRPr lang="en-US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213816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err="1"/>
                        <a:t>Ocean_proximity_INLAND</a:t>
                      </a:r>
                      <a:endParaRPr lang="en-US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212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684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1352-B528-16ED-803A-BB2050AA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B3A5F-04EA-7892-4C16-F5D91C080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3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138A2-6491-9EFC-890C-B1940A2D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Data Prep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3656-F5A8-3424-C4F5-440468354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2000"/>
              <a:t>Splitting the data</a:t>
            </a:r>
          </a:p>
          <a:p>
            <a:r>
              <a:rPr lang="en-US" sz="2000"/>
              <a:t>70:30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48199-865B-CBD7-16A7-95960BD20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Encoding categorical data</a:t>
            </a:r>
          </a:p>
          <a:p>
            <a:r>
              <a:rPr lang="en-US" sz="2000"/>
              <a:t>One hot encoding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03981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8DE5B-C758-83FE-98A3-9BABF9C2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Linear Regression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EB0AD-D8BC-7176-C281-A93022A7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200" dirty="0"/>
              <a:t>Trained and fit the model with default parameters</a:t>
            </a:r>
          </a:p>
          <a:p>
            <a:pPr lvl="1"/>
            <a:r>
              <a:rPr lang="en-US" sz="2200" dirty="0"/>
              <a:t>Got RMSE of </a:t>
            </a:r>
            <a:r>
              <a:rPr lang="en-US" sz="2200" b="0" i="0" dirty="0">
                <a:effectLst/>
              </a:rPr>
              <a:t>0.309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641850-59F6-0AA7-09E3-1051E92A6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119" y="3002936"/>
            <a:ext cx="4987224" cy="343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87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8DE5B-C758-83FE-98A3-9BABF9C2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Decision Tree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EB0AD-D8BC-7176-C281-A93022A7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200" dirty="0"/>
              <a:t>Trained and fit the model with default hyperparameters</a:t>
            </a:r>
          </a:p>
          <a:p>
            <a:pPr lvl="1"/>
            <a:r>
              <a:rPr lang="en-US" sz="2200" dirty="0"/>
              <a:t>Got RMSE of </a:t>
            </a:r>
            <a:r>
              <a:rPr lang="en-US" sz="2200" b="0" i="0" dirty="0">
                <a:effectLst/>
              </a:rPr>
              <a:t>0.324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Performed random search and got the following best parameters:</a:t>
            </a:r>
          </a:p>
          <a:p>
            <a:pPr lvl="1"/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{'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9,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3,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'auto',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9, 'criterion':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friedman_mse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’}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0" i="0" dirty="0">
                <a:effectLst/>
              </a:rPr>
              <a:t>Used best parameters</a:t>
            </a:r>
          </a:p>
          <a:p>
            <a:pPr lvl="1"/>
            <a:r>
              <a:rPr lang="en-US" sz="2200" dirty="0"/>
              <a:t>Got RMSE of </a:t>
            </a:r>
            <a:r>
              <a:rPr lang="en-US" sz="2200" b="0" i="0" dirty="0">
                <a:effectLst/>
              </a:rPr>
              <a:t>0.282</a:t>
            </a:r>
          </a:p>
        </p:txBody>
      </p:sp>
    </p:spTree>
    <p:extLst>
      <p:ext uri="{BB962C8B-B14F-4D97-AF65-F5344CB8AC3E}">
        <p14:creationId xmlns:p14="http://schemas.microsoft.com/office/powerpoint/2010/main" val="340544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8DE5B-C758-83FE-98A3-9BABF9C2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Decision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2EDF35-09E0-0030-8DAB-AEE343A09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178" y="1340493"/>
            <a:ext cx="5867400" cy="417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52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8DE5B-C758-83FE-98A3-9BABF9C2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err="1"/>
              <a:t>XGBRegressor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EB0AD-D8BC-7176-C281-A93022A7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200" dirty="0"/>
              <a:t>Trained and fit the model with default hyperparameters</a:t>
            </a:r>
          </a:p>
          <a:p>
            <a:pPr lvl="1"/>
            <a:r>
              <a:rPr lang="en-US" sz="2200" dirty="0"/>
              <a:t>Got RMSE of </a:t>
            </a:r>
            <a:r>
              <a:rPr lang="en-US" sz="2200" b="0" i="0" dirty="0">
                <a:effectLst/>
              </a:rPr>
              <a:t>49.0087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Performed random search and got the following best parameters:</a:t>
            </a:r>
          </a:p>
          <a:p>
            <a:pPr lvl="1"/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{'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n_estimator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3,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7, 'eta': 0.1}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0" i="0" dirty="0">
                <a:effectLst/>
              </a:rPr>
              <a:t>Used best parameters</a:t>
            </a:r>
          </a:p>
          <a:p>
            <a:pPr lvl="1"/>
            <a:r>
              <a:rPr lang="en-US" sz="2200" dirty="0"/>
              <a:t>Got RMSE of </a:t>
            </a:r>
            <a:r>
              <a:rPr lang="en-US" sz="2200" b="0" i="0" dirty="0">
                <a:effectLst/>
              </a:rPr>
              <a:t>325.9228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b="0" i="0" dirty="0">
                <a:effectLst/>
              </a:rPr>
              <a:t>Performed grid search and got the same parameters</a:t>
            </a:r>
          </a:p>
        </p:txBody>
      </p:sp>
    </p:spTree>
    <p:extLst>
      <p:ext uri="{BB962C8B-B14F-4D97-AF65-F5344CB8AC3E}">
        <p14:creationId xmlns:p14="http://schemas.microsoft.com/office/powerpoint/2010/main" val="336740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5C50-FC92-E8EB-2466-63E59C2E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FDBA-7CEE-D267-16E7-8B07F9E4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/>
              <a:t>Dataset</a:t>
            </a:r>
          </a:p>
          <a:p>
            <a:r>
              <a:rPr lang="en-US" sz="1800"/>
              <a:t>EDA</a:t>
            </a:r>
          </a:p>
          <a:p>
            <a:r>
              <a:rPr lang="en-US" sz="1800"/>
              <a:t>Feature Engineering</a:t>
            </a:r>
          </a:p>
          <a:p>
            <a:r>
              <a:rPr lang="en-US" sz="1800"/>
              <a:t>Model Implementation</a:t>
            </a:r>
          </a:p>
          <a:p>
            <a:r>
              <a:rPr lang="en-US" sz="1800"/>
              <a:t>Hyperparameter Tuning</a:t>
            </a:r>
          </a:p>
          <a:p>
            <a:r>
              <a:rPr lang="en-US" sz="1800"/>
              <a:t>Model Evaluation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olls of blueprints">
            <a:extLst>
              <a:ext uri="{FF2B5EF4-FFF2-40B4-BE49-F238E27FC236}">
                <a16:creationId xmlns:a16="http://schemas.microsoft.com/office/drawing/2014/main" id="{646FD82E-7F01-A75D-15B5-83BAD2187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64" r="2" b="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87706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8DE5B-C758-83FE-98A3-9BABF9C2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XGBRegressor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3DCD492-F41F-3118-6F79-DD2FE5CE9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257" y="643466"/>
            <a:ext cx="555481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5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8DE5B-C758-83FE-98A3-9BABF9C2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Random Forest Regressor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EB0AD-D8BC-7176-C281-A93022A7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928616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200" dirty="0"/>
              <a:t>Trained and fit the model with default hyperparameters</a:t>
            </a:r>
          </a:p>
          <a:p>
            <a:pPr lvl="1"/>
            <a:r>
              <a:rPr lang="en-US" sz="2200" dirty="0"/>
              <a:t>Got RMSE of </a:t>
            </a:r>
            <a:r>
              <a:rPr lang="en-US" sz="2200" b="0" i="0" dirty="0">
                <a:effectLst/>
              </a:rPr>
              <a:t>50.3976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Performed random search and got the following best parameters:</a:t>
            </a:r>
          </a:p>
          <a:p>
            <a:pPr lvl="1"/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{'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’: 100,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5,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2,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‘sqrt',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’: 30, 'bootstrap’: False}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0" i="0" dirty="0">
                <a:effectLst/>
              </a:rPr>
              <a:t>Used </a:t>
            </a:r>
            <a:r>
              <a:rPr lang="en-US" sz="2200" b="0" i="1" dirty="0">
                <a:effectLst/>
              </a:rPr>
              <a:t>random search </a:t>
            </a:r>
            <a:r>
              <a:rPr lang="en-US" sz="2200" b="0" i="0" dirty="0">
                <a:effectLst/>
              </a:rPr>
              <a:t>best parameters</a:t>
            </a:r>
          </a:p>
          <a:p>
            <a:pPr lvl="1"/>
            <a:r>
              <a:rPr lang="en-US" sz="2200" dirty="0"/>
              <a:t>Got RMSE of 66</a:t>
            </a:r>
            <a:r>
              <a:rPr lang="en-US" sz="2200" b="0" i="0" dirty="0">
                <a:effectLst/>
              </a:rPr>
              <a:t>.0274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Performed grid search and got the following parameters</a:t>
            </a:r>
          </a:p>
          <a:p>
            <a:pPr lvl="1"/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{'bootstrap’: False,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’: 30,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‘sqrt',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’: 1,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’: 2,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100}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</a:rPr>
              <a:t>Used </a:t>
            </a:r>
            <a:r>
              <a:rPr lang="en-US" sz="2200" i="1" dirty="0">
                <a:solidFill>
                  <a:srgbClr val="000000"/>
                </a:solidFill>
              </a:rPr>
              <a:t>grid search </a:t>
            </a:r>
            <a:r>
              <a:rPr lang="en-US" sz="2200" dirty="0">
                <a:solidFill>
                  <a:srgbClr val="000000"/>
                </a:solidFill>
              </a:rPr>
              <a:t>best parameters</a:t>
            </a:r>
          </a:p>
          <a:p>
            <a:pPr lvl="1"/>
            <a:r>
              <a:rPr lang="en-US" sz="2200" b="0" i="0" dirty="0">
                <a:solidFill>
                  <a:srgbClr val="000000"/>
                </a:solidFill>
                <a:effectLst/>
              </a:rPr>
              <a:t>Got RMSE of 65.2006</a:t>
            </a:r>
            <a:endParaRPr lang="en-US" sz="22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3117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DE083-BFDD-6225-767A-237CAA391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RFR with Grid Search</a:t>
            </a:r>
          </a:p>
        </p:txBody>
      </p:sp>
      <p:pic>
        <p:nvPicPr>
          <p:cNvPr id="10" name="Picture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35CDFA6D-4E7C-F9F3-E36E-07D6C0D7F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895" y="643466"/>
            <a:ext cx="565354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49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DE083-BFDD-6225-767A-237CAA391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RFR with Random Search</a:t>
            </a:r>
          </a:p>
        </p:txBody>
      </p:sp>
      <p:pic>
        <p:nvPicPr>
          <p:cNvPr id="7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F5180445-201F-5092-9171-572D744F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895" y="643466"/>
            <a:ext cx="565354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5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7BF6-4C31-E37B-F633-AC2FF2CE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1288A-D0B7-F475-F1C3-E231BADE9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regressor performed better than </a:t>
            </a:r>
            <a:r>
              <a:rPr lang="en-US" dirty="0" err="1"/>
              <a:t>XGBRegressor</a:t>
            </a:r>
            <a:r>
              <a:rPr lang="en-US" dirty="0"/>
              <a:t> on this dataset</a:t>
            </a:r>
          </a:p>
          <a:p>
            <a:r>
              <a:rPr lang="en-US" dirty="0"/>
              <a:t>Trying out different encoding methods could produce better results</a:t>
            </a:r>
          </a:p>
          <a:p>
            <a:r>
              <a:rPr lang="en-US" dirty="0"/>
              <a:t>Using a different scale could also improve the results</a:t>
            </a:r>
          </a:p>
        </p:txBody>
      </p:sp>
    </p:spTree>
    <p:extLst>
      <p:ext uri="{BB962C8B-B14F-4D97-AF65-F5344CB8AC3E}">
        <p14:creationId xmlns:p14="http://schemas.microsoft.com/office/powerpoint/2010/main" val="2362822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AD33340-321B-DEAD-FD79-D0BDCD4A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7705" cy="1325563"/>
          </a:xfrm>
        </p:spPr>
        <p:txBody>
          <a:bodyPr>
            <a:noAutofit/>
          </a:bodyPr>
          <a:lstStyle/>
          <a:p>
            <a:r>
              <a:rPr lang="en-US" sz="3600" dirty="0"/>
              <a:t>Lasso: Least Absolute Shrinkage and Selection Operator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B2C4259-3F79-AF24-64B5-C1E3ADE05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 split to train validation test</a:t>
            </a:r>
          </a:p>
          <a:p>
            <a:r>
              <a:rPr lang="en-US" sz="2400" dirty="0"/>
              <a:t>Lasso regression is a regularization technique used in feature selection using a Shrinkage method also referred to as the penalized regression method. </a:t>
            </a:r>
          </a:p>
          <a:p>
            <a:r>
              <a:rPr lang="en-US" sz="2400" dirty="0"/>
              <a:t>uses L1 regularization technique , adds absolute value of magnitude of coefficient as penalty</a:t>
            </a:r>
          </a:p>
          <a:p>
            <a:pPr marL="0" indent="0">
              <a:buNone/>
            </a:pPr>
            <a:r>
              <a:rPr lang="en-US" dirty="0"/>
              <a:t>1- cross validation : 10 splits , 3 repeats</a:t>
            </a:r>
          </a:p>
          <a:p>
            <a:pPr marL="0" indent="0">
              <a:buNone/>
            </a:pPr>
            <a:r>
              <a:rPr lang="en-US" dirty="0"/>
              <a:t>2- grid search to find best alpha</a:t>
            </a:r>
          </a:p>
          <a:p>
            <a:pPr marL="0" indent="0">
              <a:buNone/>
            </a:pPr>
            <a:r>
              <a:rPr lang="en-US" dirty="0"/>
              <a:t>3- scaled data and fit it.</a:t>
            </a:r>
          </a:p>
          <a:p>
            <a:endParaRPr lang="en-US" dirty="0"/>
          </a:p>
        </p:txBody>
      </p:sp>
      <p:graphicFrame>
        <p:nvGraphicFramePr>
          <p:cNvPr id="4" name="جدول 4">
            <a:extLst>
              <a:ext uri="{FF2B5EF4-FFF2-40B4-BE49-F238E27FC236}">
                <a16:creationId xmlns:a16="http://schemas.microsoft.com/office/drawing/2014/main" id="{80BA40FD-CA2D-58D3-88CB-3E5472A42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450995"/>
              </p:ext>
            </p:extLst>
          </p:nvPr>
        </p:nvGraphicFramePr>
        <p:xfrm>
          <a:off x="1672139" y="5422327"/>
          <a:ext cx="5985225" cy="7546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95075">
                  <a:extLst>
                    <a:ext uri="{9D8B030D-6E8A-4147-A177-3AD203B41FA5}">
                      <a16:colId xmlns:a16="http://schemas.microsoft.com/office/drawing/2014/main" val="1753085096"/>
                    </a:ext>
                  </a:extLst>
                </a:gridCol>
                <a:gridCol w="1995075">
                  <a:extLst>
                    <a:ext uri="{9D8B030D-6E8A-4147-A177-3AD203B41FA5}">
                      <a16:colId xmlns:a16="http://schemas.microsoft.com/office/drawing/2014/main" val="3786953480"/>
                    </a:ext>
                  </a:extLst>
                </a:gridCol>
                <a:gridCol w="1995075">
                  <a:extLst>
                    <a:ext uri="{9D8B030D-6E8A-4147-A177-3AD203B41FA5}">
                      <a16:colId xmlns:a16="http://schemas.microsoft.com/office/drawing/2014/main" val="265637589"/>
                    </a:ext>
                  </a:extLst>
                </a:gridCol>
              </a:tblGrid>
              <a:tr h="383796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0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65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166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6ED24AE-D677-922F-5644-13A96EA2C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vs Predicted</a:t>
            </a: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F67DE252-9BA5-81FD-9F1A-2908CE5A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06" y="2461485"/>
            <a:ext cx="4945703" cy="3480773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39974F09-8442-E991-08F0-398BC0272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670" y="2461485"/>
            <a:ext cx="4832924" cy="340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17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60B706A-6230-B5A3-BA28-CB3B0BF1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CD7C184-F26C-3513-28CC-88E8963A5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</a:t>
            </a:r>
            <a:r>
              <a:rPr lang="en-US" sz="2400" b="0" i="0" dirty="0">
                <a:solidFill>
                  <a:srgbClr val="05192D"/>
                </a:solidFill>
                <a:effectLst/>
                <a:latin typeface="Studio-Feixen-Sans"/>
              </a:rPr>
              <a:t>Like the lasso regression, ridge regression puts a similar constraint on the coefficients by introducing a penalty factor.</a:t>
            </a:r>
            <a:endParaRPr lang="en-US" sz="2400" dirty="0"/>
          </a:p>
          <a:p>
            <a:r>
              <a:rPr lang="en-US" sz="2400" dirty="0"/>
              <a:t>Ridge Regression is L2 regularization technique , adds squared magnitude of coefficient as penalty term </a:t>
            </a:r>
          </a:p>
          <a:p>
            <a:pPr marL="0" indent="0">
              <a:buNone/>
            </a:pPr>
            <a:r>
              <a:rPr lang="en-US" sz="2400" dirty="0"/>
              <a:t>1- cross validation : 10 splits , 3 repeats</a:t>
            </a:r>
          </a:p>
          <a:p>
            <a:pPr marL="0" indent="0">
              <a:buNone/>
            </a:pPr>
            <a:r>
              <a:rPr lang="en-US" sz="2400" dirty="0"/>
              <a:t>2- grid search to find best alpha</a:t>
            </a:r>
          </a:p>
          <a:p>
            <a:pPr marL="0" indent="0">
              <a:buNone/>
            </a:pPr>
            <a:r>
              <a:rPr lang="en-US" sz="2400" dirty="0"/>
              <a:t>3- scaled data and fit it.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جدول 4">
            <a:extLst>
              <a:ext uri="{FF2B5EF4-FFF2-40B4-BE49-F238E27FC236}">
                <a16:creationId xmlns:a16="http://schemas.microsoft.com/office/drawing/2014/main" id="{A4E7AF74-C68A-9C10-B1C2-73D63A212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232325"/>
              </p:ext>
            </p:extLst>
          </p:nvPr>
        </p:nvGraphicFramePr>
        <p:xfrm>
          <a:off x="1701635" y="5292542"/>
          <a:ext cx="5985225" cy="7546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95075">
                  <a:extLst>
                    <a:ext uri="{9D8B030D-6E8A-4147-A177-3AD203B41FA5}">
                      <a16:colId xmlns:a16="http://schemas.microsoft.com/office/drawing/2014/main" val="1753085096"/>
                    </a:ext>
                  </a:extLst>
                </a:gridCol>
                <a:gridCol w="1995075">
                  <a:extLst>
                    <a:ext uri="{9D8B030D-6E8A-4147-A177-3AD203B41FA5}">
                      <a16:colId xmlns:a16="http://schemas.microsoft.com/office/drawing/2014/main" val="3786953480"/>
                    </a:ext>
                  </a:extLst>
                </a:gridCol>
                <a:gridCol w="1995075">
                  <a:extLst>
                    <a:ext uri="{9D8B030D-6E8A-4147-A177-3AD203B41FA5}">
                      <a16:colId xmlns:a16="http://schemas.microsoft.com/office/drawing/2014/main" val="265637589"/>
                    </a:ext>
                  </a:extLst>
                </a:gridCol>
              </a:tblGrid>
              <a:tr h="383796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0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65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036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86D17BD-44B2-98CF-55BA-46C7F2E7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03367D6-B35A-D868-0DB6-A3A9F2DA9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is a form of regression analysis in which the relationship between the independent variable x and the dependent variable y is modelled as an nth degree polynomial in x</a:t>
            </a:r>
          </a:p>
          <a:p>
            <a:r>
              <a:rPr lang="en-US" sz="2000" dirty="0"/>
              <a:t>Polynomial features are those features created by raising existing features to an exponent.</a:t>
            </a:r>
          </a:p>
          <a:p>
            <a:r>
              <a:rPr lang="en-US" sz="2000" dirty="0"/>
              <a:t>polynomial features are a type of feature engineering, e.g. the creation of new input features based on the existing features.</a:t>
            </a:r>
          </a:p>
          <a:p>
            <a:r>
              <a:rPr lang="en-US" sz="2000" dirty="0"/>
              <a:t>Polynomial with 3</a:t>
            </a:r>
            <a:r>
              <a:rPr lang="en-US" sz="2000" baseline="30000" dirty="0"/>
              <a:t>rd</a:t>
            </a:r>
            <a:r>
              <a:rPr lang="en-US" sz="2000" dirty="0"/>
              <a:t> degree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جدول 4">
            <a:extLst>
              <a:ext uri="{FF2B5EF4-FFF2-40B4-BE49-F238E27FC236}">
                <a16:creationId xmlns:a16="http://schemas.microsoft.com/office/drawing/2014/main" id="{F532866B-FCA4-9E03-CA1A-A325E69F2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46866"/>
              </p:ext>
            </p:extLst>
          </p:nvPr>
        </p:nvGraphicFramePr>
        <p:xfrm>
          <a:off x="1701635" y="5292542"/>
          <a:ext cx="5637164" cy="7546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09291">
                  <a:extLst>
                    <a:ext uri="{9D8B030D-6E8A-4147-A177-3AD203B41FA5}">
                      <a16:colId xmlns:a16="http://schemas.microsoft.com/office/drawing/2014/main" val="1753085096"/>
                    </a:ext>
                  </a:extLst>
                </a:gridCol>
                <a:gridCol w="1409291">
                  <a:extLst>
                    <a:ext uri="{9D8B030D-6E8A-4147-A177-3AD203B41FA5}">
                      <a16:colId xmlns:a16="http://schemas.microsoft.com/office/drawing/2014/main" val="3786953480"/>
                    </a:ext>
                  </a:extLst>
                </a:gridCol>
                <a:gridCol w="1409291">
                  <a:extLst>
                    <a:ext uri="{9D8B030D-6E8A-4147-A177-3AD203B41FA5}">
                      <a16:colId xmlns:a16="http://schemas.microsoft.com/office/drawing/2014/main" val="265637589"/>
                    </a:ext>
                  </a:extLst>
                </a:gridCol>
                <a:gridCol w="1409291">
                  <a:extLst>
                    <a:ext uri="{9D8B030D-6E8A-4147-A177-3AD203B41FA5}">
                      <a16:colId xmlns:a16="http://schemas.microsoft.com/office/drawing/2014/main" val="863077756"/>
                    </a:ext>
                  </a:extLst>
                </a:gridCol>
              </a:tblGrid>
              <a:tr h="383796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0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61.28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65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337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555020-2463-21BC-4606-47718EA0A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vs Predicted</a:t>
            </a: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C3802950-AD89-287A-325B-DC49F8EDA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87" y="2105024"/>
            <a:ext cx="5316249" cy="3799273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6CC5F1D5-B2AE-017D-7610-418536FDD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551" y="2105023"/>
            <a:ext cx="5316249" cy="379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2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4DD2-B724-6764-00C3-B09CD999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2625A0C-0283-BC6E-921E-782B2E8A2D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1625765"/>
              </p:ext>
            </p:extLst>
          </p:nvPr>
        </p:nvGraphicFramePr>
        <p:xfrm>
          <a:off x="2032000" y="1690688"/>
          <a:ext cx="8128000" cy="4896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AAF8981-5C36-F787-71A7-6814036DA1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281596"/>
              </p:ext>
            </p:extLst>
          </p:nvPr>
        </p:nvGraphicFramePr>
        <p:xfrm>
          <a:off x="661987" y="3759978"/>
          <a:ext cx="10868025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10868040" imgH="1819440" progId="PBrush">
                  <p:embed/>
                </p:oleObj>
              </mc:Choice>
              <mc:Fallback>
                <p:oleObj name="Bitmap Image" r:id="rId7" imgW="10868040" imgH="1819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1987" y="3759978"/>
                        <a:ext cx="10868025" cy="181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8743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D5D75CA-8492-7A4E-BE40-D9D38B123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4597133-1633-1DB6-FCDF-5AE12675D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regularization models all have the same accuracy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Polynomial regression performed butter and its the one we choose to test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it seems there is overfitting in Polynomial regression accuracy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for more feature work we want to improve our accuracy: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  - adding more data.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  - feature engineering.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  - try other models.</a:t>
            </a:r>
          </a:p>
          <a:p>
            <a:pPr marL="0" indent="0">
              <a:buNone/>
            </a:pP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0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11DC9-C1E8-B6ED-F0EF-834C08BCD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85CB6-A47A-BE84-B23F-20F8B45FD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Features:</a:t>
            </a:r>
          </a:p>
          <a:p>
            <a:pPr lvl="1"/>
            <a:r>
              <a:rPr lang="en-US" sz="2000" dirty="0"/>
              <a:t>Longitude</a:t>
            </a:r>
          </a:p>
          <a:p>
            <a:pPr lvl="1"/>
            <a:r>
              <a:rPr lang="en-US" sz="2000" dirty="0"/>
              <a:t>Latitude</a:t>
            </a:r>
          </a:p>
          <a:p>
            <a:pPr lvl="1"/>
            <a:r>
              <a:rPr lang="en-US" sz="2000" dirty="0"/>
              <a:t>Housing median age</a:t>
            </a:r>
          </a:p>
          <a:p>
            <a:pPr lvl="1"/>
            <a:r>
              <a:rPr lang="en-US" sz="2000" dirty="0"/>
              <a:t>Total rooms</a:t>
            </a:r>
          </a:p>
          <a:p>
            <a:pPr lvl="1"/>
            <a:r>
              <a:rPr lang="en-US" sz="2000" dirty="0"/>
              <a:t>Total bedrooms</a:t>
            </a:r>
          </a:p>
          <a:p>
            <a:pPr lvl="1"/>
            <a:r>
              <a:rPr lang="en-US" sz="2000" dirty="0"/>
              <a:t>Population</a:t>
            </a:r>
          </a:p>
          <a:p>
            <a:pPr lvl="1"/>
            <a:r>
              <a:rPr lang="en-US" sz="2000" dirty="0"/>
              <a:t>Households</a:t>
            </a:r>
          </a:p>
          <a:p>
            <a:pPr lvl="1"/>
            <a:r>
              <a:rPr lang="en-US" sz="2000" dirty="0"/>
              <a:t>Median income</a:t>
            </a:r>
          </a:p>
          <a:p>
            <a:pPr lvl="1"/>
            <a:r>
              <a:rPr lang="en-US" sz="2000" dirty="0"/>
              <a:t>Ocean proximity</a:t>
            </a:r>
          </a:p>
          <a:p>
            <a:pPr marL="0"/>
            <a:endParaRPr lang="en-US" sz="20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C8F94D6-5EA0-5D7C-F64C-8AAEF419DB39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Shape before cleaning: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20640 x 10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Shape after cleaning: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17994 x 11</a:t>
            </a:r>
          </a:p>
        </p:txBody>
      </p:sp>
    </p:spTree>
    <p:extLst>
      <p:ext uri="{BB962C8B-B14F-4D97-AF65-F5344CB8AC3E}">
        <p14:creationId xmlns:p14="http://schemas.microsoft.com/office/powerpoint/2010/main" val="17307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B764E-BAEC-23F2-532A-8D866E502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C8D17-DC51-A6EC-7A93-581C121E4731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Correlation: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Median house value and median income are highly  positive correlated.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Median house value and ocean proximity inland are highly negative corelated.</a:t>
            </a: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7E515648-5E17-BC25-8087-495892FC6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299" y="152400"/>
            <a:ext cx="56769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1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8116-CEAB-DA69-9AC7-F16126C4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52E90-DBC6-2D56-71B5-A828459D2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Dataset had imbalanced distributions, to fix it we used ‘Lumping’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CAD9387E-92D1-C2B4-8E0B-C5FB5B10E8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8441146"/>
              </p:ext>
            </p:extLst>
          </p:nvPr>
        </p:nvGraphicFramePr>
        <p:xfrm>
          <a:off x="3568101" y="2767716"/>
          <a:ext cx="5055798" cy="2467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877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632AA-D458-B75F-098C-D3CB8D2DB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OLS model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E0E32C2E-88BB-5455-B6E2-3FAE51FEE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937" y="281023"/>
            <a:ext cx="5035732" cy="637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D2FEF-9AEF-5113-E07A-8F01F81C9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/>
              <a:t>Missingness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8AE7B-B753-98CE-7CEB-74D0FC327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/>
              <a:t>Dataset had 207 missing values, after further investigation we found that the values were missing at random</a:t>
            </a:r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4FE9E353-37B6-D415-D5BB-BB8212DED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858404"/>
            <a:ext cx="6903720" cy="314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18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991-F0FC-195B-EFCA-12D03738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419F-429C-9B3B-658E-0A59A6666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734" y="18256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Before outlier removal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A0CE6EB-6219-5AFE-70B8-0BD27B461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84" y="2420339"/>
            <a:ext cx="4926984" cy="31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E525EB-A3FA-7A49-8C7F-83DA82127553}"/>
              </a:ext>
            </a:extLst>
          </p:cNvPr>
          <p:cNvSpPr txBox="1"/>
          <p:nvPr/>
        </p:nvSpPr>
        <p:spPr>
          <a:xfrm>
            <a:off x="7389344" y="1762185"/>
            <a:ext cx="492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After outlier removal</a:t>
            </a:r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4E0B1D4D-2E30-B781-50BC-5B47E3F3C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62" y="2420339"/>
            <a:ext cx="4838095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22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849</Words>
  <Application>Microsoft Office PowerPoint</Application>
  <PresentationFormat>شاشة عريضة</PresentationFormat>
  <Paragraphs>166</Paragraphs>
  <Slides>30</Slides>
  <Notes>0</Notes>
  <HiddenSlides>0</HiddenSlides>
  <MMClips>0</MMClips>
  <ScaleCrop>false</ScaleCrop>
  <HeadingPairs>
    <vt:vector size="8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خوادم OLE مضمنة</vt:lpstr>
      </vt:variant>
      <vt:variant>
        <vt:i4>1</vt:i4>
      </vt:variant>
      <vt:variant>
        <vt:lpstr>عناوين الشرائح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Studio-Feixen-Sans</vt:lpstr>
      <vt:lpstr>Office Theme</vt:lpstr>
      <vt:lpstr>Bitmap Image</vt:lpstr>
      <vt:lpstr>California Housing Prices</vt:lpstr>
      <vt:lpstr>Agenda</vt:lpstr>
      <vt:lpstr>Dataset</vt:lpstr>
      <vt:lpstr>Dataset</vt:lpstr>
      <vt:lpstr>Exploratory data analysis</vt:lpstr>
      <vt:lpstr>Exploratory data analysis</vt:lpstr>
      <vt:lpstr>OLS model</vt:lpstr>
      <vt:lpstr>Missingness</vt:lpstr>
      <vt:lpstr>Extreme values</vt:lpstr>
      <vt:lpstr>Skewness</vt:lpstr>
      <vt:lpstr>OLS model</vt:lpstr>
      <vt:lpstr>Redundant features</vt:lpstr>
      <vt:lpstr>Redundant features</vt:lpstr>
      <vt:lpstr>Model Implementation</vt:lpstr>
      <vt:lpstr>Data Prep</vt:lpstr>
      <vt:lpstr>Linear Regression</vt:lpstr>
      <vt:lpstr>Decision Tree</vt:lpstr>
      <vt:lpstr>Decision Tree</vt:lpstr>
      <vt:lpstr>XGBRegressor</vt:lpstr>
      <vt:lpstr>XGBRegressor</vt:lpstr>
      <vt:lpstr>Random Forest Regressor </vt:lpstr>
      <vt:lpstr>RFR with Grid Search</vt:lpstr>
      <vt:lpstr>RFR with Random Search</vt:lpstr>
      <vt:lpstr>Conclusion</vt:lpstr>
      <vt:lpstr>Lasso: Least Absolute Shrinkage and Selection Operator </vt:lpstr>
      <vt:lpstr>Actual vs Predicted</vt:lpstr>
      <vt:lpstr>Ridge</vt:lpstr>
      <vt:lpstr>Polynomial</vt:lpstr>
      <vt:lpstr>Actual vs Predicted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Housing Prices</dc:title>
  <dc:creator>Jain -</dc:creator>
  <cp:lastModifiedBy>371102443</cp:lastModifiedBy>
  <cp:revision>9</cp:revision>
  <dcterms:created xsi:type="dcterms:W3CDTF">2022-11-29T11:56:13Z</dcterms:created>
  <dcterms:modified xsi:type="dcterms:W3CDTF">2022-11-30T07:22:19Z</dcterms:modified>
</cp:coreProperties>
</file>