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9"/>
  </p:notesMasterIdLst>
  <p:sldIdLst>
    <p:sldId id="278" r:id="rId2"/>
    <p:sldId id="279" r:id="rId3"/>
    <p:sldId id="280" r:id="rId4"/>
    <p:sldId id="295" r:id="rId5"/>
    <p:sldId id="289" r:id="rId6"/>
    <p:sldId id="291" r:id="rId7"/>
    <p:sldId id="300" r:id="rId8"/>
    <p:sldId id="301" r:id="rId9"/>
    <p:sldId id="298" r:id="rId10"/>
    <p:sldId id="299" r:id="rId11"/>
    <p:sldId id="284" r:id="rId12"/>
    <p:sldId id="283" r:id="rId13"/>
    <p:sldId id="294" r:id="rId14"/>
    <p:sldId id="281" r:id="rId15"/>
    <p:sldId id="296" r:id="rId16"/>
    <p:sldId id="297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202C8F"/>
    <a:srgbClr val="FDFBF6"/>
    <a:srgbClr val="AAC4E9"/>
    <a:srgbClr val="F5CDCE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111" d="100"/>
          <a:sy n="111" d="100"/>
        </p:scale>
        <p:origin x="594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rin.si/repository/xmlui/handle/11356/1048" TargetMode="External"/><Relationship Id="rId2" Type="http://schemas.openxmlformats.org/officeDocument/2006/relationships/hyperlink" Target="https://www.kaggle.com/datasets/rexhaif/emojifydata-en?select=emojitweets-01-04-2018.txt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kaggle.com/datasets/praveengovi/emotions-dataset-for-nlp?resource=download&amp;select=train.tx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inlo/context-based-emoji-suggestion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293962"/>
            <a:ext cx="5385816" cy="1915582"/>
          </a:xfrm>
        </p:spPr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Lujain Alghamdi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60F22B7-99B7-4B06-948E-D5A6AFB7A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37" y="-109551"/>
            <a:ext cx="2796325" cy="12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340B-EAB6-7E00-0839-43FA6803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AAC-521E-FE17-2667-D4CC6085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Not finding a labelled text – emoji dataset with accurate names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Merging the datasets created a very large dataset that was sometimes difficult to deal with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Getting the emotion of emojis using transformers was time consuming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Choosing a good classification algorithm for NLP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5C460-BEDE-642D-0F83-70B0C1F5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B3292-99CC-8C0A-8F0D-D05BDCAC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4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Emojis associated with emotions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990402"/>
              </p:ext>
            </p:extLst>
          </p:nvPr>
        </p:nvGraphicFramePr>
        <p:xfrm>
          <a:off x="755650" y="2825750"/>
          <a:ext cx="10680702" cy="283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  <a:gridCol w="1780117">
                  <a:extLst>
                    <a:ext uri="{9D8B030D-6E8A-4147-A177-3AD203B41FA5}">
                      <a16:colId xmlns:a16="http://schemas.microsoft.com/office/drawing/2014/main" val="2833578763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Sadness</a:t>
                      </a: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Anger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Love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Joy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Surprise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Fear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💀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😩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💙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💙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😊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✨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😢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😳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💛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😩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😩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😉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😊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🎉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😭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😊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💜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😳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✨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🏆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👀</a:t>
                      </a:r>
                      <a:endParaRPr lang="en-US" sz="24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💪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Emotions distribution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F4A4DE9C-48AC-1821-1F2F-80C775D0B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77698" y="2103438"/>
            <a:ext cx="4442954" cy="4433887"/>
          </a:xfr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B1C6-44C4-C93C-1828-C2F03C67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E19D-5B43-8879-8B18-E7988EEBE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E74F6-6413-23BC-5424-46E3D9A56B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of estimators: 400</a:t>
            </a:r>
          </a:p>
          <a:p>
            <a:pPr lvl="1"/>
            <a:r>
              <a:rPr lang="en-US" dirty="0"/>
              <a:t>Predictive accuracy tends to increase with the increase of the number of trees</a:t>
            </a:r>
          </a:p>
          <a:p>
            <a:r>
              <a:rPr lang="en-US" dirty="0"/>
              <a:t>RMSE: 1016.73005</a:t>
            </a:r>
          </a:p>
          <a:p>
            <a:r>
              <a:rPr lang="en-US" dirty="0"/>
              <a:t>After further investigation of the plot, the two emojis with the greatest number of observations are:</a:t>
            </a:r>
          </a:p>
          <a:p>
            <a:pPr lvl="1"/>
            <a:r>
              <a:rPr lang="en-US" dirty="0"/>
              <a:t>'💙’: label 12 (n = 161)</a:t>
            </a:r>
          </a:p>
          <a:p>
            <a:pPr lvl="1"/>
            <a:r>
              <a:rPr lang="en-US" dirty="0"/>
              <a:t>'😂’: label 17 (n = 88)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1AAD5-0F3D-C01D-4990-563717B02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46720" y="2146808"/>
            <a:ext cx="3822192" cy="595376"/>
          </a:xfrm>
        </p:spPr>
        <p:txBody>
          <a:bodyPr/>
          <a:lstStyle/>
          <a:p>
            <a:r>
              <a:rPr lang="en-US" dirty="0"/>
              <a:t>Variation in emoji distribution</a:t>
            </a:r>
          </a:p>
        </p:txBody>
      </p:sp>
      <p:pic>
        <p:nvPicPr>
          <p:cNvPr id="9" name="Content Placeholder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6629F94B-F409-5E41-A5CC-98BA9CB221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50325" y="2876550"/>
            <a:ext cx="3549374" cy="368458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1BED6-794D-08B8-A693-CB8A4B2E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3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2EBB-707A-4159-EE0C-23686A23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319784"/>
            <a:ext cx="6766560" cy="1331976"/>
          </a:xfrm>
        </p:spPr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C3F5-6486-6B56-FAB5-6943D0F2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ability to process a full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larger and more comprehensive (text – emotion – emoji) dataset to add to the 25 emojis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 deep learning model and compare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C2B83-D5C1-F441-A12B-E3236E03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9F00-7CCA-3F90-E6D1-DEF7986788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</p:spTree>
    <p:extLst>
      <p:ext uri="{BB962C8B-B14F-4D97-AF65-F5344CB8AC3E}">
        <p14:creationId xmlns:p14="http://schemas.microsoft.com/office/powerpoint/2010/main" val="366666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2EBB-707A-4159-EE0C-23686A23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C3F5-6486-6B56-FAB5-6943D0F2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Dataset 1: </a:t>
            </a:r>
          </a:p>
          <a:p>
            <a:r>
              <a:rPr lang="en-US" dirty="0">
                <a:hlinkClick r:id="rId2"/>
              </a:rPr>
              <a:t>https://www.kaggle.com/datasets/rexhaif/emojifydata-en?select=emojitweets-01-04-2018.txt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Dataset 2:</a:t>
            </a:r>
          </a:p>
          <a:p>
            <a:r>
              <a:rPr lang="en-US" dirty="0">
                <a:hlinkClick r:id="rId3"/>
              </a:rPr>
              <a:t>https://www.clarin.si/repository/xmlui/handle/11356/1048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Dataset 3:</a:t>
            </a:r>
          </a:p>
          <a:p>
            <a:r>
              <a:rPr lang="en-US" dirty="0">
                <a:hlinkClick r:id="rId4"/>
              </a:rPr>
              <a:t>https://www.kaggle.com/datasets/praveengovi/emotions-dataset-for-nlp?resource=download&amp;select=train.txt</a:t>
            </a:r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C2B83-D5C1-F441-A12B-E3236E03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9F00-7CCA-3F90-E6D1-DEF7986788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</p:spTree>
    <p:extLst>
      <p:ext uri="{BB962C8B-B14F-4D97-AF65-F5344CB8AC3E}">
        <p14:creationId xmlns:p14="http://schemas.microsoft.com/office/powerpoint/2010/main" val="317426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5374084" cy="667512"/>
          </a:xfrm>
        </p:spPr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5114256" cy="2176272"/>
          </a:xfrm>
        </p:spPr>
        <p:txBody>
          <a:bodyPr/>
          <a:lstStyle/>
          <a:p>
            <a:r>
              <a:rPr lang="en-US" dirty="0"/>
              <a:t>Special thanks to Dr. Rick and Lujain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Lujain Alghamdi</a:t>
            </a:r>
          </a:p>
          <a:p>
            <a:r>
              <a:rPr lang="en-US" dirty="0">
                <a:hlinkClick r:id="rId2"/>
              </a:rPr>
              <a:t>https://github.com/Jainlo/context-based-emoji-suggestion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Project plan</a:t>
            </a:r>
          </a:p>
          <a:p>
            <a:r>
              <a:rPr lang="en-US" dirty="0"/>
              <a:t>​Datasets</a:t>
            </a:r>
          </a:p>
          <a:p>
            <a:r>
              <a:rPr lang="en-US" dirty="0"/>
              <a:t>Model results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​​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chat services suggest emojis based on the literal meaning of the </a:t>
            </a:r>
            <a:r>
              <a:rPr lang="en-US" b="1" dirty="0"/>
              <a:t>last word </a:t>
            </a:r>
            <a:r>
              <a:rPr lang="en-US" dirty="0"/>
              <a:t>in a text message instead of taking the </a:t>
            </a:r>
            <a:r>
              <a:rPr lang="en-US" b="1" dirty="0"/>
              <a:t>whole message </a:t>
            </a:r>
            <a:r>
              <a:rPr lang="en-US" dirty="0"/>
              <a:t>into account, an alternative and better way is to have it suggest an emoji based on the </a:t>
            </a:r>
            <a:r>
              <a:rPr lang="en-US" b="1" dirty="0"/>
              <a:t>emotion</a:t>
            </a:r>
            <a:r>
              <a:rPr lang="en-US" dirty="0"/>
              <a:t> of the full text or conversation.</a:t>
            </a:r>
          </a:p>
          <a:p>
            <a:r>
              <a:rPr lang="en-US" dirty="0"/>
              <a:t>Some phrases are easy to translate into emojis, while some require understanding of the emotion behind that phrase. The emotions considered in this project are: </a:t>
            </a:r>
          </a:p>
          <a:p>
            <a:pPr algn="ctr"/>
            <a:r>
              <a:rPr lang="en-US" dirty="0"/>
              <a:t>joy😃 fear😱 sadness😢 anger😡 surprise😯 love🥰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C383-5760-9983-8600-03EC96E0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 is:</a:t>
            </a:r>
            <a:br>
              <a:rPr lang="en-US" dirty="0"/>
            </a:br>
            <a:r>
              <a:rPr lang="en-US" b="0" dirty="0"/>
              <a:t>can we make emoji suggestion better?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60D3-3CF3-2CDB-DB5D-7AA3523A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8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datasets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/>
              <a:t>Merge into one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Transfer learning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Random forest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/>
              <a:t>App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Find datasets that can give me information about emojis, text and emotions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Merge the different datasets to show relationships and find meaning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Perform transformer-based implementation of Google's T5 base fine-tuned for Emotion Recognition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Train a Random Forest model and test the results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Deploy the model on a Stream lit app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datasets used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Tweets</a:t>
            </a:r>
          </a:p>
          <a:p>
            <a:r>
              <a:rPr lang="en-US" sz="1100" b="0" dirty="0"/>
              <a:t>Size: 1,320,035 (only 49 unique emojis)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Emojis</a:t>
            </a:r>
          </a:p>
          <a:p>
            <a:r>
              <a:rPr lang="en-US" sz="1100" b="0" dirty="0"/>
              <a:t>Size: 969 Obs.</a:t>
            </a:r>
          </a:p>
        </p:txBody>
      </p:sp>
      <p:pic>
        <p:nvPicPr>
          <p:cNvPr id="76" name="Picture Placeholder 75" descr="Astronaut female outline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41848" y="2258568"/>
            <a:ext cx="932688" cy="9326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Emotions</a:t>
            </a:r>
          </a:p>
          <a:p>
            <a:r>
              <a:rPr lang="en-US" sz="1100" b="0" dirty="0"/>
              <a:t>Size: 16,000 obs.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565BB58-F35E-458B-E2F7-445F7E05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13741"/>
              </p:ext>
            </p:extLst>
          </p:nvPr>
        </p:nvGraphicFramePr>
        <p:xfrm>
          <a:off x="992124" y="3951812"/>
          <a:ext cx="2770632" cy="214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8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1192084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</a:tblGrid>
              <a:tr h="279496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Unicode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 err="1"/>
                        <a:t>Thats</a:t>
                      </a:r>
                      <a:r>
                        <a:rPr lang="en-US" sz="1100" dirty="0"/>
                        <a:t> me in every lesson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FACE WITH TEARS OF 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/>
                        <a:t>Partner strategy LLRC Urban </a:t>
                      </a:r>
                      <a:r>
                        <a:rPr lang="en-US" sz="1100" dirty="0" err="1"/>
                        <a:t>naxal</a:t>
                      </a:r>
                      <a:r>
                        <a:rPr lang="en-US" sz="1100" dirty="0"/>
                        <a:t> theories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FACE WITH TEARS OF 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/>
                        <a:t>Happy Birthday More blessings </a:t>
                      </a:r>
                      <a:r>
                        <a:rPr lang="en-US" sz="1100" dirty="0" err="1"/>
                        <a:t>Matsatsi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CLAPPING HANDS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/>
                        <a:t>There are MANY of you 🇺 🇸 🇺 🇸 🇮 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THUMBS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A61043E0-12D6-91F8-74CE-1B6168DD3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15113"/>
              </p:ext>
            </p:extLst>
          </p:nvPr>
        </p:nvGraphicFramePr>
        <p:xfrm>
          <a:off x="4722876" y="3947641"/>
          <a:ext cx="2770632" cy="217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8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1192084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r>
                        <a:rPr lang="en-US" sz="1100" dirty="0"/>
                        <a:t>Emoji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Unicode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FACE WITH TEARS OF 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❤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HEAVY BLACK HEART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551175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😍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SMILING FACE WITH HEART-SHAPED EYES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😭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LOUDLY CRYING 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62AA3A1F-80C3-9BF2-AB0F-BC59A83EC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14176"/>
              </p:ext>
            </p:extLst>
          </p:nvPr>
        </p:nvGraphicFramePr>
        <p:xfrm>
          <a:off x="8371332" y="3957181"/>
          <a:ext cx="2770632" cy="214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8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1192084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didnt</a:t>
                      </a:r>
                      <a:r>
                        <a:rPr lang="en-US" sz="1000" dirty="0"/>
                        <a:t> feel humiliated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sadness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can go from feeling so hopeless to so damned…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Sadness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551175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ever feeling nostalgic about the </a:t>
                      </a:r>
                      <a:r>
                        <a:rPr lang="en-US" sz="1000" dirty="0" err="1"/>
                        <a:t>fireplac</a:t>
                      </a:r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love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feeling grouchy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5D9AD51-55F8-D128-022B-A0FEE7E399D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FBB1ED34-4669-1926-F276-6891B4841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089" y="2471966"/>
            <a:ext cx="654702" cy="542468"/>
          </a:xfrm>
          <a:prstGeom prst="rect">
            <a:avLst/>
          </a:prstGeom>
        </p:spPr>
      </p:pic>
      <p:pic>
        <p:nvPicPr>
          <p:cNvPr id="40" name="Picture Placeholder 39" descr="Angry face outline outline">
            <a:extLst>
              <a:ext uri="{FF2B5EF4-FFF2-40B4-BE49-F238E27FC236}">
                <a16:creationId xmlns:a16="http://schemas.microsoft.com/office/drawing/2014/main" id="{C3517768-FA72-B32F-60E5-E4D8A559531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290304" y="2258568"/>
            <a:ext cx="932688" cy="932688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Tweets</a:t>
            </a:r>
          </a:p>
          <a:p>
            <a:r>
              <a:rPr lang="en-US" sz="1100" b="0" dirty="0"/>
              <a:t>Size: 1,320,035 (only 49 unique emojis)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Emojis</a:t>
            </a:r>
          </a:p>
          <a:p>
            <a:r>
              <a:rPr lang="en-US" sz="1100" b="0" dirty="0"/>
              <a:t>Size: 969 Obs.</a:t>
            </a:r>
          </a:p>
        </p:txBody>
      </p:sp>
      <p:pic>
        <p:nvPicPr>
          <p:cNvPr id="76" name="Picture Placeholder 75" descr="Astronaut female outline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41848" y="2258568"/>
            <a:ext cx="932688" cy="9326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Tweet – emojis</a:t>
            </a:r>
          </a:p>
          <a:p>
            <a:r>
              <a:rPr lang="en-US" sz="1100" b="0" dirty="0"/>
              <a:t>Size: 741,777 (25 unique emojis)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565BB58-F35E-458B-E2F7-445F7E05B8B2}"/>
              </a:ext>
            </a:extLst>
          </p:cNvPr>
          <p:cNvGraphicFramePr>
            <a:graphicFrameLocks noGrp="1"/>
          </p:cNvGraphicFramePr>
          <p:nvPr/>
        </p:nvGraphicFramePr>
        <p:xfrm>
          <a:off x="992124" y="3951812"/>
          <a:ext cx="2770632" cy="214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8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1192084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</a:tblGrid>
              <a:tr h="279496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Unicode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 err="1"/>
                        <a:t>Thats</a:t>
                      </a:r>
                      <a:r>
                        <a:rPr lang="en-US" sz="1100" dirty="0"/>
                        <a:t> me in every lesson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FACE WITH TEARS OF 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/>
                        <a:t>Partner strategy LLRC Urban </a:t>
                      </a:r>
                      <a:r>
                        <a:rPr lang="en-US" sz="1100" dirty="0" err="1"/>
                        <a:t>naxal</a:t>
                      </a:r>
                      <a:r>
                        <a:rPr lang="en-US" sz="1100" dirty="0"/>
                        <a:t> theories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FACE WITH TEARS OF 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/>
                        <a:t>Happy Birthday More blessings </a:t>
                      </a:r>
                      <a:r>
                        <a:rPr lang="en-US" sz="1100" dirty="0" err="1"/>
                        <a:t>Matsatsi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CLAPPING HANDS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66051">
                <a:tc>
                  <a:txBody>
                    <a:bodyPr/>
                    <a:lstStyle/>
                    <a:p>
                      <a:r>
                        <a:rPr lang="en-US" sz="1100" dirty="0"/>
                        <a:t>There are MANY of you 🇺 🇸 🇺 🇸 🇮 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THUMBS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A61043E0-12D6-91F8-74CE-1B6168DD3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95540"/>
              </p:ext>
            </p:extLst>
          </p:nvPr>
        </p:nvGraphicFramePr>
        <p:xfrm>
          <a:off x="4722876" y="3947641"/>
          <a:ext cx="2770632" cy="217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8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1192084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r>
                        <a:rPr lang="en-US" sz="1100" dirty="0"/>
                        <a:t>Emoji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Unicode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FACE WITH TEARS OF 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❤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HEAVY BLACK HEART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551175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😍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SMILING FACE WITH HEART-SHAPED EYES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😭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LOUDLY CRYING 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62AA3A1F-80C3-9BF2-AB0F-BC59A83EC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88299"/>
              </p:ext>
            </p:extLst>
          </p:nvPr>
        </p:nvGraphicFramePr>
        <p:xfrm>
          <a:off x="8371332" y="3957181"/>
          <a:ext cx="2770632" cy="214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8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1192084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100" dirty="0" err="1"/>
                        <a:t>Thats</a:t>
                      </a:r>
                      <a:r>
                        <a:rPr lang="en-US" sz="1100" dirty="0"/>
                        <a:t> me in every lesson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100" dirty="0"/>
                        <a:t>Partner strategy LLRC Urban </a:t>
                      </a:r>
                      <a:r>
                        <a:rPr lang="en-US" sz="1100" dirty="0" err="1"/>
                        <a:t>naxal</a:t>
                      </a:r>
                      <a:r>
                        <a:rPr lang="en-US" sz="1100" dirty="0"/>
                        <a:t> theories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551175">
                <a:tc>
                  <a:txBody>
                    <a:bodyPr/>
                    <a:lstStyle/>
                    <a:p>
                      <a:r>
                        <a:rPr lang="en-US" sz="1100" dirty="0"/>
                        <a:t>Happy Birthday More blessings </a:t>
                      </a:r>
                      <a:r>
                        <a:rPr lang="en-US" sz="1100" dirty="0" err="1"/>
                        <a:t>Matsatsi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👏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100" dirty="0"/>
                        <a:t>There are MANY of you 🇺 🇸 🇺 🇸 🇮 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5D9AD51-55F8-D128-022B-A0FEE7E399D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FBB1ED34-4669-1926-F276-6891B4841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089" y="2471966"/>
            <a:ext cx="654702" cy="54246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EE27B0-5DCB-610D-224B-27187DB1D21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solidFill>
            <a:schemeClr val="accent3">
              <a:lumMod val="20000"/>
              <a:lumOff val="80000"/>
            </a:schemeClr>
          </a:solidFill>
        </p:spPr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488C54-EDCE-B1B8-FD6C-E460EA6B9A37}"/>
              </a:ext>
            </a:extLst>
          </p:cNvPr>
          <p:cNvSpPr/>
          <p:nvPr/>
        </p:nvSpPr>
        <p:spPr>
          <a:xfrm>
            <a:off x="7694762" y="3429000"/>
            <a:ext cx="479974" cy="267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5D02BF19-AD9B-CA2F-C58B-8568D68A30D9}"/>
              </a:ext>
            </a:extLst>
          </p:cNvPr>
          <p:cNvSpPr/>
          <p:nvPr/>
        </p:nvSpPr>
        <p:spPr>
          <a:xfrm>
            <a:off x="3938821" y="3260784"/>
            <a:ext cx="607990" cy="6038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9DE85CB-B7CD-99A1-9A23-CC9CC442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297" y="2471966"/>
            <a:ext cx="654702" cy="5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0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Tweet – Emojis</a:t>
            </a:r>
          </a:p>
          <a:p>
            <a:r>
              <a:rPr lang="en-US" sz="1100" b="0" dirty="0"/>
              <a:t>Size: 741,777 (25 unique emojis)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Emotions</a:t>
            </a:r>
          </a:p>
          <a:p>
            <a:r>
              <a:rPr lang="en-US" sz="1100" b="0" dirty="0"/>
              <a:t>Size: 16,000 obs.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Final dataset</a:t>
            </a:r>
          </a:p>
          <a:p>
            <a:r>
              <a:rPr lang="en-US" sz="1100" b="0" dirty="0"/>
              <a:t>Size: 383,976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565BB58-F35E-458B-E2F7-445F7E05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8273"/>
              </p:ext>
            </p:extLst>
          </p:nvPr>
        </p:nvGraphicFramePr>
        <p:xfrm>
          <a:off x="845390" y="3951813"/>
          <a:ext cx="3093431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269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930581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  <a:gridCol w="930581">
                  <a:extLst>
                    <a:ext uri="{9D8B030D-6E8A-4147-A177-3AD203B41FA5}">
                      <a16:colId xmlns:a16="http://schemas.microsoft.com/office/drawing/2014/main" val="1784239212"/>
                    </a:ext>
                  </a:extLst>
                </a:gridCol>
              </a:tblGrid>
              <a:tr h="223463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r>
                        <a:rPr lang="en-US" sz="1100" dirty="0" err="1"/>
                        <a:t>Thats</a:t>
                      </a:r>
                      <a:r>
                        <a:rPr lang="en-US" sz="1100" dirty="0"/>
                        <a:t> me in every lesson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512650">
                <a:tc>
                  <a:txBody>
                    <a:bodyPr/>
                    <a:lstStyle/>
                    <a:p>
                      <a:r>
                        <a:rPr lang="en-US" sz="1100" dirty="0"/>
                        <a:t>Partner strategy LLRC Urban </a:t>
                      </a:r>
                      <a:r>
                        <a:rPr lang="en-US" sz="1100" dirty="0" err="1"/>
                        <a:t>naxal</a:t>
                      </a:r>
                      <a:r>
                        <a:rPr lang="en-US" sz="1100" dirty="0"/>
                        <a:t> theories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Happy Birthday More blessings </a:t>
                      </a:r>
                      <a:r>
                        <a:rPr lang="en-US" sz="1100" dirty="0" err="1"/>
                        <a:t>Matsatsi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Love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👏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374969">
                <a:tc>
                  <a:txBody>
                    <a:bodyPr/>
                    <a:lstStyle/>
                    <a:p>
                      <a:r>
                        <a:rPr lang="en-US" sz="1100" dirty="0"/>
                        <a:t>There are MANY of you 🇺 🇸 🇺 🇸 🇮 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A61043E0-12D6-91F8-74CE-1B6168DD3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88161"/>
              </p:ext>
            </p:extLst>
          </p:nvPr>
        </p:nvGraphicFramePr>
        <p:xfrm>
          <a:off x="4722876" y="3947641"/>
          <a:ext cx="2770632" cy="214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8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1192084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didnt</a:t>
                      </a:r>
                      <a:r>
                        <a:rPr lang="en-US" sz="1000" dirty="0"/>
                        <a:t> feel humiliated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Sadness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can go from feeling so hopeless to so damned…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Sadness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551175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ever feeling nostalgic about the </a:t>
                      </a:r>
                      <a:r>
                        <a:rPr lang="en-US" sz="1000" dirty="0" err="1"/>
                        <a:t>fireplac</a:t>
                      </a:r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Love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feeling grouchy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62AA3A1F-80C3-9BF2-AB0F-BC59A83EC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166"/>
              </p:ext>
            </p:extLst>
          </p:nvPr>
        </p:nvGraphicFramePr>
        <p:xfrm>
          <a:off x="8371332" y="3957181"/>
          <a:ext cx="2770631" cy="225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81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833475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  <a:gridCol w="833475">
                  <a:extLst>
                    <a:ext uri="{9D8B030D-6E8A-4147-A177-3AD203B41FA5}">
                      <a16:colId xmlns:a16="http://schemas.microsoft.com/office/drawing/2014/main" val="3263213349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have been with </a:t>
                      </a:r>
                      <a:r>
                        <a:rPr lang="en-US" sz="1000" dirty="0" err="1"/>
                        <a:t>petronas</a:t>
                      </a:r>
                      <a:r>
                        <a:rPr lang="en-US" sz="1000" dirty="0"/>
                        <a:t> for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feeling grouchy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💀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551175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feeling nostalgic about the </a:t>
                      </a:r>
                      <a:r>
                        <a:rPr lang="en-US" sz="1000" dirty="0" err="1"/>
                        <a:t>fireplac</a:t>
                      </a:r>
                      <a:r>
                        <a:rPr lang="en-US" sz="10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Love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😍</a:t>
                      </a:r>
                      <a:endParaRPr lang="en-US" sz="800" dirty="0"/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didnt</a:t>
                      </a:r>
                      <a:r>
                        <a:rPr lang="en-US" sz="1000" dirty="0"/>
                        <a:t> feel humiliated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😭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5D9AD51-55F8-D128-022B-A0FEE7E399D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solidFill>
            <a:schemeClr val="accent3">
              <a:lumMod val="20000"/>
              <a:lumOff val="80000"/>
            </a:schemeClr>
          </a:solidFill>
        </p:spPr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EE27B0-5DCB-610D-224B-27187DB1D21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solidFill>
            <a:srgbClr val="DF8C8C"/>
          </a:solidFill>
        </p:spPr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488C54-EDCE-B1B8-FD6C-E460EA6B9A37}"/>
              </a:ext>
            </a:extLst>
          </p:cNvPr>
          <p:cNvSpPr/>
          <p:nvPr/>
        </p:nvSpPr>
        <p:spPr>
          <a:xfrm>
            <a:off x="7694762" y="3429000"/>
            <a:ext cx="479974" cy="267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5D02BF19-AD9B-CA2F-C58B-8568D68A30D9}"/>
              </a:ext>
            </a:extLst>
          </p:cNvPr>
          <p:cNvSpPr/>
          <p:nvPr/>
        </p:nvSpPr>
        <p:spPr>
          <a:xfrm>
            <a:off x="3938821" y="3260784"/>
            <a:ext cx="607990" cy="6038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4DC62B-B102-6470-B8D4-0F2AF4F00DA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solidFill>
            <a:schemeClr val="accent4"/>
          </a:solidFill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25BE67-F5C3-1527-17C2-CEE0F6D0A284}"/>
              </a:ext>
            </a:extLst>
          </p:cNvPr>
          <p:cNvSpPr/>
          <p:nvPr/>
        </p:nvSpPr>
        <p:spPr>
          <a:xfrm>
            <a:off x="507061" y="2879393"/>
            <a:ext cx="932688" cy="501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393214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Emotion based emoji suggestion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100" b="0" dirty="0"/>
              <a:t>Size: 383,976 obs.</a:t>
            </a:r>
          </a:p>
          <a:p>
            <a:r>
              <a:rPr lang="en-US" sz="1100" b="0" dirty="0"/>
              <a:t>25 Unique emojis</a:t>
            </a:r>
          </a:p>
          <a:p>
            <a:r>
              <a:rPr lang="en-US" sz="1100" b="0" dirty="0"/>
              <a:t>6 unique emotions</a:t>
            </a:r>
          </a:p>
        </p:txBody>
      </p:sp>
      <p:pic>
        <p:nvPicPr>
          <p:cNvPr id="76" name="Picture Placeholder 75" descr="Astronaut female outline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41848" y="2258568"/>
            <a:ext cx="932688" cy="932688"/>
          </a:xfrm>
        </p:spPr>
      </p:pic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A61043E0-12D6-91F8-74CE-1B6168DD3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76080"/>
              </p:ext>
            </p:extLst>
          </p:nvPr>
        </p:nvGraphicFramePr>
        <p:xfrm>
          <a:off x="4722876" y="3947641"/>
          <a:ext cx="2770631" cy="225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81">
                  <a:extLst>
                    <a:ext uri="{9D8B030D-6E8A-4147-A177-3AD203B41FA5}">
                      <a16:colId xmlns:a16="http://schemas.microsoft.com/office/drawing/2014/main" val="1275992415"/>
                    </a:ext>
                  </a:extLst>
                </a:gridCol>
                <a:gridCol w="833475">
                  <a:extLst>
                    <a:ext uri="{9D8B030D-6E8A-4147-A177-3AD203B41FA5}">
                      <a16:colId xmlns:a16="http://schemas.microsoft.com/office/drawing/2014/main" val="918575475"/>
                    </a:ext>
                  </a:extLst>
                </a:gridCol>
                <a:gridCol w="833475">
                  <a:extLst>
                    <a:ext uri="{9D8B030D-6E8A-4147-A177-3AD203B41FA5}">
                      <a16:colId xmlns:a16="http://schemas.microsoft.com/office/drawing/2014/main" val="3125522646"/>
                    </a:ext>
                  </a:extLst>
                </a:gridCol>
              </a:tblGrid>
              <a:tr h="266009"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Emoji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29223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have been with </a:t>
                      </a:r>
                      <a:r>
                        <a:rPr lang="en-US" sz="1000" dirty="0" err="1"/>
                        <a:t>petronas</a:t>
                      </a:r>
                      <a:r>
                        <a:rPr lang="en-US" sz="1000" dirty="0"/>
                        <a:t> for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😂</a:t>
                      </a:r>
                      <a:endParaRPr lang="en-US" sz="800" dirty="0"/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2330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feeling grouchy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💀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57752"/>
                  </a:ext>
                </a:extLst>
              </a:tr>
              <a:tr h="551175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am feeling nostalgic about the </a:t>
                      </a:r>
                      <a:r>
                        <a:rPr lang="en-US" sz="1000" dirty="0" err="1"/>
                        <a:t>fireplac</a:t>
                      </a:r>
                      <a:r>
                        <a:rPr lang="en-US" sz="10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Love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😍</a:t>
                      </a:r>
                      <a:endParaRPr lang="en-US" sz="800" dirty="0"/>
                    </a:p>
                    <a:p>
                      <a:endParaRPr lang="en-US" sz="11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26987444"/>
                  </a:ext>
                </a:extLst>
              </a:tr>
              <a:tr h="443562"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didnt</a:t>
                      </a:r>
                      <a:r>
                        <a:rPr lang="en-US" sz="1000" dirty="0"/>
                        <a:t> feel humiliated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😭</a:t>
                      </a:r>
                      <a:endParaRPr lang="en-US" sz="800" dirty="0"/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05679"/>
                  </a:ext>
                </a:extLst>
              </a:tr>
            </a:tbl>
          </a:graphicData>
        </a:graphic>
      </p:graphicFrame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FBB1ED34-4669-1926-F276-6891B4841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089" y="2471966"/>
            <a:ext cx="654702" cy="5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9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{736369A7-4599-4089-B5F0-9CDAAF989ADB}tf78438558_win32</Template>
  <TotalTime>3454</TotalTime>
  <Words>947</Words>
  <Application>Microsoft Office PowerPoint</Application>
  <PresentationFormat>Widescreen</PresentationFormat>
  <Paragraphs>254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Sabon Next LT</vt:lpstr>
      <vt:lpstr>Office Theme</vt:lpstr>
      <vt:lpstr>Emotion based emoji suggestion</vt:lpstr>
      <vt:lpstr>AGENDA</vt:lpstr>
      <vt:lpstr>Introduction</vt:lpstr>
      <vt:lpstr>The main question is: can we make emoji suggestion better?</vt:lpstr>
      <vt:lpstr>Project plan</vt:lpstr>
      <vt:lpstr>Different datasets used</vt:lpstr>
      <vt:lpstr>Step 1</vt:lpstr>
      <vt:lpstr>Step 2</vt:lpstr>
      <vt:lpstr>Final dataset</vt:lpstr>
      <vt:lpstr>Challenges </vt:lpstr>
      <vt:lpstr>Emojis associated with emotions</vt:lpstr>
      <vt:lpstr>Emotions distribution</vt:lpstr>
      <vt:lpstr>classifier</vt:lpstr>
      <vt:lpstr>App Demo</vt:lpstr>
      <vt:lpstr>Future development</vt:lpstr>
      <vt:lpstr>References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based emoji suggestion</dc:title>
  <dc:subject/>
  <dc:creator>Jain -</dc:creator>
  <cp:lastModifiedBy>Jain -</cp:lastModifiedBy>
  <cp:revision>21</cp:revision>
  <dcterms:created xsi:type="dcterms:W3CDTF">2022-12-11T14:29:28Z</dcterms:created>
  <dcterms:modified xsi:type="dcterms:W3CDTF">2022-12-14T13:20:01Z</dcterms:modified>
</cp:coreProperties>
</file>