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95" r:id="rId5"/>
    <p:sldId id="289" r:id="rId6"/>
    <p:sldId id="291" r:id="rId7"/>
    <p:sldId id="300" r:id="rId8"/>
    <p:sldId id="301" r:id="rId9"/>
    <p:sldId id="298" r:id="rId10"/>
    <p:sldId id="299" r:id="rId11"/>
    <p:sldId id="284" r:id="rId12"/>
    <p:sldId id="283" r:id="rId13"/>
    <p:sldId id="302" r:id="rId14"/>
    <p:sldId id="294" r:id="rId15"/>
    <p:sldId id="281" r:id="rId16"/>
    <p:sldId id="296" r:id="rId17"/>
    <p:sldId id="297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162" y="31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n.si/repository/xmlui/handle/11356/1048" TargetMode="External"/><Relationship Id="rId2" Type="http://schemas.openxmlformats.org/officeDocument/2006/relationships/hyperlink" Target="https://www.kaggle.com/datasets/rexhaif/emojifydata-en?select=emojitweets-01-04-2018.tx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kaggle.com/datasets/praveengovi/emotions-dataset-for-nlp?resource=download&amp;select=train.tx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nlo/context-based-emoji-suggestion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93962"/>
            <a:ext cx="5385816" cy="1915582"/>
          </a:xfrm>
        </p:spPr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Lujain Alghamdi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0F22B7-99B7-4B06-948E-D5A6AFB7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37" y="-109551"/>
            <a:ext cx="2796325" cy="12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340B-EAB6-7E00-0839-43FA6803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AAC-521E-FE17-2667-D4CC6085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Not finding a labelled text – emoji dataset with accurate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Merging the datasets created a very large dataset that was sometimes difficult to deal with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the emotion of emojis using transformers was 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Choosing a good classification algorithm for NLP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5C460-BEDE-642D-0F83-70B0C1F5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B3292-99CC-8C0A-8F0D-D05BDCAC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Emojis associated with emotions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990402"/>
              </p:ext>
            </p:extLst>
          </p:nvPr>
        </p:nvGraphicFramePr>
        <p:xfrm>
          <a:off x="755650" y="2825750"/>
          <a:ext cx="10680702" cy="28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833578763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Sadness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Anger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Love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Joy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Surprise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Fear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💙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💙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✨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😢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😳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💛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😉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🎉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💜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😳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✨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👀</a:t>
                      </a:r>
                      <a:endParaRPr lang="en-US" sz="24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💪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Emotions distribution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4A4DE9C-48AC-1821-1F2F-80C775D0B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7698" y="2103438"/>
            <a:ext cx="4442954" cy="4433887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FE55-3BE4-14A2-8A85-1F5D3FD1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word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FBA1-0396-42DF-CB3E-48E8AA7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D674-9747-A295-DB9F-DD2A4D53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583000-D176-E6EF-23FC-2ACC13AB0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Surprise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5EBBA5-8B22-46DA-7F9D-35C9929AC9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448107-FF5F-90D9-8ADC-8E62B6F767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B444C96-0B0E-357B-142E-C183BE18E8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Sadness</a:t>
            </a:r>
          </a:p>
        </p:txBody>
      </p:sp>
      <p:pic>
        <p:nvPicPr>
          <p:cNvPr id="36" name="Picture Placeholder 35" descr="Text&#10;&#10;Description automatically generated">
            <a:extLst>
              <a:ext uri="{FF2B5EF4-FFF2-40B4-BE49-F238E27FC236}">
                <a16:creationId xmlns:a16="http://schemas.microsoft.com/office/drawing/2014/main" id="{B34415B7-71BD-7649-A596-271DA3B476F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8151" r="8151"/>
          <a:stretch>
            <a:fillRect/>
          </a:stretch>
        </p:blipFill>
        <p:spPr>
          <a:xfrm>
            <a:off x="3517900" y="2392363"/>
            <a:ext cx="2597150" cy="3205162"/>
          </a:xfrm>
        </p:spPr>
      </p:pic>
      <p:pic>
        <p:nvPicPr>
          <p:cNvPr id="40" name="Picture Placeholder 39" descr="Text&#10;&#10;Description automatically generated">
            <a:extLst>
              <a:ext uri="{FF2B5EF4-FFF2-40B4-BE49-F238E27FC236}">
                <a16:creationId xmlns:a16="http://schemas.microsoft.com/office/drawing/2014/main" id="{927BF8E7-B058-71BA-354D-8DEC0E6F5F3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8172" r="8172"/>
          <a:stretch>
            <a:fillRect/>
          </a:stretch>
        </p:blipFill>
        <p:spPr>
          <a:xfrm>
            <a:off x="6275388" y="2393950"/>
            <a:ext cx="2597150" cy="3206750"/>
          </a:xfrm>
        </p:spPr>
      </p:pic>
      <p:pic>
        <p:nvPicPr>
          <p:cNvPr id="48" name="Picture Placeholder 47" descr="Text&#10;&#10;Description automatically generated">
            <a:extLst>
              <a:ext uri="{FF2B5EF4-FFF2-40B4-BE49-F238E27FC236}">
                <a16:creationId xmlns:a16="http://schemas.microsoft.com/office/drawing/2014/main" id="{809C937E-AC33-28A2-2B40-5EB150B91C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8151" r="8151"/>
          <a:stretch>
            <a:fillRect/>
          </a:stretch>
        </p:blipFill>
        <p:spPr>
          <a:xfrm>
            <a:off x="758825" y="2392363"/>
            <a:ext cx="2599846" cy="3208453"/>
          </a:xfrm>
          <a:prstGeom prst="rect">
            <a:avLst/>
          </a:prstGeom>
        </p:spPr>
      </p:pic>
      <p:pic>
        <p:nvPicPr>
          <p:cNvPr id="52" name="Picture Placeholder 51" descr="Text&#10;&#10;Description automatically generated with low confidence">
            <a:extLst>
              <a:ext uri="{FF2B5EF4-FFF2-40B4-BE49-F238E27FC236}">
                <a16:creationId xmlns:a16="http://schemas.microsoft.com/office/drawing/2014/main" id="{68EF4AAC-9C40-A430-C50B-E2B45887BA0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l="8131" r="8131"/>
          <a:stretch>
            <a:fillRect/>
          </a:stretch>
        </p:blipFill>
        <p:spPr>
          <a:xfrm>
            <a:off x="9034463" y="2393950"/>
            <a:ext cx="2597150" cy="3203575"/>
          </a:xfrm>
        </p:spPr>
      </p:pic>
    </p:spTree>
    <p:extLst>
      <p:ext uri="{BB962C8B-B14F-4D97-AF65-F5344CB8AC3E}">
        <p14:creationId xmlns:p14="http://schemas.microsoft.com/office/powerpoint/2010/main" val="197928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1C6-44C4-C93C-1828-C2F03C67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E19D-5B43-8879-8B18-E7988EEBE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E74F6-6413-23BC-5424-46E3D9A56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estimators: 400</a:t>
            </a:r>
          </a:p>
          <a:p>
            <a:pPr lvl="1"/>
            <a:r>
              <a:rPr lang="en-US" dirty="0"/>
              <a:t>Predictive accuracy tends to increase with the increase of the number of trees</a:t>
            </a:r>
          </a:p>
          <a:p>
            <a:r>
              <a:rPr lang="en-US" dirty="0"/>
              <a:t>Accuracy: 1016.73005</a:t>
            </a:r>
          </a:p>
          <a:p>
            <a:r>
              <a:rPr lang="en-US" dirty="0"/>
              <a:t>After further investigation of the plot, the two emojis with the greatest number of observations are:</a:t>
            </a:r>
          </a:p>
          <a:p>
            <a:pPr lvl="1"/>
            <a:r>
              <a:rPr lang="en-US" dirty="0"/>
              <a:t>'💙’: label 12 (n = 161)</a:t>
            </a:r>
          </a:p>
          <a:p>
            <a:pPr lvl="1"/>
            <a:r>
              <a:rPr lang="en-US" dirty="0"/>
              <a:t>'😂’: label 17 (n = 88)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1AAD5-0F3D-C01D-4990-563717B0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6720" y="2146808"/>
            <a:ext cx="3822192" cy="595376"/>
          </a:xfrm>
        </p:spPr>
        <p:txBody>
          <a:bodyPr/>
          <a:lstStyle/>
          <a:p>
            <a:r>
              <a:rPr lang="en-US" dirty="0"/>
              <a:t>Variation in emoji distribution</a:t>
            </a:r>
          </a:p>
        </p:txBody>
      </p:sp>
      <p:pic>
        <p:nvPicPr>
          <p:cNvPr id="9" name="Content Placeholder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629F94B-F409-5E41-A5CC-98BA9CB221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50325" y="2876550"/>
            <a:ext cx="3549374" cy="368458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BED6-794D-08B8-A693-CB8A4B2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3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EBB-707A-4159-EE0C-23686A23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19784"/>
            <a:ext cx="6766560" cy="1331976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C3F5-6486-6B56-FAB5-6943D0F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ability to process a full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larger and more comprehensive (text – emotion – emoji) dataset to add to the 25 emojis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deep learning model and compare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C2B83-D5C1-F441-A12B-E3236E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9F00-7CCA-3F90-E6D1-DEF7986788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</p:spTree>
    <p:extLst>
      <p:ext uri="{BB962C8B-B14F-4D97-AF65-F5344CB8AC3E}">
        <p14:creationId xmlns:p14="http://schemas.microsoft.com/office/powerpoint/2010/main" val="36666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EBB-707A-4159-EE0C-23686A23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C3F5-6486-6B56-FAB5-6943D0F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Dataset 1: </a:t>
            </a:r>
          </a:p>
          <a:p>
            <a:r>
              <a:rPr lang="en-US" dirty="0">
                <a:hlinkClick r:id="rId2"/>
              </a:rPr>
              <a:t>https://www.kaggle.com/datasets/rexhaif/emojifydata-en?select=emojitweets-01-04-2018.txt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Dataset 2:</a:t>
            </a:r>
          </a:p>
          <a:p>
            <a:r>
              <a:rPr lang="en-US" dirty="0">
                <a:hlinkClick r:id="rId3"/>
              </a:rPr>
              <a:t>https://www.clarin.si/repository/xmlui/handle/11356/1048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Dataset 3:</a:t>
            </a:r>
          </a:p>
          <a:p>
            <a:r>
              <a:rPr lang="en-US" dirty="0">
                <a:hlinkClick r:id="rId4"/>
              </a:rPr>
              <a:t>https://www.kaggle.com/datasets/praveengovi/emotions-dataset-for-nlp?resource=download&amp;select=train.txt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C2B83-D5C1-F441-A12B-E3236E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9F00-7CCA-3F90-E6D1-DEF7986788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</p:spTree>
    <p:extLst>
      <p:ext uri="{BB962C8B-B14F-4D97-AF65-F5344CB8AC3E}">
        <p14:creationId xmlns:p14="http://schemas.microsoft.com/office/powerpoint/2010/main" val="317426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5374084" cy="667512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114256" cy="2176272"/>
          </a:xfrm>
        </p:spPr>
        <p:txBody>
          <a:bodyPr/>
          <a:lstStyle/>
          <a:p>
            <a:r>
              <a:rPr lang="en-US" dirty="0"/>
              <a:t>Special thanks to Dr. Rick and Lujain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Lujain Alghamdi</a:t>
            </a:r>
          </a:p>
          <a:p>
            <a:r>
              <a:rPr lang="en-US" dirty="0">
                <a:hlinkClick r:id="rId2"/>
              </a:rPr>
              <a:t>https://github.com/Jainlo/context-based-emoji-suggestion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​Datasets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chat services suggest emojis based on the literal meaning of the </a:t>
            </a:r>
            <a:r>
              <a:rPr lang="en-US" b="1" dirty="0"/>
              <a:t>last word </a:t>
            </a:r>
            <a:r>
              <a:rPr lang="en-US" dirty="0"/>
              <a:t>in a text message instead of taking the </a:t>
            </a:r>
            <a:r>
              <a:rPr lang="en-US" b="1" dirty="0"/>
              <a:t>whole message </a:t>
            </a:r>
            <a:r>
              <a:rPr lang="en-US" dirty="0"/>
              <a:t>into account, an alternative and better way is to have it suggest an emoji based on the </a:t>
            </a:r>
            <a:r>
              <a:rPr lang="en-US" b="1" dirty="0"/>
              <a:t>emotion</a:t>
            </a:r>
            <a:r>
              <a:rPr lang="en-US" dirty="0"/>
              <a:t> of the full text or conversation.</a:t>
            </a:r>
          </a:p>
          <a:p>
            <a:r>
              <a:rPr lang="en-US" dirty="0"/>
              <a:t>Some phrases are easy to translate into emojis, while some require understanding of the emotion behind that phrase. The emotions considered in this project are: </a:t>
            </a:r>
          </a:p>
          <a:p>
            <a:pPr algn="ctr"/>
            <a:r>
              <a:rPr lang="en-US" dirty="0"/>
              <a:t>joy😃 fear😱 sadness😢 anger😡 surprise😯 love🥰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383-5760-9983-8600-03EC96E0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 is:</a:t>
            </a:r>
            <a:br>
              <a:rPr lang="en-US" dirty="0"/>
            </a:br>
            <a:r>
              <a:rPr lang="en-US" b="0" dirty="0"/>
              <a:t>can we make emoji suggestion better?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60D3-3CF3-2CDB-DB5D-7AA3523A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datasets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Merge into one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Transfer learning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Random forest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App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Find datasets that can give me information about emojis, text and emotions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Merge the different datasets to show relationships and find meaning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Perform transformer-based implementation of Google's T5 base fine-tuned for Emotion Recognition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Train a Random Forest model and test the results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the model on a Stream lit app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datasets used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  <a:p>
            <a:r>
              <a:rPr lang="en-US" sz="1100" b="0" dirty="0"/>
              <a:t>Size: 1,320,035 (only 49 unique emojis)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Emojis</a:t>
            </a:r>
          </a:p>
          <a:p>
            <a:r>
              <a:rPr lang="en-US" sz="1100" b="0" dirty="0"/>
              <a:t>Size: 969 Obs.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Emotions</a:t>
            </a:r>
          </a:p>
          <a:p>
            <a:r>
              <a:rPr lang="en-US" sz="1100" b="0" dirty="0"/>
              <a:t>Size: 16,000 obs.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13741"/>
              </p:ext>
            </p:extLst>
          </p:nvPr>
        </p:nvGraphicFramePr>
        <p:xfrm>
          <a:off x="992124" y="3951812"/>
          <a:ext cx="2770632" cy="214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79496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CLAPPING HANDS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THUMBS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15113"/>
              </p:ext>
            </p:extLst>
          </p:nvPr>
        </p:nvGraphicFramePr>
        <p:xfrm>
          <a:off x="4722876" y="3947641"/>
          <a:ext cx="2770632" cy="21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HEAVY BLACK HEART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SMILING FACE WITH HEART-SHAPED EYES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LOUDLY CRYING 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14176"/>
              </p:ext>
            </p:extLst>
          </p:nvPr>
        </p:nvGraphicFramePr>
        <p:xfrm>
          <a:off x="8371332" y="395718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can go from feeling so hopeless to so damned…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ever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  <p:pic>
        <p:nvPicPr>
          <p:cNvPr id="40" name="Picture Placeholder 39" descr="Angry face outline outline">
            <a:extLst>
              <a:ext uri="{FF2B5EF4-FFF2-40B4-BE49-F238E27FC236}">
                <a16:creationId xmlns:a16="http://schemas.microsoft.com/office/drawing/2014/main" id="{C3517768-FA72-B32F-60E5-E4D8A559531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90304" y="2258568"/>
            <a:ext cx="932688" cy="93268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  <a:p>
            <a:r>
              <a:rPr lang="en-US" sz="1100" b="0" dirty="0"/>
              <a:t>Size: 1,320,035 (only 49 unique emojis)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Emojis</a:t>
            </a:r>
          </a:p>
          <a:p>
            <a:r>
              <a:rPr lang="en-US" sz="1100" b="0" dirty="0"/>
              <a:t>Size: 969 Obs.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Tweet – emojis</a:t>
            </a:r>
          </a:p>
          <a:p>
            <a:r>
              <a:rPr lang="en-US" sz="1100" b="0" dirty="0"/>
              <a:t>Size: 741,777 (25 unique emojis)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/>
        </p:nvGraphicFramePr>
        <p:xfrm>
          <a:off x="992124" y="3951812"/>
          <a:ext cx="2770632" cy="214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79496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CLAPPING HANDS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THUMBS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95540"/>
              </p:ext>
            </p:extLst>
          </p:nvPr>
        </p:nvGraphicFramePr>
        <p:xfrm>
          <a:off x="4722876" y="3947641"/>
          <a:ext cx="2770632" cy="21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HEAVY BLACK HEART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SMILING FACE WITH HEART-SHAPED EYES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LOUDLY CRYING 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8299"/>
              </p:ext>
            </p:extLst>
          </p:nvPr>
        </p:nvGraphicFramePr>
        <p:xfrm>
          <a:off x="8371332" y="395718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👏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EE27B0-5DCB-610D-224B-27187DB1D21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solidFill>
            <a:schemeClr val="accent3">
              <a:lumMod val="20000"/>
              <a:lumOff val="80000"/>
            </a:schemeClr>
          </a:solidFill>
        </p:spPr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88C54-EDCE-B1B8-FD6C-E460EA6B9A37}"/>
              </a:ext>
            </a:extLst>
          </p:cNvPr>
          <p:cNvSpPr/>
          <p:nvPr/>
        </p:nvSpPr>
        <p:spPr>
          <a:xfrm>
            <a:off x="7694762" y="3429000"/>
            <a:ext cx="47997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5D02BF19-AD9B-CA2F-C58B-8568D68A30D9}"/>
              </a:ext>
            </a:extLst>
          </p:cNvPr>
          <p:cNvSpPr/>
          <p:nvPr/>
        </p:nvSpPr>
        <p:spPr>
          <a:xfrm>
            <a:off x="3938821" y="3260784"/>
            <a:ext cx="607990" cy="6038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9DE85CB-B7CD-99A1-9A23-CC9CC442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97" y="2471966"/>
            <a:ext cx="654702" cy="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 – Emojis</a:t>
            </a:r>
          </a:p>
          <a:p>
            <a:r>
              <a:rPr lang="en-US" sz="1100" b="0" dirty="0"/>
              <a:t>Size: 741,777 (25 unique emojis)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  <a:p>
            <a:r>
              <a:rPr lang="en-US" sz="1100" b="0" dirty="0"/>
              <a:t>Size: 16,000 obs.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Final dataset</a:t>
            </a:r>
          </a:p>
          <a:p>
            <a:r>
              <a:rPr lang="en-US" sz="1100" b="0" dirty="0"/>
              <a:t>Size: 383,976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8273"/>
              </p:ext>
            </p:extLst>
          </p:nvPr>
        </p:nvGraphicFramePr>
        <p:xfrm>
          <a:off x="845390" y="3951813"/>
          <a:ext cx="309343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69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930581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930581">
                  <a:extLst>
                    <a:ext uri="{9D8B030D-6E8A-4147-A177-3AD203B41FA5}">
                      <a16:colId xmlns:a16="http://schemas.microsoft.com/office/drawing/2014/main" val="1784239212"/>
                    </a:ext>
                  </a:extLst>
                </a:gridCol>
              </a:tblGrid>
              <a:tr h="223463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512650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👏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374969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88161"/>
              </p:ext>
            </p:extLst>
          </p:nvPr>
        </p:nvGraphicFramePr>
        <p:xfrm>
          <a:off x="4722876" y="394764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can go from feeling so hopeless to so damned…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ever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166"/>
              </p:ext>
            </p:extLst>
          </p:nvPr>
        </p:nvGraphicFramePr>
        <p:xfrm>
          <a:off x="8371332" y="3957181"/>
          <a:ext cx="2770631" cy="225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81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3263213349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have been with </a:t>
                      </a:r>
                      <a:r>
                        <a:rPr lang="en-US" sz="1000" dirty="0" err="1"/>
                        <a:t>petronas</a:t>
                      </a:r>
                      <a:r>
                        <a:rPr lang="en-US" sz="1000" dirty="0"/>
                        <a:t> for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800" dirty="0"/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solidFill>
            <a:schemeClr val="accent3">
              <a:lumMod val="20000"/>
              <a:lumOff val="80000"/>
            </a:schemeClr>
          </a:solidFill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EE27B0-5DCB-610D-224B-27187DB1D21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solidFill>
            <a:srgbClr val="DF8C8C"/>
          </a:solidFill>
        </p:spPr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88C54-EDCE-B1B8-FD6C-E460EA6B9A37}"/>
              </a:ext>
            </a:extLst>
          </p:cNvPr>
          <p:cNvSpPr/>
          <p:nvPr/>
        </p:nvSpPr>
        <p:spPr>
          <a:xfrm>
            <a:off x="7694762" y="3429000"/>
            <a:ext cx="47997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5D02BF19-AD9B-CA2F-C58B-8568D68A30D9}"/>
              </a:ext>
            </a:extLst>
          </p:cNvPr>
          <p:cNvSpPr/>
          <p:nvPr/>
        </p:nvSpPr>
        <p:spPr>
          <a:xfrm>
            <a:off x="3938821" y="3260784"/>
            <a:ext cx="607990" cy="6038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4DC62B-B102-6470-B8D4-0F2AF4F00D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solidFill>
            <a:schemeClr val="accent4"/>
          </a:solidFill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25BE67-F5C3-1527-17C2-CEE0F6D0A284}"/>
              </a:ext>
            </a:extLst>
          </p:cNvPr>
          <p:cNvSpPr/>
          <p:nvPr/>
        </p:nvSpPr>
        <p:spPr>
          <a:xfrm>
            <a:off x="507061" y="2879393"/>
            <a:ext cx="932688" cy="50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93214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00" b="0" dirty="0"/>
              <a:t>Size: 383,976 obs.</a:t>
            </a:r>
          </a:p>
          <a:p>
            <a:r>
              <a:rPr lang="en-US" sz="1100" b="0" dirty="0"/>
              <a:t>25 Unique emojis</a:t>
            </a:r>
          </a:p>
          <a:p>
            <a:r>
              <a:rPr lang="en-US" sz="1100" b="0" dirty="0"/>
              <a:t>6 unique emotions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6080"/>
              </p:ext>
            </p:extLst>
          </p:nvPr>
        </p:nvGraphicFramePr>
        <p:xfrm>
          <a:off x="4722876" y="3947641"/>
          <a:ext cx="2770631" cy="225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81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3125522646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have been with </a:t>
                      </a:r>
                      <a:r>
                        <a:rPr lang="en-US" sz="1000" dirty="0" err="1"/>
                        <a:t>petronas</a:t>
                      </a:r>
                      <a:r>
                        <a:rPr lang="en-US" sz="1000" dirty="0"/>
                        <a:t> for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8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800" dirty="0"/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8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{736369A7-4599-4089-B5F0-9CDAAF989ADB}tf78438558_win32</Template>
  <TotalTime>3046</TotalTime>
  <Words>957</Words>
  <Application>Microsoft Office PowerPoint</Application>
  <PresentationFormat>Widescreen</PresentationFormat>
  <Paragraphs>261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Sabon Next LT</vt:lpstr>
      <vt:lpstr>Office Theme</vt:lpstr>
      <vt:lpstr>Emotion based emoji suggestion</vt:lpstr>
      <vt:lpstr>AGENDA</vt:lpstr>
      <vt:lpstr>Introduction</vt:lpstr>
      <vt:lpstr>The main question is: can we make emoji suggestion better?</vt:lpstr>
      <vt:lpstr>Project plan</vt:lpstr>
      <vt:lpstr>Different datasets used</vt:lpstr>
      <vt:lpstr>Step 1</vt:lpstr>
      <vt:lpstr>Step 2</vt:lpstr>
      <vt:lpstr>Final dataset</vt:lpstr>
      <vt:lpstr>Challenges </vt:lpstr>
      <vt:lpstr>Emojis associated with emotions</vt:lpstr>
      <vt:lpstr>Emotions distribution</vt:lpstr>
      <vt:lpstr>Emotion word cloud</vt:lpstr>
      <vt:lpstr>classifier</vt:lpstr>
      <vt:lpstr>App Demo</vt:lpstr>
      <vt:lpstr>Future development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based emoji suggestion</dc:title>
  <dc:subject/>
  <dc:creator>Jain -</dc:creator>
  <cp:lastModifiedBy>Jain -</cp:lastModifiedBy>
  <cp:revision>20</cp:revision>
  <dcterms:created xsi:type="dcterms:W3CDTF">2022-12-11T14:29:28Z</dcterms:created>
  <dcterms:modified xsi:type="dcterms:W3CDTF">2022-12-13T18:15:31Z</dcterms:modified>
</cp:coreProperties>
</file>