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8" r:id="rId4"/>
    <p:sldId id="272" r:id="rId5"/>
    <p:sldId id="263" r:id="rId6"/>
    <p:sldId id="270" r:id="rId7"/>
    <p:sldId id="266" r:id="rId8"/>
    <p:sldId id="276" r:id="rId9"/>
    <p:sldId id="260" r:id="rId10"/>
    <p:sldId id="277" r:id="rId11"/>
    <p:sldId id="273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6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2808" autoAdjust="0"/>
  </p:normalViewPr>
  <p:slideViewPr>
    <p:cSldViewPr snapToGrid="0">
      <p:cViewPr varScale="1">
        <p:scale>
          <a:sx n="43" d="100"/>
          <a:sy n="43" d="100"/>
        </p:scale>
        <p:origin x="6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1026C-E5CD-44D0-94B2-02FC5D92410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E3726FB-E0FB-43F9-859A-EF42B4A69A0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Game data EDA</a:t>
          </a:r>
        </a:p>
      </dgm:t>
    </dgm:pt>
    <dgm:pt modelId="{ECA2B756-D247-4978-BD4C-44B5C9F23C6F}" type="parTrans" cxnId="{EF6A4B47-0EA6-46C0-8793-01BC8D494BB5}">
      <dgm:prSet/>
      <dgm:spPr/>
      <dgm:t>
        <a:bodyPr/>
        <a:lstStyle/>
        <a:p>
          <a:endParaRPr lang="en-US" sz="1400"/>
        </a:p>
      </dgm:t>
    </dgm:pt>
    <dgm:pt modelId="{969EFB18-9F02-4B74-A67A-1ADF8D517242}" type="sibTrans" cxnId="{EF6A4B47-0EA6-46C0-8793-01BC8D494BB5}">
      <dgm:prSet/>
      <dgm:spPr/>
      <dgm:t>
        <a:bodyPr/>
        <a:lstStyle/>
        <a:p>
          <a:endParaRPr lang="en-US" sz="1400"/>
        </a:p>
      </dgm:t>
    </dgm:pt>
    <dgm:pt modelId="{0060998A-9C39-4F82-8F33-D94FB3DB8E4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DATA ANALYSIS</a:t>
          </a:r>
        </a:p>
      </dgm:t>
    </dgm:pt>
    <dgm:pt modelId="{5F663E02-7BC2-44E6-BCD8-F7951BC4E777}" type="parTrans" cxnId="{9B881509-13C7-4738-8CA7-EE074D897175}">
      <dgm:prSet/>
      <dgm:spPr/>
      <dgm:t>
        <a:bodyPr/>
        <a:lstStyle/>
        <a:p>
          <a:endParaRPr lang="en-US" sz="1400"/>
        </a:p>
      </dgm:t>
    </dgm:pt>
    <dgm:pt modelId="{2D0FE285-8485-411F-919B-54E5D9A8F827}" type="sibTrans" cxnId="{9B881509-13C7-4738-8CA7-EE074D897175}">
      <dgm:prSet/>
      <dgm:spPr/>
      <dgm:t>
        <a:bodyPr/>
        <a:lstStyle/>
        <a:p>
          <a:endParaRPr lang="en-US" sz="1400"/>
        </a:p>
      </dgm:t>
    </dgm:pt>
    <dgm:pt modelId="{906EE3F4-D0A4-4F1E-B884-EA7DEDC919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Conclusion</a:t>
          </a:r>
        </a:p>
      </dgm:t>
    </dgm:pt>
    <dgm:pt modelId="{9EA7957B-417E-44EF-9031-0C734CF98C53}" type="parTrans" cxnId="{4C35A48C-43C6-49F3-862E-A666E9B5C384}">
      <dgm:prSet/>
      <dgm:spPr/>
      <dgm:t>
        <a:bodyPr/>
        <a:lstStyle/>
        <a:p>
          <a:endParaRPr lang="en-US" sz="1400"/>
        </a:p>
      </dgm:t>
    </dgm:pt>
    <dgm:pt modelId="{168CE259-4F17-4EF3-A30D-877A3B86886D}" type="sibTrans" cxnId="{4C35A48C-43C6-49F3-862E-A666E9B5C384}">
      <dgm:prSet/>
      <dgm:spPr/>
      <dgm:t>
        <a:bodyPr/>
        <a:lstStyle/>
        <a:p>
          <a:endParaRPr lang="en-US" sz="1400"/>
        </a:p>
      </dgm:t>
    </dgm:pt>
    <dgm:pt modelId="{0CBDC627-306E-463C-9B07-1B245E24F49A}" type="pres">
      <dgm:prSet presAssocID="{2991026C-E5CD-44D0-94B2-02FC5D924109}" presName="root" presStyleCnt="0">
        <dgm:presLayoutVars>
          <dgm:dir/>
          <dgm:resizeHandles val="exact"/>
        </dgm:presLayoutVars>
      </dgm:prSet>
      <dgm:spPr/>
    </dgm:pt>
    <dgm:pt modelId="{75FE926A-706A-4F14-8DBB-E99F4EC53334}" type="pres">
      <dgm:prSet presAssocID="{5E3726FB-E0FB-43F9-859A-EF42B4A69A04}" presName="compNode" presStyleCnt="0"/>
      <dgm:spPr/>
    </dgm:pt>
    <dgm:pt modelId="{0EE5D846-3EDD-4457-8645-5381207E5425}" type="pres">
      <dgm:prSet presAssocID="{5E3726FB-E0FB-43F9-859A-EF42B4A69A0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95F895D-C51A-4631-98BA-72662DEB2CF3}" type="pres">
      <dgm:prSet presAssocID="{5E3726FB-E0FB-43F9-859A-EF42B4A69A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77CFCFE-ABE3-4A7F-B2F1-1ADDB916803A}" type="pres">
      <dgm:prSet presAssocID="{5E3726FB-E0FB-43F9-859A-EF42B4A69A04}" presName="spaceRect" presStyleCnt="0"/>
      <dgm:spPr/>
    </dgm:pt>
    <dgm:pt modelId="{4EE7AAE5-1F4C-47D8-B71E-8ACBCC346DEA}" type="pres">
      <dgm:prSet presAssocID="{5E3726FB-E0FB-43F9-859A-EF42B4A69A04}" presName="textRect" presStyleLbl="revTx" presStyleIdx="0" presStyleCnt="3">
        <dgm:presLayoutVars>
          <dgm:chMax val="1"/>
          <dgm:chPref val="1"/>
        </dgm:presLayoutVars>
      </dgm:prSet>
      <dgm:spPr/>
    </dgm:pt>
    <dgm:pt modelId="{B0A2BE56-FBE7-4D4C-9FE3-2E598929096C}" type="pres">
      <dgm:prSet presAssocID="{969EFB18-9F02-4B74-A67A-1ADF8D517242}" presName="sibTrans" presStyleCnt="0"/>
      <dgm:spPr/>
    </dgm:pt>
    <dgm:pt modelId="{E7FAC522-4796-498C-8ED7-7F1FA5CF8E50}" type="pres">
      <dgm:prSet presAssocID="{0060998A-9C39-4F82-8F33-D94FB3DB8E4E}" presName="compNode" presStyleCnt="0"/>
      <dgm:spPr/>
    </dgm:pt>
    <dgm:pt modelId="{904CB2C9-B5E6-41BD-9643-6B9F92386172}" type="pres">
      <dgm:prSet presAssocID="{0060998A-9C39-4F82-8F33-D94FB3DB8E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A3F773-7896-49B7-A1C9-6ABCBF6D3D50}" type="pres">
      <dgm:prSet presAssocID="{0060998A-9C39-4F82-8F33-D94FB3DB8E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순서도"/>
        </a:ext>
      </dgm:extLst>
    </dgm:pt>
    <dgm:pt modelId="{C3FA389E-3832-4A6A-8C5E-4B472B0CD01C}" type="pres">
      <dgm:prSet presAssocID="{0060998A-9C39-4F82-8F33-D94FB3DB8E4E}" presName="spaceRect" presStyleCnt="0"/>
      <dgm:spPr/>
    </dgm:pt>
    <dgm:pt modelId="{DA240782-B273-4CEA-9FEA-81F10C806449}" type="pres">
      <dgm:prSet presAssocID="{0060998A-9C39-4F82-8F33-D94FB3DB8E4E}" presName="textRect" presStyleLbl="revTx" presStyleIdx="1" presStyleCnt="3">
        <dgm:presLayoutVars>
          <dgm:chMax val="1"/>
          <dgm:chPref val="1"/>
        </dgm:presLayoutVars>
      </dgm:prSet>
      <dgm:spPr/>
    </dgm:pt>
    <dgm:pt modelId="{AE94CB76-D95C-4836-813D-83E82697AF01}" type="pres">
      <dgm:prSet presAssocID="{2D0FE285-8485-411F-919B-54E5D9A8F827}" presName="sibTrans" presStyleCnt="0"/>
      <dgm:spPr/>
    </dgm:pt>
    <dgm:pt modelId="{702B5AF3-BE1B-4649-8706-91EC372AF047}" type="pres">
      <dgm:prSet presAssocID="{906EE3F4-D0A4-4F1E-B884-EA7DEDC91970}" presName="compNode" presStyleCnt="0"/>
      <dgm:spPr/>
    </dgm:pt>
    <dgm:pt modelId="{9F0E0E16-F5D5-4A73-AA31-AAF202C8F1F7}" type="pres">
      <dgm:prSet presAssocID="{906EE3F4-D0A4-4F1E-B884-EA7DEDC919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2084BE-898E-43DF-A724-ECC0EECB585B}" type="pres">
      <dgm:prSet presAssocID="{906EE3F4-D0A4-4F1E-B884-EA7DEDC91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의사봉"/>
        </a:ext>
      </dgm:extLst>
    </dgm:pt>
    <dgm:pt modelId="{9F8ADBA1-B5A3-4299-9C5A-4954B95FB4C0}" type="pres">
      <dgm:prSet presAssocID="{906EE3F4-D0A4-4F1E-B884-EA7DEDC91970}" presName="spaceRect" presStyleCnt="0"/>
      <dgm:spPr/>
    </dgm:pt>
    <dgm:pt modelId="{877756FC-59D6-4B3F-B25C-2A684F2FBFAF}" type="pres">
      <dgm:prSet presAssocID="{906EE3F4-D0A4-4F1E-B884-EA7DEDC919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881509-13C7-4738-8CA7-EE074D897175}" srcId="{2991026C-E5CD-44D0-94B2-02FC5D924109}" destId="{0060998A-9C39-4F82-8F33-D94FB3DB8E4E}" srcOrd="1" destOrd="0" parTransId="{5F663E02-7BC2-44E6-BCD8-F7951BC4E777}" sibTransId="{2D0FE285-8485-411F-919B-54E5D9A8F827}"/>
    <dgm:cxn modelId="{B9471F16-6942-4B43-ABFE-CE525DCD0EE9}" type="presOf" srcId="{906EE3F4-D0A4-4F1E-B884-EA7DEDC91970}" destId="{877756FC-59D6-4B3F-B25C-2A684F2FBFAF}" srcOrd="0" destOrd="0" presId="urn:microsoft.com/office/officeart/2018/5/layout/IconLeafLabelList"/>
    <dgm:cxn modelId="{70E2A818-0E22-4E07-93E6-A9A8BF29727A}" type="presOf" srcId="{0060998A-9C39-4F82-8F33-D94FB3DB8E4E}" destId="{DA240782-B273-4CEA-9FEA-81F10C806449}" srcOrd="0" destOrd="0" presId="urn:microsoft.com/office/officeart/2018/5/layout/IconLeafLabelList"/>
    <dgm:cxn modelId="{05122F2D-4D63-4C87-874D-55591ED7889B}" type="presOf" srcId="{2991026C-E5CD-44D0-94B2-02FC5D924109}" destId="{0CBDC627-306E-463C-9B07-1B245E24F49A}" srcOrd="0" destOrd="0" presId="urn:microsoft.com/office/officeart/2018/5/layout/IconLeafLabelList"/>
    <dgm:cxn modelId="{EF6A4B47-0EA6-46C0-8793-01BC8D494BB5}" srcId="{2991026C-E5CD-44D0-94B2-02FC5D924109}" destId="{5E3726FB-E0FB-43F9-859A-EF42B4A69A04}" srcOrd="0" destOrd="0" parTransId="{ECA2B756-D247-4978-BD4C-44B5C9F23C6F}" sibTransId="{969EFB18-9F02-4B74-A67A-1ADF8D517242}"/>
    <dgm:cxn modelId="{5DAA0A7B-1379-4FD8-996C-F04D0CED0A9A}" type="presOf" srcId="{5E3726FB-E0FB-43F9-859A-EF42B4A69A04}" destId="{4EE7AAE5-1F4C-47D8-B71E-8ACBCC346DEA}" srcOrd="0" destOrd="0" presId="urn:microsoft.com/office/officeart/2018/5/layout/IconLeafLabelList"/>
    <dgm:cxn modelId="{4C35A48C-43C6-49F3-862E-A666E9B5C384}" srcId="{2991026C-E5CD-44D0-94B2-02FC5D924109}" destId="{906EE3F4-D0A4-4F1E-B884-EA7DEDC91970}" srcOrd="2" destOrd="0" parTransId="{9EA7957B-417E-44EF-9031-0C734CF98C53}" sibTransId="{168CE259-4F17-4EF3-A30D-877A3B86886D}"/>
    <dgm:cxn modelId="{6D959E0B-8B40-4A33-8257-0F2A3624AAF6}" type="presParOf" srcId="{0CBDC627-306E-463C-9B07-1B245E24F49A}" destId="{75FE926A-706A-4F14-8DBB-E99F4EC53334}" srcOrd="0" destOrd="0" presId="urn:microsoft.com/office/officeart/2018/5/layout/IconLeafLabelList"/>
    <dgm:cxn modelId="{9636A27B-C8E4-4A41-8646-8FDD4AB6449C}" type="presParOf" srcId="{75FE926A-706A-4F14-8DBB-E99F4EC53334}" destId="{0EE5D846-3EDD-4457-8645-5381207E5425}" srcOrd="0" destOrd="0" presId="urn:microsoft.com/office/officeart/2018/5/layout/IconLeafLabelList"/>
    <dgm:cxn modelId="{81F7E69D-E90F-44F6-B573-F00460898C51}" type="presParOf" srcId="{75FE926A-706A-4F14-8DBB-E99F4EC53334}" destId="{395F895D-C51A-4631-98BA-72662DEB2CF3}" srcOrd="1" destOrd="0" presId="urn:microsoft.com/office/officeart/2018/5/layout/IconLeafLabelList"/>
    <dgm:cxn modelId="{D06E3330-186A-40BC-A767-0AA121C03D57}" type="presParOf" srcId="{75FE926A-706A-4F14-8DBB-E99F4EC53334}" destId="{677CFCFE-ABE3-4A7F-B2F1-1ADDB916803A}" srcOrd="2" destOrd="0" presId="urn:microsoft.com/office/officeart/2018/5/layout/IconLeafLabelList"/>
    <dgm:cxn modelId="{0E14927A-4F0B-4FDB-AE6E-FB6935981ED6}" type="presParOf" srcId="{75FE926A-706A-4F14-8DBB-E99F4EC53334}" destId="{4EE7AAE5-1F4C-47D8-B71E-8ACBCC346DEA}" srcOrd="3" destOrd="0" presId="urn:microsoft.com/office/officeart/2018/5/layout/IconLeafLabelList"/>
    <dgm:cxn modelId="{605E942E-0A54-4C4C-9ADE-175D78C370B8}" type="presParOf" srcId="{0CBDC627-306E-463C-9B07-1B245E24F49A}" destId="{B0A2BE56-FBE7-4D4C-9FE3-2E598929096C}" srcOrd="1" destOrd="0" presId="urn:microsoft.com/office/officeart/2018/5/layout/IconLeafLabelList"/>
    <dgm:cxn modelId="{C8709638-7E1A-411F-8A95-115C98C4F3BA}" type="presParOf" srcId="{0CBDC627-306E-463C-9B07-1B245E24F49A}" destId="{E7FAC522-4796-498C-8ED7-7F1FA5CF8E50}" srcOrd="2" destOrd="0" presId="urn:microsoft.com/office/officeart/2018/5/layout/IconLeafLabelList"/>
    <dgm:cxn modelId="{8148A623-5702-4765-854E-D5499F6B86FE}" type="presParOf" srcId="{E7FAC522-4796-498C-8ED7-7F1FA5CF8E50}" destId="{904CB2C9-B5E6-41BD-9643-6B9F92386172}" srcOrd="0" destOrd="0" presId="urn:microsoft.com/office/officeart/2018/5/layout/IconLeafLabelList"/>
    <dgm:cxn modelId="{F98A76E7-85D1-4D0E-94DF-F9CF05483A0D}" type="presParOf" srcId="{E7FAC522-4796-498C-8ED7-7F1FA5CF8E50}" destId="{18A3F773-7896-49B7-A1C9-6ABCBF6D3D50}" srcOrd="1" destOrd="0" presId="urn:microsoft.com/office/officeart/2018/5/layout/IconLeafLabelList"/>
    <dgm:cxn modelId="{2F64362C-EC6B-4586-8F06-584C1AA7195A}" type="presParOf" srcId="{E7FAC522-4796-498C-8ED7-7F1FA5CF8E50}" destId="{C3FA389E-3832-4A6A-8C5E-4B472B0CD01C}" srcOrd="2" destOrd="0" presId="urn:microsoft.com/office/officeart/2018/5/layout/IconLeafLabelList"/>
    <dgm:cxn modelId="{E2714EB4-89FA-4E82-9604-11C5E3ED27CE}" type="presParOf" srcId="{E7FAC522-4796-498C-8ED7-7F1FA5CF8E50}" destId="{DA240782-B273-4CEA-9FEA-81F10C806449}" srcOrd="3" destOrd="0" presId="urn:microsoft.com/office/officeart/2018/5/layout/IconLeafLabelList"/>
    <dgm:cxn modelId="{B5EDEF0F-E5CE-49B9-B626-0F5CAC107A06}" type="presParOf" srcId="{0CBDC627-306E-463C-9B07-1B245E24F49A}" destId="{AE94CB76-D95C-4836-813D-83E82697AF01}" srcOrd="3" destOrd="0" presId="urn:microsoft.com/office/officeart/2018/5/layout/IconLeafLabelList"/>
    <dgm:cxn modelId="{D561F47C-E11D-4D9E-8879-E33D2944AB94}" type="presParOf" srcId="{0CBDC627-306E-463C-9B07-1B245E24F49A}" destId="{702B5AF3-BE1B-4649-8706-91EC372AF047}" srcOrd="4" destOrd="0" presId="urn:microsoft.com/office/officeart/2018/5/layout/IconLeafLabelList"/>
    <dgm:cxn modelId="{BE4481BB-4709-486E-A2CF-0345A7E66529}" type="presParOf" srcId="{702B5AF3-BE1B-4649-8706-91EC372AF047}" destId="{9F0E0E16-F5D5-4A73-AA31-AAF202C8F1F7}" srcOrd="0" destOrd="0" presId="urn:microsoft.com/office/officeart/2018/5/layout/IconLeafLabelList"/>
    <dgm:cxn modelId="{344D529B-5AF7-4467-A8AD-907762DA2958}" type="presParOf" srcId="{702B5AF3-BE1B-4649-8706-91EC372AF047}" destId="{EC2084BE-898E-43DF-A724-ECC0EECB585B}" srcOrd="1" destOrd="0" presId="urn:microsoft.com/office/officeart/2018/5/layout/IconLeafLabelList"/>
    <dgm:cxn modelId="{BFE621F7-A5BD-4F57-8260-967AECB1A62D}" type="presParOf" srcId="{702B5AF3-BE1B-4649-8706-91EC372AF047}" destId="{9F8ADBA1-B5A3-4299-9C5A-4954B95FB4C0}" srcOrd="2" destOrd="0" presId="urn:microsoft.com/office/officeart/2018/5/layout/IconLeafLabelList"/>
    <dgm:cxn modelId="{24199F64-2EC0-45E5-943B-5CEB37E1804E}" type="presParOf" srcId="{702B5AF3-BE1B-4649-8706-91EC372AF047}" destId="{877756FC-59D6-4B3F-B25C-2A684F2FBFA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5D846-3EDD-4457-8645-5381207E5425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F895D-C51A-4631-98BA-72662DEB2CF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7AAE5-1F4C-47D8-B71E-8ACBCC346DE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Game data EDA</a:t>
          </a:r>
        </a:p>
      </dsp:txBody>
      <dsp:txXfrm>
        <a:off x="93445" y="3018902"/>
        <a:ext cx="3206250" cy="720000"/>
      </dsp:txXfrm>
    </dsp:sp>
    <dsp:sp modelId="{904CB2C9-B5E6-41BD-9643-6B9F92386172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3F773-7896-49B7-A1C9-6ABCBF6D3D5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40782-B273-4CEA-9FEA-81F10C80644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DATA ANALYSIS</a:t>
          </a:r>
        </a:p>
      </dsp:txBody>
      <dsp:txXfrm>
        <a:off x="3860789" y="3018902"/>
        <a:ext cx="3206250" cy="720000"/>
      </dsp:txXfrm>
    </dsp:sp>
    <dsp:sp modelId="{9F0E0E16-F5D5-4A73-AA31-AAF202C8F1F7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84BE-898E-43DF-A724-ECC0EECB585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756FC-59D6-4B3F-B25C-2A684F2FBFA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Conclusion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0AA9-4FA7-4F65-8416-D422564E374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141B8-DA00-43A2-A52C-749FEDFE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9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하반기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5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많은 게임에 대한 분석 및 시각화 프로세스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많다는 것을 어떻게 정의했나요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인당판매량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일본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1.200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북아메리카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EU 4.500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Others 64.8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120m/350m/450m/ 6480m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게임이 왜 인기가 많다고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시각화를 통해 무엇을 나타내고자 하는지를 고려했나요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분석을 통해 어떤 인사이트를 도출할 수 있나요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ref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Moore, Michael E.; Novak, Jeannie (2010). 《Game Industry Career Guide》. Delmar: Cengage Learning.</a:t>
            </a:r>
            <a:endParaRPr lang="en-US" altLang="ko-KR" dirty="0"/>
          </a:p>
          <a:p>
            <a:r>
              <a:rPr lang="en-US" altLang="ko-KR" dirty="0"/>
              <a:t>Ref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https://it.donga.com/22945/</a:t>
            </a:r>
          </a:p>
          <a:p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 err="1"/>
              <a:t>플스</a:t>
            </a:r>
            <a:r>
              <a:rPr lang="ko-KR" altLang="en-US" dirty="0"/>
              <a:t> </a:t>
            </a:r>
            <a:r>
              <a:rPr lang="en-US" altLang="ko-KR" dirty="0"/>
              <a:t>4(2013)</a:t>
            </a:r>
            <a:r>
              <a:rPr lang="ko-KR" altLang="en-US" dirty="0"/>
              <a:t> </a:t>
            </a:r>
            <a:r>
              <a:rPr lang="ko-KR" altLang="en-US" dirty="0" err="1"/>
              <a:t>엑박</a:t>
            </a:r>
            <a:r>
              <a:rPr lang="en-US" altLang="ko-KR" dirty="0"/>
              <a:t>360(2005) </a:t>
            </a:r>
            <a:r>
              <a:rPr lang="ko-KR" altLang="en-US" dirty="0"/>
              <a:t>닌텐도</a:t>
            </a:r>
            <a:r>
              <a:rPr lang="en-US" altLang="ko-KR" dirty="0"/>
              <a:t>3DS(2011)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ref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Moore, Michael E.; Novak, Jeannie (2010). 《Game Industry Career Guide》. Delmar: Cengage Learning.</a:t>
            </a:r>
            <a:endParaRPr lang="en-US" altLang="ko-KR" dirty="0"/>
          </a:p>
          <a:p>
            <a:r>
              <a:rPr lang="en-US" altLang="ko-KR" dirty="0"/>
              <a:t>Ref1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https://overseas.mofa.go.kr/us-losangeles-ko/brd/m_4370/view.do?seq=1273923&amp;srchFr=&amp;amp;srchTo=&amp;amp;srchWord=&amp;amp;srchTp=&amp;amp;multi_itm_seq=0&amp;amp;itm_seq_1=0&amp;amp;itm_seq_2=0&amp;amp;company_cd=&amp;amp;company_nm=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3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결측치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처리법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ref : https://m.blog.naver.com/tjdudwo93/220976082118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통계적 편향을 감수하고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전통적 방법으로 삭제 진행하였음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4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9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장르를 파악했나요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장르가 왜 같다고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다르다고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.. </a:t>
            </a:r>
            <a:r>
              <a:rPr lang="ko-KR" altLang="en-US" dirty="0"/>
              <a:t>장르 순서 정렬 바꾸고 싶다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장르를 파악했나요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장르가 왜 같다고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다르다고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2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트렌드는 어떤 것을 기준으로 파악했나요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연도별로 트렌드가 존재하나요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왜 존재한다</a:t>
            </a:r>
            <a:r>
              <a:rPr lang="en-US" altLang="ko-KR" dirty="0"/>
              <a:t>/</a:t>
            </a:r>
            <a:r>
              <a:rPr lang="ko-KR" altLang="en-US" dirty="0"/>
              <a:t>존재하지 않는다고 생각했나요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9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트렌드는 어떤 것을 기준으로 파악했나요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연도별로 트렌드가 존재하나요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왜 존재한다</a:t>
            </a:r>
            <a:r>
              <a:rPr lang="en-US" altLang="ko-KR" dirty="0"/>
              <a:t>/</a:t>
            </a:r>
            <a:r>
              <a:rPr lang="ko-KR" altLang="en-US" dirty="0"/>
              <a:t>존재하지 않는다고 생각했나요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많은 게임에 대한 분석 및 시각화 프로세스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많다는 것을 어떻게 정의했나요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인당판매량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일본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1.200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북아메리카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EU 4.500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Others 64.8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120m/350m/450m/ 6480m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게임이 왜 인기가 많다고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시각화를 통해 무엇을 나타내고자 하는지를 고려했나요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분석을 통해 어떤 인사이트를 도출할 수 있나요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게임 </a:t>
            </a:r>
            <a:r>
              <a:rPr lang="ko-KR" altLang="en-US" dirty="0" err="1"/>
              <a:t>개발시</a:t>
            </a:r>
            <a:r>
              <a:rPr lang="ko-KR" altLang="en-US" dirty="0"/>
              <a:t> 소요되는 시간</a:t>
            </a:r>
            <a:r>
              <a:rPr lang="en-US" altLang="ko-KR" dirty="0"/>
              <a:t>(</a:t>
            </a:r>
            <a:r>
              <a:rPr lang="ko-KR" altLang="en-US" dirty="0"/>
              <a:t>비디오 게임</a:t>
            </a:r>
            <a:r>
              <a:rPr lang="en-US" altLang="ko-KR" dirty="0"/>
              <a:t>) </a:t>
            </a:r>
            <a:r>
              <a:rPr lang="ko-KR" altLang="en-US" dirty="0"/>
              <a:t>의 경우 </a:t>
            </a:r>
            <a:r>
              <a:rPr lang="en-US" altLang="ko-KR" dirty="0"/>
              <a:t>1-3</a:t>
            </a:r>
            <a:r>
              <a:rPr lang="ko-KR" altLang="en-US" dirty="0"/>
              <a:t>년이므로</a:t>
            </a:r>
            <a:r>
              <a:rPr lang="en-US" altLang="ko-KR" dirty="0"/>
              <a:t>, </a:t>
            </a:r>
            <a:r>
              <a:rPr lang="ko-KR" altLang="en-US" dirty="0"/>
              <a:t>출시 및 버그수정 안정화까지 고려하여 </a:t>
            </a:r>
            <a:r>
              <a:rPr lang="en-US" altLang="ko-KR" dirty="0"/>
              <a:t>5</a:t>
            </a:r>
            <a:r>
              <a:rPr lang="ko-KR" altLang="en-US" dirty="0" err="1"/>
              <a:t>년단위로</a:t>
            </a:r>
            <a:r>
              <a:rPr lang="ko-KR" altLang="en-US" dirty="0"/>
              <a:t> 데이터를 뽑아서 확인하고자 함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EE89-D4FE-F2EA-7665-ECAED97E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26E196-C286-A681-BE51-549F9648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148CC-CF92-C8A0-EADD-41B055D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FDAD9-2A45-04E3-999D-582A6594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A4D0B-8174-5A00-F8E9-2F8ADC1B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D8DB7-C7AF-CF08-7621-377BE106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774B4-E8EF-EB61-BBA1-6AC56D8A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D0878-D191-E46A-EE44-125B408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5B592-1CC5-D72D-40EF-A665FCE6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B2E0D-E06E-226E-A5E3-90979142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4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5A3DF-1CF0-3EAD-7E68-82696C711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02644-86D8-8183-D9AB-2CEB71FDF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ABDE-2641-5DF8-C703-5C2BAF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0F621-7202-2987-D4BC-CF0CDA4D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90320-23F3-9D7D-850F-37EAEB6F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6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8003A-4E2E-AD95-8BCC-4DF4A3B8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5401-8020-72B3-41FD-3EF31B77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5E7CC-B811-F34A-953B-43820B6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25E58-09B9-6D20-6B7A-3B7B9023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DFFD5-0F6D-33B7-9676-7BF8EB0A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6DF7-FBE2-900E-3E4D-87232D09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9E332-8015-3F91-43F7-20B1EB73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70DBA-BEC3-2026-4A32-0C33641C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66174-5E5A-3587-95CB-2B46517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ADE1-4F23-9660-0313-BB298798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7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D882-227A-38F2-C13F-5519FB8A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7606F-BC53-245B-CEE2-6F664255B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AD45B-7C78-3E5C-6FA7-E8CE295E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9B67B-558B-C475-6F15-CCDCF318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31DE7-AF07-C586-6712-C354D0C1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C3FFB-624A-1D7F-DDE9-387709C7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FCD07-98AA-AC46-27A9-B7EBF243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D7BFF-DFDE-8E33-D027-ABF1ED8B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FA9A5-E92A-15C3-5174-4A69884D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D9532C-3907-C668-A5A7-7F3D21EC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FC56B-48A6-A439-D6D5-82E1B269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358E7-FD43-35C2-1609-8A59A5BE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DB0B1-FF3F-CCBA-B701-6F5A08D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8DD3D-941E-F5A5-6696-EA067A46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7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BA58D-E4ED-212E-5778-59B22BEB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ED946-D648-54DC-506F-6BE14AB8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57C77-544A-1EAB-BC70-7E03D59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4C802-A443-212D-0437-0469D14E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2AC4C4-8552-0666-E1B8-BFBD5435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1057DD-D422-886A-C216-83087AA2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4AE3-5934-21BC-0FAF-3D767B7F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8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DA98-061E-4C7D-0872-6F9D6366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0C1-6E23-3D08-AE0A-32A1B551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2A5EB-EAE5-F3DF-63D6-9BEF8E9F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6FD90-302B-8776-D765-C9EACEB4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09604-6AB1-AE0A-F160-B8F4ABC3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8856E-82D1-2597-C39E-93849369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0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7741-7C79-9F2B-E01B-3B2F0296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919F7-5148-14EC-03EC-9F04C928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F906-8971-FEFA-EA9D-9A45CAD6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E43D0-EF2B-0567-8FB6-F68746C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FE9CF-26B6-B992-9352-1AC9073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66C6F-9076-3FC4-65FA-1CB60B63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517BA-9866-6318-1DFC-1EA6AE42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8C04-47A0-9D87-C9C3-8D125A6E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245AC-9DC2-2B7A-FA25-79BE67318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62B57-DE7B-B29A-988F-43A526E4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776D2-2939-0955-8343-2BA8C41D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D32FFF76-A208-2300-793E-0AEDF0BE7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942" b="14471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A33F01-2706-6328-108D-25F032C99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rgbClr val="FFFFFF"/>
                </a:solidFill>
                <a:latin typeface="+mj-ea"/>
              </a:rPr>
              <a:t>Section_1 project</a:t>
            </a:r>
            <a:endParaRPr lang="ko-KR" altLang="en-US" sz="5200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BE05E-4B41-84A9-AC57-98A282E4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4072047"/>
            <a:ext cx="9795637" cy="2057043"/>
          </a:xfrm>
        </p:spPr>
        <p:txBody>
          <a:bodyPr>
            <a:normAutofit/>
          </a:bodyPr>
          <a:lstStyle/>
          <a:p>
            <a:pPr algn="r"/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2023.03.13.</a:t>
            </a: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AI_18_</a:t>
            </a:r>
            <a:r>
              <a:rPr lang="ko-KR" altLang="en-US" dirty="0">
                <a:solidFill>
                  <a:srgbClr val="FFFFFF"/>
                </a:solidFill>
              </a:rPr>
              <a:t>남자인</a:t>
            </a: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3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C47ADA1-65A1-2F94-B652-575692679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" y="2352546"/>
            <a:ext cx="6788250" cy="39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F9322B-7DB0-5EA6-E263-E2E284CE9579}"/>
              </a:ext>
            </a:extLst>
          </p:cNvPr>
          <p:cNvGrpSpPr/>
          <p:nvPr/>
        </p:nvGrpSpPr>
        <p:grpSpPr>
          <a:xfrm>
            <a:off x="309242" y="1224913"/>
            <a:ext cx="6238364" cy="1034292"/>
            <a:chOff x="309242" y="1224913"/>
            <a:chExt cx="6238364" cy="10396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CEB97AD-0A75-14FD-69F1-046194887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53DB5EA5-9812-C0F6-AB31-1D041EE505E8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C1027C-BE4A-DB19-F981-01A58CD47175}"/>
              </a:ext>
            </a:extLst>
          </p:cNvPr>
          <p:cNvGrpSpPr/>
          <p:nvPr/>
        </p:nvGrpSpPr>
        <p:grpSpPr>
          <a:xfrm>
            <a:off x="319606" y="746589"/>
            <a:ext cx="5395394" cy="468824"/>
            <a:chOff x="447150" y="1200007"/>
            <a:chExt cx="5395394" cy="468824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40B46155-9505-D987-5EC3-E9877DD0A009}"/>
                </a:ext>
              </a:extLst>
            </p:cNvPr>
            <p:cNvSpPr/>
            <p:nvPr/>
          </p:nvSpPr>
          <p:spPr>
            <a:xfrm>
              <a:off x="580726" y="1200007"/>
              <a:ext cx="5261818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1,000</a:t>
              </a: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명당 출고량을 통한 인기게임 분석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34E1D2EA-F67C-D658-BB93-37EB0D56A273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7E05FB0-96E5-D1A6-E2BF-AFF51E676622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인기 게임에 대한 분석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D6627941-9810-2575-2420-ED7F9FFE07AA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최근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2010-2015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년도의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Top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10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게임을 확인했을 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동일 게임의 타 플랫폼 작품이 집계되는 것을 확인하였음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이는 소비자가 보유하고 있는 게임플랫폼 종류가 다르기에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신규 게임을 출시할 때 다양한 플랫폼에 출시하는 것으로 추측됨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또한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“Call of Duty”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“GTA”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게임의 경우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후속작이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있는 시리즈 게임이 인기가 있는 것을 확인할 수 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B0E495-ECEE-5914-CBBA-AF0FA02F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D7397D31-579E-C1D4-2580-B0CF3342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36" y="2380701"/>
            <a:ext cx="37052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9370B-5A7F-578C-8FDD-C546FEDD281E}"/>
              </a:ext>
            </a:extLst>
          </p:cNvPr>
          <p:cNvSpPr/>
          <p:nvPr/>
        </p:nvSpPr>
        <p:spPr>
          <a:xfrm>
            <a:off x="9412253" y="2754927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3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D4C38D-825A-4020-E471-7B11355FCF73}"/>
              </a:ext>
            </a:extLst>
          </p:cNvPr>
          <p:cNvGrpSpPr/>
          <p:nvPr/>
        </p:nvGrpSpPr>
        <p:grpSpPr>
          <a:xfrm>
            <a:off x="415859" y="779916"/>
            <a:ext cx="4717033" cy="468824"/>
            <a:chOff x="447150" y="1200007"/>
            <a:chExt cx="4717033" cy="468824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E5ACEE09-EB14-C8C2-367D-5B25171B003F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게임 설계 개발 방향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F8E7964F-14F7-9105-D20E-5D714CF48F3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B84F1D2C-D327-0F22-363F-1BFD1A30CCDB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Conclusion : </a:t>
            </a:r>
            <a:r>
              <a:rPr lang="ko-KR" altLang="en-US" sz="2800" dirty="0"/>
              <a:t>어떤 게임을 설계할 것인가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92CA0F-1D59-3193-5506-967A0B6E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D55279-458D-8A21-CA23-DB1C45A9D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00059"/>
              </p:ext>
            </p:extLst>
          </p:nvPr>
        </p:nvGraphicFramePr>
        <p:xfrm>
          <a:off x="3252601" y="5439542"/>
          <a:ext cx="8567363" cy="829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7539">
                  <a:extLst>
                    <a:ext uri="{9D8B030D-6E8A-4147-A177-3AD203B41FA5}">
                      <a16:colId xmlns:a16="http://schemas.microsoft.com/office/drawing/2014/main" val="551962129"/>
                    </a:ext>
                  </a:extLst>
                </a:gridCol>
                <a:gridCol w="2967539">
                  <a:extLst>
                    <a:ext uri="{9D8B030D-6E8A-4147-A177-3AD203B41FA5}">
                      <a16:colId xmlns:a16="http://schemas.microsoft.com/office/drawing/2014/main" val="1184303531"/>
                    </a:ext>
                  </a:extLst>
                </a:gridCol>
                <a:gridCol w="2632285">
                  <a:extLst>
                    <a:ext uri="{9D8B030D-6E8A-4147-A177-3AD203B41FA5}">
                      <a16:colId xmlns:a16="http://schemas.microsoft.com/office/drawing/2014/main" val="1285326778"/>
                    </a:ext>
                  </a:extLst>
                </a:gridCol>
              </a:tblGrid>
              <a:tr h="301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PS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Xbox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PC(Steam)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54467"/>
                  </a:ext>
                </a:extLst>
              </a:tr>
              <a:tr h="3928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순차 출시 목표 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(2019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년도 상반기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하반기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400" b="1" dirty="0">
                        <a:solidFill>
                          <a:srgbClr val="0000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sz="1400" b="1" dirty="0">
                        <a:solidFill>
                          <a:srgbClr val="0000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온라인 최적화 단계 후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PC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버전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출시 목표</a:t>
                      </a:r>
                      <a:endParaRPr lang="ko-KR" sz="1400" b="1" dirty="0">
                        <a:solidFill>
                          <a:srgbClr val="0000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269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37D11A-22E8-58CF-5BE1-6007A6BB9ABF}"/>
              </a:ext>
            </a:extLst>
          </p:cNvPr>
          <p:cNvSpPr/>
          <p:nvPr/>
        </p:nvSpPr>
        <p:spPr>
          <a:xfrm>
            <a:off x="530055" y="1313567"/>
            <a:ext cx="2603432" cy="58405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개발 설계 제안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예정일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5049F-143D-F134-E12B-FCFC6409B8B3}"/>
              </a:ext>
            </a:extLst>
          </p:cNvPr>
          <p:cNvSpPr/>
          <p:nvPr/>
        </p:nvSpPr>
        <p:spPr>
          <a:xfrm>
            <a:off x="3252601" y="1318036"/>
            <a:ext cx="8524702" cy="57511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2016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 상반기 개발 시작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/ 2019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 출시 예정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개발기간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81F0F9-FDD5-2956-1757-05D50069F4DC}"/>
              </a:ext>
            </a:extLst>
          </p:cNvPr>
          <p:cNvSpPr/>
          <p:nvPr/>
        </p:nvSpPr>
        <p:spPr>
          <a:xfrm>
            <a:off x="3252601" y="4916725"/>
            <a:ext cx="8524702" cy="46438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Shooter + Action</a:t>
            </a:r>
            <a:endParaRPr lang="ko-KR" altLang="ko-KR" sz="14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78A6F9-61F8-12C2-6A96-6165DC0D34F4}"/>
              </a:ext>
            </a:extLst>
          </p:cNvPr>
          <p:cNvSpPr/>
          <p:nvPr/>
        </p:nvSpPr>
        <p:spPr>
          <a:xfrm>
            <a:off x="530055" y="4916725"/>
            <a:ext cx="2603432" cy="46438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예상 장르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AB777-CAE8-67DE-11F6-80AB36F542A7}"/>
              </a:ext>
            </a:extLst>
          </p:cNvPr>
          <p:cNvSpPr/>
          <p:nvPr/>
        </p:nvSpPr>
        <p:spPr>
          <a:xfrm>
            <a:off x="530055" y="5439542"/>
            <a:ext cx="2603432" cy="8295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Platform*</a:t>
            </a:r>
          </a:p>
          <a:p>
            <a:pPr algn="ctr"/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Unity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엔진 활용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31DA3E-C7CE-A3CA-1321-EA5F2A17D66B}"/>
              </a:ext>
            </a:extLst>
          </p:cNvPr>
          <p:cNvSpPr/>
          <p:nvPr/>
        </p:nvSpPr>
        <p:spPr>
          <a:xfrm>
            <a:off x="530055" y="2783526"/>
            <a:ext cx="2603432" cy="81850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플랫폼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290FA8-125E-9E16-DBD1-7AA8BD6E6CA7}"/>
              </a:ext>
            </a:extLst>
          </p:cNvPr>
          <p:cNvSpPr/>
          <p:nvPr/>
        </p:nvSpPr>
        <p:spPr>
          <a:xfrm>
            <a:off x="3252600" y="2783526"/>
            <a:ext cx="8541329" cy="81850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Xbox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2010-2015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기간의 플랫폼 비중은 인기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10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차지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플랫폼은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엔진을 활용하여 동시에 개발이 가능함 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 + Xbox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우선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7949E6-DE47-9083-A5C6-AEE7DA10F99F}"/>
              </a:ext>
            </a:extLst>
          </p:cNvPr>
          <p:cNvSpPr/>
          <p:nvPr/>
        </p:nvSpPr>
        <p:spPr>
          <a:xfrm>
            <a:off x="530055" y="1989935"/>
            <a:ext cx="2603432" cy="72759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지역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D3B4DD-C831-61B9-89EC-A41ADEDD02F8}"/>
              </a:ext>
            </a:extLst>
          </p:cNvPr>
          <p:cNvSpPr/>
          <p:nvPr/>
        </p:nvSpPr>
        <p:spPr>
          <a:xfrm>
            <a:off x="3252600" y="1981418"/>
            <a:ext cx="8541329" cy="7446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2010~2015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North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America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게임 총 출고량은 전체의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77%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달함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North America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출시하는 것을 목표로 함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A170C0-8D42-5539-5031-68C59A1ECB26}"/>
              </a:ext>
            </a:extLst>
          </p:cNvPr>
          <p:cNvSpPr/>
          <p:nvPr/>
        </p:nvSpPr>
        <p:spPr>
          <a:xfrm>
            <a:off x="530055" y="3660462"/>
            <a:ext cx="2603432" cy="11757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장르 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1E62F-8E41-FE42-CF38-5629042E01F6}"/>
              </a:ext>
            </a:extLst>
          </p:cNvPr>
          <p:cNvSpPr/>
          <p:nvPr/>
        </p:nvSpPr>
        <p:spPr>
          <a:xfrm>
            <a:off x="3252600" y="3672806"/>
            <a:ext cx="8541329" cy="118548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 장르를 확인한 결과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Call of Duty, GTA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슈팅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기반의 게임이 약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32%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차지했음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latinLnBrk="0">
              <a:spcAft>
                <a:spcPts val="8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인기 시리즈화를 목표로 하여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슈팅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장르가 융합된 장르 출시 제안</a:t>
            </a:r>
          </a:p>
          <a:p>
            <a:pPr lvl="0" latinLnBrk="0">
              <a:spcAft>
                <a:spcPts val="8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자리잡은 슈팅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장르와의 경쟁을 피하고 스포츠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(15%)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Misc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장르로 시리즈 개발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4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8470ED-B3E3-7D1D-08D8-7153888B9BF2}"/>
              </a:ext>
            </a:extLst>
          </p:cNvPr>
          <p:cNvSpPr txBox="1">
            <a:spLocks/>
          </p:cNvSpPr>
          <p:nvPr/>
        </p:nvSpPr>
        <p:spPr>
          <a:xfrm>
            <a:off x="5151636" y="3429000"/>
            <a:ext cx="332854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감사합니다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ABD993-1C01-195A-A44F-D5AE7212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Index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BA2582F-4CDB-5472-1AA4-A55BB3A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15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01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ACE4D2FE-BD36-7F41-2928-94CBE62D8A68}"/>
              </a:ext>
            </a:extLst>
          </p:cNvPr>
          <p:cNvSpPr/>
          <p:nvPr/>
        </p:nvSpPr>
        <p:spPr>
          <a:xfrm>
            <a:off x="2109294" y="4851325"/>
            <a:ext cx="5599445" cy="449977"/>
          </a:xfrm>
          <a:custGeom>
            <a:avLst/>
            <a:gdLst>
              <a:gd name="connsiteX0" fmla="*/ 10315874 w 10765850"/>
              <a:gd name="connsiteY0" fmla="*/ 0 h 449977"/>
              <a:gd name="connsiteX1" fmla="*/ 10765850 w 10765850"/>
              <a:gd name="connsiteY1" fmla="*/ 449977 h 449977"/>
              <a:gd name="connsiteX2" fmla="*/ 0 w 10765850"/>
              <a:gd name="connsiteY2" fmla="*/ 449977 h 449977"/>
              <a:gd name="connsiteX3" fmla="*/ 0 w 10765850"/>
              <a:gd name="connsiteY3" fmla="*/ 226421 h 449977"/>
              <a:gd name="connsiteX4" fmla="*/ 10315874 w 10765850"/>
              <a:gd name="connsiteY4" fmla="*/ 226421 h 44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850" h="449977">
                <a:moveTo>
                  <a:pt x="10315874" y="0"/>
                </a:moveTo>
                <a:lnTo>
                  <a:pt x="10765850" y="449977"/>
                </a:lnTo>
                <a:lnTo>
                  <a:pt x="0" y="449977"/>
                </a:lnTo>
                <a:lnTo>
                  <a:pt x="0" y="226421"/>
                </a:lnTo>
                <a:lnTo>
                  <a:pt x="10315874" y="226421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5032D335-1850-BB1D-2CF0-78757454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0FFE96-8D0A-4C61-A49A-F08B42C09E2F}" type="slidenum">
              <a:rPr lang="en-US" altLang="ko-KR" smtClean="0"/>
              <a:t>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83C481-4623-4232-7241-A9316DCF68BA}"/>
              </a:ext>
            </a:extLst>
          </p:cNvPr>
          <p:cNvSpPr/>
          <p:nvPr/>
        </p:nvSpPr>
        <p:spPr>
          <a:xfrm>
            <a:off x="446337" y="2257024"/>
            <a:ext cx="796248" cy="3752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777877-AC1C-557A-7156-FB0EDCED03A4}"/>
              </a:ext>
            </a:extLst>
          </p:cNvPr>
          <p:cNvSpPr/>
          <p:nvPr/>
        </p:nvSpPr>
        <p:spPr>
          <a:xfrm>
            <a:off x="446337" y="2661987"/>
            <a:ext cx="796248" cy="5272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개수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6A56EB-8586-D7CA-15AE-D18FFFC8397E}"/>
              </a:ext>
            </a:extLst>
          </p:cNvPr>
          <p:cNvSpPr/>
          <p:nvPr/>
        </p:nvSpPr>
        <p:spPr>
          <a:xfrm>
            <a:off x="446337" y="3230092"/>
            <a:ext cx="796248" cy="1010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3B57ED-E880-36FF-522C-D75C05C75CC0}"/>
              </a:ext>
            </a:extLst>
          </p:cNvPr>
          <p:cNvSpPr/>
          <p:nvPr/>
        </p:nvSpPr>
        <p:spPr>
          <a:xfrm>
            <a:off x="1280685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제거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F03E8-4C55-0238-5CCA-2711FADF56B8}"/>
              </a:ext>
            </a:extLst>
          </p:cNvPr>
          <p:cNvSpPr/>
          <p:nvPr/>
        </p:nvSpPr>
        <p:spPr>
          <a:xfrm>
            <a:off x="1280685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(16,597, 10)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5CDC29-951C-3EC1-BAB7-4BC057302BFC}"/>
              </a:ext>
            </a:extLst>
          </p:cNvPr>
          <p:cNvSpPr/>
          <p:nvPr/>
        </p:nvSpPr>
        <p:spPr>
          <a:xfrm>
            <a:off x="1280685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10000"/>
              </a:lnSpc>
            </a:pP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Year,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Genre, Publisher</a:t>
            </a:r>
          </a:p>
          <a:p>
            <a:pPr latinLnBrk="0">
              <a:lnSpc>
                <a:spcPct val="110000"/>
              </a:lnSpc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379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10000"/>
              </a:lnSpc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356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확인 후 제거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10000"/>
              </a:lnSpc>
            </a:pPr>
            <a:endParaRPr lang="ko-KR" altLang="en-US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2DFD6-660D-E7FE-2162-9699C6A4F073}"/>
              </a:ext>
            </a:extLst>
          </p:cNvPr>
          <p:cNvSpPr/>
          <p:nvPr/>
        </p:nvSpPr>
        <p:spPr>
          <a:xfrm>
            <a:off x="3028341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(16,241, 9)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736E94-78AD-8910-0508-7E5B9FB77973}"/>
              </a:ext>
            </a:extLst>
          </p:cNvPr>
          <p:cNvSpPr/>
          <p:nvPr/>
        </p:nvSpPr>
        <p:spPr>
          <a:xfrm>
            <a:off x="3028341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필요없는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열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Unnamed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AD3B9A-E044-27C1-FC36-AE8BD75B90F0}"/>
              </a:ext>
            </a:extLst>
          </p:cNvPr>
          <p:cNvSpPr/>
          <p:nvPr/>
        </p:nvSpPr>
        <p:spPr>
          <a:xfrm>
            <a:off x="6519201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Total Sales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1D4E11-76E0-C19A-79CB-F5CDE66406C2}"/>
              </a:ext>
            </a:extLst>
          </p:cNvPr>
          <p:cNvSpPr/>
          <p:nvPr/>
        </p:nvSpPr>
        <p:spPr>
          <a:xfrm>
            <a:off x="6519201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(16,141, 10)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2B59FA-A04D-EE1A-9E74-D21721FD413B}"/>
              </a:ext>
            </a:extLst>
          </p:cNvPr>
          <p:cNvSpPr/>
          <p:nvPr/>
        </p:nvSpPr>
        <p:spPr>
          <a:xfrm>
            <a:off x="6519201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국가별 출고량을 종합하여 총 판매량 계산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8A272F-8D04-264C-B647-97BB0385D1C4}"/>
              </a:ext>
            </a:extLst>
          </p:cNvPr>
          <p:cNvSpPr/>
          <p:nvPr/>
        </p:nvSpPr>
        <p:spPr>
          <a:xfrm>
            <a:off x="8266857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(16,141, 11)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B2B0AD-8818-3C0B-C3D0-69E532CA44E3}"/>
              </a:ext>
            </a:extLst>
          </p:cNvPr>
          <p:cNvSpPr/>
          <p:nvPr/>
        </p:nvSpPr>
        <p:spPr>
          <a:xfrm>
            <a:off x="8266857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10000"/>
              </a:lnSpc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게임의 출고량을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인구수로 나누어 인기도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(1000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명당 판매량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계산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1E05F6-A3CB-9CCE-1D55-F3B89B1C0F1B}"/>
              </a:ext>
            </a:extLst>
          </p:cNvPr>
          <p:cNvSpPr/>
          <p:nvPr/>
        </p:nvSpPr>
        <p:spPr>
          <a:xfrm>
            <a:off x="4755818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</a:t>
            </a:r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출고량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28D4AB-258E-AF5E-EEA7-2BB0FB99474D}"/>
              </a:ext>
            </a:extLst>
          </p:cNvPr>
          <p:cNvSpPr/>
          <p:nvPr/>
        </p:nvSpPr>
        <p:spPr>
          <a:xfrm>
            <a:off x="4755818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(16,141, 9)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79EB3B-CBC3-851C-25BD-D0A647867F41}"/>
              </a:ext>
            </a:extLst>
          </p:cNvPr>
          <p:cNvSpPr/>
          <p:nvPr/>
        </p:nvSpPr>
        <p:spPr>
          <a:xfrm>
            <a:off x="4755818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기입 이상치 삭제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출고량 데이터 내 문자 삭제 및 단위 정렬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(million)</a:t>
            </a:r>
            <a:endParaRPr lang="ko-KR" altLang="en-US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3088E2-3510-75B1-749B-EDD93B213246}"/>
              </a:ext>
            </a:extLst>
          </p:cNvPr>
          <p:cNvSpPr/>
          <p:nvPr/>
        </p:nvSpPr>
        <p:spPr>
          <a:xfrm>
            <a:off x="10018966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1991-2015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endParaRPr lang="ko-KR" altLang="en-US" sz="1300" b="1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2CA863-85D2-ACF8-E9A7-C5C45C9D01A2}"/>
              </a:ext>
            </a:extLst>
          </p:cNvPr>
          <p:cNvSpPr/>
          <p:nvPr/>
        </p:nvSpPr>
        <p:spPr>
          <a:xfrm>
            <a:off x="10018966" y="2661987"/>
            <a:ext cx="1657219" cy="527287"/>
          </a:xfrm>
          <a:prstGeom prst="rect">
            <a:avLst/>
          </a:prstGeom>
          <a:solidFill>
            <a:srgbClr val="F8E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(15581, 11)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010650-17C7-35AF-7352-CBF50AE4AB0B}"/>
              </a:ext>
            </a:extLst>
          </p:cNvPr>
          <p:cNvSpPr/>
          <p:nvPr/>
        </p:nvSpPr>
        <p:spPr>
          <a:xfrm>
            <a:off x="10018966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장르별 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Total Sales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기반으로 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확인 후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</a:t>
            </a:r>
            <a:endParaRPr lang="en-US" altLang="ko-KR" sz="11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1991- 2015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데이터 확보</a:t>
            </a:r>
            <a:endParaRPr lang="en-US" altLang="ko-KR" sz="11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47F4F-71C1-0C71-B41E-2E06A7A9A50E}"/>
              </a:ext>
            </a:extLst>
          </p:cNvPr>
          <p:cNvSpPr/>
          <p:nvPr/>
        </p:nvSpPr>
        <p:spPr>
          <a:xfrm>
            <a:off x="446337" y="1484839"/>
            <a:ext cx="11229847" cy="449977"/>
          </a:xfrm>
          <a:custGeom>
            <a:avLst/>
            <a:gdLst>
              <a:gd name="connsiteX0" fmla="*/ 10315874 w 10765850"/>
              <a:gd name="connsiteY0" fmla="*/ 0 h 449977"/>
              <a:gd name="connsiteX1" fmla="*/ 10765850 w 10765850"/>
              <a:gd name="connsiteY1" fmla="*/ 449977 h 449977"/>
              <a:gd name="connsiteX2" fmla="*/ 0 w 10765850"/>
              <a:gd name="connsiteY2" fmla="*/ 449977 h 449977"/>
              <a:gd name="connsiteX3" fmla="*/ 0 w 10765850"/>
              <a:gd name="connsiteY3" fmla="*/ 226421 h 449977"/>
              <a:gd name="connsiteX4" fmla="*/ 10315874 w 10765850"/>
              <a:gd name="connsiteY4" fmla="*/ 226421 h 44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850" h="449977">
                <a:moveTo>
                  <a:pt x="10315874" y="0"/>
                </a:moveTo>
                <a:lnTo>
                  <a:pt x="10765850" y="449977"/>
                </a:lnTo>
                <a:lnTo>
                  <a:pt x="0" y="449977"/>
                </a:lnTo>
                <a:lnTo>
                  <a:pt x="0" y="226421"/>
                </a:lnTo>
                <a:lnTo>
                  <a:pt x="10315874" y="226421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DBC449-618F-1BBB-E933-9DC564616075}"/>
              </a:ext>
            </a:extLst>
          </p:cNvPr>
          <p:cNvSpPr/>
          <p:nvPr/>
        </p:nvSpPr>
        <p:spPr>
          <a:xfrm>
            <a:off x="446337" y="1919514"/>
            <a:ext cx="796248" cy="306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841A1-4904-19E7-1C60-889CE2E401CB}"/>
              </a:ext>
            </a:extLst>
          </p:cNvPr>
          <p:cNvSpPr/>
          <p:nvPr/>
        </p:nvSpPr>
        <p:spPr>
          <a:xfrm>
            <a:off x="1280685" y="1919515"/>
            <a:ext cx="5132352" cy="298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품질적 문제 제거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3B32EA-0DC6-E751-72C9-93F107749C64}"/>
              </a:ext>
            </a:extLst>
          </p:cNvPr>
          <p:cNvSpPr/>
          <p:nvPr/>
        </p:nvSpPr>
        <p:spPr>
          <a:xfrm>
            <a:off x="6519201" y="1919514"/>
            <a:ext cx="3404874" cy="298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engineering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E30B99-2C54-2E3C-43CE-35E7A5EE593C}"/>
              </a:ext>
            </a:extLst>
          </p:cNvPr>
          <p:cNvSpPr/>
          <p:nvPr/>
        </p:nvSpPr>
        <p:spPr>
          <a:xfrm>
            <a:off x="10018966" y="1919514"/>
            <a:ext cx="1657219" cy="3062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사용가능 기본</a:t>
            </a:r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</a:t>
            </a:r>
            <a:endParaRPr lang="ko-KR" altLang="en-US" sz="1300" b="1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562D24-42FC-07C7-3F25-E033D45A38AE}"/>
              </a:ext>
            </a:extLst>
          </p:cNvPr>
          <p:cNvSpPr/>
          <p:nvPr/>
        </p:nvSpPr>
        <p:spPr>
          <a:xfrm>
            <a:off x="10027869" y="1919514"/>
            <a:ext cx="1657219" cy="2339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2F82186-190E-D223-9E44-4A1E2EB7AE55}"/>
              </a:ext>
            </a:extLst>
          </p:cNvPr>
          <p:cNvSpPr/>
          <p:nvPr/>
        </p:nvSpPr>
        <p:spPr>
          <a:xfrm>
            <a:off x="446337" y="1400948"/>
            <a:ext cx="2227194" cy="312071"/>
          </a:xfrm>
          <a:prstGeom prst="roundRect">
            <a:avLst>
              <a:gd name="adj" fmla="val 5947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 anchorCtr="0"/>
          <a:lstStyle/>
          <a:p>
            <a:pPr indent="-93663" algn="ctr" defTabSz="1019007" latinLnBrk="0">
              <a:tabLst>
                <a:tab pos="447675" algn="l"/>
              </a:tabLst>
            </a:pPr>
            <a:r>
              <a:rPr lang="en-US" altLang="ko-KR" sz="1400" b="1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</a:t>
            </a:r>
            <a:r>
              <a:rPr lang="ko-KR" altLang="en-US" sz="1400" b="1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과정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99C4E8-4156-870B-E309-B832F64D31F4}"/>
              </a:ext>
            </a:extLst>
          </p:cNvPr>
          <p:cNvSpPr/>
          <p:nvPr/>
        </p:nvSpPr>
        <p:spPr>
          <a:xfrm>
            <a:off x="3028340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제거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C48A27-B0B4-E61D-D032-B532F9889AA2}"/>
              </a:ext>
            </a:extLst>
          </p:cNvPr>
          <p:cNvSpPr/>
          <p:nvPr/>
        </p:nvSpPr>
        <p:spPr>
          <a:xfrm>
            <a:off x="1805650" y="4762674"/>
            <a:ext cx="2950168" cy="790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(16,597, 10)</a:t>
            </a:r>
            <a:endParaRPr lang="ko-KR" altLang="en-US" sz="2000" b="1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B7E145-86F9-31F0-823F-CE7751CBB4D4}"/>
              </a:ext>
            </a:extLst>
          </p:cNvPr>
          <p:cNvSpPr/>
          <p:nvPr/>
        </p:nvSpPr>
        <p:spPr>
          <a:xfrm>
            <a:off x="8262405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Popular index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F27E4A-4196-494E-EA37-0A8568DBE263}"/>
              </a:ext>
            </a:extLst>
          </p:cNvPr>
          <p:cNvSpPr/>
          <p:nvPr/>
        </p:nvSpPr>
        <p:spPr>
          <a:xfrm>
            <a:off x="7708739" y="4762674"/>
            <a:ext cx="2950168" cy="790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(15581, 11)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BC4CD7-42F3-2E88-703D-7E78FE89BED4}"/>
              </a:ext>
            </a:extLst>
          </p:cNvPr>
          <p:cNvSpPr txBox="1"/>
          <p:nvPr/>
        </p:nvSpPr>
        <p:spPr>
          <a:xfrm>
            <a:off x="2701889" y="43752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ACFB88-36F3-9129-3151-BC183F19EB3C}"/>
              </a:ext>
            </a:extLst>
          </p:cNvPr>
          <p:cNvSpPr txBox="1"/>
          <p:nvPr/>
        </p:nvSpPr>
        <p:spPr>
          <a:xfrm>
            <a:off x="8512169" y="437523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D1359698-08B8-A4EE-AF3A-350484568037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데이터 정제 </a:t>
            </a:r>
            <a:r>
              <a:rPr lang="en-US" altLang="ko-KR" sz="2800" dirty="0"/>
              <a:t>Process</a:t>
            </a:r>
            <a:endParaRPr lang="ko-KR" altLang="en-US" sz="28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4D1E37-1F40-85EF-E859-65BF7D516427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DED02B43-AB22-D958-EB59-D21F73C73658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EDA &amp; Data Wrangling</a:t>
              </a:r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B4954C7B-B38D-69B2-F041-BD37AC5D8BCE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7F3B75E4-FB33-CCC2-3673-B5FFFD10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3953A5-138E-07FC-5826-D2E580F6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58269"/>
            <a:ext cx="12247093" cy="599731"/>
          </a:xfrm>
          <a:prstGeom prst="rect">
            <a:avLst/>
          </a:prstGeom>
        </p:spPr>
      </p:pic>
      <p:pic>
        <p:nvPicPr>
          <p:cNvPr id="6" name="Picture 8" descr="Country Icon #205747 - Free Icons Library">
            <a:extLst>
              <a:ext uri="{FF2B5EF4-FFF2-40B4-BE49-F238E27FC236}">
                <a16:creationId xmlns:a16="http://schemas.microsoft.com/office/drawing/2014/main" id="{385B70CE-2DEA-3FA0-3838-892471F86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00" b="95250" l="10000" r="90000">
                        <a14:foregroundMark x1="46333" y1="9750" x2="57167" y2="8500"/>
                        <a14:foregroundMark x1="57167" y1="8500" x2="57167" y2="8500"/>
                        <a14:foregroundMark x1="69667" y1="8500" x2="69500" y2="8000"/>
                        <a14:foregroundMark x1="56167" y1="7250" x2="50833" y2="6500"/>
                        <a14:foregroundMark x1="49333" y1="90000" x2="58833" y2="89750"/>
                        <a14:foregroundMark x1="50000" y1="94750" x2="53333" y2="9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44" t="-5869" r="14482" b="1474"/>
          <a:stretch/>
        </p:blipFill>
        <p:spPr bwMode="auto">
          <a:xfrm>
            <a:off x="10049055" y="4004287"/>
            <a:ext cx="1765704" cy="1665529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rth america - Free maps and location icons">
            <a:extLst>
              <a:ext uri="{FF2B5EF4-FFF2-40B4-BE49-F238E27FC236}">
                <a16:creationId xmlns:a16="http://schemas.microsoft.com/office/drawing/2014/main" id="{12C87980-5FD8-C17A-25AE-1AFB91756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034555" y="2142064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uropean union - Free flags icons">
            <a:extLst>
              <a:ext uri="{FF2B5EF4-FFF2-40B4-BE49-F238E27FC236}">
                <a16:creationId xmlns:a16="http://schemas.microsoft.com/office/drawing/2014/main" id="{BDCF7C94-0DCD-B275-770F-50B79B558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10211907" y="2142064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Japan - Free flags icons">
            <a:extLst>
              <a:ext uri="{FF2B5EF4-FFF2-40B4-BE49-F238E27FC236}">
                <a16:creationId xmlns:a16="http://schemas.microsoft.com/office/drawing/2014/main" id="{E7A002FC-3CED-56F2-D2EB-9CE427D15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8034555" y="4153426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78D0E79-410F-7EC2-9E5E-84612BE7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" y="2862064"/>
            <a:ext cx="3390446" cy="324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C4856-CE3F-729B-86B1-401698049D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0076" y="2862064"/>
            <a:ext cx="3247256" cy="3249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B5EA8B-530C-89B4-D113-7E1B62E9A990}"/>
              </a:ext>
            </a:extLst>
          </p:cNvPr>
          <p:cNvSpPr txBox="1"/>
          <p:nvPr/>
        </p:nvSpPr>
        <p:spPr>
          <a:xfrm>
            <a:off x="7889960" y="3658454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North America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2C674-80C5-36F7-F204-0E1BBC37AA33}"/>
              </a:ext>
            </a:extLst>
          </p:cNvPr>
          <p:cNvSpPr txBox="1"/>
          <p:nvPr/>
        </p:nvSpPr>
        <p:spPr>
          <a:xfrm>
            <a:off x="10699311" y="365845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EU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18516-F6A6-D8FA-7859-4771C0B83096}"/>
              </a:ext>
            </a:extLst>
          </p:cNvPr>
          <p:cNvSpPr txBox="1"/>
          <p:nvPr/>
        </p:nvSpPr>
        <p:spPr>
          <a:xfrm>
            <a:off x="8368135" y="5740284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Japan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9D7DE-9050-5CDD-F755-DBE3555BE5D4}"/>
              </a:ext>
            </a:extLst>
          </p:cNvPr>
          <p:cNvSpPr txBox="1"/>
          <p:nvPr/>
        </p:nvSpPr>
        <p:spPr>
          <a:xfrm>
            <a:off x="10101199" y="5740284"/>
            <a:ext cx="174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Other country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E3400B-2C34-68C3-85AF-98538E4B6689}"/>
              </a:ext>
            </a:extLst>
          </p:cNvPr>
          <p:cNvCxnSpPr>
            <a:cxnSpLocks/>
          </p:cNvCxnSpPr>
          <p:nvPr/>
        </p:nvCxnSpPr>
        <p:spPr>
          <a:xfrm flipV="1">
            <a:off x="319606" y="1224913"/>
            <a:ext cx="6228000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30">
            <a:extLst>
              <a:ext uri="{FF2B5EF4-FFF2-40B4-BE49-F238E27FC236}">
                <a16:creationId xmlns:a16="http://schemas.microsoft.com/office/drawing/2014/main" id="{21F96AE7-7284-B8FF-A370-2B63B7BC1942}"/>
              </a:ext>
            </a:extLst>
          </p:cNvPr>
          <p:cNvSpPr/>
          <p:nvPr/>
        </p:nvSpPr>
        <p:spPr>
          <a:xfrm>
            <a:off x="309242" y="1235073"/>
            <a:ext cx="140320" cy="10295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FE1796-435E-1082-F79D-DDECA569DCC5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6BF57C72-1684-9C25-A0C0-78D553DCD280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 구분 방법</a:t>
              </a:r>
              <a:endParaRPr lang="en-US" altLang="ko-KR" sz="1700" b="1" kern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76D6525A-3DE4-A0D5-233D-19253AA3E91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Rectangle 30">
            <a:extLst>
              <a:ext uri="{FF2B5EF4-FFF2-40B4-BE49-F238E27FC236}">
                <a16:creationId xmlns:a16="http://schemas.microsoft.com/office/drawing/2014/main" id="{DE558D1A-2CF1-2D8C-5FA8-0892298D16AB}"/>
              </a:ext>
            </a:extLst>
          </p:cNvPr>
          <p:cNvSpPr/>
          <p:nvPr/>
        </p:nvSpPr>
        <p:spPr>
          <a:xfrm>
            <a:off x="514918" y="1255704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장르별 출고량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기준으로 구분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국가별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PCA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를 돌렸을 때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PC1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기준으로 각 지역을 구분할 수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Sales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 명확히 구분되어 있으므로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따로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Data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를 통합할 필요는 없다고 판단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F0BC4502-9C61-5E92-259C-7A5B8E486383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지역에 따른 선호 게임 종류</a:t>
            </a:r>
          </a:p>
        </p:txBody>
      </p:sp>
    </p:spTree>
    <p:extLst>
      <p:ext uri="{BB962C8B-B14F-4D97-AF65-F5344CB8AC3E}">
        <p14:creationId xmlns:p14="http://schemas.microsoft.com/office/powerpoint/2010/main" val="33877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22D29A4-9608-713C-19ED-BA370F6D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7" y="2084283"/>
            <a:ext cx="9878869" cy="42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209C37-12EC-52DD-7441-96C2EF3966DA}"/>
              </a:ext>
            </a:extLst>
          </p:cNvPr>
          <p:cNvSpPr txBox="1"/>
          <p:nvPr/>
        </p:nvSpPr>
        <p:spPr>
          <a:xfrm>
            <a:off x="5952416" y="6083974"/>
            <a:ext cx="609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ko-KR" altLang="en-US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VGChartz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E6ACAA-DE15-CCA3-D3EC-1BF257FA7EAA}"/>
              </a:ext>
            </a:extLst>
          </p:cNvPr>
          <p:cNvGrpSpPr/>
          <p:nvPr/>
        </p:nvGrpSpPr>
        <p:grpSpPr>
          <a:xfrm>
            <a:off x="309242" y="1224913"/>
            <a:ext cx="6238364" cy="707446"/>
            <a:chOff x="309242" y="1224913"/>
            <a:chExt cx="6238364" cy="103968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98063DA-1A23-4CF1-1617-91FD8BEF6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42E0C3C3-7A50-E23E-81CB-9009C59668C3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A9876D84-D063-7305-BA2B-67AF6C87D47E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지역에 따른 선호 게임 종류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33F36-2F1B-F2A4-05A7-183385AD5C1B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22" name="Rectangle 30">
              <a:extLst>
                <a:ext uri="{FF2B5EF4-FFF2-40B4-BE49-F238E27FC236}">
                  <a16:creationId xmlns:a16="http://schemas.microsoft.com/office/drawing/2014/main" id="{F0579103-300E-26E2-2771-9DDB3636FD71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게임 장르에 따른 출고량 추이</a:t>
              </a: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62EB2B43-19F8-2D24-6DB4-D45513524983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Rectangle 30">
            <a:extLst>
              <a:ext uri="{FF2B5EF4-FFF2-40B4-BE49-F238E27FC236}">
                <a16:creationId xmlns:a16="http://schemas.microsoft.com/office/drawing/2014/main" id="{1016B379-28F6-2B15-FC90-9F93A8676763}"/>
              </a:ext>
            </a:extLst>
          </p:cNvPr>
          <p:cNvSpPr/>
          <p:nvPr/>
        </p:nvSpPr>
        <p:spPr>
          <a:xfrm>
            <a:off x="514918" y="1255704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장르별 총 출고량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(Total Sales)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기준으로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약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25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년간 총 출고량을 기반으로 분석한 결과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일본을 제외한 타 지역들의 선호 게임 장르가 유사했음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D7E8A7-4522-B1FE-BBDF-287C812E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305" y="153275"/>
            <a:ext cx="2076730" cy="2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D81243-F47B-A6F8-EBA2-3A974CDB36CB}"/>
              </a:ext>
            </a:extLst>
          </p:cNvPr>
          <p:cNvSpPr txBox="1"/>
          <p:nvPr/>
        </p:nvSpPr>
        <p:spPr>
          <a:xfrm>
            <a:off x="8827703" y="2062348"/>
            <a:ext cx="166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(year : 1991-2015)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687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0954350-33B4-5AC7-E859-C87CC201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38" y="2044474"/>
            <a:ext cx="6885172" cy="4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38AFCE8-7275-855B-801A-6012300269CD}"/>
              </a:ext>
            </a:extLst>
          </p:cNvPr>
          <p:cNvSpPr txBox="1">
            <a:spLocks/>
          </p:cNvSpPr>
          <p:nvPr/>
        </p:nvSpPr>
        <p:spPr>
          <a:xfrm>
            <a:off x="5826889" y="597784"/>
            <a:ext cx="5257800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2EFD4-0712-D824-C8BC-2ADFCB89DA41}"/>
              </a:ext>
            </a:extLst>
          </p:cNvPr>
          <p:cNvSpPr txBox="1"/>
          <p:nvPr/>
        </p:nvSpPr>
        <p:spPr>
          <a:xfrm>
            <a:off x="5952416" y="6044148"/>
            <a:ext cx="609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ko-KR" altLang="en-US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VGChartz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altLang="ko-KR" sz="12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2636292-22E5-8FCF-AC6F-D333CD8A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1557"/>
              </p:ext>
            </p:extLst>
          </p:nvPr>
        </p:nvGraphicFramePr>
        <p:xfrm>
          <a:off x="627140" y="2292693"/>
          <a:ext cx="4406299" cy="2873985"/>
        </p:xfrm>
        <a:graphic>
          <a:graphicData uri="http://schemas.openxmlformats.org/drawingml/2006/table">
            <a:tbl>
              <a:tblPr/>
              <a:tblGrid>
                <a:gridCol w="1385326">
                  <a:extLst>
                    <a:ext uri="{9D8B030D-6E8A-4147-A177-3AD203B41FA5}">
                      <a16:colId xmlns:a16="http://schemas.microsoft.com/office/drawing/2014/main" val="933794404"/>
                    </a:ext>
                  </a:extLst>
                </a:gridCol>
                <a:gridCol w="1006991">
                  <a:extLst>
                    <a:ext uri="{9D8B030D-6E8A-4147-A177-3AD203B41FA5}">
                      <a16:colId xmlns:a16="http://schemas.microsoft.com/office/drawing/2014/main" val="1886892518"/>
                    </a:ext>
                  </a:extLst>
                </a:gridCol>
                <a:gridCol w="1006991">
                  <a:extLst>
                    <a:ext uri="{9D8B030D-6E8A-4147-A177-3AD203B41FA5}">
                      <a16:colId xmlns:a16="http://schemas.microsoft.com/office/drawing/2014/main" val="2373069683"/>
                    </a:ext>
                  </a:extLst>
                </a:gridCol>
                <a:gridCol w="1006991">
                  <a:extLst>
                    <a:ext uri="{9D8B030D-6E8A-4147-A177-3AD203B41FA5}">
                      <a16:colId xmlns:a16="http://schemas.microsoft.com/office/drawing/2014/main" val="1886305294"/>
                    </a:ext>
                  </a:extLst>
                </a:gridCol>
              </a:tblGrid>
              <a:tr h="267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         </a:t>
                      </a:r>
                      <a:endParaRPr lang="en-US" altLang="ko-KR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19413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North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(19.65 %)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(16.31 %)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(13.01 %)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18638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EU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(21.78 %)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(15.74 %)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(12.86 %)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576376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Japan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Role-Playing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(19.65 %)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(12.98 %)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(10.26 %)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4410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(23.35 %)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(17.50 %)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(13.06 %)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557303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(19.69 %)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(15.45 %)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(11.59 %)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92309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A48784-88C3-5FFB-4EAF-2D7A9742395C}"/>
              </a:ext>
            </a:extLst>
          </p:cNvPr>
          <p:cNvGrpSpPr/>
          <p:nvPr/>
        </p:nvGrpSpPr>
        <p:grpSpPr>
          <a:xfrm>
            <a:off x="309242" y="1224913"/>
            <a:ext cx="6238364" cy="707446"/>
            <a:chOff x="309242" y="1224913"/>
            <a:chExt cx="6238364" cy="103968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9A3DC8-668B-92DF-54AD-8C414390F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1B1D9969-03B9-41EE-CF69-238B8477567E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C64DF8-FDA3-25E0-2C1A-CB28BB8A7454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5C4E6EC4-27D2-6B9C-008B-8A5E682D1ECD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게임 장르에 따른 출고량 추이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5B225340-B450-7716-A3A9-DB9DD0AAA7C0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5196F19E-E210-857D-C51D-BE9B842DE629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지역에 따른 선호 게임 종류</a:t>
            </a: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F51898E2-FE9E-23E0-C46B-2DD90E71C43B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모든 지역의 선호 게임 장르 순위는 유사하나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일본의 경우 판매량이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1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순위인 장르가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Role-Playing(28.27 %)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이었음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따라서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지역별로 선호하는 게임의 장르가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다르다고 판단하였음</a:t>
            </a:r>
            <a:endParaRPr lang="en-US" altLang="ko-KR" sz="1400" b="1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192F8A5-B1E1-DA04-661F-B63BCB2C9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070F2B-055C-1D46-C9CE-3952F55F6381}"/>
              </a:ext>
            </a:extLst>
          </p:cNvPr>
          <p:cNvGrpSpPr/>
          <p:nvPr/>
        </p:nvGrpSpPr>
        <p:grpSpPr>
          <a:xfrm>
            <a:off x="309242" y="1224913"/>
            <a:ext cx="6238364" cy="707446"/>
            <a:chOff x="309242" y="1224913"/>
            <a:chExt cx="6238364" cy="103968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797F4CE-AEAD-1A8C-214D-AE074BC5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E9B0BAD8-1E7D-77BF-9710-16D45352B0EA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D4C38D-825A-4020-E471-7B11355FCF73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E5ACEE09-EB14-C8C2-367D-5B25171B003F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연도별 게임 장르에 따른 출고량 추이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F8E7964F-14F7-9105-D20E-5D714CF48F3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B84F1D2C-D327-0F22-363F-1BFD1A30CCDB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연도별 게임의 트렌드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6C29EDAE-DA82-B452-B0BB-4CDDBAF10441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가장 최근에는 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Action, Shooter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장르의 게임 출고량이 증가하는 것을 보아 두 개의 장르가 주요 트렌드임을 확인할 수 있음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과거에는 기술을 통한 게임 구현에 한계가 있기에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유행했던 게임의 장르가 한정적이고 비등했던 것으로 추측됨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56AA54-BB4A-F1ED-2EA2-77BA5C5B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FF0A38D-04CC-4CED-02FC-F6AA4EEA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94" y="2071144"/>
            <a:ext cx="6261779" cy="41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070F2B-055C-1D46-C9CE-3952F55F6381}"/>
              </a:ext>
            </a:extLst>
          </p:cNvPr>
          <p:cNvGrpSpPr/>
          <p:nvPr/>
        </p:nvGrpSpPr>
        <p:grpSpPr>
          <a:xfrm>
            <a:off x="309242" y="1224913"/>
            <a:ext cx="6238364" cy="529444"/>
            <a:chOff x="309242" y="1224913"/>
            <a:chExt cx="6238364" cy="103968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797F4CE-AEAD-1A8C-214D-AE074BC5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E9B0BAD8-1E7D-77BF-9710-16D45352B0EA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D4C38D-825A-4020-E471-7B11355FCF73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E5ACEE09-EB14-C8C2-367D-5B25171B003F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연도별 게임 장르에 따른 출고량 추이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F8E7964F-14F7-9105-D20E-5D714CF48F3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B84F1D2C-D327-0F22-363F-1BFD1A30CCDB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연도별 게임의 트렌드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6C29EDAE-DA82-B452-B0BB-4CDDBAF10441}"/>
              </a:ext>
            </a:extLst>
          </p:cNvPr>
          <p:cNvSpPr/>
          <p:nvPr/>
        </p:nvSpPr>
        <p:spPr>
          <a:xfrm>
            <a:off x="514918" y="1303007"/>
            <a:ext cx="11233933" cy="4378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10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년 단위로 게임 장르에 따른 출고량 추이를 확인해본 결과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“Action, Sports,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Shooter”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등의 역동적이고 활발한 게임이 주 트렌드가 되고 있음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56AA54-BB4A-F1ED-2EA2-77BA5C5B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EBD2898-D1C1-1525-85BE-98B346C8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2" y="3178502"/>
            <a:ext cx="3423938" cy="31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A7B8451-AAC3-E264-F806-77AACAAA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6" y="3178502"/>
            <a:ext cx="3600000" cy="31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71761D54-D7FD-724E-8B49-43B64AC0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72" y="3178502"/>
            <a:ext cx="3600000" cy="31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AB5196-40E5-7CFA-3DD4-A188C483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31324"/>
              </p:ext>
            </p:extLst>
          </p:nvPr>
        </p:nvGraphicFramePr>
        <p:xfrm>
          <a:off x="965200" y="1866273"/>
          <a:ext cx="10200642" cy="983912"/>
        </p:xfrm>
        <a:graphic>
          <a:graphicData uri="http://schemas.openxmlformats.org/drawingml/2006/table">
            <a:tbl>
              <a:tblPr/>
              <a:tblGrid>
                <a:gridCol w="1700107">
                  <a:extLst>
                    <a:ext uri="{9D8B030D-6E8A-4147-A177-3AD203B41FA5}">
                      <a16:colId xmlns:a16="http://schemas.microsoft.com/office/drawing/2014/main" val="933794404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3892498768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475384791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1886892518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373069683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1886305294"/>
                    </a:ext>
                  </a:extLst>
                </a:gridCol>
              </a:tblGrid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  <a:endParaRPr lang="en-US" altLang="ko-KR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  <a:endParaRPr lang="en-US" altLang="ko-KR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19413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1990s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Platform (15%)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Role-Playing (14%)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Sports/Racing (12%)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 (11%)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Fighting (10%)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18638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2000s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Action/Sports (18%)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Racing/</a:t>
                      </a:r>
                      <a:r>
                        <a:rPr lang="en-US" altLang="ko-KR" sz="1150" b="0" kern="0" spc="-8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Misc</a:t>
                      </a:r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(10%)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Shooter/Role-Playing (9%)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Platform (8%)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Simulation (6%)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576376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2010s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 (20%)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 (15%)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 (12%)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Role-Playing (12%)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Racing/</a:t>
                      </a:r>
                      <a:r>
                        <a:rPr lang="en-US" altLang="ko-KR" sz="1150" b="0" kern="0" spc="-8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Misc</a:t>
                      </a:r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(9%)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92309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3D9937-A18D-0494-D193-06B3D6F328BD}"/>
              </a:ext>
            </a:extLst>
          </p:cNvPr>
          <p:cNvSpPr/>
          <p:nvPr/>
        </p:nvSpPr>
        <p:spPr>
          <a:xfrm>
            <a:off x="2941477" y="5520477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52FA60B-6071-A004-4F18-3B78CD6CE6EE}"/>
              </a:ext>
            </a:extLst>
          </p:cNvPr>
          <p:cNvSpPr/>
          <p:nvPr/>
        </p:nvSpPr>
        <p:spPr>
          <a:xfrm>
            <a:off x="6467457" y="3630537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CE4B4F-0201-1E86-9A23-C1904EA1095D}"/>
              </a:ext>
            </a:extLst>
          </p:cNvPr>
          <p:cNvSpPr/>
          <p:nvPr/>
        </p:nvSpPr>
        <p:spPr>
          <a:xfrm>
            <a:off x="4716332" y="3695430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83B1DD6-7BEB-FB59-64DC-91C4102DDCB9}"/>
              </a:ext>
            </a:extLst>
          </p:cNvPr>
          <p:cNvSpPr/>
          <p:nvPr/>
        </p:nvSpPr>
        <p:spPr>
          <a:xfrm>
            <a:off x="10368897" y="3666390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2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587776E-4EB9-D09F-1BDA-07C380CD0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" y="2419422"/>
            <a:ext cx="6087680" cy="37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F9322B-7DB0-5EA6-E263-E2E284CE9579}"/>
              </a:ext>
            </a:extLst>
          </p:cNvPr>
          <p:cNvGrpSpPr/>
          <p:nvPr/>
        </p:nvGrpSpPr>
        <p:grpSpPr>
          <a:xfrm>
            <a:off x="309242" y="1224913"/>
            <a:ext cx="6238364" cy="1034292"/>
            <a:chOff x="309242" y="1224913"/>
            <a:chExt cx="6238364" cy="10396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CEB97AD-0A75-14FD-69F1-046194887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53DB5EA5-9812-C0F6-AB31-1D041EE505E8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C1027C-BE4A-DB19-F981-01A58CD47175}"/>
              </a:ext>
            </a:extLst>
          </p:cNvPr>
          <p:cNvGrpSpPr/>
          <p:nvPr/>
        </p:nvGrpSpPr>
        <p:grpSpPr>
          <a:xfrm>
            <a:off x="319606" y="746589"/>
            <a:ext cx="5395394" cy="468824"/>
            <a:chOff x="447150" y="1200007"/>
            <a:chExt cx="5395394" cy="468824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40B46155-9505-D987-5EC3-E9877DD0A009}"/>
                </a:ext>
              </a:extLst>
            </p:cNvPr>
            <p:cNvSpPr/>
            <p:nvPr/>
          </p:nvSpPr>
          <p:spPr>
            <a:xfrm>
              <a:off x="580726" y="1200007"/>
              <a:ext cx="5261818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1,000</a:t>
              </a: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명당 출고량을 통한 인기게임 분석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34E1D2EA-F67C-D658-BB93-37EB0D56A273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7E05FB0-96E5-D1A6-E2BF-AFF51E676622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인기 게임에 대한 분석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D6627941-9810-2575-2420-ED7F9FFE07AA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국가별 출고량과 각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국가의 인구 수를 통한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1,000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명당 출고량 설정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가장 독보적으로 높은 출고량을 가진 게임은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‘Wii Sports’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였음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 (Total Sales 8,200 million)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또한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인기 게임 플랫폼의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60%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는 </a:t>
            </a:r>
            <a:r>
              <a:rPr lang="en-US" altLang="ko-KR" sz="1400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wii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를 통해 배급되었음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B0E495-ECEE-5914-CBBA-AF0FA02F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3E5A76-FECD-D31B-6221-0A354F485901}"/>
              </a:ext>
            </a:extLst>
          </p:cNvPr>
          <p:cNvSpPr/>
          <p:nvPr/>
        </p:nvSpPr>
        <p:spPr>
          <a:xfrm>
            <a:off x="1664569" y="2672606"/>
            <a:ext cx="5189553" cy="335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2BA8F7-4607-3633-CFC0-6BFC0CBF3D9C}"/>
              </a:ext>
            </a:extLst>
          </p:cNvPr>
          <p:cNvGrpSpPr/>
          <p:nvPr/>
        </p:nvGrpSpPr>
        <p:grpSpPr>
          <a:xfrm>
            <a:off x="7598210" y="2152896"/>
            <a:ext cx="3952808" cy="4132936"/>
            <a:chOff x="7562116" y="2011527"/>
            <a:chExt cx="3952808" cy="4132936"/>
          </a:xfrm>
        </p:grpSpPr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86292A8E-0FD0-CD8E-82EC-7FF732237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116" y="2011527"/>
              <a:ext cx="3952808" cy="413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054C6A-37C5-4088-BB1B-D5FE160F6CD8}"/>
                </a:ext>
              </a:extLst>
            </p:cNvPr>
            <p:cNvSpPr/>
            <p:nvPr/>
          </p:nvSpPr>
          <p:spPr>
            <a:xfrm>
              <a:off x="8556270" y="2470403"/>
              <a:ext cx="721894" cy="31393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26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a아시아헤드1"/>
        <a:cs typeface=""/>
      </a:majorFont>
      <a:minorFont>
        <a:latin typeface="맑은 고딕"/>
        <a:ea typeface="a아시아헤드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1287</Words>
  <Application>Microsoft Office PowerPoint</Application>
  <PresentationFormat>와이드스크린</PresentationFormat>
  <Paragraphs>216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a아시아헤드1</vt:lpstr>
      <vt:lpstr>나눔바른고딕</vt:lpstr>
      <vt:lpstr>나눔스퀘어_ac</vt:lpstr>
      <vt:lpstr>맑은 고딕</vt:lpstr>
      <vt:lpstr>Arial</vt:lpstr>
      <vt:lpstr>Roboto</vt:lpstr>
      <vt:lpstr>Office 테마</vt:lpstr>
      <vt:lpstr>Section_1 project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develop what kinds of games?</dc:title>
  <dc:creator>남자인</dc:creator>
  <cp:lastModifiedBy>남자인</cp:lastModifiedBy>
  <cp:revision>31</cp:revision>
  <dcterms:created xsi:type="dcterms:W3CDTF">2023-03-10T07:43:53Z</dcterms:created>
  <dcterms:modified xsi:type="dcterms:W3CDTF">2023-03-13T07:41:11Z</dcterms:modified>
</cp:coreProperties>
</file>