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5" r:id="rId6"/>
    <p:sldId id="258" r:id="rId7"/>
    <p:sldId id="263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8561" autoAdjust="0"/>
  </p:normalViewPr>
  <p:slideViewPr>
    <p:cSldViewPr snapToGrid="0">
      <p:cViewPr varScale="1">
        <p:scale>
          <a:sx n="65" d="100"/>
          <a:sy n="65" d="100"/>
        </p:scale>
        <p:origin x="18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0EC0CC-77C4-48B0-88C8-9A957EFB09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E0E67CA-EF60-48ED-99D8-07DCEBEF6B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PIPELINE</a:t>
          </a:r>
        </a:p>
      </dgm:t>
    </dgm:pt>
    <dgm:pt modelId="{30373F68-8DA2-494E-A9FF-046EEE0AABD3}" type="parTrans" cxnId="{6C5DD161-C108-4263-A2E3-BA59F254CD45}">
      <dgm:prSet/>
      <dgm:spPr/>
      <dgm:t>
        <a:bodyPr/>
        <a:lstStyle/>
        <a:p>
          <a:endParaRPr lang="en-US"/>
        </a:p>
      </dgm:t>
    </dgm:pt>
    <dgm:pt modelId="{AA57964C-5EF4-4760-91C5-9A536542CB46}" type="sibTrans" cxnId="{6C5DD161-C108-4263-A2E3-BA59F254CD45}">
      <dgm:prSet/>
      <dgm:spPr/>
      <dgm:t>
        <a:bodyPr/>
        <a:lstStyle/>
        <a:p>
          <a:endParaRPr lang="en-US"/>
        </a:p>
      </dgm:t>
    </dgm:pt>
    <dgm:pt modelId="{C8B35614-B174-49AC-8AAE-C7B74215E8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DASHBOARD &amp; SERVICE</a:t>
          </a:r>
        </a:p>
      </dgm:t>
    </dgm:pt>
    <dgm:pt modelId="{11CDC56A-4E73-4A3B-9041-DDD5EA03F85E}" type="parTrans" cxnId="{4EA21E8C-13E0-438D-B7C6-577DEFEDBCA4}">
      <dgm:prSet/>
      <dgm:spPr/>
      <dgm:t>
        <a:bodyPr/>
        <a:lstStyle/>
        <a:p>
          <a:endParaRPr lang="en-US"/>
        </a:p>
      </dgm:t>
    </dgm:pt>
    <dgm:pt modelId="{150E0EB2-E225-4272-B194-7E2599D21674}" type="sibTrans" cxnId="{4EA21E8C-13E0-438D-B7C6-577DEFEDBCA4}">
      <dgm:prSet/>
      <dgm:spPr/>
      <dgm:t>
        <a:bodyPr/>
        <a:lstStyle/>
        <a:p>
          <a:endParaRPr lang="en-US"/>
        </a:p>
      </dgm:t>
    </dgm:pt>
    <dgm:pt modelId="{F2D038D7-F689-40EC-8637-E97C384ED1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D518920D-5BAB-4C9E-BC35-803A0F6705C8}" type="parTrans" cxnId="{B4FFCF78-DF00-4401-AFDC-89E637ED2D10}">
      <dgm:prSet/>
      <dgm:spPr/>
      <dgm:t>
        <a:bodyPr/>
        <a:lstStyle/>
        <a:p>
          <a:endParaRPr lang="en-US"/>
        </a:p>
      </dgm:t>
    </dgm:pt>
    <dgm:pt modelId="{7B8500AA-0D16-4E90-A410-FD4C49021C29}" type="sibTrans" cxnId="{B4FFCF78-DF00-4401-AFDC-89E637ED2D10}">
      <dgm:prSet/>
      <dgm:spPr/>
      <dgm:t>
        <a:bodyPr/>
        <a:lstStyle/>
        <a:p>
          <a:endParaRPr lang="en-US"/>
        </a:p>
      </dgm:t>
    </dgm:pt>
    <dgm:pt modelId="{BBED5646-64CB-41DC-9F37-BA570C67EE9B}" type="pres">
      <dgm:prSet presAssocID="{010EC0CC-77C4-48B0-88C8-9A957EFB09A6}" presName="root" presStyleCnt="0">
        <dgm:presLayoutVars>
          <dgm:dir/>
          <dgm:resizeHandles val="exact"/>
        </dgm:presLayoutVars>
      </dgm:prSet>
      <dgm:spPr/>
    </dgm:pt>
    <dgm:pt modelId="{9BF94729-DBCD-4331-A40C-9B9A51BC31DB}" type="pres">
      <dgm:prSet presAssocID="{5E0E67CA-EF60-48ED-99D8-07DCEBEF6B5F}" presName="compNode" presStyleCnt="0"/>
      <dgm:spPr/>
    </dgm:pt>
    <dgm:pt modelId="{EF109DE8-A034-42DE-9B57-DB68FC6E33CE}" type="pres">
      <dgm:prSet presAssocID="{5E0E67CA-EF60-48ED-99D8-07DCEBEF6B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0FD0936-BC56-45A4-A269-5CA1C29326A2}" type="pres">
      <dgm:prSet presAssocID="{5E0E67CA-EF60-48ED-99D8-07DCEBEF6B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7458DAD9-AE6B-43DB-83B5-B9088AC3552F}" type="pres">
      <dgm:prSet presAssocID="{5E0E67CA-EF60-48ED-99D8-07DCEBEF6B5F}" presName="spaceRect" presStyleCnt="0"/>
      <dgm:spPr/>
    </dgm:pt>
    <dgm:pt modelId="{343CF0E6-4BB7-45F2-8183-23978BEDA6AD}" type="pres">
      <dgm:prSet presAssocID="{5E0E67CA-EF60-48ED-99D8-07DCEBEF6B5F}" presName="textRect" presStyleLbl="revTx" presStyleIdx="0" presStyleCnt="3">
        <dgm:presLayoutVars>
          <dgm:chMax val="1"/>
          <dgm:chPref val="1"/>
        </dgm:presLayoutVars>
      </dgm:prSet>
      <dgm:spPr/>
    </dgm:pt>
    <dgm:pt modelId="{E572A4C9-B42D-40FF-885B-06BF20366E35}" type="pres">
      <dgm:prSet presAssocID="{AA57964C-5EF4-4760-91C5-9A536542CB46}" presName="sibTrans" presStyleCnt="0"/>
      <dgm:spPr/>
    </dgm:pt>
    <dgm:pt modelId="{8CFB7DF7-D8E6-4BC7-A644-CC27470EF829}" type="pres">
      <dgm:prSet presAssocID="{C8B35614-B174-49AC-8AAE-C7B74215E89D}" presName="compNode" presStyleCnt="0"/>
      <dgm:spPr/>
    </dgm:pt>
    <dgm:pt modelId="{B8DAE8F4-B4C3-4EC2-A6CF-465F636FAD95}" type="pres">
      <dgm:prSet presAssocID="{C8B35614-B174-49AC-8AAE-C7B74215E89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A50B2D9-319F-4755-83AE-40ED4C9767D5}" type="pres">
      <dgm:prSet presAssocID="{C8B35614-B174-49AC-8AAE-C7B74215E8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계기"/>
        </a:ext>
      </dgm:extLst>
    </dgm:pt>
    <dgm:pt modelId="{B3EA39E4-6187-4B21-BF23-5D36F52EF11D}" type="pres">
      <dgm:prSet presAssocID="{C8B35614-B174-49AC-8AAE-C7B74215E89D}" presName="spaceRect" presStyleCnt="0"/>
      <dgm:spPr/>
    </dgm:pt>
    <dgm:pt modelId="{056C54DC-F773-4F09-9383-B0D52ED39ABD}" type="pres">
      <dgm:prSet presAssocID="{C8B35614-B174-49AC-8AAE-C7B74215E89D}" presName="textRect" presStyleLbl="revTx" presStyleIdx="1" presStyleCnt="3">
        <dgm:presLayoutVars>
          <dgm:chMax val="1"/>
          <dgm:chPref val="1"/>
        </dgm:presLayoutVars>
      </dgm:prSet>
      <dgm:spPr/>
    </dgm:pt>
    <dgm:pt modelId="{FE3135FB-221B-4F14-873F-415F0DA260C3}" type="pres">
      <dgm:prSet presAssocID="{150E0EB2-E225-4272-B194-7E2599D21674}" presName="sibTrans" presStyleCnt="0"/>
      <dgm:spPr/>
    </dgm:pt>
    <dgm:pt modelId="{1DD02F0A-4559-403B-A041-94B53092E7D3}" type="pres">
      <dgm:prSet presAssocID="{F2D038D7-F689-40EC-8637-E97C384ED15C}" presName="compNode" presStyleCnt="0"/>
      <dgm:spPr/>
    </dgm:pt>
    <dgm:pt modelId="{AE324ED6-52D6-43E9-BBDA-BAB1EC1ED798}" type="pres">
      <dgm:prSet presAssocID="{F2D038D7-F689-40EC-8637-E97C384ED15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C13310-9B1C-4802-A229-C38C77C5A5F5}" type="pres">
      <dgm:prSet presAssocID="{F2D038D7-F689-40EC-8637-E97C384ED1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의사봉"/>
        </a:ext>
      </dgm:extLst>
    </dgm:pt>
    <dgm:pt modelId="{8E86F9B2-AF0D-4DD4-8DA2-216D3B9CE848}" type="pres">
      <dgm:prSet presAssocID="{F2D038D7-F689-40EC-8637-E97C384ED15C}" presName="spaceRect" presStyleCnt="0"/>
      <dgm:spPr/>
    </dgm:pt>
    <dgm:pt modelId="{C47C8812-3F3B-4865-A0F6-D544E5CC546C}" type="pres">
      <dgm:prSet presAssocID="{F2D038D7-F689-40EC-8637-E97C384ED1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5DD161-C108-4263-A2E3-BA59F254CD45}" srcId="{010EC0CC-77C4-48B0-88C8-9A957EFB09A6}" destId="{5E0E67CA-EF60-48ED-99D8-07DCEBEF6B5F}" srcOrd="0" destOrd="0" parTransId="{30373F68-8DA2-494E-A9FF-046EEE0AABD3}" sibTransId="{AA57964C-5EF4-4760-91C5-9A536542CB46}"/>
    <dgm:cxn modelId="{0690994D-F670-4B28-B916-D6F341F772AF}" type="presOf" srcId="{C8B35614-B174-49AC-8AAE-C7B74215E89D}" destId="{056C54DC-F773-4F09-9383-B0D52ED39ABD}" srcOrd="0" destOrd="0" presId="urn:microsoft.com/office/officeart/2018/5/layout/IconLeafLabelList"/>
    <dgm:cxn modelId="{B4FFCF78-DF00-4401-AFDC-89E637ED2D10}" srcId="{010EC0CC-77C4-48B0-88C8-9A957EFB09A6}" destId="{F2D038D7-F689-40EC-8637-E97C384ED15C}" srcOrd="2" destOrd="0" parTransId="{D518920D-5BAB-4C9E-BC35-803A0F6705C8}" sibTransId="{7B8500AA-0D16-4E90-A410-FD4C49021C29}"/>
    <dgm:cxn modelId="{4EA21E8C-13E0-438D-B7C6-577DEFEDBCA4}" srcId="{010EC0CC-77C4-48B0-88C8-9A957EFB09A6}" destId="{C8B35614-B174-49AC-8AAE-C7B74215E89D}" srcOrd="1" destOrd="0" parTransId="{11CDC56A-4E73-4A3B-9041-DDD5EA03F85E}" sibTransId="{150E0EB2-E225-4272-B194-7E2599D21674}"/>
    <dgm:cxn modelId="{BC703D8E-5EC2-4389-9FC0-A723758A218F}" type="presOf" srcId="{010EC0CC-77C4-48B0-88C8-9A957EFB09A6}" destId="{BBED5646-64CB-41DC-9F37-BA570C67EE9B}" srcOrd="0" destOrd="0" presId="urn:microsoft.com/office/officeart/2018/5/layout/IconLeafLabelList"/>
    <dgm:cxn modelId="{9DA311B2-025D-40F0-A8C6-15515106B74B}" type="presOf" srcId="{F2D038D7-F689-40EC-8637-E97C384ED15C}" destId="{C47C8812-3F3B-4865-A0F6-D544E5CC546C}" srcOrd="0" destOrd="0" presId="urn:microsoft.com/office/officeart/2018/5/layout/IconLeafLabelList"/>
    <dgm:cxn modelId="{50DAD9CE-7A1A-439B-943D-176426C92AF3}" type="presOf" srcId="{5E0E67CA-EF60-48ED-99D8-07DCEBEF6B5F}" destId="{343CF0E6-4BB7-45F2-8183-23978BEDA6AD}" srcOrd="0" destOrd="0" presId="urn:microsoft.com/office/officeart/2018/5/layout/IconLeafLabelList"/>
    <dgm:cxn modelId="{FF7BEB7E-BC90-4959-B40D-A55AADF279AC}" type="presParOf" srcId="{BBED5646-64CB-41DC-9F37-BA570C67EE9B}" destId="{9BF94729-DBCD-4331-A40C-9B9A51BC31DB}" srcOrd="0" destOrd="0" presId="urn:microsoft.com/office/officeart/2018/5/layout/IconLeafLabelList"/>
    <dgm:cxn modelId="{F2B29D4F-8F2B-40D6-87C0-DDD1B211444D}" type="presParOf" srcId="{9BF94729-DBCD-4331-A40C-9B9A51BC31DB}" destId="{EF109DE8-A034-42DE-9B57-DB68FC6E33CE}" srcOrd="0" destOrd="0" presId="urn:microsoft.com/office/officeart/2018/5/layout/IconLeafLabelList"/>
    <dgm:cxn modelId="{1DA472B1-1402-43F1-9686-68E175E11C57}" type="presParOf" srcId="{9BF94729-DBCD-4331-A40C-9B9A51BC31DB}" destId="{40FD0936-BC56-45A4-A269-5CA1C29326A2}" srcOrd="1" destOrd="0" presId="urn:microsoft.com/office/officeart/2018/5/layout/IconLeafLabelList"/>
    <dgm:cxn modelId="{EEE6B296-4284-4864-A41D-D7FEBAB49B1C}" type="presParOf" srcId="{9BF94729-DBCD-4331-A40C-9B9A51BC31DB}" destId="{7458DAD9-AE6B-43DB-83B5-B9088AC3552F}" srcOrd="2" destOrd="0" presId="urn:microsoft.com/office/officeart/2018/5/layout/IconLeafLabelList"/>
    <dgm:cxn modelId="{DFEF3C06-BC24-4A78-9AEF-6CF57606BDBC}" type="presParOf" srcId="{9BF94729-DBCD-4331-A40C-9B9A51BC31DB}" destId="{343CF0E6-4BB7-45F2-8183-23978BEDA6AD}" srcOrd="3" destOrd="0" presId="urn:microsoft.com/office/officeart/2018/5/layout/IconLeafLabelList"/>
    <dgm:cxn modelId="{B08840CC-84F8-454E-8F31-B97614BF384D}" type="presParOf" srcId="{BBED5646-64CB-41DC-9F37-BA570C67EE9B}" destId="{E572A4C9-B42D-40FF-885B-06BF20366E35}" srcOrd="1" destOrd="0" presId="urn:microsoft.com/office/officeart/2018/5/layout/IconLeafLabelList"/>
    <dgm:cxn modelId="{C6BA129F-873D-486E-82BE-FA5C1B69A1B5}" type="presParOf" srcId="{BBED5646-64CB-41DC-9F37-BA570C67EE9B}" destId="{8CFB7DF7-D8E6-4BC7-A644-CC27470EF829}" srcOrd="2" destOrd="0" presId="urn:microsoft.com/office/officeart/2018/5/layout/IconLeafLabelList"/>
    <dgm:cxn modelId="{69B644A9-A13E-4606-9ABE-6595C4A7836D}" type="presParOf" srcId="{8CFB7DF7-D8E6-4BC7-A644-CC27470EF829}" destId="{B8DAE8F4-B4C3-4EC2-A6CF-465F636FAD95}" srcOrd="0" destOrd="0" presId="urn:microsoft.com/office/officeart/2018/5/layout/IconLeafLabelList"/>
    <dgm:cxn modelId="{8B19C6BE-6856-4FCC-B216-C127ACD3F41F}" type="presParOf" srcId="{8CFB7DF7-D8E6-4BC7-A644-CC27470EF829}" destId="{7A50B2D9-319F-4755-83AE-40ED4C9767D5}" srcOrd="1" destOrd="0" presId="urn:microsoft.com/office/officeart/2018/5/layout/IconLeafLabelList"/>
    <dgm:cxn modelId="{DA55BCC3-566A-4800-B11E-2A27D975ADF8}" type="presParOf" srcId="{8CFB7DF7-D8E6-4BC7-A644-CC27470EF829}" destId="{B3EA39E4-6187-4B21-BF23-5D36F52EF11D}" srcOrd="2" destOrd="0" presId="urn:microsoft.com/office/officeart/2018/5/layout/IconLeafLabelList"/>
    <dgm:cxn modelId="{8FD7AA4D-52CE-4E35-8630-EA15EAC55FCD}" type="presParOf" srcId="{8CFB7DF7-D8E6-4BC7-A644-CC27470EF829}" destId="{056C54DC-F773-4F09-9383-B0D52ED39ABD}" srcOrd="3" destOrd="0" presId="urn:microsoft.com/office/officeart/2018/5/layout/IconLeafLabelList"/>
    <dgm:cxn modelId="{CDB463C7-28FB-4F8F-9098-DA44EF069CD5}" type="presParOf" srcId="{BBED5646-64CB-41DC-9F37-BA570C67EE9B}" destId="{FE3135FB-221B-4F14-873F-415F0DA260C3}" srcOrd="3" destOrd="0" presId="urn:microsoft.com/office/officeart/2018/5/layout/IconLeafLabelList"/>
    <dgm:cxn modelId="{DF6B8181-A9B2-4220-825B-03107B2AA185}" type="presParOf" srcId="{BBED5646-64CB-41DC-9F37-BA570C67EE9B}" destId="{1DD02F0A-4559-403B-A041-94B53092E7D3}" srcOrd="4" destOrd="0" presId="urn:microsoft.com/office/officeart/2018/5/layout/IconLeafLabelList"/>
    <dgm:cxn modelId="{F582F092-92BE-403A-8B56-183BA74947E3}" type="presParOf" srcId="{1DD02F0A-4559-403B-A041-94B53092E7D3}" destId="{AE324ED6-52D6-43E9-BBDA-BAB1EC1ED798}" srcOrd="0" destOrd="0" presId="urn:microsoft.com/office/officeart/2018/5/layout/IconLeafLabelList"/>
    <dgm:cxn modelId="{5E0B386E-F8CD-46EE-9AE4-2F0A83EA4089}" type="presParOf" srcId="{1DD02F0A-4559-403B-A041-94B53092E7D3}" destId="{5EC13310-9B1C-4802-A229-C38C77C5A5F5}" srcOrd="1" destOrd="0" presId="urn:microsoft.com/office/officeart/2018/5/layout/IconLeafLabelList"/>
    <dgm:cxn modelId="{7F04B69B-EE74-46A5-9720-55D6C232598E}" type="presParOf" srcId="{1DD02F0A-4559-403B-A041-94B53092E7D3}" destId="{8E86F9B2-AF0D-4DD4-8DA2-216D3B9CE848}" srcOrd="2" destOrd="0" presId="urn:microsoft.com/office/officeart/2018/5/layout/IconLeafLabelList"/>
    <dgm:cxn modelId="{21758563-4072-4468-9911-C5A5841A39A5}" type="presParOf" srcId="{1DD02F0A-4559-403B-A041-94B53092E7D3}" destId="{C47C8812-3F3B-4865-A0F6-D544E5CC54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09DE8-A034-42DE-9B57-DB68FC6E33CE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D0936-BC56-45A4-A269-5CA1C29326A2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CF0E6-4BB7-45F2-8183-23978BEDA6A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PIPELINE</a:t>
          </a:r>
        </a:p>
      </dsp:txBody>
      <dsp:txXfrm>
        <a:off x="75768" y="3053169"/>
        <a:ext cx="3093750" cy="720000"/>
      </dsp:txXfrm>
    </dsp:sp>
    <dsp:sp modelId="{B8DAE8F4-B4C3-4EC2-A6CF-465F636FAD95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0B2D9-319F-4755-83AE-40ED4C9767D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C54DC-F773-4F09-9383-B0D52ED39ABD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DASHBOARD &amp; SERVICE</a:t>
          </a:r>
        </a:p>
      </dsp:txBody>
      <dsp:txXfrm>
        <a:off x="3710925" y="3053169"/>
        <a:ext cx="3093750" cy="720000"/>
      </dsp:txXfrm>
    </dsp:sp>
    <dsp:sp modelId="{AE324ED6-52D6-43E9-BBDA-BAB1EC1ED798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13310-9B1C-4802-A229-C38C77C5A5F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C8812-3F3B-4865-A0F6-D544E5CC546C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Conclusion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BF16-AA21-4313-8596-30BD59EBE876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20CB3-D1F8-48F3-AB3C-FEF86C518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37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70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25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API</a:t>
            </a:r>
            <a:r>
              <a:rPr lang="ko-KR" altLang="en-US" dirty="0"/>
              <a:t> 개발을 위한 파이프라인이 어떻게 진행되었는지 말씀드리고</a:t>
            </a:r>
            <a:endParaRPr lang="en-US" altLang="ko-KR" dirty="0"/>
          </a:p>
          <a:p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대시보드를 통해 데이터를 전체적으로 살펴본 후</a:t>
            </a:r>
            <a:r>
              <a:rPr lang="en-US" altLang="ko-KR" dirty="0"/>
              <a:t>, </a:t>
            </a:r>
            <a:r>
              <a:rPr lang="ko-KR" altLang="en-US" dirty="0"/>
              <a:t>서비스 시연을 보여드리도록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다음엔 결론 및 고찰에 대해 설명 드리도록 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 먼저 말씀드리도록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코로나 이후로 소비자가 스스로 건강을 챙기는 셀프 </a:t>
            </a:r>
            <a:r>
              <a:rPr lang="ko-KR" altLang="en-US" dirty="0" err="1"/>
              <a:t>메디케이션과</a:t>
            </a:r>
            <a:r>
              <a:rPr lang="ko-KR" altLang="en-US" dirty="0"/>
              <a:t> 같은 트렌드가 확산되었습니다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소비자들이 융통성</a:t>
            </a:r>
            <a:r>
              <a:rPr lang="en-US" altLang="ko-KR" dirty="0"/>
              <a:t>, </a:t>
            </a:r>
            <a:r>
              <a:rPr lang="ko-KR" altLang="en-US" dirty="0"/>
              <a:t>개인화</a:t>
            </a:r>
            <a:r>
              <a:rPr lang="en-US" altLang="ko-KR" dirty="0"/>
              <a:t>, </a:t>
            </a:r>
            <a:r>
              <a:rPr lang="ko-KR" altLang="en-US" dirty="0"/>
              <a:t>편리함을 중요하게 생각함으로써</a:t>
            </a:r>
            <a:r>
              <a:rPr lang="en-US" altLang="ko-KR" dirty="0"/>
              <a:t>, </a:t>
            </a:r>
            <a:r>
              <a:rPr lang="ko-KR" altLang="en-US" dirty="0"/>
              <a:t>맞춤형 건강기능식품이 빠르게 부상하고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인체에 유용한 기능성을 가진 건강기능식품은 흔히 사람들이 </a:t>
            </a:r>
            <a:r>
              <a:rPr lang="ko-KR" altLang="en-US" dirty="0" err="1"/>
              <a:t>챙겨먹는</a:t>
            </a:r>
            <a:r>
              <a:rPr lang="ko-KR" altLang="en-US" dirty="0"/>
              <a:t> 비타민 무기질</a:t>
            </a:r>
            <a:r>
              <a:rPr lang="en-US" altLang="ko-KR" dirty="0"/>
              <a:t>, </a:t>
            </a:r>
            <a:r>
              <a:rPr lang="ko-KR" altLang="en-US" dirty="0"/>
              <a:t>오메가</a:t>
            </a:r>
            <a:r>
              <a:rPr lang="en-US" altLang="ko-KR" dirty="0"/>
              <a:t>3, </a:t>
            </a:r>
            <a:r>
              <a:rPr lang="ko-KR" altLang="en-US" dirty="0" err="1"/>
              <a:t>루테인</a:t>
            </a:r>
            <a:r>
              <a:rPr lang="en-US" altLang="ko-KR" dirty="0"/>
              <a:t>,</a:t>
            </a:r>
            <a:r>
              <a:rPr lang="ko-KR" altLang="en-US" dirty="0"/>
              <a:t> 홍삼 등이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제품들에 대한 수요와 시장은 크게 증가했으며</a:t>
            </a:r>
            <a:r>
              <a:rPr lang="en-US" altLang="ko-KR" dirty="0"/>
              <a:t>, </a:t>
            </a:r>
            <a:r>
              <a:rPr lang="ko-KR" altLang="en-US" dirty="0"/>
              <a:t>국내 시장규모만 해도 </a:t>
            </a:r>
            <a:r>
              <a:rPr lang="en-US" altLang="ko-KR" dirty="0"/>
              <a:t>6</a:t>
            </a:r>
            <a:r>
              <a:rPr lang="ko-KR" altLang="en-US" dirty="0"/>
              <a:t>조원에 달하는 것을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 err="1"/>
              <a:t>해외직구</a:t>
            </a:r>
            <a:r>
              <a:rPr lang="ko-KR" altLang="en-US" dirty="0"/>
              <a:t> 구매 품목 </a:t>
            </a:r>
            <a:r>
              <a:rPr lang="en-US" altLang="ko-KR" dirty="0"/>
              <a:t>1</a:t>
            </a:r>
            <a:r>
              <a:rPr lang="ko-KR" altLang="en-US" dirty="0"/>
              <a:t>위가 건강기능식품으로 국내 제품 뿐만 아니라 해외 제품에 대한 소비자들의 관심이 많은 것을 알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건강기능식품의 주 구매 목적은 면역력 증진</a:t>
            </a:r>
            <a:r>
              <a:rPr lang="en-US" altLang="ko-KR" dirty="0"/>
              <a:t>, </a:t>
            </a:r>
            <a:r>
              <a:rPr lang="ko-KR" altLang="en-US" dirty="0"/>
              <a:t>건강 증진</a:t>
            </a:r>
            <a:r>
              <a:rPr lang="en-US" altLang="ko-KR" dirty="0"/>
              <a:t>, </a:t>
            </a:r>
            <a:r>
              <a:rPr lang="ko-KR" altLang="en-US" dirty="0"/>
              <a:t>피로회복 순으로 기초 건강에 대한 기대감으로 구매하는 경우가 많음을</a:t>
            </a:r>
            <a:endParaRPr lang="en-US" altLang="ko-KR" dirty="0"/>
          </a:p>
          <a:p>
            <a:r>
              <a:rPr lang="ko-KR" altLang="en-US" dirty="0"/>
              <a:t>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건강기능식품 시장 증가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국내 건강기능식품에 대한 불신 및 저렴한 가격으로 </a:t>
            </a:r>
            <a:r>
              <a:rPr lang="ko-KR" altLang="en-US" dirty="0" err="1"/>
              <a:t>해외직구</a:t>
            </a:r>
            <a:r>
              <a:rPr lang="ko-KR" altLang="en-US" dirty="0"/>
              <a:t> 증가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건강기능식품 직구 현황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해외 직구 시 유의사항 및 문제점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국내 인정 기능성과 해외 직구 제품에 대한 추천 비교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국내 인정 기능성 원료 있음</a:t>
            </a:r>
            <a:r>
              <a:rPr lang="en-US" altLang="ko-KR" dirty="0"/>
              <a:t>, </a:t>
            </a:r>
            <a:r>
              <a:rPr lang="ko-KR" altLang="en-US" dirty="0"/>
              <a:t>없음</a:t>
            </a:r>
            <a:r>
              <a:rPr lang="en-US" altLang="ko-KR" dirty="0"/>
              <a:t>,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https://www.busan.com/view/busan/view.php?code=2022012009484866811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9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https://www.busan.com/view/busan/view.php?code=2022012009484866811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36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스크레이핑</a:t>
            </a:r>
            <a:r>
              <a:rPr lang="ko-KR" altLang="en-US" dirty="0"/>
              <a:t> </a:t>
            </a:r>
            <a:r>
              <a:rPr lang="en-US" altLang="ko-KR" dirty="0"/>
              <a:t>or API</a:t>
            </a:r>
            <a:r>
              <a:rPr lang="ko-KR" altLang="en-US" dirty="0"/>
              <a:t> 연결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401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292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5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20CB3-D1F8-48F3-AB3C-FEF86C5189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3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0B64D-47BA-DDCA-4C8A-C54A02B6B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42F156-2ED7-1474-82EB-BCB8149EF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E8D46-871F-63EA-0E57-4C7D6199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1C8CA-DB95-A384-786A-14B66F8F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BED39-ECAD-B3C3-9BB6-BA914D43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4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2E2C1-84A2-1A10-5B0A-67E95CE1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82F69-DF92-453F-10AE-951D6F16B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C2286-B69D-FDEE-227B-3C413970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B9BD2-2F53-E14F-030E-9356EDE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20A9B-814E-6D39-178A-1A0756A2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1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30D3BD-FA2C-0777-041F-67AA0C15B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218FDD-D559-507A-1BF4-D7F53EC0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962B4-B3CB-D23D-8DD1-A6DBEFB8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CCB27-51A1-02A7-32E9-BA288CAE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DF3A9-E33D-41D4-D42D-F42028A4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8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6734-886B-E29F-98BB-CCEE8509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FCD91-E766-96FF-065D-FCF38C82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52887-455B-4424-3332-3B02686C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27FB7-86B1-9A62-6E6D-8B9366BE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EE055-C7F2-E038-AEA0-26F628C0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7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A25DD-19A8-D3CE-C04F-8C40F60D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B8D63-ABCB-6A26-E2E3-6E5F72995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D3F3A-CF18-214F-8F0E-D7336D30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2CAAB-1DE8-9B6E-B62C-AC8F05D6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4B541-567E-D206-CB48-B94157EE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19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885DF-CE87-2C3E-9E16-844F7538D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C684-0E39-3C20-1DF2-81F1B2AAD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8D31DB-55E5-05DB-3AA0-06C3CDAB4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96E3B-2202-A46C-7D1C-7C3DFECB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9CC1C-36AF-4EB4-4ABE-6D9699D7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CD457-4B69-A2E9-3F4C-8AF0DB54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9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F6F7B-E894-E62D-C8D4-5409012C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2929D-29DF-165D-33E1-79F4D69D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712491-BAE6-F70B-0A3B-E46B261A2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29058D-E9F4-A36B-4601-4078FC50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8FFF88-1BB4-609C-CA1B-B22EBD781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F24113-BE7E-78A0-5AF5-136F663E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438B1D-38CC-DE5F-F0E7-96451C9E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557098-D19C-B7E8-A69C-ECF6702F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EF293-1649-5203-E2E9-CA265AC3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D58359-1628-4E4C-C5D5-9837AB24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BC1E2-2A63-B71C-15E8-D07EC0CE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9CDAB1-21BB-A1CB-F3FF-4787EA2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21C1BF-2D75-0300-A2E0-BF38C244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AB93A6-D6F5-9026-E28C-74D648A2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5125-3D8C-7FDA-35EA-E28BABA8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7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1537C-8D5B-EEBA-4F1B-1B190AA6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37F99-401D-1A57-5008-6AB31B75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D2050-9EFF-50DB-AECC-B622CAE8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B26B2-4EF6-ECB0-EEDD-B97A3850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B9D8B7-0F64-F5AE-5972-F956392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9E2C3-211F-AB04-A4CE-A40F942B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33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AC102-27A2-AA0E-4AA3-B11AD89F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0FDD2F-D4E4-2D86-25DC-57941770B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F8D00F-8814-CDA4-2323-CD11D3BE8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A84352-32DA-06C2-D148-47AB31CC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C341C-6904-C8D6-8415-3FFF5C56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85106-B033-C203-C52A-6A49A756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42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88A1BD-917D-722B-D4EA-8250ACAE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F722B2-07BD-FA74-D473-6BA05BF2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9232F-A4E4-6243-7D57-DD79B934A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748F-C88F-4B30-AAB8-968A813F9331}" type="datetimeFigureOut">
              <a:rPr lang="ko-KR" altLang="en-US" smtClean="0"/>
              <a:t>2023-06-20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66B63-EC82-AE26-398A-EE0B4042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D36A9-E6DF-F5D2-D30B-D4BE047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182F-DD13-4647-84C2-E4B78582C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6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s/oln4mCzTQ8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87701-D112-AE5B-AA30-25462B0A5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6956" y="1587914"/>
            <a:ext cx="9746272" cy="2751086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4400" b="1" dirty="0" err="1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해외직구</a:t>
            </a:r>
            <a:r>
              <a:rPr lang="ko-KR" altLang="en-US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Dietary supplement</a:t>
            </a:r>
            <a:br>
              <a:rPr lang="en-US" altLang="ko-KR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</a:br>
            <a:r>
              <a:rPr lang="ko-KR" altLang="en-US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분류 </a:t>
            </a:r>
            <a:r>
              <a:rPr lang="en-US" altLang="ko-KR" sz="4400" b="1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API</a:t>
            </a:r>
            <a:endParaRPr lang="ko-KR" altLang="en-US" sz="4400" b="1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37DEBE-7693-7447-15AB-ED9C40732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 lnSpcReduction="10000"/>
          </a:bodyPr>
          <a:lstStyle/>
          <a:p>
            <a:pPr algn="r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</a:p>
          <a:p>
            <a:pPr algn="r"/>
            <a:r>
              <a:rPr lang="en-US" altLang="ko-KR" dirty="0"/>
              <a:t>2023.06.20</a:t>
            </a:r>
          </a:p>
          <a:p>
            <a:pPr algn="r"/>
            <a:r>
              <a:rPr lang="en-US" altLang="ko-KR" dirty="0"/>
              <a:t>AI 18</a:t>
            </a:r>
            <a:r>
              <a:rPr lang="ko-KR" altLang="en-US" dirty="0"/>
              <a:t>기 남자인</a:t>
            </a:r>
          </a:p>
        </p:txBody>
      </p:sp>
    </p:spTree>
    <p:extLst>
      <p:ext uri="{BB962C8B-B14F-4D97-AF65-F5344CB8AC3E}">
        <p14:creationId xmlns:p14="http://schemas.microsoft.com/office/powerpoint/2010/main" val="979962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F9EA6-8DBD-6217-F67E-CC71EF921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" y="393289"/>
            <a:ext cx="11127658" cy="618449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데이터 가져오기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데이터 선택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선택한 주제 데이터 수집 </a:t>
            </a:r>
            <a:r>
              <a:rPr lang="en-US" altLang="ko-KR" dirty="0"/>
              <a:t>: </a:t>
            </a:r>
            <a:r>
              <a:rPr lang="ko-KR" altLang="en-US" dirty="0"/>
              <a:t>웹 </a:t>
            </a:r>
            <a:r>
              <a:rPr lang="ko-KR" altLang="en-US" dirty="0" err="1"/>
              <a:t>스크레이핑</a:t>
            </a:r>
            <a:r>
              <a:rPr lang="en-US" altLang="ko-KR" dirty="0"/>
              <a:t>, API, CSV, xlsx</a:t>
            </a:r>
          </a:p>
          <a:p>
            <a:endParaRPr lang="en-US" altLang="ko-KR" dirty="0"/>
          </a:p>
          <a:p>
            <a:r>
              <a:rPr lang="ko-KR" altLang="en-US" dirty="0"/>
              <a:t>데이터 저장</a:t>
            </a:r>
            <a:r>
              <a:rPr lang="en-US" altLang="ko-KR" dirty="0"/>
              <a:t>(2)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데이터베이스 연결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테이블 생성</a:t>
            </a:r>
            <a:r>
              <a:rPr lang="en-US" altLang="ko-KR" dirty="0"/>
              <a:t>(RDB)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데이터 적재</a:t>
            </a:r>
          </a:p>
          <a:p>
            <a:endParaRPr lang="ko-KR" altLang="en-US" dirty="0"/>
          </a:p>
          <a:p>
            <a:r>
              <a:rPr lang="en-US" altLang="ko-KR" dirty="0"/>
              <a:t>API </a:t>
            </a:r>
            <a:r>
              <a:rPr lang="ko-KR" altLang="en-US" dirty="0"/>
              <a:t>서비스 개발</a:t>
            </a:r>
            <a:r>
              <a:rPr lang="en-US" altLang="ko-KR" dirty="0"/>
              <a:t>(1)</a:t>
            </a:r>
          </a:p>
          <a:p>
            <a:r>
              <a:rPr lang="en-US" altLang="ko-KR" dirty="0"/>
              <a:t> - API </a:t>
            </a:r>
            <a:r>
              <a:rPr lang="ko-KR" altLang="en-US" dirty="0"/>
              <a:t>개발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데이터 베이스에 데이터를 가져오기</a:t>
            </a:r>
            <a:r>
              <a:rPr lang="en-US" altLang="ko-KR" dirty="0"/>
              <a:t>(SQL)</a:t>
            </a:r>
          </a:p>
          <a:p>
            <a:r>
              <a:rPr lang="en-US" altLang="ko-KR" dirty="0"/>
              <a:t>    - API </a:t>
            </a:r>
            <a:r>
              <a:rPr lang="ko-KR" altLang="en-US" dirty="0"/>
              <a:t>개발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- HTML </a:t>
            </a:r>
            <a:r>
              <a:rPr lang="ko-KR" altLang="en-US" dirty="0"/>
              <a:t>페이지 구현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모델 개발 </a:t>
            </a:r>
            <a:r>
              <a:rPr lang="en-US" altLang="ko-KR" dirty="0"/>
              <a:t>(ML, DL)</a:t>
            </a:r>
          </a:p>
          <a:p>
            <a:r>
              <a:rPr lang="en-US" altLang="ko-KR" dirty="0"/>
              <a:t>  - input, output </a:t>
            </a:r>
            <a:r>
              <a:rPr lang="ko-KR" altLang="en-US" dirty="0"/>
              <a:t>이 명확한 것이 용이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데이터가 머리속에 엑셀 형태 테이블로 그려지는지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67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ADCA1B-B4E6-E43A-47B3-15D202E4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altLang="ko-KR" sz="5200"/>
              <a:t>INDEX</a:t>
            </a:r>
            <a:endParaRPr lang="ko-KR" altLang="en-US" sz="52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B936EB2-7A89-339E-41AB-F26552311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7227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486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B8C56-1979-9B21-3689-AA01AA9E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42" y="-937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서비스 소개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D1AA65-013E-7017-822E-9F8D227D5151}"/>
              </a:ext>
            </a:extLst>
          </p:cNvPr>
          <p:cNvGrpSpPr/>
          <p:nvPr/>
        </p:nvGrpSpPr>
        <p:grpSpPr>
          <a:xfrm>
            <a:off x="514918" y="1224912"/>
            <a:ext cx="9749158" cy="1325563"/>
            <a:chOff x="309242" y="1224913"/>
            <a:chExt cx="6238364" cy="103968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93F7CFD-6526-9BFC-C16F-E5D873913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B7AD57B5-35A3-3196-1E2B-139DDEFEB060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DA50AA-ECFD-40F2-022E-2FFACB729E22}"/>
              </a:ext>
            </a:extLst>
          </p:cNvPr>
          <p:cNvGrpSpPr/>
          <p:nvPr/>
        </p:nvGrpSpPr>
        <p:grpSpPr>
          <a:xfrm>
            <a:off x="525282" y="746589"/>
            <a:ext cx="4717033" cy="468824"/>
            <a:chOff x="447150" y="1200007"/>
            <a:chExt cx="4717033" cy="468824"/>
          </a:xfrm>
        </p:grpSpPr>
        <p:sp>
          <p:nvSpPr>
            <p:cNvPr id="10" name="Rectangle 30">
              <a:extLst>
                <a:ext uri="{FF2B5EF4-FFF2-40B4-BE49-F238E27FC236}">
                  <a16:creationId xmlns:a16="http://schemas.microsoft.com/office/drawing/2014/main" id="{0BC6F6BC-39E4-CEF6-6C85-FA86B606B754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개요</a:t>
              </a: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6AA9F327-85B5-5E53-3781-0705D27663D1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Rectangle 30">
            <a:extLst>
              <a:ext uri="{FF2B5EF4-FFF2-40B4-BE49-F238E27FC236}">
                <a16:creationId xmlns:a16="http://schemas.microsoft.com/office/drawing/2014/main" id="{ACB5651C-F217-C0E6-A857-7FB6E0EB1F6B}"/>
              </a:ext>
            </a:extLst>
          </p:cNvPr>
          <p:cNvSpPr/>
          <p:nvPr/>
        </p:nvSpPr>
        <p:spPr>
          <a:xfrm>
            <a:off x="720594" y="1286723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1"/>
                </a:solidFill>
                <a:ea typeface="나눔스퀘어_ac" panose="020B0600000101010101"/>
              </a:rPr>
              <a:t>코로나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이후로 소비자 스스로 건강을 챙기는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1"/>
                </a:solidFill>
                <a:ea typeface="나눔스퀘어_ac" panose="020B0600000101010101"/>
              </a:rPr>
              <a:t>셀프 </a:t>
            </a:r>
            <a:r>
              <a:rPr lang="ko-KR" altLang="en-US" sz="1400" b="1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1"/>
                </a:solidFill>
                <a:ea typeface="나눔스퀘어_ac" panose="020B0600000101010101"/>
              </a:rPr>
              <a:t>메디케이션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1"/>
                </a:solidFill>
                <a:ea typeface="나눔스퀘어_ac" panose="020B0600000101010101"/>
              </a:rPr>
              <a:t>(self medication)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과 같은 트렌드가 확산되었음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특히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소비자들이 융통성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개인화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편리함을 중요하게 생각함으로 맞춤형 건강기능식품이 빠르게 부상하고 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인체에 유용한 기능성을 가진 건강기능식품에 대한 수요와 시장은 크게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증가했으며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국내 시장규모만 해도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6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조원에 달함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accent2">
                    <a:lumMod val="75000"/>
                  </a:schemeClr>
                </a:solidFill>
                <a:ea typeface="나눔스퀘어_ac" panose="020B0600000101010101"/>
              </a:rPr>
              <a:t>.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  <a:p>
            <a:pPr>
              <a:lnSpc>
                <a:spcPct val="150000"/>
              </a:lnSpc>
            </a:pPr>
            <a:endParaRPr lang="en-US" altLang="ko-KR" sz="1400" kern="0" spc="-50" dirty="0">
              <a:ln>
                <a:solidFill>
                  <a:prstClr val="black">
                    <a:lumMod val="75000"/>
                    <a:lumOff val="25000"/>
                    <a:alpha val="0"/>
                  </a:prstClr>
                </a:solidFill>
              </a:ln>
              <a:solidFill>
                <a:schemeClr val="tx1"/>
              </a:solidFill>
              <a:ea typeface="나눔스퀘어_ac" panose="020B0600000101010101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99F80B-A32C-DAE8-0C35-AE836B842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1" r="2061" b="-1"/>
          <a:stretch/>
        </p:blipFill>
        <p:spPr bwMode="auto">
          <a:xfrm>
            <a:off x="6611068" y="2550476"/>
            <a:ext cx="5066014" cy="42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ending in Beijing: Does Self-Medication Help Virus Treatment, Fake Entry  Passes, and WeChat Dark Mode | the Beijinger">
            <a:extLst>
              <a:ext uri="{FF2B5EF4-FFF2-40B4-BE49-F238E27FC236}">
                <a16:creationId xmlns:a16="http://schemas.microsoft.com/office/drawing/2014/main" id="{83676757-53DF-36F3-7136-B6946ED99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60" y="3043689"/>
            <a:ext cx="3238500" cy="16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ood supplements in Europe: Ingredients that can be used | HoneyGreen+">
            <a:extLst>
              <a:ext uri="{FF2B5EF4-FFF2-40B4-BE49-F238E27FC236}">
                <a16:creationId xmlns:a16="http://schemas.microsoft.com/office/drawing/2014/main" id="{44B40AEB-F1FC-9565-FF45-8CD1AE4B4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8" y="5055130"/>
            <a:ext cx="4358493" cy="15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CA185-C4C2-BD3E-0F29-7DD4110B7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00" y="2257936"/>
            <a:ext cx="5228494" cy="41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4241E9A-EBD0-9054-6DA5-7FB8A10D9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70" y="2239164"/>
            <a:ext cx="4976817" cy="4191312"/>
          </a:xfrm>
          <a:prstGeom prst="rect">
            <a:avLst/>
          </a:prstGeom>
        </p:spPr>
      </p:pic>
      <p:sp>
        <p:nvSpPr>
          <p:cNvPr id="12" name="Rectangle 30">
            <a:extLst>
              <a:ext uri="{FF2B5EF4-FFF2-40B4-BE49-F238E27FC236}">
                <a16:creationId xmlns:a16="http://schemas.microsoft.com/office/drawing/2014/main" id="{BCC91A06-62C3-7CC0-519F-0C5F3A5F5A75}"/>
              </a:ext>
            </a:extLst>
          </p:cNvPr>
          <p:cNvSpPr/>
          <p:nvPr/>
        </p:nvSpPr>
        <p:spPr>
          <a:xfrm>
            <a:off x="772300" y="1255704"/>
            <a:ext cx="11233933" cy="9834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특히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해외직구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구매 품목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1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위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 건강기능식품으로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국내 제품 뿐만 아니라 해외 제품에 대한 관심이 많음을 확인할 수 있음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건강기능식품의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주 구매 목적은 면역력 증진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건강 증진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피로회복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순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으로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기초 건강에 대한 기대감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으로 구매하는 경우가 많았음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C7E736-6F63-56FE-B72F-688E0D19751F}"/>
              </a:ext>
            </a:extLst>
          </p:cNvPr>
          <p:cNvGrpSpPr/>
          <p:nvPr/>
        </p:nvGrpSpPr>
        <p:grpSpPr>
          <a:xfrm>
            <a:off x="514918" y="1224913"/>
            <a:ext cx="9749158" cy="871077"/>
            <a:chOff x="309242" y="1224913"/>
            <a:chExt cx="6238364" cy="103968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3F75377-F9A0-7ABB-EFA7-9C0E757C3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8BC6D3B2-9994-DB61-E430-E325359E12A2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0C51E9FE-956F-535C-CD89-0FA81D31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42" y="-937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서비스 소개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0D18D0-EF17-8930-AAD6-D61EC5A6B49E}"/>
              </a:ext>
            </a:extLst>
          </p:cNvPr>
          <p:cNvGrpSpPr/>
          <p:nvPr/>
        </p:nvGrpSpPr>
        <p:grpSpPr>
          <a:xfrm>
            <a:off x="525282" y="746589"/>
            <a:ext cx="4717033" cy="468824"/>
            <a:chOff x="447150" y="1200007"/>
            <a:chExt cx="4717033" cy="468824"/>
          </a:xfrm>
        </p:grpSpPr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182FD042-4C72-E5BD-1240-4C21AB805EF4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개요</a:t>
              </a:r>
            </a:p>
          </p:txBody>
        </p:sp>
        <p:sp>
          <p:nvSpPr>
            <p:cNvPr id="22" name="다이아몬드 21">
              <a:extLst>
                <a:ext uri="{FF2B5EF4-FFF2-40B4-BE49-F238E27FC236}">
                  <a16:creationId xmlns:a16="http://schemas.microsoft.com/office/drawing/2014/main" id="{876DCFF0-781C-6C48-0CA8-9FFB507AABE7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29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0">
            <a:extLst>
              <a:ext uri="{FF2B5EF4-FFF2-40B4-BE49-F238E27FC236}">
                <a16:creationId xmlns:a16="http://schemas.microsoft.com/office/drawing/2014/main" id="{BCC91A06-62C3-7CC0-519F-0C5F3A5F5A75}"/>
              </a:ext>
            </a:extLst>
          </p:cNvPr>
          <p:cNvSpPr/>
          <p:nvPr/>
        </p:nvSpPr>
        <p:spPr>
          <a:xfrm>
            <a:off x="772300" y="1255703"/>
            <a:ext cx="11233933" cy="169943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그러나 </a:t>
            </a:r>
            <a:r>
              <a:rPr lang="ko-KR" altLang="en-US" sz="1400" b="1" kern="0" spc="-50" dirty="0" err="1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식약처가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기능성과 안전성을 인정해주고 관리하는 한국의 건강기능식품 제도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와 달리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b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</a:b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미국의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Dietary supplement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는 업체가 제품을 등록하고 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FDA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가 안전성을 검토는 하되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기능성에 대한 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claim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을 보장하지는 않음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이에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국내에서 인정받지 않은 원료나 기능성을 홍보하고 있는 제품의 경우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구매 시 유의해야 함</a:t>
            </a:r>
            <a:r>
              <a:rPr lang="en-US" altLang="ko-KR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방대한 내용을 모두 확인할 수 없으므로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제품의 이름과 홍보하고 있는 기능성에 대한 내용을 학습시키고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, </a:t>
            </a:r>
            <a:b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</a:b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국내에서 </a:t>
            </a:r>
            <a:r>
              <a:rPr lang="ko-KR" altLang="en-US" sz="1400" b="1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인정한 기능성에 해당하는 제품인지 분류하는 </a:t>
            </a:r>
            <a:r>
              <a:rPr lang="ko-KR" altLang="en-US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앱을 개발하였음</a:t>
            </a:r>
            <a:r>
              <a:rPr lang="en-US" altLang="ko-KR" sz="1400" kern="0" spc="-50" dirty="0">
                <a:ln>
                  <a:solidFill>
                    <a:prstClr val="black">
                      <a:lumMod val="75000"/>
                      <a:lumOff val="25000"/>
                      <a:alpha val="0"/>
                    </a:prstClr>
                  </a:solidFill>
                </a:ln>
                <a:solidFill>
                  <a:schemeClr val="tx1"/>
                </a:solidFill>
                <a:ea typeface="나눔스퀘어_ac" panose="020B0600000101010101"/>
              </a:rPr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C7E736-6F63-56FE-B72F-688E0D19751F}"/>
              </a:ext>
            </a:extLst>
          </p:cNvPr>
          <p:cNvGrpSpPr/>
          <p:nvPr/>
        </p:nvGrpSpPr>
        <p:grpSpPr>
          <a:xfrm>
            <a:off x="514918" y="1224913"/>
            <a:ext cx="9749158" cy="1699437"/>
            <a:chOff x="309242" y="1224913"/>
            <a:chExt cx="6238364" cy="1039686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3F75377-F9A0-7ABB-EFA7-9C0E757C3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606" y="1224913"/>
              <a:ext cx="6228000" cy="1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8BC6D3B2-9994-DB61-E430-E325359E12A2}"/>
                </a:ext>
              </a:extLst>
            </p:cNvPr>
            <p:cNvSpPr/>
            <p:nvPr/>
          </p:nvSpPr>
          <p:spPr>
            <a:xfrm>
              <a:off x="309242" y="1235073"/>
              <a:ext cx="140320" cy="10295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endParaRPr lang="en-US" sz="1100" b="1" kern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D814AFF6-6AAA-8929-A820-B6EA7BD3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42" y="-9373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서비스 소개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1179F2-9024-59F8-DB1B-656E278EA1A0}"/>
              </a:ext>
            </a:extLst>
          </p:cNvPr>
          <p:cNvGrpSpPr/>
          <p:nvPr/>
        </p:nvGrpSpPr>
        <p:grpSpPr>
          <a:xfrm>
            <a:off x="525282" y="746589"/>
            <a:ext cx="4717033" cy="468824"/>
            <a:chOff x="447150" y="1200007"/>
            <a:chExt cx="4717033" cy="468824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B6166098-9FA1-A20C-2366-46FDA3D09BDA}"/>
                </a:ext>
              </a:extLst>
            </p:cNvPr>
            <p:cNvSpPr/>
            <p:nvPr/>
          </p:nvSpPr>
          <p:spPr>
            <a:xfrm>
              <a:off x="580726" y="1200007"/>
              <a:ext cx="4583457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700" b="1" kern="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개요</a:t>
              </a:r>
            </a:p>
          </p:txBody>
        </p:sp>
        <p:sp>
          <p:nvSpPr>
            <p:cNvPr id="17" name="다이아몬드 16">
              <a:extLst>
                <a:ext uri="{FF2B5EF4-FFF2-40B4-BE49-F238E27FC236}">
                  <a16:creationId xmlns:a16="http://schemas.microsoft.com/office/drawing/2014/main" id="{0E1C8BF2-C4F7-B283-EE71-ACF5C2B77C82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D1EF927-16F0-8D5F-FC3C-A9338DED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63" y="3506803"/>
            <a:ext cx="4701701" cy="12713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6BC035C-9A20-97A5-A30E-388DE351A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74" y="4304865"/>
            <a:ext cx="5624632" cy="103263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B6D5F2D-FB9E-290D-B4C9-2B0808C1BD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121"/>
          <a:stretch/>
        </p:blipFill>
        <p:spPr>
          <a:xfrm>
            <a:off x="309242" y="4821180"/>
            <a:ext cx="5702593" cy="15254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DA7B36-3993-81DF-2EF6-5F989F920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7606" y="3138518"/>
            <a:ext cx="4325773" cy="33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51B881-34DA-8616-6F50-3892325B852F}"/>
              </a:ext>
            </a:extLst>
          </p:cNvPr>
          <p:cNvSpPr txBox="1"/>
          <p:nvPr/>
        </p:nvSpPr>
        <p:spPr>
          <a:xfrm>
            <a:off x="783145" y="3953568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홈페이지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제품 정보 데이터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1BC0C-F3B7-75B8-CCF1-17AEAE998F73}"/>
              </a:ext>
            </a:extLst>
          </p:cNvPr>
          <p:cNvSpPr txBox="1"/>
          <p:nvPr/>
        </p:nvSpPr>
        <p:spPr>
          <a:xfrm>
            <a:off x="4398132" y="307713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RDB </a:t>
            </a:r>
            <a:r>
              <a:rPr lang="ko-KR" altLang="en-US" dirty="0"/>
              <a:t>저장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E7DF3B-EAE2-BF3A-1936-16627A104E48}"/>
              </a:ext>
            </a:extLst>
          </p:cNvPr>
          <p:cNvGrpSpPr/>
          <p:nvPr/>
        </p:nvGrpSpPr>
        <p:grpSpPr>
          <a:xfrm>
            <a:off x="847542" y="2821054"/>
            <a:ext cx="1956620" cy="824576"/>
            <a:chOff x="-3529781" y="2062315"/>
            <a:chExt cx="2753032" cy="116020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3F4D0BB-A860-CC92-11F5-4AAB335A9953}"/>
                </a:ext>
              </a:extLst>
            </p:cNvPr>
            <p:cNvSpPr/>
            <p:nvPr/>
          </p:nvSpPr>
          <p:spPr>
            <a:xfrm>
              <a:off x="-3529781" y="2062315"/>
              <a:ext cx="2753032" cy="1160207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872A65C-E548-2DE5-944A-8D00B778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24840" y="2328093"/>
              <a:ext cx="2343150" cy="62865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AFEB56E-132F-A4E6-422A-3116B9ABE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942" y="2286458"/>
            <a:ext cx="2967042" cy="739477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B90127F1-33CA-1357-1A83-6ACAEA61222B}"/>
              </a:ext>
            </a:extLst>
          </p:cNvPr>
          <p:cNvSpPr txBox="1">
            <a:spLocks/>
          </p:cNvSpPr>
          <p:nvPr/>
        </p:nvSpPr>
        <p:spPr>
          <a:xfrm>
            <a:off x="309242" y="-93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파이프 라인</a:t>
            </a:r>
          </a:p>
        </p:txBody>
      </p:sp>
      <p:pic>
        <p:nvPicPr>
          <p:cNvPr id="1028" name="Picture 4" descr="텐서플로 - 위키백과, 우리 모두의 백과사전">
            <a:extLst>
              <a:ext uri="{FF2B5EF4-FFF2-40B4-BE49-F238E27FC236}">
                <a16:creationId xmlns:a16="http://schemas.microsoft.com/office/drawing/2014/main" id="{F6E34FF3-0F72-D71A-4AF9-206D3A67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901" y="1853760"/>
            <a:ext cx="2432722" cy="155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B80316-200C-0731-7E78-BBA021A80804}"/>
              </a:ext>
            </a:extLst>
          </p:cNvPr>
          <p:cNvSpPr txBox="1"/>
          <p:nvPr/>
        </p:nvSpPr>
        <p:spPr>
          <a:xfrm>
            <a:off x="7282432" y="34898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분류모델생성</a:t>
            </a:r>
          </a:p>
        </p:txBody>
      </p:sp>
      <p:pic>
        <p:nvPicPr>
          <p:cNvPr id="1030" name="Picture 6" descr="Learn Flask Tutorial - Google Play 앱">
            <a:extLst>
              <a:ext uri="{FF2B5EF4-FFF2-40B4-BE49-F238E27FC236}">
                <a16:creationId xmlns:a16="http://schemas.microsoft.com/office/drawing/2014/main" id="{3483D0E5-9664-F62E-CC14-155FCB29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273" y="1965610"/>
            <a:ext cx="1336649" cy="13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3532014-263A-D675-CD4D-FAF84AB36540}"/>
              </a:ext>
            </a:extLst>
          </p:cNvPr>
          <p:cNvSpPr txBox="1"/>
          <p:nvPr/>
        </p:nvSpPr>
        <p:spPr>
          <a:xfrm>
            <a:off x="9988273" y="348981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서비스 구현</a:t>
            </a:r>
          </a:p>
        </p:txBody>
      </p:sp>
      <p:sp>
        <p:nvSpPr>
          <p:cNvPr id="16" name="AutoShape 2" descr="Looker Studio 로고">
            <a:extLst>
              <a:ext uri="{FF2B5EF4-FFF2-40B4-BE49-F238E27FC236}">
                <a16:creationId xmlns:a16="http://schemas.microsoft.com/office/drawing/2014/main" id="{456FB23C-6BB3-1B94-C9E2-E79D229D19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510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A85B05E-4BF8-CC80-A33E-1A286A0387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366" y="3765489"/>
            <a:ext cx="3228441" cy="8221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6B36DE-B20E-0111-C212-13FA6332EC17}"/>
              </a:ext>
            </a:extLst>
          </p:cNvPr>
          <p:cNvSpPr txBox="1"/>
          <p:nvPr/>
        </p:nvSpPr>
        <p:spPr>
          <a:xfrm>
            <a:off x="4428588" y="45373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41A4DC-D679-FC0E-04C7-F463ACA0828C}"/>
              </a:ext>
            </a:extLst>
          </p:cNvPr>
          <p:cNvCxnSpPr/>
          <p:nvPr/>
        </p:nvCxnSpPr>
        <p:spPr>
          <a:xfrm>
            <a:off x="6496646" y="3000113"/>
            <a:ext cx="480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891698-E83C-0B38-561A-A94EE60A91C4}"/>
              </a:ext>
            </a:extLst>
          </p:cNvPr>
          <p:cNvCxnSpPr/>
          <p:nvPr/>
        </p:nvCxnSpPr>
        <p:spPr>
          <a:xfrm>
            <a:off x="9283623" y="3000113"/>
            <a:ext cx="480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C14956A-C229-CC53-184D-A0B66EC38EBD}"/>
              </a:ext>
            </a:extLst>
          </p:cNvPr>
          <p:cNvCxnSpPr>
            <a:cxnSpLocks/>
          </p:cNvCxnSpPr>
          <p:nvPr/>
        </p:nvCxnSpPr>
        <p:spPr>
          <a:xfrm flipV="1">
            <a:off x="3030306" y="2821054"/>
            <a:ext cx="479810" cy="179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9E569C9-7185-5B81-F6BC-9B42A9532805}"/>
              </a:ext>
            </a:extLst>
          </p:cNvPr>
          <p:cNvCxnSpPr>
            <a:cxnSpLocks/>
          </p:cNvCxnSpPr>
          <p:nvPr/>
        </p:nvCxnSpPr>
        <p:spPr>
          <a:xfrm>
            <a:off x="3030306" y="3424644"/>
            <a:ext cx="478506" cy="219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2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F3BD16E-C1DF-E38F-B13F-17CB279E715A}"/>
              </a:ext>
            </a:extLst>
          </p:cNvPr>
          <p:cNvSpPr txBox="1">
            <a:spLocks/>
          </p:cNvSpPr>
          <p:nvPr/>
        </p:nvSpPr>
        <p:spPr>
          <a:xfrm>
            <a:off x="309242" y="-93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대시보드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97CEE3-3021-22D2-6CC4-A0BFA65A9B41}"/>
              </a:ext>
            </a:extLst>
          </p:cNvPr>
          <p:cNvGrpSpPr/>
          <p:nvPr/>
        </p:nvGrpSpPr>
        <p:grpSpPr>
          <a:xfrm>
            <a:off x="2007866" y="2960176"/>
            <a:ext cx="8345500" cy="468824"/>
            <a:chOff x="447150" y="1200007"/>
            <a:chExt cx="8345500" cy="468824"/>
          </a:xfrm>
        </p:grpSpPr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4398BA3A-54BD-0B04-7EC5-7EDFCB54EF2A}"/>
                </a:ext>
              </a:extLst>
            </p:cNvPr>
            <p:cNvSpPr/>
            <p:nvPr/>
          </p:nvSpPr>
          <p:spPr>
            <a:xfrm>
              <a:off x="580725" y="1200007"/>
              <a:ext cx="8211925" cy="46882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marL="0" indent="0" algn="ctr">
                <a:buNone/>
              </a:pPr>
              <a:r>
                <a:rPr lang="en-US" altLang="ko-KR" sz="2400" b="1" dirty="0">
                  <a:solidFill>
                    <a:schemeClr val="tx1"/>
                  </a:solidFill>
                  <a:hlinkClick r:id="rId3"/>
                </a:rPr>
                <a:t>https://lookerstudio.google.com/s/oln4mCzTQ8g</a:t>
              </a:r>
              <a:endParaRPr lang="en-US" altLang="ko-KR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2FD8F03E-FEA0-BB28-600F-5AD1626E4C0D}"/>
                </a:ext>
              </a:extLst>
            </p:cNvPr>
            <p:cNvSpPr/>
            <p:nvPr/>
          </p:nvSpPr>
          <p:spPr>
            <a:xfrm>
              <a:off x="447150" y="1370636"/>
              <a:ext cx="195312" cy="195312"/>
            </a:xfrm>
            <a:prstGeom prst="diamond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00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6A97389-1EBC-F2A7-8166-8C57977A9627}"/>
              </a:ext>
            </a:extLst>
          </p:cNvPr>
          <p:cNvSpPr txBox="1">
            <a:spLocks/>
          </p:cNvSpPr>
          <p:nvPr/>
        </p:nvSpPr>
        <p:spPr>
          <a:xfrm>
            <a:off x="309242" y="-93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/>
              <a:t>서비스 시연</a:t>
            </a:r>
            <a:endParaRPr lang="ko-KR" altLang="en-US" sz="28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03A220-5C08-AC1C-6900-C91D9B33B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06" y="1231826"/>
            <a:ext cx="10515600" cy="32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1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60358FA-888D-62F4-D9A2-AB35B9C7DD37}"/>
              </a:ext>
            </a:extLst>
          </p:cNvPr>
          <p:cNvSpPr txBox="1">
            <a:spLocks/>
          </p:cNvSpPr>
          <p:nvPr/>
        </p:nvSpPr>
        <p:spPr>
          <a:xfrm>
            <a:off x="309242" y="-93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결론 및 고찰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A5D55F-01F4-D261-5E2E-C390FB202C6D}"/>
              </a:ext>
            </a:extLst>
          </p:cNvPr>
          <p:cNvSpPr/>
          <p:nvPr/>
        </p:nvSpPr>
        <p:spPr>
          <a:xfrm>
            <a:off x="530055" y="2080483"/>
            <a:ext cx="2603432" cy="88866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개발 설계 제안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출시 예정일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74BBD-D389-7ABB-1909-1FC640AC95CC}"/>
              </a:ext>
            </a:extLst>
          </p:cNvPr>
          <p:cNvSpPr/>
          <p:nvPr/>
        </p:nvSpPr>
        <p:spPr>
          <a:xfrm>
            <a:off x="3252601" y="2084952"/>
            <a:ext cx="8524702" cy="8750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2016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 상반기 개발 시작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/ 2019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 출시 예정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개발기간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년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맑은 고딕" panose="020B0503020000020004" pitchFamily="50" charset="-127"/>
              </a:rPr>
              <a:t>)</a:t>
            </a:r>
            <a:endParaRPr lang="ko-KR" altLang="ko-KR" sz="140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04645-879E-6FAA-95B6-FCB4573D9A0E}"/>
              </a:ext>
            </a:extLst>
          </p:cNvPr>
          <p:cNvSpPr/>
          <p:nvPr/>
        </p:nvSpPr>
        <p:spPr>
          <a:xfrm>
            <a:off x="530055" y="4218103"/>
            <a:ext cx="2603432" cy="124538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플랫폼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AF0CB-A209-8B6E-1BB0-36DE0D97CA03}"/>
              </a:ext>
            </a:extLst>
          </p:cNvPr>
          <p:cNvSpPr/>
          <p:nvPr/>
        </p:nvSpPr>
        <p:spPr>
          <a:xfrm>
            <a:off x="3252600" y="4231930"/>
            <a:ext cx="8541329" cy="1245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Xbox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2010-2015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기간의 플랫폼 비중은 인기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10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게임의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90%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차지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하며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플랫폼은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Unity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엔진을 활용하여 동시에 개발이 가능함 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PS + Xbox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우선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92B65A-6D0A-C0EB-3CC8-F7042604C276}"/>
              </a:ext>
            </a:extLst>
          </p:cNvPr>
          <p:cNvSpPr/>
          <p:nvPr/>
        </p:nvSpPr>
        <p:spPr>
          <a:xfrm>
            <a:off x="530055" y="3040096"/>
            <a:ext cx="2603432" cy="110705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지역 설정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3E5FB2-56A3-19E3-B61A-CCBC24057B5F}"/>
              </a:ext>
            </a:extLst>
          </p:cNvPr>
          <p:cNvSpPr/>
          <p:nvPr/>
        </p:nvSpPr>
        <p:spPr>
          <a:xfrm>
            <a:off x="3252600" y="3029486"/>
            <a:ext cx="8541329" cy="11329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2010~2015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North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America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지역별 게임 총 출고량은 전체의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77%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달함</a:t>
            </a:r>
            <a:endParaRPr lang="en-US" altLang="ko-KR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0" indent="-285750" latinLnBrk="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North America </a:t>
            </a:r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출시하는 것을 목표로 함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48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650</Words>
  <Application>Microsoft Office PowerPoint</Application>
  <PresentationFormat>와이드스크린</PresentationFormat>
  <Paragraphs>95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GothicNeo</vt:lpstr>
      <vt:lpstr>나눔바른고딕</vt:lpstr>
      <vt:lpstr>나눔스퀘어_ac</vt:lpstr>
      <vt:lpstr>맑은 고딕</vt:lpstr>
      <vt:lpstr>Arial</vt:lpstr>
      <vt:lpstr>Calibri</vt:lpstr>
      <vt:lpstr>Office 테마</vt:lpstr>
      <vt:lpstr>해외직구 Dietary supplement 분류 API</vt:lpstr>
      <vt:lpstr>INDEX</vt:lpstr>
      <vt:lpstr>서비스 소개</vt:lpstr>
      <vt:lpstr>서비스 소개</vt:lpstr>
      <vt:lpstr>서비스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Jain Nam</dc:creator>
  <cp:lastModifiedBy>Jain Nam</cp:lastModifiedBy>
  <cp:revision>34</cp:revision>
  <dcterms:created xsi:type="dcterms:W3CDTF">2023-06-13T06:02:20Z</dcterms:created>
  <dcterms:modified xsi:type="dcterms:W3CDTF">2023-06-21T03:06:02Z</dcterms:modified>
</cp:coreProperties>
</file>