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lt1"/>
              </a:buClr>
              <a:buSzPts val="4500"/>
              <a:buFont typeface="Calibri"/>
              <a:buNone/>
              <a:defRPr b="0" i="0" sz="45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lstStyle>
            <a:lvl1pPr lvl="0" marR="0" rtl="0" algn="ctr">
              <a:lnSpc>
                <a:spcPct val="90000"/>
              </a:lnSpc>
              <a:spcBef>
                <a:spcPts val="75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375"/>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2pPr>
            <a:lvl3pPr lvl="2" marR="0" rtl="0" algn="ctr">
              <a:lnSpc>
                <a:spcPct val="90000"/>
              </a:lnSpc>
              <a:spcBef>
                <a:spcPts val="375"/>
              </a:spcBef>
              <a:spcAft>
                <a:spcPts val="0"/>
              </a:spcAft>
              <a:buClr>
                <a:schemeClr val="lt1"/>
              </a:buClr>
              <a:buSzPts val="1350"/>
              <a:buFont typeface="Arial"/>
              <a:buNone/>
              <a:defRPr b="0" i="0" sz="1350" u="none" cap="none" strike="noStrike">
                <a:solidFill>
                  <a:schemeClr val="lt1"/>
                </a:solidFill>
                <a:latin typeface="Calibri"/>
                <a:ea typeface="Calibri"/>
                <a:cs typeface="Calibri"/>
                <a:sym typeface="Calibri"/>
              </a:defRPr>
            </a:lvl3pPr>
            <a:lvl4pPr lvl="3"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4" name="Shape 14"/>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5" name="Shape 15"/>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6" name="Shape 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Shape 72"/>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
        <p:nvSpPr>
          <p:cNvPr id="76" name="Shape 76"/>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Shape 80"/>
          <p:cNvSpPr txBox="1"/>
          <p:nvPr>
            <p:ph type="title"/>
          </p:nvPr>
        </p:nvSpPr>
        <p:spPr>
          <a:xfrm>
            <a:off x="629841" y="342900"/>
            <a:ext cx="2949178" cy="120015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Shape 81"/>
          <p:cNvSpPr txBox="1"/>
          <p:nvPr>
            <p:ph idx="1" type="body"/>
          </p:nvPr>
        </p:nvSpPr>
        <p:spPr>
          <a:xfrm>
            <a:off x="3887391" y="740569"/>
            <a:ext cx="4629150" cy="3655219"/>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75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2" type="body"/>
          </p:nvPr>
        </p:nvSpPr>
        <p:spPr>
          <a:xfrm>
            <a:off x="629841" y="1543050"/>
            <a:ext cx="2949178" cy="285869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6" name="Shape 86"/>
        <p:cNvGrpSpPr/>
        <p:nvPr/>
      </p:nvGrpSpPr>
      <p:grpSpPr>
        <a:xfrm>
          <a:off x="0" y="0"/>
          <a:ext cx="0" cy="0"/>
          <a:chOff x="0" y="0"/>
          <a:chExt cx="0" cy="0"/>
        </a:xfrm>
      </p:grpSpPr>
      <p:sp>
        <p:nvSpPr>
          <p:cNvPr id="87" name="Shape 87"/>
          <p:cNvSpPr txBox="1"/>
          <p:nvPr>
            <p:ph type="title"/>
          </p:nvPr>
        </p:nvSpPr>
        <p:spPr>
          <a:xfrm>
            <a:off x="629841" y="342900"/>
            <a:ext cx="2949178" cy="120015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Shape 88"/>
          <p:cNvSpPr/>
          <p:nvPr>
            <p:ph idx="2" type="pic"/>
          </p:nvPr>
        </p:nvSpPr>
        <p:spPr>
          <a:xfrm>
            <a:off x="3887391" y="740569"/>
            <a:ext cx="4629150" cy="3655219"/>
          </a:xfrm>
          <a:prstGeom prst="rect">
            <a:avLst/>
          </a:prstGeom>
          <a:noFill/>
          <a:ln>
            <a:noFill/>
          </a:ln>
        </p:spPr>
        <p:txBody>
          <a:bodyPr anchorCtr="0" anchor="t" bIns="91425" lIns="91425" spcFirstLastPara="1" rIns="91425" wrap="square" tIns="91425"/>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89" name="Shape 89"/>
          <p:cNvSpPr txBox="1"/>
          <p:nvPr>
            <p:ph idx="1" type="body"/>
          </p:nvPr>
        </p:nvSpPr>
        <p:spPr>
          <a:xfrm>
            <a:off x="629841" y="1543050"/>
            <a:ext cx="2949178" cy="285869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3" name="Shape 93"/>
        <p:cNvGrpSpPr/>
        <p:nvPr/>
      </p:nvGrpSpPr>
      <p:grpSpPr>
        <a:xfrm>
          <a:off x="0" y="0"/>
          <a:ext cx="0" cy="0"/>
          <a:chOff x="0" y="0"/>
          <a:chExt cx="0" cy="0"/>
        </a:xfrm>
      </p:grpSpPr>
      <p:sp>
        <p:nvSpPr>
          <p:cNvPr id="94" name="Shape 94"/>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Shape 95"/>
          <p:cNvSpPr txBox="1"/>
          <p:nvPr>
            <p:ph idx="1" type="body"/>
          </p:nvPr>
        </p:nvSpPr>
        <p:spPr>
          <a:xfrm rot="5400000">
            <a:off x="2940248" y="-942379"/>
            <a:ext cx="3263504" cy="78867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6" name="Shape 96"/>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Shape 100"/>
          <p:cNvSpPr txBox="1"/>
          <p:nvPr>
            <p:ph type="title"/>
          </p:nvPr>
        </p:nvSpPr>
        <p:spPr>
          <a:xfrm rot="5400000">
            <a:off x="5350073" y="1467446"/>
            <a:ext cx="4358879" cy="1971675"/>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Shape 101"/>
          <p:cNvSpPr txBox="1"/>
          <p:nvPr>
            <p:ph idx="1" type="body"/>
          </p:nvPr>
        </p:nvSpPr>
        <p:spPr>
          <a:xfrm rot="5400000">
            <a:off x="1349573" y="-447079"/>
            <a:ext cx="4358879" cy="5800725"/>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2" name="Shape 102"/>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28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p:txBody>
      </p:sp>
      <p:sp>
        <p:nvSpPr>
          <p:cNvPr id="19" name="Shape 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0"/>
              </a:spcBef>
              <a:spcAft>
                <a:spcPts val="0"/>
              </a:spcAft>
              <a:buClr>
                <a:schemeClr val="lt1"/>
              </a:buClr>
              <a:buSzPts val="1800"/>
              <a:buFont typeface="Arial"/>
              <a:buChar char="●"/>
              <a:defRPr b="0" i="0" sz="2100" u="none" cap="none" strike="noStrike">
                <a:solidFill>
                  <a:schemeClr val="lt1"/>
                </a:solidFill>
                <a:latin typeface="Calibri"/>
                <a:ea typeface="Calibri"/>
                <a:cs typeface="Calibri"/>
                <a:sym typeface="Calibri"/>
              </a:defRPr>
            </a:lvl1pPr>
            <a:lvl2pPr indent="-317500" lvl="1" marL="914400" marR="0" rtl="0" algn="l">
              <a:lnSpc>
                <a:spcPct val="90000"/>
              </a:lnSpc>
              <a:spcBef>
                <a:spcPts val="1600"/>
              </a:spcBef>
              <a:spcAft>
                <a:spcPts val="0"/>
              </a:spcAft>
              <a:buClr>
                <a:schemeClr val="lt1"/>
              </a:buClr>
              <a:buSzPts val="1400"/>
              <a:buFont typeface="Arial"/>
              <a:buChar char="○"/>
              <a:defRPr b="0" i="0" sz="1800" u="none" cap="none" strike="noStrike">
                <a:solidFill>
                  <a:schemeClr val="lt1"/>
                </a:solidFill>
                <a:latin typeface="Calibri"/>
                <a:ea typeface="Calibri"/>
                <a:cs typeface="Calibri"/>
                <a:sym typeface="Calibri"/>
              </a:defRPr>
            </a:lvl2pPr>
            <a:lvl3pPr indent="-317500" lvl="2" marL="1371600" marR="0" rtl="0" algn="l">
              <a:lnSpc>
                <a:spcPct val="90000"/>
              </a:lnSpc>
              <a:spcBef>
                <a:spcPts val="1600"/>
              </a:spcBef>
              <a:spcAft>
                <a:spcPts val="0"/>
              </a:spcAft>
              <a:buClr>
                <a:schemeClr val="lt1"/>
              </a:buClr>
              <a:buSzPts val="14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lt1"/>
              </a:buClr>
              <a:buSzPts val="1400"/>
              <a:buFont typeface="Arial"/>
              <a:buChar char="■"/>
              <a:defRPr b="0" i="0" sz="135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Shape 33"/>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idx="1" type="body"/>
          </p:nvPr>
        </p:nvSpPr>
        <p:spPr>
          <a:xfrm>
            <a:off x="628650" y="1369219"/>
            <a:ext cx="38862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Shape 35"/>
          <p:cNvSpPr txBox="1"/>
          <p:nvPr>
            <p:ph idx="2" type="body"/>
          </p:nvPr>
        </p:nvSpPr>
        <p:spPr>
          <a:xfrm>
            <a:off x="4629150" y="1369219"/>
            <a:ext cx="38862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9" name="Shape 39"/>
        <p:cNvGrpSpPr/>
        <p:nvPr/>
      </p:nvGrpSpPr>
      <p:grpSpPr>
        <a:xfrm>
          <a:off x="0" y="0"/>
          <a:ext cx="0" cy="0"/>
          <a:chOff x="0" y="0"/>
          <a:chExt cx="0" cy="0"/>
        </a:xfrm>
      </p:grpSpPr>
      <p:sp>
        <p:nvSpPr>
          <p:cNvPr id="40" name="Shape 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p:txBody>
      </p:sp>
      <p:sp>
        <p:nvSpPr>
          <p:cNvPr id="41" name="Shape 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0"/>
              </a:spcBef>
              <a:spcAft>
                <a:spcPts val="0"/>
              </a:spcAft>
              <a:buClr>
                <a:schemeClr val="dk1"/>
              </a:buClr>
              <a:buSzPts val="1800"/>
              <a:buFont typeface="Arial"/>
              <a:buChar char="●"/>
              <a:defRPr b="0" i="0" sz="2100" u="none" cap="none" strike="noStrike">
                <a:solidFill>
                  <a:schemeClr val="dk1"/>
                </a:solidFill>
                <a:latin typeface="Calibri"/>
                <a:ea typeface="Calibri"/>
                <a:cs typeface="Calibri"/>
                <a:sym typeface="Calibri"/>
              </a:defRPr>
            </a:lvl1pPr>
            <a:lvl2pPr indent="-317500" lvl="1" marL="914400" marR="0" rtl="0" algn="l">
              <a:lnSpc>
                <a:spcPct val="90000"/>
              </a:lnSpc>
              <a:spcBef>
                <a:spcPts val="160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2pPr>
            <a:lvl3pPr indent="-317500" lvl="2" marL="1371600" marR="0" rtl="0" algn="l">
              <a:lnSpc>
                <a:spcPct val="90000"/>
              </a:lnSpc>
              <a:spcBef>
                <a:spcPts val="1600"/>
              </a:spcBef>
              <a:spcAft>
                <a:spcPts val="0"/>
              </a:spcAft>
              <a:buClr>
                <a:schemeClr val="dk1"/>
              </a:buClr>
              <a:buSzPts val="14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3" name="Shape 43"/>
        <p:cNvGrpSpPr/>
        <p:nvPr/>
      </p:nvGrpSpPr>
      <p:grpSpPr>
        <a:xfrm>
          <a:off x="0" y="0"/>
          <a:ext cx="0" cy="0"/>
          <a:chOff x="0" y="0"/>
          <a:chExt cx="0" cy="0"/>
        </a:xfrm>
      </p:grpSpPr>
      <p:sp>
        <p:nvSpPr>
          <p:cNvPr id="44" name="Shape 44"/>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9" name="Shape 49"/>
        <p:cNvGrpSpPr/>
        <p:nvPr/>
      </p:nvGrpSpPr>
      <p:grpSpPr>
        <a:xfrm>
          <a:off x="0" y="0"/>
          <a:ext cx="0" cy="0"/>
          <a:chOff x="0" y="0"/>
          <a:chExt cx="0" cy="0"/>
        </a:xfrm>
      </p:grpSpPr>
      <p:sp>
        <p:nvSpPr>
          <p:cNvPr id="50" name="Shape 50"/>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Shape 56"/>
          <p:cNvSpPr txBox="1"/>
          <p:nvPr>
            <p:ph type="title"/>
          </p:nvPr>
        </p:nvSpPr>
        <p:spPr>
          <a:xfrm>
            <a:off x="623888" y="1282304"/>
            <a:ext cx="7886700" cy="213955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Shape 57"/>
          <p:cNvSpPr txBox="1"/>
          <p:nvPr>
            <p:ph idx="1" type="body"/>
          </p:nvPr>
        </p:nvSpPr>
        <p:spPr>
          <a:xfrm>
            <a:off x="623888" y="3442098"/>
            <a:ext cx="7886700" cy="112514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58" name="Shape 58"/>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Shape 62"/>
          <p:cNvSpPr txBox="1"/>
          <p:nvPr>
            <p:ph type="title"/>
          </p:nvPr>
        </p:nvSpPr>
        <p:spPr>
          <a:xfrm>
            <a:off x="629841"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txBox="1"/>
          <p:nvPr>
            <p:ph idx="1" type="body"/>
          </p:nvPr>
        </p:nvSpPr>
        <p:spPr>
          <a:xfrm>
            <a:off x="629842" y="1260872"/>
            <a:ext cx="3868340" cy="617934"/>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629842" y="1878806"/>
            <a:ext cx="3868340" cy="2763441"/>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5" name="Shape 65"/>
          <p:cNvSpPr txBox="1"/>
          <p:nvPr>
            <p:ph idx="3" type="body"/>
          </p:nvPr>
        </p:nvSpPr>
        <p:spPr>
          <a:xfrm>
            <a:off x="4629150" y="1260872"/>
            <a:ext cx="3887391" cy="617934"/>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6" name="Shape 66"/>
          <p:cNvSpPr txBox="1"/>
          <p:nvPr>
            <p:ph idx="4" type="body"/>
          </p:nvPr>
        </p:nvSpPr>
        <p:spPr>
          <a:xfrm>
            <a:off x="4629150" y="1878806"/>
            <a:ext cx="3887391" cy="2763441"/>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75B5"/>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8" name="Shape 8"/>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Shape 9"/>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Shape 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75B5"/>
        </a:solidFill>
      </p:bgPr>
    </p:bg>
    <p:spTree>
      <p:nvGrpSpPr>
        <p:cNvPr id="26" name="Shape 26"/>
        <p:cNvGrpSpPr/>
        <p:nvPr/>
      </p:nvGrpSpPr>
      <p:grpSpPr>
        <a:xfrm>
          <a:off x="0" y="0"/>
          <a:ext cx="0" cy="0"/>
          <a:chOff x="0" y="0"/>
          <a:chExt cx="0" cy="0"/>
        </a:xfrm>
      </p:grpSpPr>
      <p:sp>
        <p:nvSpPr>
          <p:cNvPr id="27" name="Shape 27"/>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08" name="Shape 108"/>
        <p:cNvGrpSpPr/>
        <p:nvPr/>
      </p:nvGrpSpPr>
      <p:grpSpPr>
        <a:xfrm>
          <a:off x="0" y="0"/>
          <a:ext cx="0" cy="0"/>
          <a:chOff x="0" y="0"/>
          <a:chExt cx="0" cy="0"/>
        </a:xfrm>
      </p:grpSpPr>
      <p:sp>
        <p:nvSpPr>
          <p:cNvPr id="109" name="Shape 109"/>
          <p:cNvSpPr/>
          <p:nvPr/>
        </p:nvSpPr>
        <p:spPr>
          <a:xfrm>
            <a:off x="6089902" y="0"/>
            <a:ext cx="3054098" cy="51435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Shape 110"/>
          <p:cNvSpPr txBox="1"/>
          <p:nvPr>
            <p:ph type="ctrTitle"/>
          </p:nvPr>
        </p:nvSpPr>
        <p:spPr>
          <a:xfrm>
            <a:off x="767442" y="723898"/>
            <a:ext cx="5074559" cy="3695701"/>
          </a:xfrm>
          <a:prstGeom prst="rect">
            <a:avLst/>
          </a:prstGeom>
          <a:noFill/>
          <a:ln>
            <a:noFill/>
          </a:ln>
        </p:spPr>
        <p:txBody>
          <a:bodyPr anchorCtr="0" anchor="ctr" bIns="91425" lIns="91425" spcFirstLastPara="1" rIns="91425" wrap="square" tIns="91425">
            <a:noAutofit/>
          </a:bodyPr>
          <a:lstStyle/>
          <a:p>
            <a:pPr indent="0" lvl="0" marL="0" marR="0" rtl="0" algn="r">
              <a:lnSpc>
                <a:spcPct val="90000"/>
              </a:lnSpc>
              <a:spcBef>
                <a:spcPts val="0"/>
              </a:spcBef>
              <a:spcAft>
                <a:spcPts val="0"/>
              </a:spcAft>
              <a:buClr>
                <a:schemeClr val="lt1"/>
              </a:buClr>
              <a:buSzPts val="4500"/>
              <a:buFont typeface="Calibri"/>
              <a:buNone/>
            </a:pPr>
            <a:r>
              <a:rPr lang="en-US" sz="4000"/>
              <a:t>SENTIMENT ANALYSIS AND RECOMMENDATION SYSTEM BASED ON HOTEL REVIEWS</a:t>
            </a:r>
            <a:endParaRPr i="0" sz="4000" u="none" cap="none" strike="noStrike">
              <a:solidFill>
                <a:schemeClr val="lt1"/>
              </a:solidFill>
            </a:endParaRPr>
          </a:p>
        </p:txBody>
      </p:sp>
      <p:sp>
        <p:nvSpPr>
          <p:cNvPr id="111" name="Shape 111"/>
          <p:cNvSpPr txBox="1"/>
          <p:nvPr>
            <p:ph idx="1" type="subTitle"/>
          </p:nvPr>
        </p:nvSpPr>
        <p:spPr>
          <a:xfrm>
            <a:off x="6340927" y="723899"/>
            <a:ext cx="2320472" cy="3695701"/>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i="0" lang="en-US" u="none" cap="none" strike="noStrike">
                <a:solidFill>
                  <a:srgbClr val="FFFFFF"/>
                </a:solidFill>
              </a:rPr>
              <a:t>By: </a:t>
            </a:r>
            <a:endParaRPr i="0" u="none" cap="none" strike="noStrike">
              <a:solidFill>
                <a:srgbClr val="FFFFFF"/>
              </a:solidFill>
            </a:endParaRPr>
          </a:p>
          <a:p>
            <a:pPr indent="0" lvl="0" marL="0" marR="0" rtl="0" algn="l">
              <a:lnSpc>
                <a:spcPct val="90000"/>
              </a:lnSpc>
              <a:spcBef>
                <a:spcPts val="600"/>
              </a:spcBef>
              <a:spcAft>
                <a:spcPts val="0"/>
              </a:spcAft>
              <a:buClr>
                <a:schemeClr val="dk1"/>
              </a:buClr>
              <a:buSzPts val="1100"/>
              <a:buFont typeface="Arial"/>
              <a:buNone/>
            </a:pPr>
            <a:r>
              <a:rPr i="0" lang="en-US" u="none" cap="none" strike="noStrike">
                <a:solidFill>
                  <a:srgbClr val="FFFFFF"/>
                </a:solidFill>
              </a:rPr>
              <a:t>Sri Harsha Vanga</a:t>
            </a:r>
            <a:endParaRPr i="0" u="none" cap="none" strike="noStrike">
              <a:solidFill>
                <a:srgbClr val="FFFFFF"/>
              </a:solidFill>
            </a:endParaRPr>
          </a:p>
          <a:p>
            <a:pPr indent="0" lvl="0" marL="0" marR="0" rtl="0" algn="l">
              <a:lnSpc>
                <a:spcPct val="90000"/>
              </a:lnSpc>
              <a:spcBef>
                <a:spcPts val="600"/>
              </a:spcBef>
              <a:spcAft>
                <a:spcPts val="0"/>
              </a:spcAft>
              <a:buClr>
                <a:schemeClr val="dk1"/>
              </a:buClr>
              <a:buSzPts val="1100"/>
              <a:buFont typeface="Arial"/>
              <a:buNone/>
            </a:pPr>
            <a:r>
              <a:rPr i="0" lang="en-US" u="none" cap="none" strike="noStrike">
                <a:solidFill>
                  <a:srgbClr val="FFFFFF"/>
                </a:solidFill>
              </a:rPr>
              <a:t>Jainul Patel</a:t>
            </a:r>
            <a:endParaRPr/>
          </a:p>
          <a:p>
            <a:pPr indent="0" lvl="0" marL="0" marR="0" rtl="0" algn="l">
              <a:lnSpc>
                <a:spcPct val="90000"/>
              </a:lnSpc>
              <a:spcBef>
                <a:spcPts val="600"/>
              </a:spcBef>
              <a:spcAft>
                <a:spcPts val="0"/>
              </a:spcAft>
              <a:buClr>
                <a:schemeClr val="dk1"/>
              </a:buClr>
              <a:buSzPts val="1100"/>
              <a:buFont typeface="Arial"/>
              <a:buNone/>
            </a:pPr>
            <a:r>
              <a:rPr i="0" lang="en-US" u="none" cap="none" strike="noStrike">
                <a:solidFill>
                  <a:srgbClr val="FFFFFF"/>
                </a:solidFill>
              </a:rPr>
              <a:t>Manasa Yedire</a:t>
            </a:r>
            <a:endParaRPr/>
          </a:p>
          <a:p>
            <a:pPr indent="0" lvl="0" marL="0" marR="0" rtl="0" algn="l">
              <a:lnSpc>
                <a:spcPct val="90000"/>
              </a:lnSpc>
              <a:spcBef>
                <a:spcPts val="600"/>
              </a:spcBef>
              <a:spcAft>
                <a:spcPts val="0"/>
              </a:spcAft>
              <a:buClr>
                <a:schemeClr val="dk1"/>
              </a:buClr>
              <a:buSzPts val="1100"/>
              <a:buFont typeface="Arial"/>
              <a:buNone/>
            </a:pPr>
            <a:r>
              <a:t/>
            </a:r>
            <a:endParaRPr i="0" u="none" cap="none" strike="noStrike">
              <a:solidFill>
                <a:srgbClr val="FFFFFF"/>
              </a:solidFill>
            </a:endParaRPr>
          </a:p>
          <a:p>
            <a:pPr indent="0" lvl="0" marL="0" marR="0" rtl="0" algn="l">
              <a:lnSpc>
                <a:spcPct val="90000"/>
              </a:lnSpc>
              <a:spcBef>
                <a:spcPts val="600"/>
              </a:spcBef>
              <a:spcAft>
                <a:spcPts val="0"/>
              </a:spcAft>
              <a:buClr>
                <a:schemeClr val="dk1"/>
              </a:buClr>
              <a:buSzPts val="1100"/>
              <a:buFont typeface="Arial"/>
              <a:buNone/>
            </a:pPr>
            <a:r>
              <a:rPr b="1" i="0" lang="en-US" u="none" cap="none" strike="noStrike">
                <a:solidFill>
                  <a:srgbClr val="FFFFFF"/>
                </a:solidFill>
              </a:rPr>
              <a:t>Guided By:</a:t>
            </a:r>
            <a:endParaRPr/>
          </a:p>
          <a:p>
            <a:pPr indent="0" lvl="0" marL="0" marR="0" rtl="0" algn="l">
              <a:lnSpc>
                <a:spcPct val="90000"/>
              </a:lnSpc>
              <a:spcBef>
                <a:spcPts val="600"/>
              </a:spcBef>
              <a:spcAft>
                <a:spcPts val="600"/>
              </a:spcAft>
              <a:buClr>
                <a:srgbClr val="FFFFFF"/>
              </a:buClr>
              <a:buSzPts val="1500"/>
              <a:buFont typeface="Arial"/>
              <a:buNone/>
            </a:pPr>
            <a:r>
              <a:rPr i="0" lang="en-US" u="none" cap="none" strike="noStrike">
                <a:solidFill>
                  <a:srgbClr val="FFFFFF"/>
                </a:solidFill>
              </a:rPr>
              <a:t>Professor Magdalini Eirinaki</a:t>
            </a:r>
            <a:endParaRPr i="0" u="none" cap="none" strike="noStrike">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852325" y="470674"/>
            <a:ext cx="5605500" cy="69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lang="en-US" sz="4400"/>
              <a:t>WORDCLOUD</a:t>
            </a:r>
            <a:endParaRPr/>
          </a:p>
        </p:txBody>
      </p:sp>
      <p:sp>
        <p:nvSpPr>
          <p:cNvPr id="182" name="Shape 182"/>
          <p:cNvSpPr txBox="1"/>
          <p:nvPr>
            <p:ph idx="1" type="body"/>
          </p:nvPr>
        </p:nvSpPr>
        <p:spPr>
          <a:xfrm>
            <a:off x="604300" y="1260100"/>
            <a:ext cx="7954200" cy="3597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1600"/>
              </a:spcAft>
              <a:buNone/>
            </a:pPr>
            <a:r>
              <a:t/>
            </a:r>
            <a:endParaRPr sz="1800"/>
          </a:p>
        </p:txBody>
      </p:sp>
      <p:pic>
        <p:nvPicPr>
          <p:cNvPr id="183" name="Shape 183"/>
          <p:cNvPicPr preferRelativeResize="0"/>
          <p:nvPr/>
        </p:nvPicPr>
        <p:blipFill>
          <a:blip r:embed="rId3">
            <a:alphaModFix/>
          </a:blip>
          <a:stretch>
            <a:fillRect/>
          </a:stretch>
        </p:blipFill>
        <p:spPr>
          <a:xfrm>
            <a:off x="772925" y="1470900"/>
            <a:ext cx="3895909" cy="2993350"/>
          </a:xfrm>
          <a:prstGeom prst="rect">
            <a:avLst/>
          </a:prstGeom>
          <a:noFill/>
          <a:ln>
            <a:noFill/>
          </a:ln>
        </p:spPr>
      </p:pic>
      <p:pic>
        <p:nvPicPr>
          <p:cNvPr id="184" name="Shape 184"/>
          <p:cNvPicPr preferRelativeResize="0"/>
          <p:nvPr/>
        </p:nvPicPr>
        <p:blipFill>
          <a:blip r:embed="rId4">
            <a:alphaModFix/>
          </a:blip>
          <a:stretch>
            <a:fillRect/>
          </a:stretch>
        </p:blipFill>
        <p:spPr>
          <a:xfrm>
            <a:off x="4760925" y="1377200"/>
            <a:ext cx="3895901" cy="308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sp>
        <p:nvSpPr>
          <p:cNvPr id="189" name="Shape 18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90" name="Shape 190"/>
          <p:cNvCxnSpPr/>
          <p:nvPr/>
        </p:nvCxnSpPr>
        <p:spPr>
          <a:xfrm rot="10800000">
            <a:off x="1131570" y="2573667"/>
            <a:ext cx="0" cy="1303020"/>
          </a:xfrm>
          <a:prstGeom prst="straightConnector1">
            <a:avLst/>
          </a:prstGeom>
          <a:noFill/>
          <a:ln cap="sq" cmpd="sng" w="19050">
            <a:solidFill>
              <a:schemeClr val="dk1"/>
            </a:solidFill>
            <a:prstDash val="solid"/>
            <a:miter lim="800000"/>
            <a:headEnd len="sm" w="sm" type="none"/>
            <a:tailEnd len="sm" w="sm" type="none"/>
          </a:ln>
        </p:spPr>
      </p:cxnSp>
      <p:sp>
        <p:nvSpPr>
          <p:cNvPr id="191" name="Shape 191"/>
          <p:cNvSpPr/>
          <p:nvPr/>
        </p:nvSpPr>
        <p:spPr>
          <a:xfrm>
            <a:off x="4742593" y="506848"/>
            <a:ext cx="220200" cy="2202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Shape 192"/>
          <p:cNvSpPr txBox="1"/>
          <p:nvPr>
            <p:ph type="title"/>
          </p:nvPr>
        </p:nvSpPr>
        <p:spPr>
          <a:xfrm>
            <a:off x="399950" y="850800"/>
            <a:ext cx="5444100" cy="77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US" sz="4400" u="none" cap="none" strike="noStrike">
                <a:solidFill>
                  <a:schemeClr val="dk1"/>
                </a:solidFill>
                <a:latin typeface="Calibri"/>
                <a:ea typeface="Calibri"/>
                <a:cs typeface="Calibri"/>
                <a:sym typeface="Calibri"/>
              </a:rPr>
              <a:t>Things that worke</a:t>
            </a:r>
            <a:r>
              <a:rPr lang="en-US" sz="4400"/>
              <a:t>d</a:t>
            </a:r>
            <a:endParaRPr sz="4400"/>
          </a:p>
        </p:txBody>
      </p:sp>
      <p:sp>
        <p:nvSpPr>
          <p:cNvPr id="193" name="Shape 193"/>
          <p:cNvSpPr txBox="1"/>
          <p:nvPr>
            <p:ph idx="1" type="body"/>
          </p:nvPr>
        </p:nvSpPr>
        <p:spPr>
          <a:xfrm>
            <a:off x="238850" y="1109375"/>
            <a:ext cx="5605200" cy="3505500"/>
          </a:xfrm>
          <a:prstGeom prst="rect">
            <a:avLst/>
          </a:prstGeom>
          <a:noFill/>
          <a:ln>
            <a:noFill/>
          </a:ln>
        </p:spPr>
        <p:txBody>
          <a:bodyPr anchorCtr="0" anchor="ctr" bIns="45700" lIns="91425" spcFirstLastPara="1" rIns="91425" wrap="square" tIns="45700">
            <a:noAutofit/>
          </a:bodyPr>
          <a:lstStyle/>
          <a:p>
            <a:pPr indent="-330200" lvl="0" marL="457200" rtl="0" algn="just">
              <a:lnSpc>
                <a:spcPct val="115000"/>
              </a:lnSpc>
              <a:spcBef>
                <a:spcPts val="0"/>
              </a:spcBef>
              <a:spcAft>
                <a:spcPts val="0"/>
              </a:spcAft>
              <a:buSzPts val="1600"/>
              <a:buChar char="●"/>
            </a:pPr>
            <a:r>
              <a:rPr lang="en-US" sz="1600">
                <a:highlight>
                  <a:srgbClr val="FFFFFF"/>
                </a:highlight>
              </a:rPr>
              <a:t>The missing values in longitude and latitude column  are filled with the values derived from the address.</a:t>
            </a:r>
            <a:endParaRPr sz="1600">
              <a:highlight>
                <a:srgbClr val="FFFFFF"/>
              </a:highlight>
            </a:endParaRPr>
          </a:p>
          <a:p>
            <a:pPr indent="-330200" lvl="0" marL="457200" rtl="0" algn="just">
              <a:lnSpc>
                <a:spcPct val="115000"/>
              </a:lnSpc>
              <a:spcBef>
                <a:spcPts val="0"/>
              </a:spcBef>
              <a:spcAft>
                <a:spcPts val="0"/>
              </a:spcAft>
              <a:buSzPts val="1600"/>
              <a:buFont typeface="Calibri"/>
              <a:buChar char="●"/>
            </a:pPr>
            <a:r>
              <a:rPr lang="en-US" sz="1600">
                <a:highlight>
                  <a:srgbClr val="FFFFFF"/>
                </a:highlight>
              </a:rPr>
              <a:t>After analysing various ways of data visualisation word cloud seemed to be better option rather over plain text.</a:t>
            </a:r>
            <a:endParaRPr sz="1600">
              <a:highlight>
                <a:srgbClr val="FFFFFF"/>
              </a:highlight>
            </a:endParaRPr>
          </a:p>
          <a:p>
            <a:pPr indent="-330200" lvl="0" marL="457200" rtl="0" algn="just">
              <a:lnSpc>
                <a:spcPct val="115000"/>
              </a:lnSpc>
              <a:spcBef>
                <a:spcPts val="0"/>
              </a:spcBef>
              <a:spcAft>
                <a:spcPts val="0"/>
              </a:spcAft>
              <a:buSzPts val="1600"/>
              <a:buFont typeface="Calibri"/>
              <a:buChar char="●"/>
            </a:pPr>
            <a:r>
              <a:rPr lang="en-US" sz="1600">
                <a:highlight>
                  <a:srgbClr val="FFFFFF"/>
                </a:highlight>
              </a:rPr>
              <a:t>Generating the word cloud for better performing hotels and most similar hotels would be very useful for the individual hotel owner.</a:t>
            </a:r>
            <a:endParaRPr b="0" i="0" sz="1400" u="none" cap="none" strike="noStrike">
              <a:solidFill>
                <a:schemeClr val="dk1"/>
              </a:solidFill>
              <a:latin typeface="Calibri"/>
              <a:ea typeface="Calibri"/>
              <a:cs typeface="Calibri"/>
              <a:sym typeface="Calibri"/>
            </a:endParaRPr>
          </a:p>
        </p:txBody>
      </p:sp>
      <p:pic>
        <p:nvPicPr>
          <p:cNvPr id="194" name="Shape 194"/>
          <p:cNvPicPr preferRelativeResize="0"/>
          <p:nvPr/>
        </p:nvPicPr>
        <p:blipFill>
          <a:blip r:embed="rId3">
            <a:alphaModFix/>
          </a:blip>
          <a:stretch>
            <a:fillRect/>
          </a:stretch>
        </p:blipFill>
        <p:spPr>
          <a:xfrm>
            <a:off x="6433350" y="1236450"/>
            <a:ext cx="2175850" cy="294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473525" y="404125"/>
            <a:ext cx="7127400" cy="63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US" sz="4400" u="none" cap="none" strike="noStrike">
                <a:solidFill>
                  <a:schemeClr val="dk1"/>
                </a:solidFill>
                <a:latin typeface="Calibri"/>
                <a:ea typeface="Calibri"/>
                <a:cs typeface="Calibri"/>
                <a:sym typeface="Calibri"/>
              </a:rPr>
              <a:t>Things that didn't work</a:t>
            </a:r>
            <a:endParaRPr sz="4400"/>
          </a:p>
        </p:txBody>
      </p:sp>
      <p:sp>
        <p:nvSpPr>
          <p:cNvPr id="200" name="Shape 200"/>
          <p:cNvSpPr txBox="1"/>
          <p:nvPr>
            <p:ph idx="1" type="body"/>
          </p:nvPr>
        </p:nvSpPr>
        <p:spPr>
          <a:xfrm>
            <a:off x="381000" y="1137700"/>
            <a:ext cx="5762400" cy="4005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0"/>
              </a:spcBef>
              <a:spcAft>
                <a:spcPts val="0"/>
              </a:spcAft>
              <a:buClr>
                <a:schemeClr val="dk1"/>
              </a:buClr>
              <a:buSzPts val="1800"/>
              <a:buFont typeface="Calibri"/>
              <a:buChar char="●"/>
            </a:pPr>
            <a:r>
              <a:rPr i="0" lang="en-US" sz="1800" u="none" cap="none" strike="noStrike">
                <a:solidFill>
                  <a:schemeClr val="dk1"/>
                </a:solidFill>
                <a:highlight>
                  <a:srgbClr val="FFFFFF"/>
                </a:highlight>
              </a:rPr>
              <a:t>Opinion Mining for getting the important words and their positive and negative weights but it was not showing accurate results. </a:t>
            </a:r>
            <a:endParaRPr i="0" sz="1800" u="none" cap="none" strike="noStrike">
              <a:solidFill>
                <a:schemeClr val="dk1"/>
              </a:solidFill>
              <a:highlight>
                <a:srgbClr val="FFFFFF"/>
              </a:highlight>
            </a:endParaRPr>
          </a:p>
          <a:p>
            <a:pPr indent="-342900" lvl="0" marL="457200" marR="0" rtl="0" algn="l">
              <a:lnSpc>
                <a:spcPct val="90000"/>
              </a:lnSpc>
              <a:spcBef>
                <a:spcPts val="0"/>
              </a:spcBef>
              <a:spcAft>
                <a:spcPts val="0"/>
              </a:spcAft>
              <a:buSzPts val="1800"/>
              <a:buFont typeface="Calibri"/>
              <a:buChar char="●"/>
            </a:pPr>
            <a:r>
              <a:rPr lang="en-US" sz="1800">
                <a:highlight>
                  <a:srgbClr val="FFFFFF"/>
                </a:highlight>
              </a:rPr>
              <a:t>T</a:t>
            </a:r>
            <a:r>
              <a:rPr i="0" lang="en-US" sz="1800" u="none" cap="none" strike="noStrike">
                <a:solidFill>
                  <a:schemeClr val="dk1"/>
                </a:solidFill>
                <a:highlight>
                  <a:srgbClr val="FFFFFF"/>
                </a:highlight>
              </a:rPr>
              <a:t>ried getting the similar hotels considering the “Tags” but since each reviewer has tagged the trips differently, we had to drop the idea of taking this column into consideration for finding similarity.</a:t>
            </a:r>
            <a:endParaRPr i="0" sz="1800" u="none" cap="none" strike="noStrike">
              <a:solidFill>
                <a:schemeClr val="dk1"/>
              </a:solidFill>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The idea of accurately handling the positive and negative reviews is compromised to certain tradeoff owing to limitations with dataset.</a:t>
            </a:r>
            <a:endParaRPr sz="1800">
              <a:highlight>
                <a:srgbClr val="FFFFFF"/>
              </a:highlight>
            </a:endParaRPr>
          </a:p>
          <a:p>
            <a:pPr indent="-342900" lvl="0" marL="457200" rtl="0" algn="just">
              <a:lnSpc>
                <a:spcPct val="115000"/>
              </a:lnSpc>
              <a:spcBef>
                <a:spcPts val="0"/>
              </a:spcBef>
              <a:spcAft>
                <a:spcPts val="0"/>
              </a:spcAft>
              <a:buSzPts val="1800"/>
              <a:buFont typeface="Calibri"/>
              <a:buChar char="●"/>
            </a:pPr>
            <a:r>
              <a:rPr lang="en-US" sz="1800">
                <a:highlight>
                  <a:srgbClr val="FFFFFF"/>
                </a:highlight>
              </a:rPr>
              <a:t>Splitting a review into multiple sentences is not possible as there is no separate sentences in </a:t>
            </a:r>
            <a:r>
              <a:rPr lang="en-US" sz="1800">
                <a:highlight>
                  <a:srgbClr val="FFFFFF"/>
                </a:highlight>
              </a:rPr>
              <a:t>data set </a:t>
            </a:r>
            <a:endParaRPr sz="1800">
              <a:highlight>
                <a:srgbClr val="FFFFFF"/>
              </a:highlight>
            </a:endParaRPr>
          </a:p>
          <a:p>
            <a:pPr indent="114300" lvl="0" marL="0" marR="0" rtl="0" algn="l">
              <a:lnSpc>
                <a:spcPct val="90000"/>
              </a:lnSpc>
              <a:spcBef>
                <a:spcPts val="0"/>
              </a:spcBef>
              <a:spcAft>
                <a:spcPts val="0"/>
              </a:spcAft>
              <a:buClr>
                <a:schemeClr val="dk1"/>
              </a:buClr>
              <a:buSzPts val="1800"/>
              <a:buFont typeface="Arial"/>
              <a:buNone/>
            </a:pPr>
            <a:r>
              <a:t/>
            </a:r>
            <a:endParaRPr b="0" i="0" sz="1200" u="none" cap="none" strike="noStrike">
              <a:solidFill>
                <a:schemeClr val="dk1"/>
              </a:solidFill>
              <a:latin typeface="Calibri"/>
              <a:ea typeface="Calibri"/>
              <a:cs typeface="Calibri"/>
              <a:sym typeface="Calibri"/>
            </a:endParaRPr>
          </a:p>
          <a:p>
            <a:pPr indent="114300" lvl="0" marL="0" marR="0" rtl="0" algn="l">
              <a:lnSpc>
                <a:spcPct val="90000"/>
              </a:lnSpc>
              <a:spcBef>
                <a:spcPts val="1600"/>
              </a:spcBef>
              <a:spcAft>
                <a:spcPts val="1600"/>
              </a:spcAft>
              <a:buClr>
                <a:schemeClr val="dk1"/>
              </a:buClr>
              <a:buSzPts val="1800"/>
              <a:buFont typeface="Arial"/>
              <a:buNone/>
            </a:pPr>
            <a:r>
              <a:t/>
            </a:r>
            <a:endParaRPr b="0" i="0" sz="1200" u="none" cap="none" strike="noStrike">
              <a:solidFill>
                <a:schemeClr val="dk1"/>
              </a:solidFill>
              <a:latin typeface="Calibri"/>
              <a:ea typeface="Calibri"/>
              <a:cs typeface="Calibri"/>
              <a:sym typeface="Calibri"/>
            </a:endParaRPr>
          </a:p>
        </p:txBody>
      </p:sp>
      <p:pic>
        <p:nvPicPr>
          <p:cNvPr id="201" name="Shape 201"/>
          <p:cNvPicPr preferRelativeResize="0"/>
          <p:nvPr/>
        </p:nvPicPr>
        <p:blipFill>
          <a:blip r:embed="rId3">
            <a:alphaModFix/>
          </a:blip>
          <a:stretch>
            <a:fillRect/>
          </a:stretch>
        </p:blipFill>
        <p:spPr>
          <a:xfrm>
            <a:off x="6214050" y="1230750"/>
            <a:ext cx="2805452" cy="3425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05" name="Shape 205"/>
        <p:cNvGrpSpPr/>
        <p:nvPr/>
      </p:nvGrpSpPr>
      <p:grpSpPr>
        <a:xfrm>
          <a:off x="0" y="0"/>
          <a:ext cx="0" cy="0"/>
          <a:chOff x="0" y="0"/>
          <a:chExt cx="0" cy="0"/>
        </a:xfrm>
      </p:grpSpPr>
      <p:sp>
        <p:nvSpPr>
          <p:cNvPr id="206" name="Shape 206"/>
          <p:cNvSpPr/>
          <p:nvPr/>
        </p:nvSpPr>
        <p:spPr>
          <a:xfrm>
            <a:off x="6089902" y="0"/>
            <a:ext cx="3054098" cy="51435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Shape 207"/>
          <p:cNvSpPr txBox="1"/>
          <p:nvPr>
            <p:ph type="title"/>
          </p:nvPr>
        </p:nvSpPr>
        <p:spPr>
          <a:xfrm>
            <a:off x="767442" y="723898"/>
            <a:ext cx="5074559" cy="369570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 THANK YOU</a:t>
            </a:r>
            <a:endParaRPr b="0" i="0" sz="60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Shape 116"/>
          <p:cNvSpPr/>
          <p:nvPr/>
        </p:nvSpPr>
        <p:spPr>
          <a:xfrm>
            <a:off x="0" y="0"/>
            <a:ext cx="3044400" cy="51435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7" name="Shape 117"/>
          <p:cNvCxnSpPr/>
          <p:nvPr/>
        </p:nvCxnSpPr>
        <p:spPr>
          <a:xfrm>
            <a:off x="6097403" y="1059366"/>
            <a:ext cx="0" cy="2743200"/>
          </a:xfrm>
          <a:prstGeom prst="straightConnector1">
            <a:avLst/>
          </a:prstGeom>
          <a:noFill/>
          <a:ln cap="flat" cmpd="sng" w="12700">
            <a:solidFill>
              <a:srgbClr val="7F7F7F"/>
            </a:solidFill>
            <a:prstDash val="solid"/>
            <a:miter lim="800000"/>
            <a:headEnd len="sm" w="sm" type="none"/>
            <a:tailEnd len="sm" w="sm" type="none"/>
          </a:ln>
        </p:spPr>
      </p:cxnSp>
      <p:sp>
        <p:nvSpPr>
          <p:cNvPr id="118" name="Shape 118"/>
          <p:cNvSpPr txBox="1"/>
          <p:nvPr>
            <p:ph type="title"/>
          </p:nvPr>
        </p:nvSpPr>
        <p:spPr>
          <a:xfrm>
            <a:off x="628650" y="1059366"/>
            <a:ext cx="2174391" cy="327288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3000"/>
              <a:buFont typeface="Calibri"/>
              <a:buNone/>
            </a:pPr>
            <a:r>
              <a:t/>
            </a:r>
            <a:endParaRPr b="0" i="0" sz="3000" u="none" cap="none" strike="noStrike">
              <a:solidFill>
                <a:srgbClr val="FFFFFF"/>
              </a:solidFill>
              <a:latin typeface="Calibri"/>
              <a:ea typeface="Calibri"/>
              <a:cs typeface="Calibri"/>
              <a:sym typeface="Calibri"/>
            </a:endParaRPr>
          </a:p>
        </p:txBody>
      </p:sp>
      <p:sp>
        <p:nvSpPr>
          <p:cNvPr id="119" name="Shape 119"/>
          <p:cNvSpPr txBox="1"/>
          <p:nvPr>
            <p:ph idx="1" type="body"/>
          </p:nvPr>
        </p:nvSpPr>
        <p:spPr>
          <a:xfrm>
            <a:off x="3285641" y="1059366"/>
            <a:ext cx="2570462" cy="3272883"/>
          </a:xfrm>
          <a:prstGeom prst="rect">
            <a:avLst/>
          </a:prstGeom>
          <a:noFill/>
          <a:ln>
            <a:noFill/>
          </a:ln>
        </p:spPr>
        <p:txBody>
          <a:bodyPr anchorCtr="0" anchor="t" bIns="45700" lIns="91425" spcFirstLastPara="1" rIns="91425" wrap="square" tIns="45700">
            <a:noAutofit/>
          </a:bodyPr>
          <a:lstStyle/>
          <a:p>
            <a:pPr indent="-114300" lvl="0" marL="114300" marR="0" rtl="0" algn="l">
              <a:lnSpc>
                <a:spcPct val="90000"/>
              </a:lnSpc>
              <a:spcBef>
                <a:spcPts val="0"/>
              </a:spcBef>
              <a:spcAft>
                <a:spcPts val="0"/>
              </a:spcAft>
              <a:buClr>
                <a:schemeClr val="dk1"/>
              </a:buClr>
              <a:buSzPts val="1400"/>
              <a:buFont typeface="Calibri"/>
              <a:buChar char="●"/>
            </a:pPr>
            <a:r>
              <a:rPr i="0" lang="en-US" sz="1500" u="none" cap="none" strike="noStrike">
                <a:solidFill>
                  <a:schemeClr val="dk1"/>
                </a:solidFill>
                <a:highlight>
                  <a:srgbClr val="FFFFFF"/>
                </a:highlight>
              </a:rPr>
              <a:t>The dataset contains 515,000 customer reviews and scoring of 1493 luxury hotels across Europe. </a:t>
            </a:r>
            <a:endParaRPr/>
          </a:p>
          <a:p>
            <a:pPr indent="0" lvl="0" marL="0" marR="0" rtl="0" algn="l">
              <a:lnSpc>
                <a:spcPct val="90000"/>
              </a:lnSpc>
              <a:spcBef>
                <a:spcPts val="0"/>
              </a:spcBef>
              <a:spcAft>
                <a:spcPts val="0"/>
              </a:spcAft>
              <a:buClr>
                <a:schemeClr val="dk1"/>
              </a:buClr>
              <a:buSzPts val="1500"/>
              <a:buFont typeface="Arial"/>
              <a:buNone/>
            </a:pPr>
            <a:r>
              <a:t/>
            </a:r>
            <a:endParaRPr i="0" sz="1500" u="none" cap="none" strike="noStrike">
              <a:solidFill>
                <a:schemeClr val="dk1"/>
              </a:solidFill>
              <a:highlight>
                <a:srgbClr val="FFFFFF"/>
              </a:highlight>
            </a:endParaRPr>
          </a:p>
          <a:p>
            <a:pPr indent="-114300" lvl="0" marL="114300" marR="0" rtl="0" algn="l">
              <a:lnSpc>
                <a:spcPct val="90000"/>
              </a:lnSpc>
              <a:spcBef>
                <a:spcPts val="0"/>
              </a:spcBef>
              <a:spcAft>
                <a:spcPts val="0"/>
              </a:spcAft>
              <a:buClr>
                <a:schemeClr val="dk1"/>
              </a:buClr>
              <a:buSzPts val="1400"/>
              <a:buFont typeface="Calibri"/>
              <a:buChar char="●"/>
            </a:pPr>
            <a:r>
              <a:rPr i="0" lang="en-US" sz="1500" u="none" cap="none" strike="noStrike">
                <a:solidFill>
                  <a:schemeClr val="dk1"/>
                </a:solidFill>
                <a:highlight>
                  <a:srgbClr val="FFFFFF"/>
                </a:highlight>
              </a:rPr>
              <a:t>Data is originally owned by Booking.com. </a:t>
            </a:r>
            <a:endParaRPr/>
          </a:p>
          <a:p>
            <a:pPr indent="0" lvl="0" marL="0" marR="0" rtl="0" algn="l">
              <a:lnSpc>
                <a:spcPct val="90000"/>
              </a:lnSpc>
              <a:spcBef>
                <a:spcPts val="0"/>
              </a:spcBef>
              <a:spcAft>
                <a:spcPts val="0"/>
              </a:spcAft>
              <a:buClr>
                <a:schemeClr val="dk1"/>
              </a:buClr>
              <a:buSzPts val="1500"/>
              <a:buFont typeface="Arial"/>
              <a:buNone/>
            </a:pPr>
            <a:r>
              <a:t/>
            </a:r>
            <a:endParaRPr i="0" sz="1500" u="none" cap="none" strike="noStrike">
              <a:solidFill>
                <a:schemeClr val="dk1"/>
              </a:solidFill>
              <a:highlight>
                <a:srgbClr val="FFFFFF"/>
              </a:highlight>
            </a:endParaRPr>
          </a:p>
          <a:p>
            <a:pPr indent="-114300" lvl="0" marL="114300" marR="0" rtl="0" algn="l">
              <a:lnSpc>
                <a:spcPct val="90000"/>
              </a:lnSpc>
              <a:spcBef>
                <a:spcPts val="0"/>
              </a:spcBef>
              <a:spcAft>
                <a:spcPts val="0"/>
              </a:spcAft>
              <a:buClr>
                <a:schemeClr val="dk1"/>
              </a:buClr>
              <a:buSzPts val="1400"/>
              <a:buFont typeface="Calibri"/>
              <a:buChar char="●"/>
            </a:pPr>
            <a:r>
              <a:rPr i="0" lang="en-US" sz="1500" u="none" cap="none" strike="noStrike">
                <a:solidFill>
                  <a:schemeClr val="dk1"/>
                </a:solidFill>
                <a:highlight>
                  <a:srgbClr val="FFFFFF"/>
                </a:highlight>
              </a:rPr>
              <a:t>The size of the dataset is ~22</a:t>
            </a:r>
            <a:r>
              <a:rPr lang="en-US" sz="1500">
                <a:highlight>
                  <a:srgbClr val="FFFFFF"/>
                </a:highlight>
              </a:rPr>
              <a:t>7</a:t>
            </a:r>
            <a:r>
              <a:rPr i="0" lang="en-US" sz="1500" u="none" cap="none" strike="noStrike">
                <a:solidFill>
                  <a:schemeClr val="dk1"/>
                </a:solidFill>
                <a:highlight>
                  <a:srgbClr val="FFFFFF"/>
                </a:highlight>
              </a:rPr>
              <a:t> MB</a:t>
            </a:r>
            <a:endParaRPr/>
          </a:p>
          <a:p>
            <a:pPr indent="-76200" lvl="0" marL="171450" marR="0" rtl="0" algn="l">
              <a:lnSpc>
                <a:spcPct val="90000"/>
              </a:lnSpc>
              <a:spcBef>
                <a:spcPts val="750"/>
              </a:spcBef>
              <a:spcAft>
                <a:spcPts val="0"/>
              </a:spcAft>
              <a:buClr>
                <a:schemeClr val="dk1"/>
              </a:buClr>
              <a:buSzPts val="1500"/>
              <a:buFont typeface="Arial"/>
              <a:buNone/>
            </a:pPr>
            <a:r>
              <a:t/>
            </a:r>
            <a:endParaRPr i="0" sz="1500" u="none" cap="none" strike="noStrike">
              <a:solidFill>
                <a:schemeClr val="dk1"/>
              </a:solidFill>
            </a:endParaRPr>
          </a:p>
        </p:txBody>
      </p:sp>
      <p:sp>
        <p:nvSpPr>
          <p:cNvPr id="120" name="Shape 120"/>
          <p:cNvSpPr txBox="1"/>
          <p:nvPr>
            <p:ph idx="2" type="body"/>
          </p:nvPr>
        </p:nvSpPr>
        <p:spPr>
          <a:xfrm>
            <a:off x="6204850" y="551100"/>
            <a:ext cx="2810400" cy="4068900"/>
          </a:xfrm>
          <a:prstGeom prst="rect">
            <a:avLst/>
          </a:prstGeom>
          <a:noFill/>
          <a:ln>
            <a:noFill/>
          </a:ln>
        </p:spPr>
        <p:txBody>
          <a:bodyPr anchorCtr="0" anchor="t" bIns="45700" lIns="91425" spcFirstLastPara="1" rIns="91425" wrap="square" tIns="45700">
            <a:noAutofit/>
          </a:bodyPr>
          <a:lstStyle/>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Hotel_Address</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Review_Date</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Average_Score</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Hotel_Name</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Reviewer_Nationality</a:t>
            </a:r>
            <a:endParaRPr sz="1400"/>
          </a:p>
          <a:p>
            <a:pPr indent="-203200" lvl="0" marL="285750" marR="0" rtl="0" algn="l">
              <a:lnSpc>
                <a:spcPct val="90000"/>
              </a:lnSpc>
              <a:spcBef>
                <a:spcPts val="0"/>
              </a:spcBef>
              <a:spcAft>
                <a:spcPts val="0"/>
              </a:spcAft>
              <a:buClr>
                <a:schemeClr val="dk1"/>
              </a:buClr>
              <a:buSzPts val="1400"/>
              <a:buFont typeface="Calibri"/>
              <a:buChar char="●"/>
            </a:pPr>
            <a:r>
              <a:rPr b="1" i="0" lang="en-US" sz="1400" u="none" cap="none" strike="noStrike">
                <a:solidFill>
                  <a:schemeClr val="dk1"/>
                </a:solidFill>
                <a:highlight>
                  <a:srgbClr val="FFFFFF"/>
                </a:highlight>
              </a:rPr>
              <a:t>Negative_Review</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Review_Total_Negative_Word_Counts</a:t>
            </a:r>
            <a:endParaRPr sz="1400"/>
          </a:p>
          <a:p>
            <a:pPr indent="-203200" lvl="0" marL="285750" marR="0" rtl="0" algn="l">
              <a:lnSpc>
                <a:spcPct val="90000"/>
              </a:lnSpc>
              <a:spcBef>
                <a:spcPts val="0"/>
              </a:spcBef>
              <a:spcAft>
                <a:spcPts val="0"/>
              </a:spcAft>
              <a:buClr>
                <a:schemeClr val="dk1"/>
              </a:buClr>
              <a:buSzPts val="1400"/>
              <a:buFont typeface="Calibri"/>
              <a:buChar char="●"/>
            </a:pPr>
            <a:r>
              <a:rPr b="1" i="0" lang="en-US" sz="1400" u="none" cap="none" strike="noStrike">
                <a:solidFill>
                  <a:schemeClr val="dk1"/>
                </a:solidFill>
                <a:highlight>
                  <a:srgbClr val="FFFFFF"/>
                </a:highlight>
              </a:rPr>
              <a:t>Positive_Review</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Review_Total_Positive_Word_Counts</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Reviewer_Score</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Total_Number_of_Reviews_Reviewer_Has_Given </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Total_Number_of_Reviews </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Tags</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Days_since_review</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Additional_Number_of_Scoring</a:t>
            </a:r>
            <a:endParaRPr sz="1400"/>
          </a:p>
          <a:p>
            <a:pPr indent="-203200" lvl="0" marL="285750" marR="0" rtl="0" algn="l">
              <a:lnSpc>
                <a:spcPct val="90000"/>
              </a:lnSpc>
              <a:spcBef>
                <a:spcPts val="0"/>
              </a:spcBef>
              <a:spcAft>
                <a:spcPts val="0"/>
              </a:spcAft>
              <a:buClr>
                <a:schemeClr val="dk1"/>
              </a:buClr>
              <a:buSzPts val="1400"/>
              <a:buFont typeface="Calibri"/>
              <a:buChar char="●"/>
            </a:pPr>
            <a:r>
              <a:rPr i="0" lang="en-US" sz="1400" u="none" cap="none" strike="noStrike">
                <a:solidFill>
                  <a:schemeClr val="dk1"/>
                </a:solidFill>
                <a:highlight>
                  <a:srgbClr val="FFFFFF"/>
                </a:highlight>
              </a:rPr>
              <a:t>Lat &amp; lng</a:t>
            </a:r>
            <a:endParaRPr i="0" sz="1400" u="none" cap="none" strike="noStrike">
              <a:solidFill>
                <a:schemeClr val="dk1"/>
              </a:solidFill>
            </a:endParaRPr>
          </a:p>
          <a:p>
            <a:pPr indent="-101600" lvl="0" marL="171450" marR="0" rtl="0" algn="l">
              <a:lnSpc>
                <a:spcPct val="90000"/>
              </a:lnSpc>
              <a:spcBef>
                <a:spcPts val="75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Shape 121"/>
          <p:cNvSpPr txBox="1"/>
          <p:nvPr/>
        </p:nvSpPr>
        <p:spPr>
          <a:xfrm>
            <a:off x="3421850" y="183700"/>
            <a:ext cx="2626800" cy="56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4400">
                <a:latin typeface="Calibri"/>
                <a:ea typeface="Calibri"/>
                <a:cs typeface="Calibri"/>
                <a:sym typeface="Calibri"/>
              </a:rPr>
              <a:t>DATASET</a:t>
            </a:r>
            <a:endParaRPr b="1" sz="4400">
              <a:latin typeface="Calibri"/>
              <a:ea typeface="Calibri"/>
              <a:cs typeface="Calibri"/>
              <a:sym typeface="Calibri"/>
            </a:endParaRPr>
          </a:p>
        </p:txBody>
      </p:sp>
      <p:pic>
        <p:nvPicPr>
          <p:cNvPr id="122" name="Shape 122"/>
          <p:cNvPicPr preferRelativeResize="0"/>
          <p:nvPr/>
        </p:nvPicPr>
        <p:blipFill>
          <a:blip r:embed="rId3">
            <a:alphaModFix/>
          </a:blip>
          <a:stretch>
            <a:fillRect/>
          </a:stretch>
        </p:blipFill>
        <p:spPr>
          <a:xfrm>
            <a:off x="105125" y="349025"/>
            <a:ext cx="2939275" cy="4463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Shape 127"/>
          <p:cNvSpPr/>
          <p:nvPr/>
        </p:nvSpPr>
        <p:spPr>
          <a:xfrm>
            <a:off x="7566660" y="0"/>
            <a:ext cx="157734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Shape 128"/>
          <p:cNvSpPr txBox="1"/>
          <p:nvPr>
            <p:ph type="title"/>
          </p:nvPr>
        </p:nvSpPr>
        <p:spPr>
          <a:xfrm>
            <a:off x="852321" y="470673"/>
            <a:ext cx="5605629" cy="99417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US" sz="4400" u="none" cap="none" strike="noStrike">
                <a:solidFill>
                  <a:schemeClr val="dk1"/>
                </a:solidFill>
                <a:latin typeface="Calibri"/>
                <a:ea typeface="Calibri"/>
                <a:cs typeface="Calibri"/>
                <a:sym typeface="Calibri"/>
              </a:rPr>
              <a:t>PROBLEM STATEMENT</a:t>
            </a:r>
            <a:endParaRPr/>
          </a:p>
        </p:txBody>
      </p:sp>
      <p:sp>
        <p:nvSpPr>
          <p:cNvPr id="129" name="Shape 129"/>
          <p:cNvSpPr txBox="1"/>
          <p:nvPr>
            <p:ph idx="1" type="body"/>
          </p:nvPr>
        </p:nvSpPr>
        <p:spPr>
          <a:xfrm>
            <a:off x="683225" y="1290350"/>
            <a:ext cx="5605500" cy="293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1" lang="en-US" sz="1800" u="none" cap="none" strike="noStrike">
                <a:solidFill>
                  <a:schemeClr val="dk1"/>
                </a:solidFill>
              </a:rPr>
              <a:t>MODULE 1:</a:t>
            </a:r>
            <a:r>
              <a:rPr b="1" i="0" lang="en-US" sz="1800" u="none" cap="none" strike="noStrike">
                <a:solidFill>
                  <a:schemeClr val="dk1"/>
                </a:solidFill>
              </a:rPr>
              <a:t> </a:t>
            </a:r>
            <a:endParaRPr b="1" sz="1800"/>
          </a:p>
          <a:p>
            <a:pPr indent="0" lvl="0" marL="0" rtl="0" algn="just">
              <a:lnSpc>
                <a:spcPct val="115000"/>
              </a:lnSpc>
              <a:spcBef>
                <a:spcPts val="0"/>
              </a:spcBef>
              <a:spcAft>
                <a:spcPts val="0"/>
              </a:spcAft>
              <a:buNone/>
            </a:pPr>
            <a:r>
              <a:rPr lang="en-US" sz="1800"/>
              <a:t>  Analysing reviews and recommending the hotel owner for areas of improvement</a:t>
            </a:r>
            <a:endParaRPr sz="1800"/>
          </a:p>
          <a:p>
            <a:pPr indent="0" lvl="0" marL="0" rtl="0" algn="just">
              <a:lnSpc>
                <a:spcPct val="115000"/>
              </a:lnSpc>
              <a:spcBef>
                <a:spcPts val="0"/>
              </a:spcBef>
              <a:spcAft>
                <a:spcPts val="0"/>
              </a:spcAft>
              <a:buNone/>
            </a:pPr>
            <a:r>
              <a:rPr b="1" i="1" lang="en-US" sz="1800" u="none" cap="none" strike="noStrike">
                <a:solidFill>
                  <a:schemeClr val="dk1"/>
                </a:solidFill>
              </a:rPr>
              <a:t>MODULE 2:</a:t>
            </a:r>
            <a:endParaRPr b="1" i="1" sz="1800"/>
          </a:p>
          <a:p>
            <a:pPr indent="0" lvl="0" marL="0" rtl="0" algn="just">
              <a:lnSpc>
                <a:spcPct val="115000"/>
              </a:lnSpc>
              <a:spcBef>
                <a:spcPts val="0"/>
              </a:spcBef>
              <a:spcAft>
                <a:spcPts val="0"/>
              </a:spcAft>
              <a:buNone/>
            </a:pPr>
            <a:r>
              <a:rPr lang="en-US" sz="1800"/>
              <a:t>     Auto Classifying a review as positive and negative by training the model with text review inputs</a:t>
            </a:r>
            <a:endParaRPr sz="1800"/>
          </a:p>
          <a:p>
            <a:pPr indent="0" lvl="0" marL="0" rtl="0" algn="just">
              <a:lnSpc>
                <a:spcPct val="115000"/>
              </a:lnSpc>
              <a:spcBef>
                <a:spcPts val="0"/>
              </a:spcBef>
              <a:spcAft>
                <a:spcPts val="0"/>
              </a:spcAft>
              <a:buNone/>
            </a:pPr>
            <a:r>
              <a:rPr b="1" i="1" lang="en-US" sz="1800" u="none" cap="none" strike="noStrike">
                <a:solidFill>
                  <a:schemeClr val="dk1"/>
                </a:solidFill>
              </a:rPr>
              <a:t>MODULE 3:</a:t>
            </a:r>
            <a:endParaRPr b="1" sz="1800"/>
          </a:p>
          <a:p>
            <a:pPr indent="0" lvl="0" marL="0" rtl="0" algn="just">
              <a:lnSpc>
                <a:spcPct val="115000"/>
              </a:lnSpc>
              <a:spcBef>
                <a:spcPts val="0"/>
              </a:spcBef>
              <a:spcAft>
                <a:spcPts val="0"/>
              </a:spcAft>
              <a:buNone/>
            </a:pPr>
            <a:r>
              <a:rPr lang="en-US" sz="1800"/>
              <a:t>      Visualisation of data for better insights and confident predictions</a:t>
            </a:r>
            <a:endParaRPr i="0" sz="1800" u="none" cap="none" strike="noStrike">
              <a:solidFill>
                <a:schemeClr val="dk1"/>
              </a:solidFill>
            </a:endParaRPr>
          </a:p>
        </p:txBody>
      </p:sp>
      <p:pic>
        <p:nvPicPr>
          <p:cNvPr id="130" name="Shape 130"/>
          <p:cNvPicPr preferRelativeResize="0"/>
          <p:nvPr/>
        </p:nvPicPr>
        <p:blipFill>
          <a:blip r:embed="rId3">
            <a:alphaModFix/>
          </a:blip>
          <a:stretch>
            <a:fillRect/>
          </a:stretch>
        </p:blipFill>
        <p:spPr>
          <a:xfrm>
            <a:off x="6288725" y="0"/>
            <a:ext cx="285527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Shape 135"/>
          <p:cNvSpPr/>
          <p:nvPr/>
        </p:nvSpPr>
        <p:spPr>
          <a:xfrm>
            <a:off x="241173" y="240030"/>
            <a:ext cx="8661654" cy="466344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Shape 136"/>
          <p:cNvSpPr txBox="1"/>
          <p:nvPr>
            <p:ph type="title"/>
          </p:nvPr>
        </p:nvSpPr>
        <p:spPr>
          <a:xfrm>
            <a:off x="628650" y="473868"/>
            <a:ext cx="7886700" cy="99417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lang="en-US" sz="4400"/>
              <a:t>DATA </a:t>
            </a:r>
            <a:r>
              <a:rPr lang="en-US" sz="4400"/>
              <a:t>PREPROCESSING</a:t>
            </a:r>
            <a:endParaRPr/>
          </a:p>
        </p:txBody>
      </p:sp>
      <p:sp>
        <p:nvSpPr>
          <p:cNvPr id="137" name="Shape 137"/>
          <p:cNvSpPr txBox="1"/>
          <p:nvPr>
            <p:ph idx="1" type="body"/>
          </p:nvPr>
        </p:nvSpPr>
        <p:spPr>
          <a:xfrm>
            <a:off x="628650" y="1543050"/>
            <a:ext cx="7886700" cy="2903821"/>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Char char="●"/>
            </a:pPr>
            <a:r>
              <a:rPr lang="en-US" sz="1800"/>
              <a:t>Uniform Data-(Lower case and </a:t>
            </a:r>
            <a:r>
              <a:rPr lang="en-US" sz="1800"/>
              <a:t>whitespace</a:t>
            </a:r>
            <a:r>
              <a:rPr lang="en-US" sz="1800"/>
              <a:t> removal)</a:t>
            </a:r>
            <a:endParaRPr sz="1800"/>
          </a:p>
          <a:p>
            <a:pPr indent="-342900" lvl="0" marL="457200" rtl="0" algn="just">
              <a:lnSpc>
                <a:spcPct val="115000"/>
              </a:lnSpc>
              <a:spcBef>
                <a:spcPts val="0"/>
              </a:spcBef>
              <a:spcAft>
                <a:spcPts val="0"/>
              </a:spcAft>
              <a:buSzPts val="1800"/>
              <a:buChar char="●"/>
            </a:pPr>
            <a:r>
              <a:rPr lang="en-US" sz="1800"/>
              <a:t>Data filtering - Removing text that </a:t>
            </a:r>
            <a:r>
              <a:rPr lang="en-US" sz="1800"/>
              <a:t>does not</a:t>
            </a:r>
            <a:r>
              <a:rPr lang="en-US" sz="1800"/>
              <a:t> add value(Eg : “No negative”)</a:t>
            </a:r>
            <a:endParaRPr sz="1800"/>
          </a:p>
          <a:p>
            <a:pPr indent="-342900" lvl="0" marL="457200" rtl="0" algn="just">
              <a:lnSpc>
                <a:spcPct val="115000"/>
              </a:lnSpc>
              <a:spcBef>
                <a:spcPts val="0"/>
              </a:spcBef>
              <a:spcAft>
                <a:spcPts val="0"/>
              </a:spcAft>
              <a:buSzPts val="1800"/>
              <a:buChar char="●"/>
            </a:pPr>
            <a:r>
              <a:rPr lang="en-US" sz="1800"/>
              <a:t>Stopwords- Customizing as per the data( addition of some stopwords and removing some)</a:t>
            </a:r>
            <a:endParaRPr sz="1800"/>
          </a:p>
          <a:p>
            <a:pPr indent="-342900" lvl="0" marL="457200" rtl="0" algn="just">
              <a:lnSpc>
                <a:spcPct val="115000"/>
              </a:lnSpc>
              <a:spcBef>
                <a:spcPts val="0"/>
              </a:spcBef>
              <a:spcAft>
                <a:spcPts val="0"/>
              </a:spcAft>
              <a:buSzPts val="1800"/>
              <a:buChar char="●"/>
            </a:pPr>
            <a:r>
              <a:rPr lang="en-US" sz="1800"/>
              <a:t>Stemming</a:t>
            </a:r>
            <a:endParaRPr sz="1800"/>
          </a:p>
          <a:p>
            <a:pPr indent="-342900" lvl="0" marL="457200" rtl="0" algn="just">
              <a:lnSpc>
                <a:spcPct val="115000"/>
              </a:lnSpc>
              <a:spcBef>
                <a:spcPts val="0"/>
              </a:spcBef>
              <a:spcAft>
                <a:spcPts val="0"/>
              </a:spcAft>
              <a:buSzPts val="1800"/>
              <a:buChar char="●"/>
            </a:pPr>
            <a:r>
              <a:rPr lang="en-US" sz="1800"/>
              <a:t>POS-tagging</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sp>
        <p:nvSpPr>
          <p:cNvPr id="142" name="Shape 142"/>
          <p:cNvSpPr/>
          <p:nvPr/>
        </p:nvSpPr>
        <p:spPr>
          <a:xfrm>
            <a:off x="241173" y="240030"/>
            <a:ext cx="8661600" cy="4663500"/>
          </a:xfrm>
          <a:prstGeom prst="rect">
            <a:avLst/>
          </a:prstGeom>
          <a:solidFill>
            <a:schemeClr val="dk1">
              <a:alpha val="13730"/>
            </a:schemeClr>
          </a:solidFill>
          <a:ln cap="sq" cmpd="thinThick" w="127000">
            <a:solidFill>
              <a:srgbClr val="262626">
                <a:alpha val="149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Shape 143"/>
          <p:cNvSpPr txBox="1"/>
          <p:nvPr>
            <p:ph type="title"/>
          </p:nvPr>
        </p:nvSpPr>
        <p:spPr>
          <a:xfrm>
            <a:off x="628650" y="473868"/>
            <a:ext cx="78867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US" sz="4400" u="none" cap="none" strike="noStrike">
                <a:solidFill>
                  <a:schemeClr val="dk1"/>
                </a:solidFill>
                <a:latin typeface="Calibri"/>
                <a:ea typeface="Calibri"/>
                <a:cs typeface="Calibri"/>
                <a:sym typeface="Calibri"/>
              </a:rPr>
              <a:t>SOLUTION - ALGORITHMS?</a:t>
            </a:r>
            <a:endParaRPr/>
          </a:p>
        </p:txBody>
      </p:sp>
      <p:sp>
        <p:nvSpPr>
          <p:cNvPr id="144" name="Shape 144"/>
          <p:cNvSpPr txBox="1"/>
          <p:nvPr>
            <p:ph idx="1" type="body"/>
          </p:nvPr>
        </p:nvSpPr>
        <p:spPr>
          <a:xfrm>
            <a:off x="628650" y="1418075"/>
            <a:ext cx="7886700" cy="3028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0"/>
              </a:spcBef>
              <a:spcAft>
                <a:spcPts val="0"/>
              </a:spcAft>
              <a:buSzPts val="1800"/>
              <a:buFont typeface="Calibri"/>
              <a:buChar char="●"/>
            </a:pPr>
            <a:r>
              <a:rPr lang="en-US" sz="1800"/>
              <a:t>Input from User - Hotel Name </a:t>
            </a:r>
            <a:endParaRPr sz="1800"/>
          </a:p>
          <a:p>
            <a:pPr indent="-342900" lvl="0" marL="457200" marR="0" rtl="0" algn="l">
              <a:lnSpc>
                <a:spcPct val="90000"/>
              </a:lnSpc>
              <a:spcBef>
                <a:spcPts val="0"/>
              </a:spcBef>
              <a:spcAft>
                <a:spcPts val="0"/>
              </a:spcAft>
              <a:buSzPts val="1800"/>
              <a:buFont typeface="Calibri"/>
              <a:buChar char="●"/>
            </a:pPr>
            <a:r>
              <a:rPr lang="en-US" sz="1800"/>
              <a:t>Output to user - Visual depiction of hotel’s performance</a:t>
            </a:r>
            <a:endParaRPr sz="1800"/>
          </a:p>
          <a:p>
            <a:pPr indent="-342900" lvl="0" marL="457200" rtl="0" algn="just">
              <a:lnSpc>
                <a:spcPct val="115000"/>
              </a:lnSpc>
              <a:spcBef>
                <a:spcPts val="0"/>
              </a:spcBef>
              <a:spcAft>
                <a:spcPts val="0"/>
              </a:spcAft>
              <a:buSzPts val="1800"/>
              <a:buFont typeface="Calibri"/>
              <a:buChar char="●"/>
            </a:pPr>
            <a:r>
              <a:rPr lang="en-US" sz="1800"/>
              <a:t>The positive review column is updated from considering both the positive and negative reviews using textblob.The actual positive comments are filtered Similar operation is performed for getting actual negative reviews</a:t>
            </a:r>
            <a:endParaRPr sz="1800"/>
          </a:p>
          <a:p>
            <a:pPr indent="-342900" lvl="0" marL="457200" rtl="0" algn="just">
              <a:lnSpc>
                <a:spcPct val="115000"/>
              </a:lnSpc>
              <a:spcBef>
                <a:spcPts val="0"/>
              </a:spcBef>
              <a:spcAft>
                <a:spcPts val="0"/>
              </a:spcAft>
              <a:buSzPts val="1800"/>
              <a:buFont typeface="Calibri"/>
              <a:buChar char="●"/>
            </a:pPr>
            <a:r>
              <a:rPr lang="en-US" sz="1800"/>
              <a:t>Wordcloud for user specific hotels-Filtering reviews based on hotel name</a:t>
            </a:r>
            <a:endParaRPr sz="1800"/>
          </a:p>
          <a:p>
            <a:pPr indent="-342900" lvl="0" marL="457200" rtl="0" algn="just">
              <a:lnSpc>
                <a:spcPct val="115000"/>
              </a:lnSpc>
              <a:spcBef>
                <a:spcPts val="0"/>
              </a:spcBef>
              <a:spcAft>
                <a:spcPts val="0"/>
              </a:spcAft>
              <a:buSzPts val="1800"/>
              <a:buFont typeface="Calibri"/>
              <a:buChar char="●"/>
            </a:pPr>
            <a:r>
              <a:rPr lang="en-US" sz="1800"/>
              <a:t>Wordcloud for best performing hotels-Considered 99 percentile by average score</a:t>
            </a:r>
            <a:endParaRPr sz="1800"/>
          </a:p>
          <a:p>
            <a:pPr indent="-342900" lvl="0" marL="457200" rtl="0" algn="just">
              <a:lnSpc>
                <a:spcPct val="115000"/>
              </a:lnSpc>
              <a:spcBef>
                <a:spcPts val="0"/>
              </a:spcBef>
              <a:spcAft>
                <a:spcPts val="0"/>
              </a:spcAft>
              <a:buSzPts val="1800"/>
              <a:buFont typeface="Calibri"/>
              <a:buChar char="●"/>
            </a:pPr>
            <a:r>
              <a:rPr lang="en-US" sz="1800"/>
              <a:t>Wordcloud for similar hotels in proximity-Measured distance and similarity is determined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Shape 149"/>
          <p:cNvSpPr/>
          <p:nvPr/>
        </p:nvSpPr>
        <p:spPr>
          <a:xfrm>
            <a:off x="241173" y="240030"/>
            <a:ext cx="8661654" cy="466344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Shape 150"/>
          <p:cNvSpPr txBox="1"/>
          <p:nvPr>
            <p:ph type="title"/>
          </p:nvPr>
        </p:nvSpPr>
        <p:spPr>
          <a:xfrm>
            <a:off x="628650" y="480060"/>
            <a:ext cx="7886700" cy="101053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br>
              <a:rPr b="0" i="0" lang="en-US" sz="4200" u="none" cap="none" strike="noStrike">
                <a:solidFill>
                  <a:schemeClr val="dk1"/>
                </a:solidFill>
                <a:latin typeface="Calibri"/>
                <a:ea typeface="Calibri"/>
                <a:cs typeface="Calibri"/>
                <a:sym typeface="Calibri"/>
              </a:rPr>
            </a:br>
            <a:r>
              <a:rPr b="0" i="0" lang="en-US" sz="4200" u="none" cap="none" strike="noStrike">
                <a:solidFill>
                  <a:schemeClr val="dk1"/>
                </a:solidFill>
                <a:latin typeface="Calibri"/>
                <a:ea typeface="Calibri"/>
                <a:cs typeface="Calibri"/>
                <a:sym typeface="Calibri"/>
              </a:rPr>
              <a:t>SOLUTION - ALGORITHMS? CONT..</a:t>
            </a:r>
            <a:endParaRPr sz="4200"/>
          </a:p>
          <a:p>
            <a:pPr indent="0" lvl="0" marL="0" marR="0" rtl="0" algn="l">
              <a:lnSpc>
                <a:spcPct val="90000"/>
              </a:lnSpc>
              <a:spcBef>
                <a:spcPts val="0"/>
              </a:spcBef>
              <a:spcAft>
                <a:spcPts val="0"/>
              </a:spcAft>
              <a:buClr>
                <a:schemeClr val="dk1"/>
              </a:buClr>
              <a:buSzPts val="2800"/>
              <a:buFont typeface="Calibri"/>
              <a:buNone/>
            </a:pPr>
            <a:r>
              <a:t/>
            </a:r>
            <a:endParaRPr b="0" i="0" sz="3959" u="none" cap="none" strike="noStrike">
              <a:solidFill>
                <a:schemeClr val="dk1"/>
              </a:solidFill>
              <a:latin typeface="Calibri"/>
              <a:ea typeface="Calibri"/>
              <a:cs typeface="Calibri"/>
              <a:sym typeface="Calibri"/>
            </a:endParaRPr>
          </a:p>
        </p:txBody>
      </p:sp>
      <p:sp>
        <p:nvSpPr>
          <p:cNvPr id="151" name="Shape 151"/>
          <p:cNvSpPr txBox="1"/>
          <p:nvPr>
            <p:ph idx="1" type="body"/>
          </p:nvPr>
        </p:nvSpPr>
        <p:spPr>
          <a:xfrm>
            <a:off x="628650" y="1543050"/>
            <a:ext cx="7886700" cy="2903821"/>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Auto Classifying a review:</a:t>
            </a:r>
            <a:endParaRPr b="1" sz="20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Calibri"/>
              <a:buChar char="●"/>
            </a:pPr>
            <a:r>
              <a:rPr lang="en-US" sz="1800"/>
              <a:t>Training the model with tagging the positive and negative reviews</a:t>
            </a:r>
            <a:endParaRPr sz="1800"/>
          </a:p>
          <a:p>
            <a:pPr indent="-342900" lvl="0" marL="457200" rtl="0" algn="just">
              <a:lnSpc>
                <a:spcPct val="115000"/>
              </a:lnSpc>
              <a:spcBef>
                <a:spcPts val="0"/>
              </a:spcBef>
              <a:spcAft>
                <a:spcPts val="0"/>
              </a:spcAft>
              <a:buSzPts val="1800"/>
              <a:buFont typeface="Calibri"/>
              <a:buChar char="●"/>
            </a:pPr>
            <a:r>
              <a:rPr lang="en-US" sz="1800"/>
              <a:t>Multinomial Naive Bayes</a:t>
            </a:r>
            <a:endParaRPr sz="1800"/>
          </a:p>
          <a:p>
            <a:pPr indent="-342900" lvl="0" marL="457200" rtl="0" algn="just">
              <a:lnSpc>
                <a:spcPct val="115000"/>
              </a:lnSpc>
              <a:spcBef>
                <a:spcPts val="0"/>
              </a:spcBef>
              <a:spcAft>
                <a:spcPts val="0"/>
              </a:spcAft>
              <a:buSzPts val="1800"/>
              <a:buFont typeface="Calibri"/>
              <a:buChar char="●"/>
            </a:pPr>
            <a:r>
              <a:rPr lang="en-US" sz="1800"/>
              <a:t>Logistic Regression</a:t>
            </a:r>
            <a:endParaRPr sz="1800"/>
          </a:p>
          <a:p>
            <a:pPr indent="-342900" lvl="0" marL="457200" rtl="0" algn="just">
              <a:lnSpc>
                <a:spcPct val="115000"/>
              </a:lnSpc>
              <a:spcBef>
                <a:spcPts val="0"/>
              </a:spcBef>
              <a:spcAft>
                <a:spcPts val="0"/>
              </a:spcAft>
              <a:buSzPts val="1800"/>
              <a:buFont typeface="Calibri"/>
              <a:buChar char="●"/>
            </a:pPr>
            <a:r>
              <a:rPr lang="en-US" sz="1800"/>
              <a:t>Support Vector Machine</a:t>
            </a:r>
            <a:endParaRPr sz="1800"/>
          </a:p>
          <a:p>
            <a:pPr indent="-342900" lvl="0" marL="457200" rtl="0" algn="just">
              <a:lnSpc>
                <a:spcPct val="115000"/>
              </a:lnSpc>
              <a:spcBef>
                <a:spcPts val="0"/>
              </a:spcBef>
              <a:spcAft>
                <a:spcPts val="0"/>
              </a:spcAft>
              <a:buSzPts val="1800"/>
              <a:buFont typeface="Calibri"/>
              <a:buChar char="●"/>
            </a:pPr>
            <a:r>
              <a:rPr lang="en-US" sz="1800"/>
              <a:t>The precision, recall and accuracy are calculated and the results are compared. Logistic regression is giving  the best precision and accuracy among these  3 models.</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Shape 156"/>
          <p:cNvSpPr/>
          <p:nvPr/>
        </p:nvSpPr>
        <p:spPr>
          <a:xfrm>
            <a:off x="241173" y="240030"/>
            <a:ext cx="8661600" cy="4663500"/>
          </a:xfrm>
          <a:prstGeom prst="rect">
            <a:avLst/>
          </a:prstGeom>
          <a:solidFill>
            <a:schemeClr val="dk1">
              <a:alpha val="13730"/>
            </a:schemeClr>
          </a:solidFill>
          <a:ln cap="sq" cmpd="thinThick" w="127000">
            <a:solidFill>
              <a:srgbClr val="262626">
                <a:alpha val="149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Shape 157"/>
          <p:cNvSpPr txBox="1"/>
          <p:nvPr>
            <p:ph type="title"/>
          </p:nvPr>
        </p:nvSpPr>
        <p:spPr>
          <a:xfrm>
            <a:off x="628650" y="480060"/>
            <a:ext cx="7886700" cy="1010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br>
              <a:rPr b="0" i="0" lang="en-US" sz="4200" u="none" cap="none" strike="noStrike">
                <a:solidFill>
                  <a:schemeClr val="dk1"/>
                </a:solidFill>
                <a:latin typeface="Calibri"/>
                <a:ea typeface="Calibri"/>
                <a:cs typeface="Calibri"/>
                <a:sym typeface="Calibri"/>
              </a:rPr>
            </a:br>
            <a:r>
              <a:rPr b="0" i="0" lang="en-US" sz="4200" u="none" cap="none" strike="noStrike">
                <a:solidFill>
                  <a:schemeClr val="dk1"/>
                </a:solidFill>
                <a:latin typeface="Calibri"/>
                <a:ea typeface="Calibri"/>
                <a:cs typeface="Calibri"/>
                <a:sym typeface="Calibri"/>
              </a:rPr>
              <a:t>SOLUTION - ALGORITHMS? CONT..</a:t>
            </a:r>
            <a:endParaRPr sz="4200"/>
          </a:p>
          <a:p>
            <a:pPr indent="0" lvl="0" marL="0" marR="0" rtl="0" algn="l">
              <a:lnSpc>
                <a:spcPct val="90000"/>
              </a:lnSpc>
              <a:spcBef>
                <a:spcPts val="0"/>
              </a:spcBef>
              <a:spcAft>
                <a:spcPts val="0"/>
              </a:spcAft>
              <a:buClr>
                <a:schemeClr val="dk1"/>
              </a:buClr>
              <a:buSzPts val="2800"/>
              <a:buFont typeface="Calibri"/>
              <a:buNone/>
            </a:pPr>
            <a:r>
              <a:t/>
            </a:r>
            <a:endParaRPr b="0" i="0" sz="3959" u="none" cap="none" strike="noStrike">
              <a:solidFill>
                <a:schemeClr val="dk1"/>
              </a:solidFill>
              <a:latin typeface="Calibri"/>
              <a:ea typeface="Calibri"/>
              <a:cs typeface="Calibri"/>
              <a:sym typeface="Calibri"/>
            </a:endParaRPr>
          </a:p>
        </p:txBody>
      </p:sp>
      <p:sp>
        <p:nvSpPr>
          <p:cNvPr id="158" name="Shape 158"/>
          <p:cNvSpPr txBox="1"/>
          <p:nvPr>
            <p:ph idx="1" type="body"/>
          </p:nvPr>
        </p:nvSpPr>
        <p:spPr>
          <a:xfrm>
            <a:off x="628650" y="1543050"/>
            <a:ext cx="7886700" cy="2903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t>Visualisation of data for better insights and confident predictions</a:t>
            </a:r>
            <a:r>
              <a:rPr b="1" lang="en-US" sz="1800"/>
              <a:t>:</a:t>
            </a:r>
            <a:endParaRPr b="1" sz="1800"/>
          </a:p>
          <a:p>
            <a:pPr indent="-342900" lvl="0" marL="457200" rtl="0" algn="just">
              <a:lnSpc>
                <a:spcPct val="115000"/>
              </a:lnSpc>
              <a:spcBef>
                <a:spcPts val="0"/>
              </a:spcBef>
              <a:spcAft>
                <a:spcPts val="0"/>
              </a:spcAft>
              <a:buSzPts val="1800"/>
              <a:buFont typeface="Calibri"/>
              <a:buChar char="●"/>
            </a:pPr>
            <a:r>
              <a:rPr lang="en-US" sz="1800"/>
              <a:t>Missing values of latitude and longitude(17 hotels) are replaced .The duplicate hotels are removed</a:t>
            </a:r>
            <a:endParaRPr sz="1800"/>
          </a:p>
          <a:p>
            <a:pPr indent="-342900" lvl="0" marL="457200" rtl="0" algn="just">
              <a:lnSpc>
                <a:spcPct val="115000"/>
              </a:lnSpc>
              <a:spcBef>
                <a:spcPts val="0"/>
              </a:spcBef>
              <a:spcAft>
                <a:spcPts val="0"/>
              </a:spcAft>
              <a:buSzPts val="1800"/>
              <a:buFont typeface="Calibri"/>
              <a:buChar char="●"/>
            </a:pPr>
            <a:r>
              <a:rPr lang="en-US" sz="1800"/>
              <a:t>Bar graph are generated by grouping the hotels according to the average score(X-axis) and the count of hotels(Y-axis)-Used MatplotLib</a:t>
            </a:r>
            <a:endParaRPr sz="1800"/>
          </a:p>
          <a:p>
            <a:pPr indent="-342900" lvl="0" marL="457200" rtl="0" algn="just">
              <a:lnSpc>
                <a:spcPct val="115000"/>
              </a:lnSpc>
              <a:spcBef>
                <a:spcPts val="0"/>
              </a:spcBef>
              <a:spcAft>
                <a:spcPts val="0"/>
              </a:spcAft>
              <a:buSzPts val="1800"/>
              <a:buFont typeface="Calibri"/>
              <a:buChar char="●"/>
            </a:pPr>
            <a:r>
              <a:rPr lang="en-US" sz="1800"/>
              <a:t>The top 10 hotels with most reviews are plotted and to analyse which hotel is more popular among reviewers</a:t>
            </a:r>
            <a:endParaRPr sz="1800"/>
          </a:p>
          <a:p>
            <a:pPr indent="-342900" lvl="0" marL="457200" rtl="0" algn="just">
              <a:lnSpc>
                <a:spcPct val="115000"/>
              </a:lnSpc>
              <a:spcBef>
                <a:spcPts val="0"/>
              </a:spcBef>
              <a:spcAft>
                <a:spcPts val="0"/>
              </a:spcAft>
              <a:buSzPts val="1800"/>
              <a:buFont typeface="Calibri"/>
              <a:buChar char="●"/>
            </a:pPr>
            <a:r>
              <a:rPr lang="en-US" sz="1800"/>
              <a:t>The locations are plotted as map using folium library to provide the user a better and intuitive way of data analysis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Shape 163"/>
          <p:cNvSpPr/>
          <p:nvPr/>
        </p:nvSpPr>
        <p:spPr>
          <a:xfrm>
            <a:off x="7566660" y="0"/>
            <a:ext cx="157734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Shape 164"/>
          <p:cNvSpPr/>
          <p:nvPr/>
        </p:nvSpPr>
        <p:spPr>
          <a:xfrm>
            <a:off x="6686550" y="1769184"/>
            <a:ext cx="1605129" cy="1605129"/>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5" name="Shape 165"/>
          <p:cNvPicPr preferRelativeResize="0"/>
          <p:nvPr/>
        </p:nvPicPr>
        <p:blipFill rotWithShape="1">
          <a:blip r:embed="rId3">
            <a:alphaModFix/>
          </a:blip>
          <a:srcRect b="0" l="0" r="0" t="0"/>
          <a:stretch/>
        </p:blipFill>
        <p:spPr>
          <a:xfrm>
            <a:off x="7060489" y="2143125"/>
            <a:ext cx="857249" cy="857249"/>
          </a:xfrm>
          <a:prstGeom prst="rect">
            <a:avLst/>
          </a:prstGeom>
          <a:noFill/>
          <a:ln>
            <a:noFill/>
          </a:ln>
        </p:spPr>
      </p:pic>
      <p:sp>
        <p:nvSpPr>
          <p:cNvPr id="166" name="Shape 166"/>
          <p:cNvSpPr txBox="1"/>
          <p:nvPr>
            <p:ph type="title"/>
          </p:nvPr>
        </p:nvSpPr>
        <p:spPr>
          <a:xfrm>
            <a:off x="852321" y="470673"/>
            <a:ext cx="5605629" cy="99417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0" i="0" lang="en-US" sz="4400" u="none" cap="none" strike="noStrike">
                <a:solidFill>
                  <a:schemeClr val="dk1"/>
                </a:solidFill>
                <a:latin typeface="Calibri"/>
                <a:ea typeface="Calibri"/>
                <a:cs typeface="Calibri"/>
                <a:sym typeface="Calibri"/>
              </a:rPr>
              <a:t>WHY?</a:t>
            </a:r>
            <a:endParaRPr/>
          </a:p>
        </p:txBody>
      </p:sp>
      <p:sp>
        <p:nvSpPr>
          <p:cNvPr id="167" name="Shape 167"/>
          <p:cNvSpPr txBox="1"/>
          <p:nvPr>
            <p:ph idx="1" type="body"/>
          </p:nvPr>
        </p:nvSpPr>
        <p:spPr>
          <a:xfrm>
            <a:off x="604300" y="1260100"/>
            <a:ext cx="5099100" cy="32322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SzPts val="1800"/>
              <a:buChar char="●"/>
            </a:pPr>
            <a:r>
              <a:rPr lang="en-US" sz="1800"/>
              <a:t>For eliminating  </a:t>
            </a:r>
            <a:r>
              <a:rPr lang="en-US" sz="1800"/>
              <a:t>anomalies</a:t>
            </a:r>
            <a:r>
              <a:rPr lang="en-US" sz="1800"/>
              <a:t> in positive and negative reviews textblob when considered with subjectivity and polarity is faring better</a:t>
            </a:r>
            <a:endParaRPr sz="1800"/>
          </a:p>
          <a:p>
            <a:pPr indent="-342900" lvl="0" marL="457200" marR="0" rtl="0" algn="l">
              <a:lnSpc>
                <a:spcPct val="90000"/>
              </a:lnSpc>
              <a:spcBef>
                <a:spcPts val="0"/>
              </a:spcBef>
              <a:spcAft>
                <a:spcPts val="0"/>
              </a:spcAft>
              <a:buSzPts val="1800"/>
              <a:buChar char="●"/>
            </a:pPr>
            <a:r>
              <a:rPr lang="en-US" sz="1800"/>
              <a:t>Implementation of multiple text classifiers gives us better insights </a:t>
            </a:r>
            <a:endParaRPr sz="1800"/>
          </a:p>
          <a:p>
            <a:pPr indent="-342900" lvl="0" marL="457200" marR="0" rtl="0" algn="l">
              <a:lnSpc>
                <a:spcPct val="90000"/>
              </a:lnSpc>
              <a:spcBef>
                <a:spcPts val="0"/>
              </a:spcBef>
              <a:spcAft>
                <a:spcPts val="0"/>
              </a:spcAft>
              <a:buSzPts val="1800"/>
              <a:buChar char="●"/>
            </a:pPr>
            <a:r>
              <a:rPr lang="en-US" sz="1800"/>
              <a:t>The visualisations which gives better insights over many are considered and implemented.So the owners would have clear idea about the market</a:t>
            </a:r>
            <a:endParaRPr sz="1800"/>
          </a:p>
          <a:p>
            <a:pPr indent="0" lvl="0" marL="0" marR="0" rtl="0" algn="l">
              <a:lnSpc>
                <a:spcPct val="90000"/>
              </a:lnSpc>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Shape 172"/>
          <p:cNvSpPr/>
          <p:nvPr/>
        </p:nvSpPr>
        <p:spPr>
          <a:xfrm>
            <a:off x="241173" y="240030"/>
            <a:ext cx="8661654" cy="4663440"/>
          </a:xfrm>
          <a:prstGeom prst="rect">
            <a:avLst/>
          </a:pr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3" name="Shape 173"/>
          <p:cNvCxnSpPr/>
          <p:nvPr/>
        </p:nvCxnSpPr>
        <p:spPr>
          <a:xfrm flipH="1">
            <a:off x="4422875" y="1919625"/>
            <a:ext cx="9300" cy="1882800"/>
          </a:xfrm>
          <a:prstGeom prst="straightConnector1">
            <a:avLst/>
          </a:prstGeom>
          <a:noFill/>
          <a:ln cap="flat" cmpd="sng" w="19050">
            <a:solidFill>
              <a:srgbClr val="262626"/>
            </a:solidFill>
            <a:prstDash val="solid"/>
            <a:miter lim="800000"/>
            <a:headEnd len="sm" w="sm" type="none"/>
            <a:tailEnd len="sm" w="sm" type="none"/>
          </a:ln>
        </p:spPr>
      </p:cxnSp>
      <p:sp>
        <p:nvSpPr>
          <p:cNvPr id="174" name="Shape 174"/>
          <p:cNvSpPr txBox="1"/>
          <p:nvPr>
            <p:ph type="title"/>
          </p:nvPr>
        </p:nvSpPr>
        <p:spPr>
          <a:xfrm>
            <a:off x="692950" y="551100"/>
            <a:ext cx="2620800" cy="1166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accent1"/>
              </a:buClr>
              <a:buSzPts val="2800"/>
              <a:buFont typeface="Calibri"/>
              <a:buNone/>
            </a:pPr>
            <a:r>
              <a:rPr b="0" i="0" lang="en-US" sz="4400" u="none" cap="none" strike="noStrike">
                <a:solidFill>
                  <a:srgbClr val="000000"/>
                </a:solidFill>
                <a:latin typeface="Calibri"/>
                <a:ea typeface="Calibri"/>
                <a:cs typeface="Calibri"/>
                <a:sym typeface="Calibri"/>
              </a:rPr>
              <a:t>EVALUATE</a:t>
            </a:r>
            <a:endParaRPr sz="4400">
              <a:solidFill>
                <a:srgbClr val="000000"/>
              </a:solidFill>
            </a:endParaRPr>
          </a:p>
        </p:txBody>
      </p:sp>
      <p:pic>
        <p:nvPicPr>
          <p:cNvPr id="175" name="Shape 175"/>
          <p:cNvPicPr preferRelativeResize="0"/>
          <p:nvPr/>
        </p:nvPicPr>
        <p:blipFill>
          <a:blip r:embed="rId3">
            <a:alphaModFix/>
          </a:blip>
          <a:stretch>
            <a:fillRect/>
          </a:stretch>
        </p:blipFill>
        <p:spPr>
          <a:xfrm>
            <a:off x="592927" y="1919625"/>
            <a:ext cx="3173250" cy="2350150"/>
          </a:xfrm>
          <a:prstGeom prst="rect">
            <a:avLst/>
          </a:prstGeom>
          <a:noFill/>
          <a:ln>
            <a:noFill/>
          </a:ln>
        </p:spPr>
      </p:pic>
      <p:pic>
        <p:nvPicPr>
          <p:cNvPr id="176" name="Shape 176"/>
          <p:cNvPicPr preferRelativeResize="0"/>
          <p:nvPr/>
        </p:nvPicPr>
        <p:blipFill>
          <a:blip r:embed="rId4">
            <a:alphaModFix/>
          </a:blip>
          <a:stretch>
            <a:fillRect/>
          </a:stretch>
        </p:blipFill>
        <p:spPr>
          <a:xfrm>
            <a:off x="4952300" y="1919627"/>
            <a:ext cx="3270716" cy="235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