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6" r:id="rId4"/>
  </p:sldMasterIdLst>
  <p:notesMasterIdLst>
    <p:notesMasterId r:id="rId20"/>
  </p:notesMasterIdLst>
  <p:handoutMasterIdLst>
    <p:handoutMasterId r:id="rId21"/>
  </p:handoutMasterIdLst>
  <p:sldIdLst>
    <p:sldId id="271" r:id="rId5"/>
    <p:sldId id="276" r:id="rId6"/>
    <p:sldId id="277" r:id="rId7"/>
    <p:sldId id="278" r:id="rId8"/>
    <p:sldId id="281" r:id="rId9"/>
    <p:sldId id="283" r:id="rId10"/>
    <p:sldId id="308" r:id="rId11"/>
    <p:sldId id="309" r:id="rId12"/>
    <p:sldId id="310" r:id="rId13"/>
    <p:sldId id="311" r:id="rId14"/>
    <p:sldId id="312" r:id="rId15"/>
    <p:sldId id="313" r:id="rId16"/>
    <p:sldId id="314" r:id="rId17"/>
    <p:sldId id="315" r:id="rId18"/>
    <p:sldId id="30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showGuides="1">
      <p:cViewPr varScale="1">
        <p:scale>
          <a:sx n="58" d="100"/>
          <a:sy n="58" d="100"/>
        </p:scale>
        <p:origin x="1974"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CEAAF3-9831-450B-8D59-2C09DB96C8FC}" type="datetimeFigureOut">
              <a:rPr lang="en-US"/>
              <a:t>10/2/2025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834459-7356-44BF-850D-8B30C4FB3B6B}" type="slidenum">
              <a:rPr/>
              <a:t>‹#›</a:t>
            </a:fld>
            <a:endParaRPr/>
          </a:p>
        </p:txBody>
      </p:sp>
    </p:spTree>
    <p:extLst>
      <p:ext uri="{BB962C8B-B14F-4D97-AF65-F5344CB8AC3E}">
        <p14:creationId xmlns:p14="http://schemas.microsoft.com/office/powerpoint/2010/main" val="24690165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50CD79-FC16-4410-AB61-17F26E6D3BC8}" type="datetimeFigureOut">
              <a:rPr lang="en-US"/>
              <a:t>10/2/2025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3C37BE-C303-496D-B5CD-85F2937540FC}" type="slidenum">
              <a:rPr/>
              <a:t>‹#›</a:t>
            </a:fld>
            <a:endParaRPr/>
          </a:p>
        </p:txBody>
      </p:sp>
    </p:spTree>
    <p:extLst>
      <p:ext uri="{BB962C8B-B14F-4D97-AF65-F5344CB8AC3E}">
        <p14:creationId xmlns:p14="http://schemas.microsoft.com/office/powerpoint/2010/main" val="33508422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pPr/>
              <a:t>10/2/2025</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F54DE5-C571-48E8-A5BC-B369434E2F44}"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9337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3881568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18542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2B9795-92DC-40DC-A1CA-9A4B349D782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647205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2B9795-92DC-40DC-A1CA-9A4B349D7824}"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F54DE5-C571-48E8-A5BC-B369434E2F4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2769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2B9795-92DC-40DC-A1CA-9A4B349D7824}"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37505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2B9795-92DC-40DC-A1CA-9A4B349D7824}" type="datetimeFigureOut">
              <a:rPr lang="en-US" smtClean="0"/>
              <a:t>10/2/2025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80819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2B9795-92DC-40DC-A1CA-9A4B349D7824}" type="datetimeFigureOut">
              <a:rPr lang="en-US" smtClean="0"/>
              <a:t>10/2/2025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410461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02B9795-92DC-40DC-A1CA-9A4B349D7824}" type="datetimeFigureOut">
              <a:rPr lang="en-US" smtClean="0"/>
              <a:t>10/2/2025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6280242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02B9795-92DC-40DC-A1CA-9A4B349D7824}" type="datetimeFigureOut">
              <a:rPr lang="en-US" smtClean="0"/>
              <a:t>10/2/2025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FF54DE5-C571-48E8-A5BC-B369434E2F44}" type="slidenum">
              <a:rPr lang="en-IN" smtClean="0"/>
              <a:t>‹#›</a:t>
            </a:fld>
            <a:endParaRPr lang="en-IN"/>
          </a:p>
        </p:txBody>
      </p:sp>
    </p:spTree>
    <p:extLst>
      <p:ext uri="{BB962C8B-B14F-4D97-AF65-F5344CB8AC3E}">
        <p14:creationId xmlns:p14="http://schemas.microsoft.com/office/powerpoint/2010/main" val="12817968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2B9795-92DC-40DC-A1CA-9A4B349D7824}" type="datetimeFigureOut">
              <a:rPr lang="en-US" smtClean="0"/>
              <a:t>10/2/2025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F54DE5-C571-48E8-A5BC-B369434E2F44}" type="slidenum">
              <a:rPr lang="en-IN" smtClean="0"/>
              <a:t>‹#›</a:t>
            </a:fld>
            <a:endParaRPr lang="en-IN"/>
          </a:p>
        </p:txBody>
      </p:sp>
    </p:spTree>
    <p:extLst>
      <p:ext uri="{BB962C8B-B14F-4D97-AF65-F5344CB8AC3E}">
        <p14:creationId xmlns:p14="http://schemas.microsoft.com/office/powerpoint/2010/main" val="21488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02B9795-92DC-40DC-A1CA-9A4B349D7824}" type="datetimeFigureOut">
              <a:rPr lang="en-US" smtClean="0"/>
              <a:pPr/>
              <a:t>10/2/2025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FF54DE5-C571-48E8-A5BC-B369434E2F44}"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1245473"/>
      </p:ext>
    </p:extLst>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006862" y="984738"/>
            <a:ext cx="10047310" cy="596647"/>
          </a:xfrm>
        </p:spPr>
        <p:txBody>
          <a:bodyPr>
            <a:normAutofit/>
          </a:bodyPr>
          <a:lstStyle/>
          <a:p>
            <a:pPr algn="ctr"/>
            <a:r>
              <a:rPr lang="en-IN" sz="2400" b="1" dirty="0">
                <a:solidFill>
                  <a:schemeClr val="tx1"/>
                </a:solidFill>
                <a:latin typeface="Times New Roman" panose="02020603050405020304" pitchFamily="18" charset="0"/>
                <a:cs typeface="Times New Roman" panose="02020603050405020304" pitchFamily="18" charset="0"/>
              </a:rPr>
              <a:t>Outline</a:t>
            </a:r>
          </a:p>
        </p:txBody>
      </p:sp>
      <p:sp>
        <p:nvSpPr>
          <p:cNvPr id="14" name="Content Placeholder 13"/>
          <p:cNvSpPr>
            <a:spLocks noGrp="1"/>
          </p:cNvSpPr>
          <p:nvPr>
            <p:ph idx="1"/>
          </p:nvPr>
        </p:nvSpPr>
        <p:spPr>
          <a:xfrm>
            <a:off x="1194432" y="1664677"/>
            <a:ext cx="10047310" cy="4448189"/>
          </a:xfrm>
        </p:spPr>
        <p:txBody>
          <a:bodyPr>
            <a:noAutofit/>
          </a:bodyPr>
          <a:lstStyle/>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ABSTRACT </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PROBLEMS IN EXISTING SYSTEM</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PURPOSE OF THE PROJECT</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FUNCTION REQUIREMENTS</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SYSTEM </a:t>
            </a:r>
            <a:r>
              <a:rPr lang="en-US" sz="2000" b="1" dirty="0">
                <a:solidFill>
                  <a:schemeClr val="tx1"/>
                </a:solidFill>
                <a:latin typeface="Times New Roman" panose="02020603050405020304" pitchFamily="18" charset="0"/>
                <a:cs typeface="Times New Roman" panose="02020603050405020304" pitchFamily="18" charset="0"/>
              </a:rPr>
              <a:t>MODULES </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SYSTEM REQUIREMENTS 	</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FRONT END AND BACK END OF SYSTEM</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SC</a:t>
            </a:r>
            <a:r>
              <a:rPr lang="en-IN" b="1" dirty="0">
                <a:solidFill>
                  <a:schemeClr val="tx1"/>
                </a:solidFill>
                <a:latin typeface="Times New Roman" panose="02020603050405020304" pitchFamily="18" charset="0"/>
                <a:cs typeface="Times New Roman" panose="02020603050405020304" pitchFamily="18" charset="0"/>
              </a:rPr>
              <a:t>REENSHOTS OF PROJECT</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FUTURE ENH</a:t>
            </a:r>
            <a:r>
              <a:rPr lang="en-IN" b="1" dirty="0">
                <a:solidFill>
                  <a:schemeClr val="tx1"/>
                </a:solidFill>
                <a:latin typeface="Times New Roman" panose="02020603050405020304" pitchFamily="18" charset="0"/>
                <a:cs typeface="Times New Roman" panose="02020603050405020304" pitchFamily="18" charset="0"/>
              </a:rPr>
              <a:t>ANCEMENT</a:t>
            </a:r>
          </a:p>
          <a:p>
            <a:pPr marL="457200" indent="-457200" algn="just">
              <a:lnSpc>
                <a:spcPct val="100000"/>
              </a:lnSpc>
              <a:buFont typeface="+mj-lt"/>
              <a:buAutoNum type="arabicPeriod"/>
            </a:pPr>
            <a:r>
              <a:rPr lang="en-IN" sz="2000" b="1" dirty="0">
                <a:solidFill>
                  <a:schemeClr val="tx1"/>
                </a:solidFill>
                <a:latin typeface="Times New Roman" panose="02020603050405020304" pitchFamily="18" charset="0"/>
                <a:cs typeface="Times New Roman" panose="02020603050405020304" pitchFamily="18" charset="0"/>
              </a:rPr>
              <a:t>CONCLUSION </a:t>
            </a:r>
          </a:p>
          <a:p>
            <a:pPr marL="457200" indent="-457200" algn="just">
              <a:lnSpc>
                <a:spcPct val="100000"/>
              </a:lnSpc>
              <a:buFont typeface="+mj-lt"/>
              <a:buAutoNum type="arabicPeriod"/>
            </a:pPr>
            <a:endParaRPr lang="en-IN" b="1" dirty="0">
              <a:solidFill>
                <a:schemeClr val="tx1"/>
              </a:solidFill>
              <a:latin typeface="Times New Roman" panose="02020603050405020304" pitchFamily="18" charset="0"/>
              <a:cs typeface="Times New Roman" panose="02020603050405020304" pitchFamily="18" charset="0"/>
            </a:endParaRPr>
          </a:p>
          <a:p>
            <a:pPr marL="457200" indent="-457200" algn="just">
              <a:lnSpc>
                <a:spcPct val="100000"/>
              </a:lnSpc>
              <a:buFont typeface="+mj-lt"/>
              <a:buAutoNum type="arabicPeriod"/>
            </a:pP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448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8FF8-217E-F9D5-7A67-AC83206ED2A1}"/>
              </a:ext>
            </a:extLst>
          </p:cNvPr>
          <p:cNvSpPr>
            <a:spLocks noGrp="1"/>
          </p:cNvSpPr>
          <p:nvPr>
            <p:ph type="title"/>
          </p:nvPr>
        </p:nvSpPr>
        <p:spPr/>
        <p:txBody>
          <a:bodyPr/>
          <a:lstStyle/>
          <a:p>
            <a:endParaRPr lang="en-IN"/>
          </a:p>
        </p:txBody>
      </p:sp>
      <p:pic>
        <p:nvPicPr>
          <p:cNvPr id="5" name="Content Placeholder 4" descr="A screen shot of a login screen&#10;&#10;Description automatically generated">
            <a:extLst>
              <a:ext uri="{FF2B5EF4-FFF2-40B4-BE49-F238E27FC236}">
                <a16:creationId xmlns:a16="http://schemas.microsoft.com/office/drawing/2014/main" id="{A74D6082-A774-1D66-C8F5-1AA4511BF9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400" cy="4382599"/>
          </a:xfrm>
        </p:spPr>
      </p:pic>
    </p:spTree>
    <p:extLst>
      <p:ext uri="{BB962C8B-B14F-4D97-AF65-F5344CB8AC3E}">
        <p14:creationId xmlns:p14="http://schemas.microsoft.com/office/powerpoint/2010/main" val="2157606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B425B-723E-0B70-3029-9423DFE6BA3E}"/>
              </a:ext>
            </a:extLst>
          </p:cNvPr>
          <p:cNvSpPr>
            <a:spLocks noGrp="1"/>
          </p:cNvSpPr>
          <p:nvPr>
            <p:ph type="title"/>
          </p:nvPr>
        </p:nvSpPr>
        <p:spPr/>
        <p:txBody>
          <a:bodyPr/>
          <a:lstStyle/>
          <a:p>
            <a:endParaRPr lang="en-IN"/>
          </a:p>
        </p:txBody>
      </p:sp>
      <p:pic>
        <p:nvPicPr>
          <p:cNvPr id="5" name="Content Placeholder 4" descr="A screen shot of a computer&#10;&#10;Description automatically generated">
            <a:extLst>
              <a:ext uri="{FF2B5EF4-FFF2-40B4-BE49-F238E27FC236}">
                <a16:creationId xmlns:a16="http://schemas.microsoft.com/office/drawing/2014/main" id="{A4A6333C-949D-D1E5-CB86-0267CCED03E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400" cy="4304445"/>
          </a:xfrm>
        </p:spPr>
      </p:pic>
    </p:spTree>
    <p:extLst>
      <p:ext uri="{BB962C8B-B14F-4D97-AF65-F5344CB8AC3E}">
        <p14:creationId xmlns:p14="http://schemas.microsoft.com/office/powerpoint/2010/main" val="877210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07D8-42CC-D0F6-BAC5-A1785B05A89E}"/>
              </a:ext>
            </a:extLst>
          </p:cNvPr>
          <p:cNvSpPr>
            <a:spLocks noGrp="1"/>
          </p:cNvSpPr>
          <p:nvPr>
            <p:ph type="title"/>
          </p:nvPr>
        </p:nvSpPr>
        <p:spPr/>
        <p:txBody>
          <a:bodyPr/>
          <a:lstStyle/>
          <a:p>
            <a:endParaRPr lang="en-IN" dirty="0"/>
          </a:p>
        </p:txBody>
      </p:sp>
      <p:pic>
        <p:nvPicPr>
          <p:cNvPr id="5" name="Content Placeholder 4" descr="A screenshot of a movie&#10;&#10;Description automatically generated">
            <a:extLst>
              <a:ext uri="{FF2B5EF4-FFF2-40B4-BE49-F238E27FC236}">
                <a16:creationId xmlns:a16="http://schemas.microsoft.com/office/drawing/2014/main" id="{783A7C29-05E1-A6A3-FC1C-8F04D54A523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0" y="1846263"/>
            <a:ext cx="10058400" cy="4280999"/>
          </a:xfrm>
        </p:spPr>
      </p:pic>
    </p:spTree>
    <p:extLst>
      <p:ext uri="{BB962C8B-B14F-4D97-AF65-F5344CB8AC3E}">
        <p14:creationId xmlns:p14="http://schemas.microsoft.com/office/powerpoint/2010/main" val="2166994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83707-2A9C-1948-4204-43144B85B460}"/>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9.</a:t>
            </a:r>
            <a:r>
              <a:rPr lang="en-IN" sz="2400" b="1" dirty="0">
                <a:solidFill>
                  <a:schemeClr val="tx1"/>
                </a:solidFill>
                <a:latin typeface="Times New Roman" panose="02020603050405020304" pitchFamily="18" charset="0"/>
                <a:cs typeface="Times New Roman" panose="02020603050405020304" pitchFamily="18" charset="0"/>
              </a:rPr>
              <a:t> FUTURE ENHANCEMENT</a:t>
            </a:r>
            <a:r>
              <a:rPr lang="en-IN" sz="2400" b="1" dirty="0">
                <a:latin typeface="Times New Roman" panose="02020603050405020304" pitchFamily="18" charset="0"/>
                <a:cs typeface="Times New Roman" panose="02020603050405020304" pitchFamily="18" charset="0"/>
              </a:rPr>
              <a:t> </a:t>
            </a:r>
          </a:p>
        </p:txBody>
      </p:sp>
      <p:sp>
        <p:nvSpPr>
          <p:cNvPr id="3" name="Content Placeholder 2">
            <a:extLst>
              <a:ext uri="{FF2B5EF4-FFF2-40B4-BE49-F238E27FC236}">
                <a16:creationId xmlns:a16="http://schemas.microsoft.com/office/drawing/2014/main" id="{8EA18FAF-7F23-D361-BCCF-6438EC7D3806}"/>
              </a:ext>
            </a:extLst>
          </p:cNvPr>
          <p:cNvSpPr>
            <a:spLocks noGrp="1"/>
          </p:cNvSpPr>
          <p:nvPr>
            <p:ph idx="1"/>
          </p:nvPr>
        </p:nvSpPr>
        <p:spPr>
          <a:xfrm>
            <a:off x="1097280" y="1908257"/>
            <a:ext cx="10058400" cy="4023360"/>
          </a:xfrm>
        </p:spPr>
        <p:txBody>
          <a:bodyPr/>
          <a:lstStyle/>
          <a:p>
            <a:pPr>
              <a:buFont typeface="Wingdings" panose="05000000000000000000" pitchFamily="2" charset="2"/>
              <a:buChar char="Ø"/>
            </a:pPr>
            <a:r>
              <a:rPr lang="en-IN" dirty="0"/>
              <a:t>Context-Aware Recommendations</a:t>
            </a:r>
          </a:p>
          <a:p>
            <a:pPr>
              <a:buFont typeface="Wingdings" panose="05000000000000000000" pitchFamily="2" charset="2"/>
              <a:buChar char="Ø"/>
            </a:pPr>
            <a:r>
              <a:rPr lang="en-IN" dirty="0"/>
              <a:t>Multi-Modal Recommendations</a:t>
            </a:r>
          </a:p>
          <a:p>
            <a:pPr>
              <a:buFont typeface="Wingdings" panose="05000000000000000000" pitchFamily="2" charset="2"/>
              <a:buChar char="Ø"/>
            </a:pPr>
            <a:r>
              <a:rPr lang="en-IN" dirty="0"/>
              <a:t>Deep Learning Techniques</a:t>
            </a:r>
          </a:p>
          <a:p>
            <a:pPr>
              <a:buFont typeface="Wingdings" panose="05000000000000000000" pitchFamily="2" charset="2"/>
              <a:buChar char="Ø"/>
            </a:pPr>
            <a:r>
              <a:rPr lang="en-IN" dirty="0"/>
              <a:t>Explainable AI</a:t>
            </a:r>
          </a:p>
          <a:p>
            <a:pPr>
              <a:buFont typeface="Wingdings" panose="05000000000000000000" pitchFamily="2" charset="2"/>
              <a:buChar char="Ø"/>
            </a:pPr>
            <a:r>
              <a:rPr lang="en-IN" dirty="0"/>
              <a:t>Federated Learning</a:t>
            </a:r>
          </a:p>
          <a:p>
            <a:pPr>
              <a:buFont typeface="Wingdings" panose="05000000000000000000" pitchFamily="2" charset="2"/>
              <a:buChar char="Ø"/>
            </a:pPr>
            <a:r>
              <a:rPr lang="en-IN" dirty="0"/>
              <a:t>Hybrid Recommendation Models</a:t>
            </a:r>
          </a:p>
          <a:p>
            <a:pPr>
              <a:buFont typeface="Wingdings" panose="05000000000000000000" pitchFamily="2" charset="2"/>
              <a:buChar char="Ø"/>
            </a:pPr>
            <a:r>
              <a:rPr lang="en-IN" dirty="0"/>
              <a:t>Dynamic Adaptation</a:t>
            </a:r>
          </a:p>
          <a:p>
            <a:pPr>
              <a:buFont typeface="Wingdings" panose="05000000000000000000" pitchFamily="2" charset="2"/>
              <a:buChar char="Ø"/>
            </a:pPr>
            <a:r>
              <a:rPr lang="en-IN" dirty="0"/>
              <a:t>Fairness and Bias Mitigation</a:t>
            </a:r>
          </a:p>
          <a:p>
            <a:pPr>
              <a:buFont typeface="Wingdings" panose="05000000000000000000" pitchFamily="2" charset="2"/>
              <a:buChar char="Ø"/>
            </a:pPr>
            <a:r>
              <a:rPr lang="en-IN" dirty="0"/>
              <a:t>Interactive Recommendation Interfaces</a:t>
            </a:r>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4292229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1AEDF-4160-F6F1-0DE1-76A030ED453F}"/>
              </a:ext>
            </a:extLst>
          </p:cNvPr>
          <p:cNvSpPr>
            <a:spLocks noGrp="1"/>
          </p:cNvSpPr>
          <p:nvPr>
            <p:ph type="title"/>
          </p:nvPr>
        </p:nvSpPr>
        <p:spPr/>
        <p:txBody>
          <a:bodyPr/>
          <a:lstStyle/>
          <a:p>
            <a:r>
              <a:rPr lang="en-IN" sz="4800" b="1" dirty="0">
                <a:solidFill>
                  <a:schemeClr val="tx1"/>
                </a:solidFill>
                <a:latin typeface="Times New Roman" panose="02020603050405020304" pitchFamily="18" charset="0"/>
                <a:cs typeface="Times New Roman" panose="02020603050405020304" pitchFamily="18" charset="0"/>
              </a:rPr>
              <a:t>                        </a:t>
            </a:r>
            <a:r>
              <a:rPr lang="en-IN" sz="2400" b="1" dirty="0">
                <a:solidFill>
                  <a:schemeClr val="tx1"/>
                </a:solidFill>
                <a:latin typeface="Times New Roman" panose="02020603050405020304" pitchFamily="18" charset="0"/>
                <a:cs typeface="Times New Roman" panose="02020603050405020304" pitchFamily="18" charset="0"/>
              </a:rPr>
              <a:t>10. CONCLUSION </a:t>
            </a:r>
            <a:endParaRPr lang="en-IN" sz="2400" dirty="0"/>
          </a:p>
        </p:txBody>
      </p:sp>
      <p:sp>
        <p:nvSpPr>
          <p:cNvPr id="3" name="Content Placeholder 2">
            <a:extLst>
              <a:ext uri="{FF2B5EF4-FFF2-40B4-BE49-F238E27FC236}">
                <a16:creationId xmlns:a16="http://schemas.microsoft.com/office/drawing/2014/main" id="{8EDE3F9B-916D-FF00-FB87-F7E409D6BAD7}"/>
              </a:ext>
            </a:extLst>
          </p:cNvPr>
          <p:cNvSpPr>
            <a:spLocks noGrp="1"/>
          </p:cNvSpPr>
          <p:nvPr>
            <p:ph idx="1"/>
          </p:nvPr>
        </p:nvSpPr>
        <p:spPr/>
        <p:txBody>
          <a:bodyPr/>
          <a:lstStyle/>
          <a:p>
            <a:pPr marL="0" indent="0">
              <a:buNone/>
            </a:pPr>
            <a:endParaRPr lang="en-US" dirty="0">
              <a:sym typeface="Wingdings" panose="05000000000000000000" pitchFamily="2" charset="2"/>
            </a:endParaRPr>
          </a:p>
          <a:p>
            <a:pPr marL="0" indent="0">
              <a:buNone/>
            </a:pPr>
            <a:r>
              <a:rPr lang="en-US" dirty="0">
                <a:sym typeface="Wingdings" panose="05000000000000000000" pitchFamily="2" charset="2"/>
              </a:rPr>
              <a:t> </a:t>
            </a:r>
            <a:r>
              <a:rPr lang="en-US" b="0" i="0" dirty="0">
                <a:solidFill>
                  <a:srgbClr val="0D0D0D"/>
                </a:solidFill>
                <a:effectLst/>
                <a:highlight>
                  <a:srgbClr val="FFFFFF"/>
                </a:highlight>
                <a:latin typeface="Söhne"/>
              </a:rPr>
              <a:t>In conclusion, the Movie Recommender System developed using </a:t>
            </a:r>
            <a:r>
              <a:rPr lang="en-US" b="0" i="0" dirty="0" err="1">
                <a:solidFill>
                  <a:srgbClr val="0D0D0D"/>
                </a:solidFill>
                <a:effectLst/>
                <a:highlight>
                  <a:srgbClr val="FFFFFF"/>
                </a:highlight>
                <a:latin typeface="Söhne"/>
              </a:rPr>
              <a:t>Streamlit</a:t>
            </a:r>
            <a:r>
              <a:rPr lang="en-US" b="0" i="0" dirty="0">
                <a:solidFill>
                  <a:srgbClr val="0D0D0D"/>
                </a:solidFill>
                <a:effectLst/>
                <a:highlight>
                  <a:srgbClr val="FFFFFF"/>
                </a:highlight>
                <a:latin typeface="Söhne"/>
              </a:rPr>
              <a:t> leverages data science techniques to provide personalized movie recommendations to users. </a:t>
            </a:r>
          </a:p>
          <a:p>
            <a:pPr marL="0" indent="0">
              <a:buNone/>
            </a:pPr>
            <a:r>
              <a:rPr lang="en-US" b="0" i="0" dirty="0">
                <a:solidFill>
                  <a:srgbClr val="0D0D0D"/>
                </a:solidFill>
                <a:effectLst/>
                <a:highlight>
                  <a:srgbClr val="FFFFFF"/>
                </a:highlight>
                <a:latin typeface="Söhne"/>
                <a:sym typeface="Wingdings" panose="05000000000000000000" pitchFamily="2" charset="2"/>
              </a:rPr>
              <a:t> </a:t>
            </a:r>
            <a:r>
              <a:rPr lang="en-US" b="0" i="0" dirty="0">
                <a:solidFill>
                  <a:srgbClr val="0D0D0D"/>
                </a:solidFill>
                <a:effectLst/>
                <a:highlight>
                  <a:srgbClr val="FFFFFF"/>
                </a:highlight>
                <a:latin typeface="Söhne"/>
              </a:rPr>
              <a:t>Through filtering algorithms and user input, it effectively suggests movies tailored to individual preferences, enhancing the movie-watching experience. </a:t>
            </a:r>
          </a:p>
          <a:p>
            <a:pPr marL="0" indent="0">
              <a:buNone/>
            </a:pPr>
            <a:r>
              <a:rPr lang="en-US" b="0" i="0" dirty="0">
                <a:solidFill>
                  <a:srgbClr val="0D0D0D"/>
                </a:solidFill>
                <a:effectLst/>
                <a:highlight>
                  <a:srgbClr val="FFFFFF"/>
                </a:highlight>
                <a:latin typeface="Söhne"/>
                <a:sym typeface="Wingdings" panose="05000000000000000000" pitchFamily="2" charset="2"/>
              </a:rPr>
              <a:t> </a:t>
            </a:r>
            <a:r>
              <a:rPr lang="en-US" b="0" i="0" dirty="0">
                <a:solidFill>
                  <a:srgbClr val="0D0D0D"/>
                </a:solidFill>
                <a:effectLst/>
                <a:highlight>
                  <a:srgbClr val="FFFFFF"/>
                </a:highlight>
                <a:latin typeface="Söhne"/>
              </a:rPr>
              <a:t>With its intuitive interface and accurate suggestions, the system offers a seamless and enjoyable way for users to discover new films.</a:t>
            </a:r>
            <a:endParaRPr lang="en-IN" dirty="0"/>
          </a:p>
        </p:txBody>
      </p:sp>
    </p:spTree>
    <p:extLst>
      <p:ext uri="{BB962C8B-B14F-4D97-AF65-F5344CB8AC3E}">
        <p14:creationId xmlns:p14="http://schemas.microsoft.com/office/powerpoint/2010/main" val="3634192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ay thank you to someone at Companies House - GOV.U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7680" y="2247495"/>
            <a:ext cx="5115672" cy="3410449"/>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5488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6787" y="1009816"/>
            <a:ext cx="10031505" cy="562712"/>
          </a:xfrm>
        </p:spPr>
        <p:txBody>
          <a:bodyPr>
            <a:noAutofit/>
          </a:bodyPr>
          <a:lstStyle/>
          <a:p>
            <a:pPr algn="ctr">
              <a:lnSpc>
                <a:spcPct val="100000"/>
              </a:lnSpc>
            </a:pPr>
            <a:r>
              <a:rPr lang="en-IN" sz="2400" b="1" dirty="0">
                <a:solidFill>
                  <a:schemeClr val="tx1"/>
                </a:solidFill>
                <a:latin typeface="Times New Roman" panose="02020603050405020304" pitchFamily="18" charset="0"/>
                <a:cs typeface="Times New Roman" panose="02020603050405020304" pitchFamily="18" charset="0"/>
              </a:rPr>
              <a:t>1. ABSTRACT </a:t>
            </a:r>
          </a:p>
        </p:txBody>
      </p:sp>
      <p:sp>
        <p:nvSpPr>
          <p:cNvPr id="14" name="Content Placeholder 13"/>
          <p:cNvSpPr>
            <a:spLocks noGrp="1"/>
          </p:cNvSpPr>
          <p:nvPr>
            <p:ph idx="1"/>
          </p:nvPr>
        </p:nvSpPr>
        <p:spPr>
          <a:xfrm>
            <a:off x="1196788" y="1887794"/>
            <a:ext cx="10031505" cy="4405430"/>
          </a:xfrm>
        </p:spPr>
        <p:txBody>
          <a:bodyPr>
            <a:noAutofit/>
          </a:bodyPr>
          <a:lstStyle/>
          <a:p>
            <a:pPr marL="0" indent="0" algn="just">
              <a:lnSpc>
                <a:spcPct val="150000"/>
              </a:lnSpc>
              <a:buNone/>
            </a:pPr>
            <a:r>
              <a:rPr lang="en-US" b="0" i="0" dirty="0">
                <a:solidFill>
                  <a:srgbClr val="374151"/>
                </a:solidFill>
                <a:effectLst/>
                <a:latin typeface="Times New Roman" panose="02020603050405020304" pitchFamily="18" charset="0"/>
                <a:cs typeface="Times New Roman" panose="02020603050405020304" pitchFamily="18" charset="0"/>
              </a:rPr>
              <a:t>-&gt; This data science project presents a movie recommender system powered by </a:t>
            </a:r>
            <a:r>
              <a:rPr lang="en-US" dirty="0">
                <a:solidFill>
                  <a:srgbClr val="374151"/>
                </a:solidFill>
                <a:latin typeface="Times New Roman" panose="02020603050405020304" pitchFamily="18" charset="0"/>
                <a:cs typeface="Times New Roman" panose="02020603050405020304" pitchFamily="18" charset="0"/>
              </a:rPr>
              <a:t>natural language processing</a:t>
            </a:r>
            <a:r>
              <a:rPr lang="en-US" b="0" i="0" dirty="0">
                <a:solidFill>
                  <a:srgbClr val="374151"/>
                </a:solidFill>
                <a:effectLst/>
                <a:latin typeface="Times New Roman" panose="02020603050405020304" pitchFamily="18" charset="0"/>
                <a:cs typeface="Times New Roman" panose="02020603050405020304" pitchFamily="18" charset="0"/>
              </a:rPr>
              <a:t>. </a:t>
            </a:r>
          </a:p>
          <a:p>
            <a:pPr marL="0" indent="0" algn="just">
              <a:lnSpc>
                <a:spcPct val="150000"/>
              </a:lnSpc>
              <a:buNone/>
            </a:pPr>
            <a:r>
              <a:rPr lang="en-US" b="0" i="0" dirty="0">
                <a:solidFill>
                  <a:srgbClr val="374151"/>
                </a:solidFill>
                <a:effectLst/>
                <a:latin typeface="Times New Roman" panose="02020603050405020304" pitchFamily="18" charset="0"/>
                <a:cs typeface="Times New Roman" panose="02020603050405020304" pitchFamily="18" charset="0"/>
              </a:rPr>
              <a:t>-&gt; By analyzing user ratings and movie attributes, our system generates personalized recommendations, enabling users to discover films aligned with their tastes and preferences</a:t>
            </a:r>
            <a:r>
              <a:rPr lang="en-US" dirty="0">
                <a:solidFill>
                  <a:srgbClr val="374151"/>
                </a:solidFill>
                <a:latin typeface="Times New Roman" panose="02020603050405020304" pitchFamily="18" charset="0"/>
                <a:cs typeface="Times New Roman" panose="02020603050405020304" pitchFamily="18" charset="0"/>
              </a:rPr>
              <a:t> </a:t>
            </a:r>
            <a:r>
              <a:rPr lang="en-US" b="0" i="0" dirty="0">
                <a:solidFill>
                  <a:srgbClr val="374151"/>
                </a:solidFill>
                <a:effectLst/>
                <a:latin typeface="Times New Roman" panose="02020603050405020304" pitchFamily="18" charset="0"/>
                <a:cs typeface="Times New Roman" panose="02020603050405020304" pitchFamily="18" charset="0"/>
              </a:rPr>
              <a:t>.</a:t>
            </a:r>
          </a:p>
          <a:p>
            <a:pPr marL="0" indent="0" algn="just">
              <a:lnSpc>
                <a:spcPct val="150000"/>
              </a:lnSpc>
              <a:buNone/>
            </a:pPr>
            <a:r>
              <a:rPr lang="en-US" b="0" i="0" dirty="0">
                <a:solidFill>
                  <a:srgbClr val="374151"/>
                </a:solidFill>
                <a:effectLst/>
                <a:latin typeface="Times New Roman" panose="02020603050405020304" pitchFamily="18" charset="0"/>
                <a:cs typeface="Times New Roman" panose="02020603050405020304" pitchFamily="18" charset="0"/>
              </a:rPr>
              <a:t> -&gt; Through rigorous experimentation and evaluation, we showcase the effectiveness of our approach in enhancing the user experience by providing relevant and engaging movie suggestions in an ever-expanding content landscape.</a:t>
            </a:r>
            <a:endParaRPr lang="en-US"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128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0236" y="1100848"/>
            <a:ext cx="9977717" cy="562712"/>
          </a:xfrm>
        </p:spPr>
        <p:txBody>
          <a:bodyPr>
            <a:noAutofit/>
          </a:bodyPr>
          <a:lstStyle/>
          <a:p>
            <a:pPr algn="ctr">
              <a:lnSpc>
                <a:spcPct val="150000"/>
              </a:lnSpc>
            </a:pPr>
            <a:r>
              <a:rPr lang="en-IN" sz="2400" b="1" dirty="0">
                <a:solidFill>
                  <a:schemeClr val="tx1"/>
                </a:solidFill>
                <a:latin typeface="Times New Roman" panose="02020603050405020304" pitchFamily="18" charset="0"/>
                <a:cs typeface="Times New Roman" panose="02020603050405020304" pitchFamily="18" charset="0"/>
              </a:rPr>
              <a:t>2. PROBLEMS IN EXISTING SYSTEM</a:t>
            </a:r>
          </a:p>
        </p:txBody>
      </p:sp>
      <p:sp>
        <p:nvSpPr>
          <p:cNvPr id="14" name="Content Placeholder 13"/>
          <p:cNvSpPr>
            <a:spLocks noGrp="1"/>
          </p:cNvSpPr>
          <p:nvPr>
            <p:ph idx="1"/>
          </p:nvPr>
        </p:nvSpPr>
        <p:spPr>
          <a:xfrm>
            <a:off x="1210236" y="1893433"/>
            <a:ext cx="9977718" cy="4370295"/>
          </a:xfrm>
        </p:spPr>
        <p:txBody>
          <a:bodyPr>
            <a:noAutofit/>
          </a:bodyPr>
          <a:lstStyle/>
          <a:p>
            <a:pPr marL="0" indent="0" algn="l">
              <a:buNone/>
            </a:pPr>
            <a:r>
              <a:rPr lang="en-US" b="1" i="0" dirty="0">
                <a:solidFill>
                  <a:srgbClr val="374151"/>
                </a:solidFill>
                <a:effectLst/>
                <a:latin typeface="Söhne"/>
              </a:rPr>
              <a:t>-</a:t>
            </a:r>
            <a:r>
              <a:rPr lang="en-US" b="1" i="0" dirty="0">
                <a:solidFill>
                  <a:srgbClr val="374151"/>
                </a:solidFill>
                <a:effectLst/>
                <a:latin typeface="Times New Roman" panose="02020603050405020304" pitchFamily="18" charset="0"/>
                <a:cs typeface="Times New Roman" panose="02020603050405020304" pitchFamily="18" charset="0"/>
              </a:rPr>
              <a:t>&gt; Cold Start Problem:</a:t>
            </a:r>
            <a:r>
              <a:rPr lang="en-US" b="0" i="0" dirty="0">
                <a:solidFill>
                  <a:srgbClr val="374151"/>
                </a:solidFill>
                <a:effectLst/>
                <a:latin typeface="Times New Roman" panose="02020603050405020304" pitchFamily="18" charset="0"/>
                <a:cs typeface="Times New Roman" panose="02020603050405020304" pitchFamily="18" charset="0"/>
              </a:rPr>
              <a:t> When new users register or new movies are added to the system, there is insufficient data available to make accurate recommendations. This leads to poor initial recommendations until enough data is collected.</a:t>
            </a:r>
          </a:p>
          <a:p>
            <a:pPr marL="0" indent="0" algn="l">
              <a:buNone/>
            </a:pPr>
            <a:r>
              <a:rPr lang="en-US" b="1" i="0" dirty="0">
                <a:solidFill>
                  <a:srgbClr val="374151"/>
                </a:solidFill>
                <a:effectLst/>
                <a:latin typeface="Times New Roman" panose="02020603050405020304" pitchFamily="18" charset="0"/>
                <a:cs typeface="Times New Roman" panose="02020603050405020304" pitchFamily="18" charset="0"/>
              </a:rPr>
              <a:t>-&gt; Popularity Bias:</a:t>
            </a:r>
            <a:r>
              <a:rPr lang="en-US" b="0" i="0" dirty="0">
                <a:solidFill>
                  <a:srgbClr val="374151"/>
                </a:solidFill>
                <a:effectLst/>
                <a:latin typeface="Times New Roman" panose="02020603050405020304" pitchFamily="18" charset="0"/>
                <a:cs typeface="Times New Roman" panose="02020603050405020304" pitchFamily="18" charset="0"/>
              </a:rPr>
              <a:t> Many recommender systems tend to recommend popular movies to users, neglecting to offer diverse recommendations that cater to individual tastes and preferences. This bias can result in users missing out on lesser-known but potentially enjoyable films.</a:t>
            </a:r>
          </a:p>
          <a:p>
            <a:pPr marL="0" indent="0" algn="l">
              <a:buNone/>
            </a:pPr>
            <a:r>
              <a:rPr lang="en-US" b="1" i="0" dirty="0">
                <a:effectLst/>
                <a:latin typeface="Times New Roman" panose="02020603050405020304" pitchFamily="18" charset="0"/>
                <a:cs typeface="Times New Roman" panose="02020603050405020304" pitchFamily="18" charset="0"/>
              </a:rPr>
              <a:t>-&gt; Scalability:</a:t>
            </a:r>
            <a:r>
              <a:rPr lang="en-US" b="0" i="0" dirty="0">
                <a:solidFill>
                  <a:srgbClr val="374151"/>
                </a:solidFill>
                <a:effectLst/>
                <a:latin typeface="Times New Roman" panose="02020603050405020304" pitchFamily="18" charset="0"/>
                <a:cs typeface="Times New Roman" panose="02020603050405020304" pitchFamily="18" charset="0"/>
              </a:rPr>
              <a:t> As the size of the user and movie databases grows, computational complexity increases, leading to slower response times and resource-intensive operations.</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206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83342" y="1139925"/>
            <a:ext cx="10192871" cy="562712"/>
          </a:xfrm>
        </p:spPr>
        <p:txBody>
          <a:bodyPr>
            <a:noAutofit/>
          </a:bodyPr>
          <a:lstStyle/>
          <a:p>
            <a:pPr algn="ctr">
              <a:lnSpc>
                <a:spcPct val="150000"/>
              </a:lnSpc>
            </a:pPr>
            <a:r>
              <a:rPr lang="en-IN" sz="2400" b="1" dirty="0">
                <a:solidFill>
                  <a:schemeClr val="tx1"/>
                </a:solidFill>
                <a:latin typeface="Times New Roman" panose="02020603050405020304" pitchFamily="18" charset="0"/>
                <a:cs typeface="Times New Roman" panose="02020603050405020304" pitchFamily="18" charset="0"/>
              </a:rPr>
              <a:t>3. PURPOSE OF THE PROJECT</a:t>
            </a:r>
          </a:p>
        </p:txBody>
      </p:sp>
      <p:sp>
        <p:nvSpPr>
          <p:cNvPr id="14" name="Content Placeholder 13"/>
          <p:cNvSpPr>
            <a:spLocks noGrp="1"/>
          </p:cNvSpPr>
          <p:nvPr>
            <p:ph idx="1"/>
          </p:nvPr>
        </p:nvSpPr>
        <p:spPr>
          <a:xfrm>
            <a:off x="1183342" y="1925531"/>
            <a:ext cx="9977718" cy="3973823"/>
          </a:xfrm>
        </p:spPr>
        <p:txBody>
          <a:bodyPr>
            <a:noAutofit/>
          </a:bodyPr>
          <a:lstStyle/>
          <a:p>
            <a:pPr algn="just">
              <a:lnSpc>
                <a:spcPct val="100000"/>
              </a:lnSpc>
              <a:buFont typeface="Wingdings" panose="05000000000000000000" pitchFamily="2" charset="2"/>
              <a:buChar char="è"/>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The Movie Recommender system is a tool that suggests movies to users based on their personal preferences. </a:t>
            </a:r>
          </a:p>
          <a:p>
            <a:pPr algn="just">
              <a:lnSpc>
                <a:spcPct val="100000"/>
              </a:lnSpc>
              <a:buFont typeface="Wingdings" panose="05000000000000000000" pitchFamily="2" charset="2"/>
              <a:buChar char="è"/>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It uses </a:t>
            </a:r>
            <a:r>
              <a:rPr lang="en-US" dirty="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rPr>
              <a:t>natural language processing</a:t>
            </a: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and machine learning to analyze data points, such as a user's previous movie choices, to generate personalized recommendations.</a:t>
            </a:r>
          </a:p>
          <a:p>
            <a:pPr algn="just">
              <a:lnSpc>
                <a:spcPct val="100000"/>
              </a:lnSpc>
              <a:buFont typeface="Wingdings" panose="05000000000000000000" pitchFamily="2" charset="2"/>
              <a:buChar char="è"/>
            </a:pPr>
            <a:r>
              <a:rPr lang="en-US" sz="20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In essence, the purpose of a movie recommender system in data science is to leverage algorithms and data analysis techniques to deliver personalized movie recommendations that enhance user satisfaction, engagement, and content discovery while driving business growth and success.</a:t>
            </a:r>
          </a:p>
          <a:p>
            <a:pPr marL="0" indent="0">
              <a:lnSpc>
                <a:spcPct val="100000"/>
              </a:lnSpc>
              <a:buNone/>
            </a:pPr>
            <a:endParaRPr lang="en-US" sz="2000" dirty="0">
              <a:solidFill>
                <a:schemeClr val="tx1"/>
              </a:solidFill>
              <a:effectLst/>
              <a:latin typeface="Times New Roman" panose="02020603050405020304" pitchFamily="18" charset="0"/>
              <a:ea typeface="Times New Roman" panose="02020603050405020304" pitchFamily="18" charset="0"/>
            </a:endParaRPr>
          </a:p>
          <a:p>
            <a:pPr marL="0" indent="0">
              <a:lnSpc>
                <a:spcPct val="100000"/>
              </a:lnSpc>
              <a:buNone/>
            </a:pPr>
            <a:endParaRPr lang="en-US" sz="2000" dirty="0">
              <a:solidFill>
                <a:schemeClr val="tx1"/>
              </a:solidFill>
              <a:effectLst/>
              <a:latin typeface="Times New Roman" panose="02020603050405020304" pitchFamily="18" charset="0"/>
              <a:ea typeface="Times New Roman" panose="02020603050405020304" pitchFamily="18" charset="0"/>
            </a:endParaRPr>
          </a:p>
          <a:p>
            <a:pPr marL="0" indent="0">
              <a:lnSpc>
                <a:spcPct val="100000"/>
              </a:lnSpc>
              <a:buNone/>
            </a:pPr>
            <a:endParaRPr lang="en-US" sz="2000" dirty="0">
              <a:solidFill>
                <a:schemeClr val="tx1"/>
              </a:solidFill>
              <a:effectLst/>
              <a:latin typeface="Times New Roman" panose="02020603050405020304" pitchFamily="18" charset="0"/>
              <a:ea typeface="Times New Roman" panose="02020603050405020304" pitchFamily="18" charset="0"/>
            </a:endParaRPr>
          </a:p>
          <a:p>
            <a:pPr marL="0" indent="0">
              <a:lnSpc>
                <a:spcPct val="100000"/>
              </a:lnSpc>
              <a:buNone/>
            </a:pPr>
            <a:endParaRPr lang="en-US" sz="2000" dirty="0">
              <a:solidFill>
                <a:schemeClr val="tx1"/>
              </a:solidFill>
              <a:effectLst/>
              <a:latin typeface="Times New Roman" panose="02020603050405020304" pitchFamily="18" charset="0"/>
              <a:ea typeface="Times New Roman" panose="02020603050405020304" pitchFamily="18" charset="0"/>
            </a:endParaRPr>
          </a:p>
          <a:p>
            <a:pPr marL="0" indent="0">
              <a:lnSpc>
                <a:spcPct val="100000"/>
              </a:lnSpc>
              <a:buNone/>
            </a:pPr>
            <a:endParaRPr lang="en-US" sz="2000" dirty="0">
              <a:solidFill>
                <a:schemeClr val="tx1"/>
              </a:solidFill>
              <a:effectLst/>
              <a:latin typeface="Times New Roman" panose="02020603050405020304" pitchFamily="18" charset="0"/>
              <a:ea typeface="Times New Roman" panose="02020603050405020304" pitchFamily="18" charset="0"/>
            </a:endParaRPr>
          </a:p>
          <a:p>
            <a:pPr marL="0" indent="0">
              <a:lnSpc>
                <a:spcPct val="100000"/>
              </a:lnSpc>
              <a:buNone/>
            </a:pPr>
            <a:endParaRPr lang="en-US" sz="20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6938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210236" y="1093034"/>
            <a:ext cx="9950823" cy="562712"/>
          </a:xfrm>
        </p:spPr>
        <p:txBody>
          <a:bodyPr>
            <a:noAutofit/>
          </a:bodyPr>
          <a:lstStyle/>
          <a:p>
            <a:pPr algn="ctr">
              <a:lnSpc>
                <a:spcPct val="100000"/>
              </a:lnSpc>
            </a:pPr>
            <a:r>
              <a:rPr lang="en-IN" sz="2400" b="1" dirty="0">
                <a:solidFill>
                  <a:schemeClr val="tx1"/>
                </a:solidFill>
                <a:latin typeface="Times New Roman" panose="02020603050405020304" pitchFamily="18" charset="0"/>
                <a:cs typeface="Times New Roman" panose="02020603050405020304" pitchFamily="18" charset="0"/>
              </a:rPr>
              <a:t>4. FUNCTION </a:t>
            </a:r>
            <a:r>
              <a:rPr lang="en-IN" sz="2400" b="1" cap="all" dirty="0">
                <a:solidFill>
                  <a:schemeClr val="tx1"/>
                </a:solidFill>
                <a:latin typeface="Times New Roman" panose="02020603050405020304" pitchFamily="18" charset="0"/>
                <a:cs typeface="Times New Roman" panose="02020603050405020304" pitchFamily="18" charset="0"/>
              </a:rPr>
              <a:t>REQUIREMENTS / Functionalities</a:t>
            </a:r>
          </a:p>
        </p:txBody>
      </p:sp>
      <p:sp>
        <p:nvSpPr>
          <p:cNvPr id="14" name="Content Placeholder 13"/>
          <p:cNvSpPr>
            <a:spLocks noGrp="1"/>
          </p:cNvSpPr>
          <p:nvPr>
            <p:ph idx="1"/>
          </p:nvPr>
        </p:nvSpPr>
        <p:spPr>
          <a:xfrm>
            <a:off x="1210236" y="1909481"/>
            <a:ext cx="9950824" cy="4249271"/>
          </a:xfrm>
        </p:spPr>
        <p:txBody>
          <a:bodyPr>
            <a:noAutofit/>
          </a:bodyPr>
          <a:lstStyle/>
          <a:p>
            <a:pPr marL="0" indent="0" algn="just">
              <a:lnSpc>
                <a:spcPct val="150000"/>
              </a:lnSpc>
              <a:buNone/>
            </a:pPr>
            <a:r>
              <a:rPr lang="en-IN" dirty="0">
                <a:latin typeface="Times New Roman" panose="02020603050405020304" pitchFamily="18" charset="0"/>
                <a:cs typeface="Times New Roman" panose="02020603050405020304" pitchFamily="18" charset="0"/>
                <a:sym typeface="Wingdings" panose="05000000000000000000" pitchFamily="2" charset="2"/>
              </a:rPr>
              <a:t>-&gt; </a:t>
            </a:r>
            <a:r>
              <a:rPr lang="en-IN" i="0" dirty="0">
                <a:effectLst/>
                <a:latin typeface="Times New Roman" panose="02020603050405020304" pitchFamily="18" charset="0"/>
                <a:cs typeface="Times New Roman" panose="02020603050405020304" pitchFamily="18" charset="0"/>
              </a:rPr>
              <a:t>Data Collection and Preprocessing</a:t>
            </a:r>
          </a:p>
          <a:p>
            <a:pPr marL="0" indent="0" algn="just">
              <a:lnSpc>
                <a:spcPct val="150000"/>
              </a:lnSpc>
              <a:buNone/>
            </a:pPr>
            <a:r>
              <a:rPr lang="en-IN" dirty="0">
                <a:latin typeface="Times New Roman" panose="02020603050405020304" pitchFamily="18" charset="0"/>
                <a:cs typeface="Times New Roman" panose="02020603050405020304" pitchFamily="18" charset="0"/>
              </a:rPr>
              <a:t>-&gt; </a:t>
            </a:r>
            <a:r>
              <a:rPr lang="en-IN" i="0" dirty="0">
                <a:effectLst/>
                <a:latin typeface="Times New Roman" panose="02020603050405020304" pitchFamily="18" charset="0"/>
                <a:cs typeface="Times New Roman" panose="02020603050405020304" pitchFamily="18" charset="0"/>
              </a:rPr>
              <a:t>Recommendation Algorithm Implementation (Natural Language Processing)</a:t>
            </a:r>
          </a:p>
          <a:p>
            <a:pPr marL="0" indent="0" algn="just">
              <a:lnSpc>
                <a:spcPct val="150000"/>
              </a:lnSpc>
              <a:buNone/>
            </a:pPr>
            <a:r>
              <a:rPr lang="en-IN" i="0" dirty="0">
                <a:effectLst/>
                <a:latin typeface="Times New Roman" panose="02020603050405020304" pitchFamily="18" charset="0"/>
                <a:cs typeface="Times New Roman" panose="02020603050405020304" pitchFamily="18" charset="0"/>
              </a:rPr>
              <a:t> -&gt; Evaluation and Performance Metrics </a:t>
            </a:r>
          </a:p>
          <a:p>
            <a:pPr marL="0" indent="0" algn="just">
              <a:lnSpc>
                <a:spcPct val="150000"/>
              </a:lnSpc>
              <a:buNone/>
            </a:pPr>
            <a:r>
              <a:rPr lang="en-IN" i="0" dirty="0">
                <a:effectLst/>
                <a:latin typeface="Times New Roman" panose="02020603050405020304" pitchFamily="18" charset="0"/>
                <a:cs typeface="Times New Roman" panose="02020603050405020304" pitchFamily="18" charset="0"/>
              </a:rPr>
              <a:t>-&gt; User Interface Development</a:t>
            </a:r>
            <a:endParaRPr lang="en-IN" dirty="0">
              <a:latin typeface="Times New Roman" panose="02020603050405020304" pitchFamily="18" charset="0"/>
              <a:cs typeface="Times New Roman" panose="02020603050405020304" pitchFamily="18" charset="0"/>
            </a:endParaRPr>
          </a:p>
          <a:p>
            <a:pPr marL="0" indent="0" algn="just">
              <a:lnSpc>
                <a:spcPct val="150000"/>
              </a:lnSpc>
              <a:buNone/>
            </a:pPr>
            <a:r>
              <a:rPr lang="en-IN" i="0" dirty="0">
                <a:effectLst/>
                <a:latin typeface="Times New Roman" panose="02020603050405020304" pitchFamily="18" charset="0"/>
                <a:cs typeface="Times New Roman" panose="02020603050405020304" pitchFamily="18" charset="0"/>
              </a:rPr>
              <a:t>-&gt; Security and privacy</a:t>
            </a:r>
          </a:p>
          <a:p>
            <a:pPr marL="0" indent="0" algn="just">
              <a:lnSpc>
                <a:spcPct val="150000"/>
              </a:lnSpc>
              <a:buNone/>
            </a:pPr>
            <a:endParaRPr lang="en-IN"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544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6789" y="1147741"/>
            <a:ext cx="9977717" cy="562712"/>
          </a:xfrm>
        </p:spPr>
        <p:txBody>
          <a:bodyPr>
            <a:noAutofit/>
          </a:bodyPr>
          <a:lstStyle/>
          <a:p>
            <a:pPr algn="ctr">
              <a:lnSpc>
                <a:spcPct val="100000"/>
              </a:lnSpc>
            </a:pPr>
            <a:r>
              <a:rPr lang="en-IN" sz="2400" b="1" dirty="0">
                <a:solidFill>
                  <a:schemeClr val="tx1"/>
                </a:solidFill>
                <a:latin typeface="Times New Roman" panose="02020603050405020304" pitchFamily="18" charset="0"/>
                <a:cs typeface="Times New Roman" panose="02020603050405020304" pitchFamily="18" charset="0"/>
              </a:rPr>
              <a:t>5. SYSTEM </a:t>
            </a:r>
            <a:r>
              <a:rPr lang="en-US" sz="2400" b="1" dirty="0">
                <a:solidFill>
                  <a:schemeClr val="tx1"/>
                </a:solidFill>
                <a:latin typeface="Times New Roman" panose="02020603050405020304" pitchFamily="18" charset="0"/>
                <a:cs typeface="Times New Roman" panose="02020603050405020304" pitchFamily="18" charset="0"/>
              </a:rPr>
              <a:t>MODULES </a:t>
            </a:r>
          </a:p>
        </p:txBody>
      </p:sp>
      <p:sp>
        <p:nvSpPr>
          <p:cNvPr id="14" name="Content Placeholder 13"/>
          <p:cNvSpPr>
            <a:spLocks noGrp="1"/>
          </p:cNvSpPr>
          <p:nvPr>
            <p:ph idx="1"/>
          </p:nvPr>
        </p:nvSpPr>
        <p:spPr>
          <a:xfrm>
            <a:off x="1196788" y="1885300"/>
            <a:ext cx="9977718" cy="4434818"/>
          </a:xfrm>
        </p:spPr>
        <p:txBody>
          <a:bodyPr>
            <a:noAutofit/>
          </a:bodyPr>
          <a:lstStyle/>
          <a:p>
            <a:pPr marL="0" indent="0">
              <a:lnSpc>
                <a:spcPct val="150000"/>
              </a:lnSpc>
              <a:buNone/>
            </a:pPr>
            <a:r>
              <a:rPr lang="en-US" i="0" dirty="0">
                <a:effectLst/>
                <a:latin typeface="Times New Roman" panose="02020603050405020304" pitchFamily="18" charset="0"/>
                <a:cs typeface="Times New Roman" panose="02020603050405020304" pitchFamily="18" charset="0"/>
              </a:rPr>
              <a:t>-&gt; Data Collection and Preprocessing Module</a:t>
            </a:r>
          </a:p>
          <a:p>
            <a:pPr marL="0" indent="0">
              <a:lnSpc>
                <a:spcPct val="150000"/>
              </a:lnSpc>
              <a:buNone/>
            </a:pPr>
            <a:r>
              <a:rPr lang="en-IN" i="0" dirty="0">
                <a:effectLst/>
                <a:latin typeface="Times New Roman" panose="02020603050405020304" pitchFamily="18" charset="0"/>
                <a:cs typeface="Times New Roman" panose="02020603050405020304" pitchFamily="18" charset="0"/>
              </a:rPr>
              <a:t>-&gt; Recommendation Algorithm Module (Natural Language Processing)</a:t>
            </a:r>
            <a:endParaRPr lang="en-US" dirty="0">
              <a:latin typeface="Times New Roman" panose="02020603050405020304" pitchFamily="18" charset="0"/>
              <a:cs typeface="Times New Roman" panose="02020603050405020304" pitchFamily="18" charset="0"/>
            </a:endParaRPr>
          </a:p>
          <a:p>
            <a:pPr marL="0" indent="0">
              <a:lnSpc>
                <a:spcPct val="150000"/>
              </a:lnSpc>
              <a:buNone/>
            </a:pPr>
            <a:r>
              <a:rPr lang="en-IN" i="0" dirty="0">
                <a:effectLst/>
                <a:latin typeface="Times New Roman" panose="02020603050405020304" pitchFamily="18" charset="0"/>
                <a:cs typeface="Times New Roman" panose="02020603050405020304" pitchFamily="18" charset="0"/>
              </a:rPr>
              <a:t>-&gt; Evaluation and Testing Module</a:t>
            </a:r>
            <a:endParaRPr lang="en-US" i="0" dirty="0">
              <a:effectLst/>
              <a:latin typeface="Times New Roman" panose="02020603050405020304" pitchFamily="18" charset="0"/>
              <a:cs typeface="Times New Roman" panose="02020603050405020304" pitchFamily="18" charset="0"/>
            </a:endParaRPr>
          </a:p>
          <a:p>
            <a:pPr marL="0" indent="0">
              <a:lnSpc>
                <a:spcPct val="150000"/>
              </a:lnSpc>
              <a:buNone/>
            </a:pPr>
            <a:r>
              <a:rPr lang="en-US" i="0" dirty="0">
                <a:effectLst/>
                <a:latin typeface="Times New Roman" panose="02020603050405020304" pitchFamily="18" charset="0"/>
                <a:cs typeface="Times New Roman" panose="02020603050405020304" pitchFamily="18" charset="0"/>
              </a:rPr>
              <a:t>-&gt; User Interface Module</a:t>
            </a:r>
          </a:p>
          <a:p>
            <a:pPr marL="0" indent="0">
              <a:lnSpc>
                <a:spcPct val="150000"/>
              </a:lnSpc>
              <a:buNone/>
            </a:pPr>
            <a:r>
              <a:rPr lang="en-IN" i="0" dirty="0">
                <a:effectLst/>
                <a:latin typeface="Times New Roman" panose="02020603050405020304" pitchFamily="18" charset="0"/>
                <a:cs typeface="Times New Roman" panose="02020603050405020304" pitchFamily="18" charset="0"/>
              </a:rPr>
              <a:t>-&gt; Deployment and Integration Module</a:t>
            </a:r>
          </a:p>
          <a:p>
            <a:pPr marL="0" indent="0">
              <a:lnSpc>
                <a:spcPct val="150000"/>
              </a:lnSpc>
              <a:buNone/>
            </a:pPr>
            <a:r>
              <a:rPr lang="en-IN" dirty="0">
                <a:solidFill>
                  <a:schemeClr val="tx1"/>
                </a:solidFill>
                <a:latin typeface="Times New Roman" panose="02020603050405020304" pitchFamily="18" charset="0"/>
                <a:cs typeface="Times New Roman" panose="02020603050405020304" pitchFamily="18" charset="0"/>
              </a:rPr>
              <a:t>-&gt; Security and Privacy Module </a:t>
            </a:r>
          </a:p>
        </p:txBody>
      </p:sp>
    </p:spTree>
    <p:extLst>
      <p:ext uri="{BB962C8B-B14F-4D97-AF65-F5344CB8AC3E}">
        <p14:creationId xmlns:p14="http://schemas.microsoft.com/office/powerpoint/2010/main" val="2271053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96789" y="1171188"/>
            <a:ext cx="9977717" cy="562712"/>
          </a:xfrm>
        </p:spPr>
        <p:txBody>
          <a:bodyPr>
            <a:noAutofit/>
          </a:bodyPr>
          <a:lstStyle/>
          <a:p>
            <a:pPr algn="ctr">
              <a:lnSpc>
                <a:spcPct val="150000"/>
              </a:lnSpc>
            </a:pPr>
            <a:r>
              <a:rPr lang="en-IN" sz="2400" b="1" dirty="0">
                <a:solidFill>
                  <a:schemeClr val="tx1"/>
                </a:solidFill>
                <a:latin typeface="Times New Roman" panose="02020603050405020304" pitchFamily="18" charset="0"/>
                <a:cs typeface="Times New Roman" panose="02020603050405020304" pitchFamily="18" charset="0"/>
              </a:rPr>
              <a:t>6. SYSTEM REQUIREMENTS</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196788" y="1885300"/>
            <a:ext cx="9977718" cy="4434818"/>
          </a:xfrm>
        </p:spPr>
        <p:txBody>
          <a:bodyPr>
            <a:noAutofit/>
          </a:bodyPr>
          <a:lstStyle/>
          <a:p>
            <a:pPr marL="0" indent="0">
              <a:lnSpc>
                <a:spcPct val="150000"/>
              </a:lnSpc>
              <a:buNone/>
            </a:pPr>
            <a:r>
              <a:rPr lang="en-IN" i="0" dirty="0">
                <a:effectLst/>
                <a:latin typeface="Times New Roman" panose="02020603050405020304" pitchFamily="18" charset="0"/>
                <a:cs typeface="Times New Roman" panose="02020603050405020304" pitchFamily="18" charset="0"/>
              </a:rPr>
              <a:t>-&gt; Data Collection and Preprocessing </a:t>
            </a:r>
          </a:p>
          <a:p>
            <a:pPr marL="0" indent="0">
              <a:lnSpc>
                <a:spcPct val="150000"/>
              </a:lnSpc>
              <a:buNone/>
            </a:pPr>
            <a:r>
              <a:rPr lang="en-IN" i="0" dirty="0">
                <a:effectLst/>
                <a:latin typeface="Times New Roman" panose="02020603050405020304" pitchFamily="18" charset="0"/>
                <a:cs typeface="Times New Roman" panose="02020603050405020304" pitchFamily="18" charset="0"/>
              </a:rPr>
              <a:t>-&gt; Recommendation Algorithm Implementation (Natural Language Processing)</a:t>
            </a:r>
          </a:p>
          <a:p>
            <a:pPr marL="0" indent="0">
              <a:lnSpc>
                <a:spcPct val="150000"/>
              </a:lnSpc>
              <a:buNone/>
            </a:pPr>
            <a:r>
              <a:rPr lang="en-IN" i="0" dirty="0">
                <a:effectLst/>
                <a:latin typeface="Times New Roman" panose="02020603050405020304" pitchFamily="18" charset="0"/>
                <a:cs typeface="Times New Roman" panose="02020603050405020304" pitchFamily="18" charset="0"/>
              </a:rPr>
              <a:t>-&gt; User Interface </a:t>
            </a:r>
            <a:r>
              <a:rPr lang="en-IN" dirty="0">
                <a:latin typeface="Times New Roman" panose="02020603050405020304" pitchFamily="18" charset="0"/>
                <a:cs typeface="Times New Roman" panose="02020603050405020304" pitchFamily="18" charset="0"/>
              </a:rPr>
              <a:t> </a:t>
            </a:r>
          </a:p>
          <a:p>
            <a:pPr marL="0" indent="0">
              <a:lnSpc>
                <a:spcPct val="150000"/>
              </a:lnSpc>
              <a:buNone/>
            </a:pPr>
            <a:r>
              <a:rPr lang="en-IN" i="0" dirty="0">
                <a:effectLst/>
                <a:latin typeface="Times New Roman" panose="02020603050405020304" pitchFamily="18" charset="0"/>
                <a:cs typeface="Times New Roman" panose="02020603050405020304" pitchFamily="18" charset="0"/>
              </a:rPr>
              <a:t>-&gt; Evaluation and Metrics </a:t>
            </a:r>
          </a:p>
          <a:p>
            <a:pPr marL="0" indent="0">
              <a:lnSpc>
                <a:spcPct val="150000"/>
              </a:lnSpc>
              <a:buNone/>
            </a:pPr>
            <a:r>
              <a:rPr lang="en-IN" i="0" dirty="0">
                <a:effectLst/>
                <a:latin typeface="Times New Roman" panose="02020603050405020304" pitchFamily="18" charset="0"/>
                <a:cs typeface="Times New Roman" panose="02020603050405020304" pitchFamily="18" charset="0"/>
              </a:rPr>
              <a:t>-&gt; Deployment and Integration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3889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1107141" y="1139924"/>
            <a:ext cx="9977717" cy="562712"/>
          </a:xfrm>
        </p:spPr>
        <p:txBody>
          <a:bodyPr>
            <a:noAutofit/>
          </a:bodyPr>
          <a:lstStyle/>
          <a:p>
            <a:pPr algn="ctr">
              <a:lnSpc>
                <a:spcPct val="100000"/>
              </a:lnSpc>
            </a:pPr>
            <a:r>
              <a:rPr lang="en-IN" sz="2400" b="1" dirty="0">
                <a:solidFill>
                  <a:schemeClr val="tx1"/>
                </a:solidFill>
                <a:latin typeface="Times New Roman" panose="02020603050405020304" pitchFamily="18" charset="0"/>
                <a:cs typeface="Times New Roman" panose="02020603050405020304" pitchFamily="18" charset="0"/>
              </a:rPr>
              <a:t>7. FRONT END AND BACK END OF SYSTEM </a:t>
            </a:r>
            <a:endParaRPr lang="en-IN" sz="2400" dirty="0">
              <a:solidFill>
                <a:schemeClr val="tx1"/>
              </a:solidFill>
              <a:latin typeface="Times New Roman" panose="02020603050405020304" pitchFamily="18" charset="0"/>
              <a:cs typeface="Times New Roman" panose="02020603050405020304" pitchFamily="18" charset="0"/>
            </a:endParaRPr>
          </a:p>
        </p:txBody>
      </p:sp>
      <p:sp>
        <p:nvSpPr>
          <p:cNvPr id="14" name="Content Placeholder 13"/>
          <p:cNvSpPr>
            <a:spLocks noGrp="1"/>
          </p:cNvSpPr>
          <p:nvPr>
            <p:ph idx="1"/>
          </p:nvPr>
        </p:nvSpPr>
        <p:spPr>
          <a:xfrm>
            <a:off x="1196788" y="1885300"/>
            <a:ext cx="9977718" cy="4434818"/>
          </a:xfrm>
        </p:spPr>
        <p:txBody>
          <a:bodyPr>
            <a:noAutofit/>
          </a:bodyPr>
          <a:lstStyle/>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Streamlit</a:t>
            </a:r>
            <a:r>
              <a:rPr lang="en-US" dirty="0">
                <a:solidFill>
                  <a:schemeClr val="tx1"/>
                </a:solidFill>
                <a:latin typeface="Times New Roman" panose="02020603050405020304" pitchFamily="18" charset="0"/>
                <a:cs typeface="Times New Roman" panose="02020603050405020304" pitchFamily="18" charset="0"/>
              </a:rPr>
              <a:t> </a:t>
            </a:r>
          </a:p>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HTML</a:t>
            </a:r>
          </a:p>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CSS</a:t>
            </a:r>
          </a:p>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Machine learning </a:t>
            </a:r>
          </a:p>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 Deep learning </a:t>
            </a:r>
            <a:endParaRPr lang="en-IN" dirty="0">
              <a:solidFill>
                <a:schemeClr val="tx1"/>
              </a:solidFill>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SQL</a:t>
            </a:r>
          </a:p>
          <a:p>
            <a:pPr>
              <a:lnSpc>
                <a:spcPct val="150000"/>
              </a:lnSpc>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Natural Language Processing </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577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E2C19-FF70-185C-4DD8-572DFF329ABE}"/>
              </a:ext>
            </a:extLst>
          </p:cNvPr>
          <p:cNvSpPr>
            <a:spLocks noGrp="1"/>
          </p:cNvSpPr>
          <p:nvPr>
            <p:ph type="title"/>
          </p:nvPr>
        </p:nvSpPr>
        <p:spPr/>
        <p:txBody>
          <a:bodyPr>
            <a:normAutofit/>
          </a:bodyPr>
          <a:lstStyle/>
          <a:p>
            <a:r>
              <a:rPr lang="en-IN" sz="2400" b="1" dirty="0">
                <a:latin typeface="Times New Roman" panose="02020603050405020304" pitchFamily="18" charset="0"/>
                <a:cs typeface="Times New Roman" panose="02020603050405020304" pitchFamily="18" charset="0"/>
              </a:rPr>
              <a:t>		           8. </a:t>
            </a:r>
            <a:r>
              <a:rPr lang="en-IN" sz="2400" b="1" dirty="0">
                <a:solidFill>
                  <a:schemeClr val="tx1"/>
                </a:solidFill>
                <a:latin typeface="Times New Roman" panose="02020603050405020304" pitchFamily="18" charset="0"/>
                <a:cs typeface="Times New Roman" panose="02020603050405020304" pitchFamily="18" charset="0"/>
              </a:rPr>
              <a:t>SCREENSHOTS OF PROJECT</a:t>
            </a:r>
            <a:endParaRPr lang="en-IN" sz="2400" b="1" dirty="0">
              <a:latin typeface="Times New Roman" panose="02020603050405020304" pitchFamily="18" charset="0"/>
              <a:cs typeface="Times New Roman" panose="02020603050405020304" pitchFamily="18" charset="0"/>
            </a:endParaRPr>
          </a:p>
        </p:txBody>
      </p:sp>
      <p:pic>
        <p:nvPicPr>
          <p:cNvPr id="5" name="Content Placeholder 4" descr="A screen shot of a login screen&#10;&#10;Description automatically generated">
            <a:extLst>
              <a:ext uri="{FF2B5EF4-FFF2-40B4-BE49-F238E27FC236}">
                <a16:creationId xmlns:a16="http://schemas.microsoft.com/office/drawing/2014/main" id="{4C60786E-1A73-3DD7-3F9C-0692223EF17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7281" y="1846263"/>
            <a:ext cx="10172504" cy="4351337"/>
          </a:xfrm>
        </p:spPr>
      </p:pic>
    </p:spTree>
    <p:extLst>
      <p:ext uri="{BB962C8B-B14F-4D97-AF65-F5344CB8AC3E}">
        <p14:creationId xmlns:p14="http://schemas.microsoft.com/office/powerpoint/2010/main" val="3611676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02006FA4-1611-4B07-AF7F-85CF6D20EB3E}"/>
    </a:ext>
  </a:extLst>
</a:theme>
</file>

<file path=ppt/theme/theme2.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Academic Literature">
      <a:dk1>
        <a:srgbClr val="514843"/>
      </a:dk1>
      <a:lt1>
        <a:srgbClr val="FFFFFF"/>
      </a:lt1>
      <a:dk2>
        <a:srgbClr val="000000"/>
      </a:dk2>
      <a:lt2>
        <a:srgbClr val="FFFFF3"/>
      </a:lt2>
      <a:accent1>
        <a:srgbClr val="514843"/>
      </a:accent1>
      <a:accent2>
        <a:srgbClr val="6D7D66"/>
      </a:accent2>
      <a:accent3>
        <a:srgbClr val="525A6A"/>
      </a:accent3>
      <a:accent4>
        <a:srgbClr val="827266"/>
      </a:accent4>
      <a:accent5>
        <a:srgbClr val="AE9A7E"/>
      </a:accent5>
      <a:accent6>
        <a:srgbClr val="A8A39E"/>
      </a:accent6>
      <a:hlink>
        <a:srgbClr val="59704F"/>
      </a:hlink>
      <a:folHlink>
        <a:srgbClr val="A8A39E"/>
      </a:folHlink>
    </a:clrScheme>
    <a:fontScheme name="Plantagenet Cherokee-Euphemia">
      <a:majorFont>
        <a:latin typeface="Plantagenet Cherokee"/>
        <a:ea typeface=""/>
        <a:cs typeface=""/>
      </a:majorFont>
      <a:minorFont>
        <a:latin typeface="Euphemia"/>
        <a:ea typeface=""/>
        <a:cs typeface=""/>
      </a:minorFont>
    </a:fontScheme>
    <a:fmtScheme name="AcademicLiterature">
      <a:fillStyleLst>
        <a:solidFill>
          <a:schemeClr val="phClr"/>
        </a:solidFill>
        <a:gradFill rotWithShape="1">
          <a:gsLst>
            <a:gs pos="0">
              <a:schemeClr val="phClr">
                <a:tint val="58000"/>
                <a:satMod val="300000"/>
              </a:schemeClr>
            </a:gs>
            <a:gs pos="100000">
              <a:schemeClr val="phClr">
                <a:tint val="68000"/>
                <a:satMod val="300000"/>
              </a:schemeClr>
            </a:gs>
          </a:gsLst>
          <a:path path="rect">
            <a:fillToRect l="50000" t="50000" r="50000" b="50000"/>
          </a:path>
        </a:gradFill>
        <a:gradFill rotWithShape="1">
          <a:gsLst>
            <a:gs pos="0">
              <a:schemeClr val="phClr">
                <a:shade val="100000"/>
                <a:satMod val="137000"/>
              </a:schemeClr>
            </a:gs>
            <a:gs pos="71000">
              <a:schemeClr val="phClr">
                <a:shade val="98000"/>
                <a:satMod val="137000"/>
              </a:schemeClr>
            </a:gs>
            <a:gs pos="100000">
              <a:schemeClr val="phClr">
                <a:shade val="75000"/>
                <a:satMod val="137000"/>
              </a:schemeClr>
            </a:gs>
          </a:gsLst>
          <a:path path="rect">
            <a:fillToRect l="50000" t="50000" r="50000" b="50000"/>
          </a:path>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80000"/>
                <a:satMod val="300000"/>
              </a:schemeClr>
            </a:gs>
            <a:gs pos="100000">
              <a:schemeClr val="phClr">
                <a:shade val="90000"/>
                <a:alpha val="80000"/>
                <a:satMod val="200000"/>
              </a:schemeClr>
            </a:gs>
          </a:gsLst>
          <a:path path="rect">
            <a:fillToRect l="20000" t="20000" r="20000" b="20000"/>
          </a:path>
        </a:gradFill>
        <a:gradFill rotWithShape="1">
          <a:gsLst>
            <a:gs pos="0">
              <a:schemeClr val="phClr">
                <a:tint val="80000"/>
                <a:satMod val="300000"/>
              </a:schemeClr>
            </a:gs>
            <a:gs pos="100000">
              <a:schemeClr val="phClr">
                <a:shade val="90000"/>
                <a:alpha val="80000"/>
                <a:satMod val="200000"/>
              </a:schemeClr>
            </a:gs>
          </a:gsLst>
          <a:path path="rect">
            <a:fillToRect l="5000" t="5000" r="5000" b="5000"/>
          </a:path>
        </a:gradFill>
      </a:bgFillStyleLst>
    </a:fmtScheme>
  </a:themeElements>
  <a:objectDefaults>
    <a:lnDef>
      <a:spPr>
        <a:ln>
          <a:solidFill>
            <a:schemeClr val="accent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855024</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2012-08-31T08:50:00+00:00</AssetStart>
    <FriendlyTitle xmlns="4873beb7-5857-4685-be1f-d57550cc96cc" xsi:nil="true"/>
    <MarketSpecific xmlns="4873beb7-5857-4685-be1f-d57550cc96cc">false</MarketSpecific>
    <TPNamespace xmlns="4873beb7-5857-4685-be1f-d57550cc96cc" xsi:nil="true"/>
    <PublishStatusLookup xmlns="4873beb7-5857-4685-be1f-d57550cc96cc">
      <Value>1616423</Value>
    </PublishStatusLookup>
    <APAuthor xmlns="4873beb7-5857-4685-be1f-d57550cc96cc">
      <UserInfo>
        <DisplayName>REDMOND\kristaa</DisplayName>
        <AccountId>136</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TP</AssetType>
    <MachineTranslated xmlns="4873beb7-5857-4685-be1f-d57550cc96cc">false</MachineTranslated>
    <OutputCachingOn xmlns="4873beb7-5857-4685-be1f-d57550cc96cc">false</OutputCachingOn>
    <TemplateStatus xmlns="4873beb7-5857-4685-be1f-d57550cc96cc">Complete</TemplateStatus>
    <IsSearchable xmlns="4873beb7-5857-4685-be1f-d57550cc96cc">true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TP103431361</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28C8B9CA-0273-4370-889A-FC05DA5C2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CDDBB83-77C1-4099-A0AA-289882E745E2}">
  <ds:schemaRefs>
    <ds:schemaRef ds:uri="http://www.w3.org/XML/1998/namespace"/>
    <ds:schemaRef ds:uri="http://purl.org/dc/terms/"/>
    <ds:schemaRef ds:uri="http://schemas.microsoft.com/office/2006/metadata/properties"/>
    <ds:schemaRef ds:uri="http://schemas.microsoft.com/office/2006/documentManagement/types"/>
    <ds:schemaRef ds:uri="http://purl.org/dc/elements/1.1/"/>
    <ds:schemaRef ds:uri="4873beb7-5857-4685-be1f-d57550cc96cc"/>
    <ds:schemaRef ds:uri="http://schemas.openxmlformats.org/package/2006/metadata/core-properties"/>
    <ds:schemaRef ds:uri="http://purl.org/dc/dcmitype/"/>
    <ds:schemaRef ds:uri="http://schemas.microsoft.com/office/infopath/2007/PartnerControls"/>
  </ds:schemaRefs>
</ds:datastoreItem>
</file>

<file path=customXml/itemProps3.xml><?xml version="1.0" encoding="utf-8"?>
<ds:datastoreItem xmlns:ds="http://schemas.openxmlformats.org/officeDocument/2006/customXml" ds:itemID="{561E720F-F05D-4536-9C34-0CFCED65D3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1849</TotalTime>
  <Words>559</Words>
  <Application>Microsoft Office PowerPoint</Application>
  <PresentationFormat>Widescreen</PresentationFormat>
  <Paragraphs>70</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Euphemia</vt:lpstr>
      <vt:lpstr>Söhne</vt:lpstr>
      <vt:lpstr>Times New Roman</vt:lpstr>
      <vt:lpstr>Wingdings</vt:lpstr>
      <vt:lpstr>Retrospect</vt:lpstr>
      <vt:lpstr>Outline</vt:lpstr>
      <vt:lpstr>1. ABSTRACT </vt:lpstr>
      <vt:lpstr>2. PROBLEMS IN EXISTING SYSTEM</vt:lpstr>
      <vt:lpstr>3. PURPOSE OF THE PROJECT</vt:lpstr>
      <vt:lpstr>4. FUNCTION REQUIREMENTS / Functionalities</vt:lpstr>
      <vt:lpstr>5. SYSTEM MODULES </vt:lpstr>
      <vt:lpstr>6. SYSTEM REQUIREMENTS</vt:lpstr>
      <vt:lpstr>7. FRONT END AND BACK END OF SYSTEM </vt:lpstr>
      <vt:lpstr>             8. SCREENSHOTS OF PROJECT</vt:lpstr>
      <vt:lpstr>PowerPoint Presentation</vt:lpstr>
      <vt:lpstr>PowerPoint Presentation</vt:lpstr>
      <vt:lpstr>PowerPoint Presentation</vt:lpstr>
      <vt:lpstr>     9. FUTURE ENHANCEMENT </vt:lpstr>
      <vt:lpstr>                        10. 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Trivedi, Jainul Amitkumar</cp:lastModifiedBy>
  <cp:revision>82</cp:revision>
  <dcterms:created xsi:type="dcterms:W3CDTF">2021-06-09T16:25:43Z</dcterms:created>
  <dcterms:modified xsi:type="dcterms:W3CDTF">2025-10-02T16:24:52Z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