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12"/>
  </p:notesMasterIdLst>
  <p:sldIdLst>
    <p:sldId id="586" r:id="rId5"/>
    <p:sldId id="1502" r:id="rId6"/>
    <p:sldId id="660" r:id="rId7"/>
    <p:sldId id="1519" r:id="rId8"/>
    <p:sldId id="1530" r:id="rId9"/>
    <p:sldId id="1531" r:id="rId10"/>
    <p:sldId id="1257" r:id="rId11"/>
  </p:sldIdLst>
  <p:sldSz cx="12192000" cy="6858000"/>
  <p:notesSz cx="6858000" cy="9144000"/>
  <p:defaultTextStyle>
    <a:defPPr>
      <a:defRPr lang="es-EC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5133D"/>
    <a:srgbClr val="4EA72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0031A14-71AE-BC99-D535-21990E3CD646}" v="27" dt="2025-08-29T13:57:13.086"/>
    <p1510:client id="{EAF05DF7-8FF3-417F-85FA-C24449DC6A42}" v="183" dt="2025-08-29T17:21:40.288"/>
    <p1510:client id="{FD3B9FD5-333C-4FF0-B248-180711353E2D}" v="1660" dt="2025-08-29T16:54:33.78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in estilo ni cuadrícula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" Target="slides/slide3.xml"/><Relationship Id="rId12" Type="http://schemas.openxmlformats.org/officeDocument/2006/relationships/notesMaster" Target="notesMasters/notesMaster1.xml"/><Relationship Id="rId17" Type="http://schemas.microsoft.com/office/2015/10/relationships/revisionInfo" Target="revisionInfo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theme" Target="theme/theme1.xml"/><Relationship Id="rId10" Type="http://schemas.openxmlformats.org/officeDocument/2006/relationships/slide" Target="slides/slide6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https://udlaec-my.sharepoint.com/personal/dillan_cruz_simba_udla_edu_ec/Documents/TENDENCIAS%20NUEVO.xlsx" TargetMode="External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https://udlaec-my.sharepoint.com/personal/dillan_cruz_simba_udla_edu_ec/Documents/TENDENCIAS%20NUEVO.xlsx" TargetMode="External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https://udlaec-my.sharepoint.com/personal/dillan_cruz_simba_udla_edu_ec/Documents/TENDENCIAS%20NUEVO.xlsx" TargetMode="External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https://udlaec-my.sharepoint.com/personal/dillan_cruz_simba_udla_edu_ec/Documents/TENDENCIAS%20NUEVO.xlsx" TargetMode="External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https://udlaec-my.sharepoint.com/personal/dillan_cruz_simba_udla_edu_ec/Documents/TENDENCIAS%20NUEVO.xlsx" TargetMode="External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'SEGURIDAD INFORM'!$K$12</c:f>
              <c:strCache>
                <c:ptCount val="1"/>
                <c:pt idx="0">
                  <c:v>EN LINEA</c:v>
                </c:pt>
              </c:strCache>
            </c:strRef>
          </c:tx>
          <c:spPr>
            <a:ln w="28575" cap="rnd">
              <a:solidFill>
                <a:srgbClr val="A5133D"/>
              </a:solidFill>
              <a:round/>
            </a:ln>
            <a:effectLst/>
          </c:spPr>
          <c:marker>
            <c:symbol val="none"/>
          </c:marker>
          <c:cat>
            <c:numRef>
              <c:f>'SEGURIDAD INFORM'!$J$13:$J$16</c:f>
              <c:numCache>
                <c:formatCode>General</c:formatCode>
                <c:ptCount val="4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  <c:pt idx="3">
                  <c:v>2023</c:v>
                </c:pt>
              </c:numCache>
            </c:numRef>
          </c:cat>
          <c:val>
            <c:numRef>
              <c:f>'SEGURIDAD INFORM'!$K$13:$K$16</c:f>
              <c:numCache>
                <c:formatCode>General</c:formatCode>
                <c:ptCount val="4"/>
                <c:pt idx="0">
                  <c:v>866</c:v>
                </c:pt>
                <c:pt idx="1">
                  <c:v>1224</c:v>
                </c:pt>
                <c:pt idx="2">
                  <c:v>1242</c:v>
                </c:pt>
                <c:pt idx="3">
                  <c:v>1260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324-453E-B9F6-4B6825C8E57E}"/>
            </c:ext>
          </c:extLst>
        </c:ser>
        <c:ser>
          <c:idx val="1"/>
          <c:order val="1"/>
          <c:tx>
            <c:strRef>
              <c:f>'SEGURIDAD INFORM'!$L$12</c:f>
              <c:strCache>
                <c:ptCount val="1"/>
                <c:pt idx="0">
                  <c:v>PRESENCIAL</c:v>
                </c:pt>
              </c:strCache>
            </c:strRef>
          </c:tx>
          <c:spPr>
            <a:ln w="28575" cap="rnd">
              <a:solidFill>
                <a:srgbClr val="D1D1D1"/>
              </a:solidFill>
              <a:round/>
            </a:ln>
            <a:effectLst/>
          </c:spPr>
          <c:marker>
            <c:symbol val="none"/>
          </c:marker>
          <c:cat>
            <c:numRef>
              <c:f>'SEGURIDAD INFORM'!$J$13:$J$16</c:f>
              <c:numCache>
                <c:formatCode>General</c:formatCode>
                <c:ptCount val="4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  <c:pt idx="3">
                  <c:v>2023</c:v>
                </c:pt>
              </c:numCache>
            </c:numRef>
          </c:cat>
          <c:val>
            <c:numRef>
              <c:f>'SEGURIDAD INFORM'!$L$13:$L$16</c:f>
              <c:numCache>
                <c:formatCode>General</c:formatCode>
                <c:ptCount val="4"/>
                <c:pt idx="0">
                  <c:v>480</c:v>
                </c:pt>
                <c:pt idx="1">
                  <c:v>616</c:v>
                </c:pt>
                <c:pt idx="2">
                  <c:v>748</c:v>
                </c:pt>
                <c:pt idx="3">
                  <c:v>771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324-453E-B9F6-4B6825C8E5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650982672"/>
        <c:axId val="1650979312"/>
      </c:lineChart>
      <c:catAx>
        <c:axId val="16509826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endParaRPr lang="es-EC"/>
          </a:p>
        </c:txPr>
        <c:crossAx val="1650979312"/>
        <c:crosses val="autoZero"/>
        <c:auto val="1"/>
        <c:lblAlgn val="ctr"/>
        <c:lblOffset val="100"/>
        <c:noMultiLvlLbl val="0"/>
      </c:catAx>
      <c:valAx>
        <c:axId val="16509793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endParaRPr lang="es-EC"/>
          </a:p>
        </c:txPr>
        <c:crossAx val="16509826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7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  <a:ea typeface="+mn-ea"/>
              <a:cs typeface="+mn-cs"/>
            </a:defRPr>
          </a:pPr>
          <a:endParaRPr lang="es-EC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700">
          <a:latin typeface="Century Gothic" panose="020B0502020202020204" pitchFamily="34" charset="0"/>
        </a:defRPr>
      </a:pPr>
      <a:endParaRPr lang="es-EC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barChart>
        <c:barDir val="col"/>
        <c:grouping val="clustered"/>
        <c:varyColors val="0"/>
        <c:ser>
          <c:idx val="0"/>
          <c:order val="0"/>
          <c:spPr>
            <a:solidFill>
              <a:srgbClr val="A5133D"/>
            </a:solidFill>
            <a:ln>
              <a:noFill/>
            </a:ln>
            <a:effectLst/>
          </c:spPr>
          <c:invertIfNegative val="0"/>
          <c:cat>
            <c:strRef>
              <c:f>'SEGURIDAD INFORM'!$O$3:$O$4</c:f>
              <c:strCache>
                <c:ptCount val="2"/>
                <c:pt idx="0">
                  <c:v>Propuesta</c:v>
                </c:pt>
                <c:pt idx="1">
                  <c:v>Ciberseguridad</c:v>
                </c:pt>
              </c:strCache>
            </c:strRef>
          </c:cat>
          <c:val>
            <c:numRef>
              <c:f>'SEGURIDAD INFORM'!$P$3:$P$4</c:f>
              <c:numCache>
                <c:formatCode>_("$"* #,##0.00_);_("$"* \(#,##0.00\);_("$"* "-"??_);_(@_)</c:formatCode>
                <c:ptCount val="2"/>
                <c:pt idx="0">
                  <c:v>133066907.20999999</c:v>
                </c:pt>
                <c:pt idx="1">
                  <c:v>563581422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0-E8FE-4C45-BF91-D033AFC62509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219"/>
        <c:overlap val="-27"/>
        <c:axId val="1765825072"/>
        <c:axId val="1765827952"/>
      </c:barChart>
      <c:catAx>
        <c:axId val="1765825072"/>
        <c:scaling>
          <c:orientation val="minMax"/>
        </c:scaling>
        <c:delete val="1"/>
        <c:axPos val="b"/>
        <c:numFmt formatCode="General" sourceLinked="1"/>
        <c:majorTickMark val="none"/>
        <c:minorTickMark val="none"/>
        <c:tickLblPos val="nextTo"/>
        <c:crossAx val="1765827952"/>
        <c:crosses val="autoZero"/>
        <c:auto val="1"/>
        <c:lblAlgn val="ctr"/>
        <c:lblOffset val="100"/>
        <c:noMultiLvlLbl val="0"/>
      </c:catAx>
      <c:valAx>
        <c:axId val="176582795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_(&quot;$&quot;* #,##0.00_);_(&quot;$&quot;* \(#,##0.00\);_(&quot;$&quot;* &quot;-&quot;??_);_(@_)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8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endParaRPr lang="es-EC"/>
          </a:p>
        </c:txPr>
        <c:crossAx val="17658250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800">
          <a:latin typeface="Century Gothic" panose="020B0502020202020204" pitchFamily="34" charset="0"/>
        </a:defRPr>
      </a:pPr>
      <a:endParaRPr lang="es-EC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'SEGURIDAD INFORM'!$K$12</c:f>
              <c:strCache>
                <c:ptCount val="1"/>
                <c:pt idx="0">
                  <c:v>EN LINEA</c:v>
                </c:pt>
              </c:strCache>
            </c:strRef>
          </c:tx>
          <c:spPr>
            <a:ln w="28575" cap="rnd">
              <a:solidFill>
                <a:srgbClr val="A5133D"/>
              </a:solidFill>
              <a:round/>
            </a:ln>
            <a:effectLst/>
          </c:spPr>
          <c:marker>
            <c:symbol val="none"/>
          </c:marker>
          <c:cat>
            <c:numRef>
              <c:f>'SEGURIDAD INFORM'!$J$13:$J$16</c:f>
              <c:numCache>
                <c:formatCode>General</c:formatCode>
                <c:ptCount val="4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  <c:pt idx="3">
                  <c:v>2023</c:v>
                </c:pt>
              </c:numCache>
            </c:numRef>
          </c:cat>
          <c:val>
            <c:numRef>
              <c:f>'SEGURIDAD INFORM'!$K$13:$K$16</c:f>
              <c:numCache>
                <c:formatCode>General</c:formatCode>
                <c:ptCount val="4"/>
                <c:pt idx="0">
                  <c:v>866</c:v>
                </c:pt>
                <c:pt idx="1">
                  <c:v>1224</c:v>
                </c:pt>
                <c:pt idx="2">
                  <c:v>1242</c:v>
                </c:pt>
                <c:pt idx="3">
                  <c:v>1260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BE6-4BA0-B765-7C6E9B929A9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650982672"/>
        <c:axId val="1650979312"/>
      </c:lineChart>
      <c:catAx>
        <c:axId val="16509826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endParaRPr lang="es-EC"/>
          </a:p>
        </c:txPr>
        <c:crossAx val="1650979312"/>
        <c:crosses val="autoZero"/>
        <c:auto val="1"/>
        <c:lblAlgn val="ctr"/>
        <c:lblOffset val="100"/>
        <c:noMultiLvlLbl val="0"/>
      </c:catAx>
      <c:valAx>
        <c:axId val="16509793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5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endParaRPr lang="es-EC"/>
          </a:p>
        </c:txPr>
        <c:crossAx val="16509826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700">
          <a:latin typeface="Century Gothic" panose="020B0502020202020204" pitchFamily="34" charset="0"/>
        </a:defRPr>
      </a:pPr>
      <a:endParaRPr lang="es-EC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'SEGURIDAD INFORM'!$K$12</c:f>
              <c:strCache>
                <c:ptCount val="1"/>
                <c:pt idx="0">
                  <c:v>EN LINEA</c:v>
                </c:pt>
              </c:strCache>
            </c:strRef>
          </c:tx>
          <c:spPr>
            <a:ln w="28575" cap="rnd">
              <a:solidFill>
                <a:srgbClr val="A5133D"/>
              </a:solidFill>
              <a:round/>
            </a:ln>
            <a:effectLst/>
          </c:spPr>
          <c:marker>
            <c:symbol val="none"/>
          </c:marker>
          <c:cat>
            <c:numRef>
              <c:f>'SEGURIDAD INFORM'!$J$13:$J$16</c:f>
              <c:numCache>
                <c:formatCode>General</c:formatCode>
                <c:ptCount val="4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  <c:pt idx="3">
                  <c:v>2023</c:v>
                </c:pt>
              </c:numCache>
            </c:numRef>
          </c:cat>
          <c:val>
            <c:numRef>
              <c:f>'SEGURIDAD INFORM'!$K$13:$K$16</c:f>
              <c:numCache>
                <c:formatCode>General</c:formatCode>
                <c:ptCount val="4"/>
                <c:pt idx="0">
                  <c:v>866</c:v>
                </c:pt>
                <c:pt idx="1">
                  <c:v>1224</c:v>
                </c:pt>
                <c:pt idx="2">
                  <c:v>1242</c:v>
                </c:pt>
                <c:pt idx="3">
                  <c:v>1260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A324-453E-B9F6-4B6825C8E57E}"/>
            </c:ext>
          </c:extLst>
        </c:ser>
        <c:ser>
          <c:idx val="1"/>
          <c:order val="1"/>
          <c:tx>
            <c:strRef>
              <c:f>'SEGURIDAD INFORM'!$L$12</c:f>
              <c:strCache>
                <c:ptCount val="1"/>
                <c:pt idx="0">
                  <c:v>PRESENCIAL</c:v>
                </c:pt>
              </c:strCache>
            </c:strRef>
          </c:tx>
          <c:spPr>
            <a:ln w="28575" cap="rnd">
              <a:solidFill>
                <a:srgbClr val="D1D1D1"/>
              </a:solidFill>
              <a:round/>
            </a:ln>
            <a:effectLst/>
          </c:spPr>
          <c:marker>
            <c:symbol val="none"/>
          </c:marker>
          <c:cat>
            <c:numRef>
              <c:f>'SEGURIDAD INFORM'!$J$13:$J$16</c:f>
              <c:numCache>
                <c:formatCode>General</c:formatCode>
                <c:ptCount val="4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  <c:pt idx="3">
                  <c:v>2023</c:v>
                </c:pt>
              </c:numCache>
            </c:numRef>
          </c:cat>
          <c:val>
            <c:numRef>
              <c:f>'SEGURIDAD INFORM'!$L$13:$L$16</c:f>
              <c:numCache>
                <c:formatCode>General</c:formatCode>
                <c:ptCount val="4"/>
                <c:pt idx="0">
                  <c:v>480</c:v>
                </c:pt>
                <c:pt idx="1">
                  <c:v>616</c:v>
                </c:pt>
                <c:pt idx="2">
                  <c:v>748</c:v>
                </c:pt>
                <c:pt idx="3">
                  <c:v>771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1-A324-453E-B9F6-4B6825C8E57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650982672"/>
        <c:axId val="1650979312"/>
      </c:lineChart>
      <c:catAx>
        <c:axId val="16509826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endParaRPr lang="es-EC"/>
          </a:p>
        </c:txPr>
        <c:crossAx val="1650979312"/>
        <c:crosses val="autoZero"/>
        <c:auto val="1"/>
        <c:lblAlgn val="ctr"/>
        <c:lblOffset val="100"/>
        <c:noMultiLvlLbl val="0"/>
      </c:catAx>
      <c:valAx>
        <c:axId val="16509793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7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endParaRPr lang="es-EC"/>
          </a:p>
        </c:txPr>
        <c:crossAx val="1650982672"/>
        <c:crosses val="autoZero"/>
        <c:crossBetween val="between"/>
      </c:valAx>
      <c:spPr>
        <a:noFill/>
        <a:ln>
          <a:noFill/>
        </a:ln>
        <a:effectLst/>
      </c:spPr>
    </c:plotArea>
    <c:legend>
      <c:legendPos val="b"/>
      <c:overlay val="0"/>
      <c:spPr>
        <a:noFill/>
        <a:ln>
          <a:noFill/>
        </a:ln>
        <a:effectLst/>
      </c:spPr>
      <c:txPr>
        <a:bodyPr rot="0" spcFirstLastPara="1" vertOverflow="ellipsis" vert="horz" wrap="square" anchor="ctr" anchorCtr="1"/>
        <a:lstStyle/>
        <a:p>
          <a:pPr>
            <a:defRPr sz="700" b="0" i="0" u="none" strike="noStrike" kern="1200" baseline="0">
              <a:solidFill>
                <a:schemeClr val="tx1">
                  <a:lumMod val="65000"/>
                  <a:lumOff val="35000"/>
                </a:schemeClr>
              </a:solidFill>
              <a:latin typeface="Century Gothic" panose="020B0502020202020204" pitchFamily="34" charset="0"/>
              <a:ea typeface="+mn-ea"/>
              <a:cs typeface="+mn-cs"/>
            </a:defRPr>
          </a:pPr>
          <a:endParaRPr lang="es-EC"/>
        </a:p>
      </c:txPr>
    </c:legend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700">
          <a:latin typeface="Century Gothic" panose="020B0502020202020204" pitchFamily="34" charset="0"/>
        </a:defRPr>
      </a:pPr>
      <a:endParaRPr lang="es-EC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es-ES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lineChart>
        <c:grouping val="standard"/>
        <c:varyColors val="0"/>
        <c:ser>
          <c:idx val="0"/>
          <c:order val="0"/>
          <c:tx>
            <c:strRef>
              <c:f>'SEGURIDAD INFORM'!$K$12</c:f>
              <c:strCache>
                <c:ptCount val="1"/>
                <c:pt idx="0">
                  <c:v>EN LINEA</c:v>
                </c:pt>
              </c:strCache>
            </c:strRef>
          </c:tx>
          <c:spPr>
            <a:ln w="28575" cap="rnd">
              <a:solidFill>
                <a:srgbClr val="A5133D"/>
              </a:solidFill>
              <a:round/>
            </a:ln>
            <a:effectLst/>
          </c:spPr>
          <c:marker>
            <c:symbol val="none"/>
          </c:marker>
          <c:cat>
            <c:numRef>
              <c:f>'SEGURIDAD INFORM'!$J$13:$J$16</c:f>
              <c:numCache>
                <c:formatCode>General</c:formatCode>
                <c:ptCount val="4"/>
                <c:pt idx="0">
                  <c:v>2020</c:v>
                </c:pt>
                <c:pt idx="1">
                  <c:v>2021</c:v>
                </c:pt>
                <c:pt idx="2">
                  <c:v>2022</c:v>
                </c:pt>
                <c:pt idx="3">
                  <c:v>2023</c:v>
                </c:pt>
              </c:numCache>
            </c:numRef>
          </c:cat>
          <c:val>
            <c:numRef>
              <c:f>'SEGURIDAD INFORM'!$K$13:$K$16</c:f>
              <c:numCache>
                <c:formatCode>General</c:formatCode>
                <c:ptCount val="4"/>
                <c:pt idx="0">
                  <c:v>866</c:v>
                </c:pt>
                <c:pt idx="1">
                  <c:v>1224</c:v>
                </c:pt>
                <c:pt idx="2">
                  <c:v>1242</c:v>
                </c:pt>
                <c:pt idx="3">
                  <c:v>1260</c:v>
                </c:pt>
              </c:numCache>
            </c:numRef>
          </c:val>
          <c:smooth val="0"/>
          <c:extLst>
            <c:ext xmlns:c16="http://schemas.microsoft.com/office/drawing/2014/chart" uri="{C3380CC4-5D6E-409C-BE32-E72D297353CC}">
              <c16:uniqueId val="{00000000-6BE6-4BA0-B765-7C6E9B929A9E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smooth val="0"/>
        <c:axId val="1650982672"/>
        <c:axId val="1650979312"/>
      </c:lineChart>
      <c:catAx>
        <c:axId val="1650982672"/>
        <c:scaling>
          <c:orientation val="minMax"/>
        </c:scaling>
        <c:delete val="0"/>
        <c:axPos val="b"/>
        <c:numFmt formatCode="General" sourceLinked="1"/>
        <c:majorTickMark val="none"/>
        <c:minorTickMark val="none"/>
        <c:tickLblPos val="nextTo"/>
        <c:spPr>
          <a:noFill/>
          <a:ln w="9525" cap="flat" cmpd="sng" algn="ctr">
            <a:solidFill>
              <a:schemeClr val="tx1">
                <a:lumMod val="15000"/>
                <a:lumOff val="85000"/>
              </a:schemeClr>
            </a:solidFill>
            <a:round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6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endParaRPr lang="es-EC"/>
          </a:p>
        </c:txPr>
        <c:crossAx val="1650979312"/>
        <c:crosses val="autoZero"/>
        <c:auto val="1"/>
        <c:lblAlgn val="ctr"/>
        <c:lblOffset val="100"/>
        <c:noMultiLvlLbl val="0"/>
      </c:catAx>
      <c:valAx>
        <c:axId val="1650979312"/>
        <c:scaling>
          <c:orientation val="minMax"/>
        </c:scaling>
        <c:delete val="0"/>
        <c:axPos val="l"/>
        <c:majorGridlines>
          <c:spPr>
            <a:ln w="9525" cap="flat" cmpd="sng" algn="ctr">
              <a:solidFill>
                <a:schemeClr val="tx1">
                  <a:lumMod val="15000"/>
                  <a:lumOff val="85000"/>
                </a:schemeClr>
              </a:solidFill>
              <a:round/>
            </a:ln>
            <a:effectLst/>
          </c:spPr>
        </c:majorGridlines>
        <c:numFmt formatCode="General" sourceLinked="1"/>
        <c:majorTickMark val="none"/>
        <c:minorTickMark val="none"/>
        <c:tickLblPos val="nextTo"/>
        <c:spPr>
          <a:noFill/>
          <a:ln>
            <a:noFill/>
          </a:ln>
          <a:effectLst/>
        </c:spPr>
        <c:txPr>
          <a:bodyPr rot="-60000000" spcFirstLastPara="1" vertOverflow="ellipsis" vert="horz" wrap="square" anchor="ctr" anchorCtr="1"/>
          <a:lstStyle/>
          <a:p>
            <a:pPr>
              <a:defRPr sz="500" b="0" i="0" u="none" strike="noStrike" kern="1200" baseline="0">
                <a:solidFill>
                  <a:schemeClr val="tx1">
                    <a:lumMod val="65000"/>
                    <a:lumOff val="35000"/>
                  </a:schemeClr>
                </a:solidFill>
                <a:latin typeface="Century Gothic" panose="020B0502020202020204" pitchFamily="34" charset="0"/>
                <a:ea typeface="+mn-ea"/>
                <a:cs typeface="+mn-cs"/>
              </a:defRPr>
            </a:pPr>
            <a:endParaRPr lang="es-EC"/>
          </a:p>
        </c:txPr>
        <c:crossAx val="1650982672"/>
        <c:crosses val="autoZero"/>
        <c:crossBetween val="between"/>
      </c:valAx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 sz="700">
          <a:latin typeface="Century Gothic" panose="020B0502020202020204" pitchFamily="34" charset="0"/>
        </a:defRPr>
      </a:pPr>
      <a:endParaRPr lang="es-EC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0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</cs:dataPoint>
  <cs:dataPoint3D>
    <cs:lnRef idx="0"/>
    <cs:fillRef idx="1">
      <cs:styleClr val="auto"/>
    </cs:fillRef>
    <cs:effectRef idx="0"/>
    <cs:fontRef idx="minor">
      <a:schemeClr val="tx1"/>
    </cs:fontRef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27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00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000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900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900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solidFill>
        <a:schemeClr val="phClr"/>
      </a:solidFill>
    </cs:spPr>
  </cs:dataPoint3D>
  <cs:dataPointLine>
    <cs:lnRef idx="0">
      <cs:styleClr val="auto"/>
    </cs:lnRef>
    <cs:fillRef idx="1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solidFill>
        <a:schemeClr val="phClr"/>
      </a:solidFill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1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900" kern="1200"/>
  </cs:dataTable>
  <cs:downBar>
    <cs:lnRef idx="0"/>
    <cs:fillRef idx="0"/>
    <cs:effectRef idx="0"/>
    <cs:fontRef idx="minor">
      <a:schemeClr val="dk1"/>
    </cs:fontRef>
    <cs:spPr>
      <a:solidFill>
        <a:schemeClr val="dk1">
          <a:lumMod val="65000"/>
          <a:lumOff val="35000"/>
        </a:schemeClr>
      </a:solidFill>
      <a:ln w="9525">
        <a:solidFill>
          <a:schemeClr val="tx1">
            <a:lumMod val="65000"/>
            <a:lumOff val="35000"/>
          </a:schemeClr>
        </a:solidFill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75000"/>
            <a:lumOff val="25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400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trendlineLabel>
  <cs:upBar>
    <cs:lnRef idx="0"/>
    <cs:fillRef idx="0"/>
    <cs:effectRef idx="0"/>
    <cs:fontRef idx="minor">
      <a:schemeClr val="dk1"/>
    </cs:fontRef>
    <cs:spPr>
      <a:solidFill>
        <a:schemeClr val="lt1"/>
      </a:solidFill>
      <a:ln w="9525">
        <a:solidFill>
          <a:schemeClr val="tx1">
            <a:lumMod val="15000"/>
            <a:lumOff val="85000"/>
          </a:schemeClr>
        </a:solidFill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900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encabezad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3" name="Marcador de fech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B78B415-2CF0-4B96-B10C-845811E50FD9}" type="datetimeFigureOut">
              <a:rPr lang="es-EC" smtClean="0"/>
              <a:t>5/9/2025</a:t>
            </a:fld>
            <a:endParaRPr lang="es-EC"/>
          </a:p>
        </p:txBody>
      </p:sp>
      <p:sp>
        <p:nvSpPr>
          <p:cNvPr id="4" name="Marcador de imagen de diapositiva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EC"/>
          </a:p>
        </p:txBody>
      </p:sp>
      <p:sp>
        <p:nvSpPr>
          <p:cNvPr id="5" name="Marcador de nota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EC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1F87569-0DA6-4B98-B5D4-0DE68855C18C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5269890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F3BF825-F219-8921-EF89-F3E574EF6B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>
            <a:extLst>
              <a:ext uri="{FF2B5EF4-FFF2-40B4-BE49-F238E27FC236}">
                <a16:creationId xmlns:a16="http://schemas.microsoft.com/office/drawing/2014/main" id="{2FD52C0D-29AD-42C6-BF9C-764E8E98005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>
            <a:extLst>
              <a:ext uri="{FF2B5EF4-FFF2-40B4-BE49-F238E27FC236}">
                <a16:creationId xmlns:a16="http://schemas.microsoft.com/office/drawing/2014/main" id="{F3F0A984-9053-30B8-EC18-954E228ECC0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2EC2D623-D722-5449-1310-24295CBC6AA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676C9CE-0B1D-48A2-A05B-53A023DED742}" type="slidenum">
              <a:rPr lang="es-EC" smtClean="0"/>
              <a:t>2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6661657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432D540-ED00-951D-08A4-3D6D50518E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93186678-2161-678F-94A7-75D83B00390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130DDE8-61A2-4F67-AE78-9C7491A36C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88F61-44D6-44F6-8B2D-C56B5AC40B52}" type="datetimeFigureOut">
              <a:rPr lang="es-EC" smtClean="0"/>
              <a:t>5/9/2025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C2B30091-6981-5807-5646-92BA99A19B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CE8701A-4307-4F5D-19F8-39FC3E15AC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6DC48-50C2-417E-A350-5BE8C4B041A3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083196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02BF6C0-998A-420B-8DD0-845F231872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6B10B8CF-804E-0F75-627B-1572B3E54F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4A77433-4701-900C-872B-1FDF124ADD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88F61-44D6-44F6-8B2D-C56B5AC40B52}" type="datetimeFigureOut">
              <a:rPr lang="es-EC" smtClean="0"/>
              <a:t>5/9/2025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6D3B43E-99BB-24AA-9904-50856BAE64F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84A6CB1B-887A-868C-F418-AE71E2042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6DC48-50C2-417E-A350-5BE8C4B041A3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0190570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12CBC8A-C76B-9517-1FB0-19855C8593C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D06DB69-55A0-AFFF-84A4-0467F919C1B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E7A819F8-B6A2-F3DC-0881-238F5B6E5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88F61-44D6-44F6-8B2D-C56B5AC40B52}" type="datetimeFigureOut">
              <a:rPr lang="es-EC" smtClean="0"/>
              <a:t>5/9/2025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2043E0EA-5100-AE66-2DCB-290148A7D0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E91D9F4-4523-6AFA-BA3C-756075BEE0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6DC48-50C2-417E-A350-5BE8C4B041A3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51437421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áfico 6">
            <a:extLst>
              <a:ext uri="{FF2B5EF4-FFF2-40B4-BE49-F238E27FC236}">
                <a16:creationId xmlns:a16="http://schemas.microsoft.com/office/drawing/2014/main" id="{50040B57-4920-79D3-C3F6-8993920BFC9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rcRect t="26615"/>
          <a:stretch/>
        </p:blipFill>
        <p:spPr>
          <a:xfrm>
            <a:off x="9862758" y="0"/>
            <a:ext cx="1719642" cy="1162052"/>
          </a:xfrm>
          <a:prstGeom prst="rect">
            <a:avLst/>
          </a:prstGeom>
        </p:spPr>
      </p:pic>
      <p:pic>
        <p:nvPicPr>
          <p:cNvPr id="8" name="Gráfico 7">
            <a:extLst>
              <a:ext uri="{FF2B5EF4-FFF2-40B4-BE49-F238E27FC236}">
                <a16:creationId xmlns:a16="http://schemas.microsoft.com/office/drawing/2014/main" id="{0F413AFE-4752-33B2-12DB-F59ABBDB8C35}"/>
              </a:ext>
            </a:extLst>
          </p:cNvPr>
          <p:cNvPicPr>
            <a:picLocks noChangeAspect="1"/>
          </p:cNvPicPr>
          <p:nvPr userDrawn="1"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295274" y="342075"/>
            <a:ext cx="834543" cy="369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21900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B430568-2622-A747-9EFB-3118FBCB51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41232B64-8E9F-32CE-4D49-33612AAB8E8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30AB04E4-EEFF-9987-9299-1478982D19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88F61-44D6-44F6-8B2D-C56B5AC40B52}" type="datetimeFigureOut">
              <a:rPr lang="es-EC" smtClean="0"/>
              <a:t>5/9/2025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35CDFD5-88F1-BD27-D491-0E3A3723B8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47973D81-5552-2D5D-491B-2D0E572DE0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6DC48-50C2-417E-A350-5BE8C4B041A3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2939378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C04DCBC-079A-8235-0885-4A475962BF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B0515E4-7075-09E9-F6CD-FA6552A488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BAD6A29-83F5-78C0-C6F8-48193EA7A3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88F61-44D6-44F6-8B2D-C56B5AC40B52}" type="datetimeFigureOut">
              <a:rPr lang="es-EC" smtClean="0"/>
              <a:t>5/9/2025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BEBFF097-54B6-592A-81FC-06BBE48BF9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BDF47BC5-5D14-1E7C-F5AF-FF24FD888D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6DC48-50C2-417E-A350-5BE8C4B041A3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8227003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62BCCA0-2C38-4AD7-1A84-D426FBB0F4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66BEB71-E77A-0B9A-AB01-0B73424200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53391A78-D6B0-5EBB-2188-5766FD8B59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595F7D7E-9673-2C5C-434F-4E33993DA2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88F61-44D6-44F6-8B2D-C56B5AC40B52}" type="datetimeFigureOut">
              <a:rPr lang="es-EC" smtClean="0"/>
              <a:t>5/9/2025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98124428-FAF1-7B02-56CC-2409DACB5B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DD68007-2CBE-600F-F911-083015C3C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6DC48-50C2-417E-A350-5BE8C4B041A3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87631306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CCA3A2-1907-B671-5B87-301F67FC25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B7D988D-A707-6C79-8867-353093ED00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8C1A41DA-BD6B-124C-145D-216E6ED7EB0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D5075BDD-9DDD-4A08-A14B-25D446C1B0F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BFE9F2BE-C335-ABA0-0092-33F47FC3E5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0EFA5433-FF96-EC7A-DF93-ED884F5293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88F61-44D6-44F6-8B2D-C56B5AC40B52}" type="datetimeFigureOut">
              <a:rPr lang="es-EC" smtClean="0"/>
              <a:t>5/9/2025</a:t>
            </a:fld>
            <a:endParaRPr lang="es-EC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81F67099-0718-2BC6-D439-9FD3EBCD2D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1983801B-067D-CEB5-1CF4-2D9C87A9C8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6DC48-50C2-417E-A350-5BE8C4B041A3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39622635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4634808-7A54-4BE3-22EF-2320AA699B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591227A8-47A2-94DB-6D5C-FC4D040CCD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88F61-44D6-44F6-8B2D-C56B5AC40B52}" type="datetimeFigureOut">
              <a:rPr lang="es-EC" smtClean="0"/>
              <a:t>5/9/2025</a:t>
            </a:fld>
            <a:endParaRPr lang="es-EC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5665A87E-426E-6770-FB0E-905F29691F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9E19AC14-7DBC-F7FC-4681-3217EF6C87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6DC48-50C2-417E-A350-5BE8C4B041A3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372578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7B839594-FAC5-64FC-794C-48A9D0C675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88F61-44D6-44F6-8B2D-C56B5AC40B52}" type="datetimeFigureOut">
              <a:rPr lang="es-EC" smtClean="0"/>
              <a:t>5/9/2025</a:t>
            </a:fld>
            <a:endParaRPr lang="es-EC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5A4D9F31-EECC-8135-7A2D-E8D09F4A38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1940316A-3AA5-E705-9331-DEE2BD76E5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6DC48-50C2-417E-A350-5BE8C4B041A3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0305036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82459C-B9EB-D576-C7A5-D54EFE4F36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811BD896-5142-D363-819C-E2BD28B406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901DF2A6-A89C-2C34-D3D7-F197F28C1E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FEF97CF0-FECA-312E-02DA-DC5F546D4F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88F61-44D6-44F6-8B2D-C56B5AC40B52}" type="datetimeFigureOut">
              <a:rPr lang="es-EC" smtClean="0"/>
              <a:t>5/9/2025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A783AF9B-DA96-1665-6C7A-812C25230F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A10F5BC-085E-FCE6-3CE2-40B98B7D4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6DC48-50C2-417E-A350-5BE8C4B041A3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39570269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42BE678-1B54-047A-09B4-0B8EB46805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914F723-9495-5E6F-847D-D78498D748D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EC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B4B294BF-D7A8-4B26-3348-1DDF0A944A6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B9B84AC0-7B56-A91A-4212-D0B4A6609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588F61-44D6-44F6-8B2D-C56B5AC40B52}" type="datetimeFigureOut">
              <a:rPr lang="es-EC" smtClean="0"/>
              <a:t>5/9/2025</a:t>
            </a:fld>
            <a:endParaRPr lang="es-EC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FF61C74D-D530-5A26-A30F-5723B3F284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EC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380556D0-B886-5E67-A340-F8DE084F08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B6DC48-50C2-417E-A350-5BE8C4B041A3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241733205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664139BD-D7A2-FC32-0B5E-CF6F8D883B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EC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62D8DE9-1A5C-BA6C-34AC-1E75AA26AFD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EC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51C09FC2-1F0D-CAA1-D306-B129298F11F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7588F61-44D6-44F6-8B2D-C56B5AC40B52}" type="datetimeFigureOut">
              <a:rPr lang="es-EC" smtClean="0"/>
              <a:t>5/9/2025</a:t>
            </a:fld>
            <a:endParaRPr lang="es-EC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A7D9243-9C45-369C-E2D8-373BC693C1E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s-EC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403E54F-85E5-A9D0-F74A-8A34461A25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4B6DC48-50C2-417E-A350-5BE8C4B041A3}" type="slidenum">
              <a:rPr lang="es-EC" smtClean="0"/>
              <a:t>‹Nº›</a:t>
            </a:fld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02210973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EC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7.png"/><Relationship Id="rId7" Type="http://schemas.openxmlformats.org/officeDocument/2006/relationships/image" Target="../media/image1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Relationship Id="rId9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e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5.png"/><Relationship Id="rId4" Type="http://schemas.openxmlformats.org/officeDocument/2006/relationships/chart" Target="../charts/char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sv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0.png"/><Relationship Id="rId5" Type="http://schemas.openxmlformats.org/officeDocument/2006/relationships/image" Target="../media/image19.svg"/><Relationship Id="rId4" Type="http://schemas.openxmlformats.org/officeDocument/2006/relationships/image" Target="../media/image1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3CB59A62-6878-69EE-9B0F-C71DF57AC839}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/>
        </p:nvPicPr>
        <p:blipFill>
          <a:blip r:embed="rId2"/>
          <a:srcRect r="1369"/>
          <a:stretch/>
        </p:blipFill>
        <p:spPr>
          <a:xfrm>
            <a:off x="9292" y="-100484"/>
            <a:ext cx="12182707" cy="6958484"/>
          </a:xfrm>
          <a:prstGeom prst="rect">
            <a:avLst/>
          </a:prstGeom>
        </p:spPr>
      </p:pic>
      <p:pic>
        <p:nvPicPr>
          <p:cNvPr id="4" name="Imagen 3" descr="Imagen que contiene dibujo&#10;&#10;Descripción generada automáticamente">
            <a:extLst>
              <a:ext uri="{FF2B5EF4-FFF2-40B4-BE49-F238E27FC236}">
                <a16:creationId xmlns:a16="http://schemas.microsoft.com/office/drawing/2014/main" id="{65E12CD5-D44E-9A01-1098-8642ED9966D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2487" y="2784520"/>
            <a:ext cx="2254945" cy="878032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54EEEDDC-B820-F8BA-2784-EF39CAFFBD41}"/>
              </a:ext>
            </a:extLst>
          </p:cNvPr>
          <p:cNvSpPr txBox="1"/>
          <p:nvPr/>
        </p:nvSpPr>
        <p:spPr>
          <a:xfrm>
            <a:off x="166536" y="2613392"/>
            <a:ext cx="8965951" cy="11387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MX" sz="3200" b="1">
                <a:solidFill>
                  <a:prstClr val="white"/>
                </a:solidFill>
                <a:latin typeface="Century Gothic" panose="020B0502020202020204" pitchFamily="34" charset="0"/>
                <a:cs typeface="Lao UI" panose="020B0604020202020204" pitchFamily="34" charset="0"/>
              </a:rPr>
              <a:t>PLANTILLA PARA APERTURA DE PROGRAMA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s-EC" sz="2000">
                <a:solidFill>
                  <a:prstClr val="white"/>
                </a:solidFill>
                <a:latin typeface="Century Gothic" panose="020B0502020202020204" pitchFamily="34" charset="0"/>
                <a:cs typeface="Lao UI" panose="020B0604020202020204" pitchFamily="34" charset="0"/>
              </a:rPr>
              <a:t>Estudio de Tendencias</a:t>
            </a:r>
            <a:endParaRPr kumimoji="0" lang="es-EC" sz="20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Lao UI" panose="020B0604020202020204" pitchFamily="34" charset="0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s-EC" sz="1600" b="0" i="1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entury Gothic" panose="020B0502020202020204" pitchFamily="34" charset="0"/>
                <a:ea typeface="+mn-ea"/>
                <a:cs typeface="Lao UI" panose="020B0604020202020204" pitchFamily="34" charset="0"/>
              </a:rPr>
              <a:t>Agosto 2025</a:t>
            </a:r>
            <a:endParaRPr kumimoji="0" lang="es-EC" sz="1600" b="0" i="1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entury Gothic" panose="020B0502020202020204" pitchFamily="34" charset="0"/>
              <a:ea typeface="+mn-ea"/>
              <a:cs typeface="+mn-cs"/>
            </a:endParaRPr>
          </a:p>
        </p:txBody>
      </p:sp>
      <p:sp>
        <p:nvSpPr>
          <p:cNvPr id="6" name="Rectángulo 5">
            <a:extLst>
              <a:ext uri="{FF2B5EF4-FFF2-40B4-BE49-F238E27FC236}">
                <a16:creationId xmlns:a16="http://schemas.microsoft.com/office/drawing/2014/main" id="{98BCA56D-7AA1-741C-A4DB-8EDB309644D7}"/>
              </a:ext>
            </a:extLst>
          </p:cNvPr>
          <p:cNvSpPr/>
          <p:nvPr/>
        </p:nvSpPr>
        <p:spPr>
          <a:xfrm>
            <a:off x="0" y="596346"/>
            <a:ext cx="1272209" cy="225287"/>
          </a:xfrm>
          <a:prstGeom prst="rect">
            <a:avLst/>
          </a:prstGeom>
          <a:solidFill>
            <a:srgbClr val="731C2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16915438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92CC55-C78C-657B-EF41-16C560E6568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EC8448AF-0D03-18FC-750D-1EEA4485725E}"/>
              </a:ext>
            </a:extLst>
          </p:cNvPr>
          <p:cNvSpPr txBox="1">
            <a:spLocks/>
          </p:cNvSpPr>
          <p:nvPr/>
        </p:nvSpPr>
        <p:spPr>
          <a:xfrm>
            <a:off x="566146" y="424270"/>
            <a:ext cx="1735196" cy="409411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 algn="just">
              <a:buNone/>
            </a:pPr>
            <a:r>
              <a:rPr lang="es-MX" sz="2000" b="1">
                <a:solidFill>
                  <a:srgbClr val="A5133D"/>
                </a:solidFill>
                <a:latin typeface="Century Gothic" panose="020B0502020202020204" pitchFamily="34" charset="0"/>
              </a:rPr>
              <a:t>PROPUESTA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BFAE98E2-9649-FC77-87E1-0DD96F97DA95}"/>
              </a:ext>
            </a:extLst>
          </p:cNvPr>
          <p:cNvSpPr txBox="1"/>
          <p:nvPr/>
        </p:nvSpPr>
        <p:spPr>
          <a:xfrm>
            <a:off x="7857941" y="3326717"/>
            <a:ext cx="3301055" cy="578882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es-MX" sz="1400" b="1">
                <a:latin typeface="Century Gothic" panose="020B0502020202020204" pitchFamily="34" charset="0"/>
              </a:rPr>
              <a:t>Nombre del proponente: </a:t>
            </a:r>
            <a:r>
              <a:rPr lang="es-MX" sz="1400">
                <a:latin typeface="Century Gothic" panose="020B0502020202020204" pitchFamily="34" charset="0"/>
              </a:rPr>
              <a:t>Fulanito Lopez</a:t>
            </a: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A995CB48-220F-11C3-620C-76DFC4556804}"/>
              </a:ext>
            </a:extLst>
          </p:cNvPr>
          <p:cNvSpPr txBox="1"/>
          <p:nvPr/>
        </p:nvSpPr>
        <p:spPr>
          <a:xfrm>
            <a:off x="755137" y="1406099"/>
            <a:ext cx="2155078" cy="340519"/>
          </a:xfrm>
          <a:prstGeom prst="roundRect">
            <a:avLst/>
          </a:prstGeom>
          <a:solidFill>
            <a:srgbClr val="A5133D"/>
          </a:solidFill>
        </p:spPr>
        <p:txBody>
          <a:bodyPr wrap="square">
            <a:spAutoFit/>
          </a:bodyPr>
          <a:lstStyle/>
          <a:p>
            <a:pPr algn="ctr"/>
            <a:r>
              <a:rPr lang="es-MX" sz="1400" b="1">
                <a:solidFill>
                  <a:schemeClr val="bg1"/>
                </a:solidFill>
                <a:latin typeface="Century Gothic" panose="020B0502020202020204" pitchFamily="34" charset="0"/>
              </a:rPr>
              <a:t>Datos de solicitud:</a:t>
            </a: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30CDD1F0-DB0C-A5B6-7E74-CF0AB1DAA2D3}"/>
              </a:ext>
            </a:extLst>
          </p:cNvPr>
          <p:cNvSpPr txBox="1"/>
          <p:nvPr/>
        </p:nvSpPr>
        <p:spPr>
          <a:xfrm>
            <a:off x="2120115" y="4720605"/>
            <a:ext cx="3344013" cy="340519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es-MX" sz="1400" b="1">
                <a:latin typeface="Century Gothic" panose="020B0502020202020204" pitchFamily="34" charset="0"/>
              </a:rPr>
              <a:t>Duración: </a:t>
            </a:r>
            <a:r>
              <a:rPr lang="es-MX" sz="1400">
                <a:latin typeface="Century Gothic" panose="020B0502020202020204" pitchFamily="34" charset="0"/>
              </a:rPr>
              <a:t>X semestres</a:t>
            </a: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3BCBB6DE-8FCC-56FF-4608-F577A1859F57}"/>
              </a:ext>
            </a:extLst>
          </p:cNvPr>
          <p:cNvSpPr txBox="1"/>
          <p:nvPr/>
        </p:nvSpPr>
        <p:spPr>
          <a:xfrm>
            <a:off x="2120114" y="5918239"/>
            <a:ext cx="3344013" cy="340519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es-MX" sz="1400" b="1">
                <a:latin typeface="Century Gothic" panose="020B0502020202020204" pitchFamily="34" charset="0"/>
              </a:rPr>
              <a:t>Modalidad: </a:t>
            </a:r>
            <a:r>
              <a:rPr lang="es-MX" sz="1400">
                <a:latin typeface="Century Gothic" panose="020B0502020202020204" pitchFamily="34" charset="0"/>
              </a:rPr>
              <a:t>En línea</a:t>
            </a: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190B4974-3E22-ED45-B4A4-193F34DA30CB}"/>
              </a:ext>
            </a:extLst>
          </p:cNvPr>
          <p:cNvSpPr txBox="1"/>
          <p:nvPr/>
        </p:nvSpPr>
        <p:spPr>
          <a:xfrm>
            <a:off x="3914238" y="2369705"/>
            <a:ext cx="5898686" cy="340519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es-MX" sz="1400" b="1">
                <a:latin typeface="Century Gothic" panose="020B0502020202020204" pitchFamily="34" charset="0"/>
              </a:rPr>
              <a:t>Nombre del programa: </a:t>
            </a:r>
            <a:r>
              <a:rPr lang="es-MX" sz="1400">
                <a:latin typeface="Century Gothic" panose="020B0502020202020204" pitchFamily="34" charset="0"/>
              </a:rPr>
              <a:t>Maestría en Ciencia de Datos</a:t>
            </a:r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F71B090B-184A-2497-8411-BE436760F0B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117487" y="3307012"/>
            <a:ext cx="560007" cy="560007"/>
          </a:xfrm>
          <a:prstGeom prst="rect">
            <a:avLst/>
          </a:prstGeom>
        </p:spPr>
      </p:pic>
      <p:pic>
        <p:nvPicPr>
          <p:cNvPr id="18" name="Imagen 17">
            <a:extLst>
              <a:ext uri="{FF2B5EF4-FFF2-40B4-BE49-F238E27FC236}">
                <a16:creationId xmlns:a16="http://schemas.microsoft.com/office/drawing/2014/main" id="{B1401E2A-F822-5CF8-B94B-2921F2C51C2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72669" y="4603121"/>
            <a:ext cx="560007" cy="560007"/>
          </a:xfrm>
          <a:prstGeom prst="rect">
            <a:avLst/>
          </a:prstGeom>
        </p:spPr>
      </p:pic>
      <p:pic>
        <p:nvPicPr>
          <p:cNvPr id="24" name="Imagen 23">
            <a:extLst>
              <a:ext uri="{FF2B5EF4-FFF2-40B4-BE49-F238E27FC236}">
                <a16:creationId xmlns:a16="http://schemas.microsoft.com/office/drawing/2014/main" id="{C4B7E9A2-442D-A7CF-95BA-A12AC96A8EA6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272669" y="5757474"/>
            <a:ext cx="560007" cy="560007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865D0DED-0709-6651-8F57-A03596E6FC5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3141189" y="2151041"/>
            <a:ext cx="720000" cy="720000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DB8FE9CD-F977-F0CD-6047-D33D4B6A70B8}"/>
              </a:ext>
            </a:extLst>
          </p:cNvPr>
          <p:cNvSpPr txBox="1"/>
          <p:nvPr/>
        </p:nvSpPr>
        <p:spPr>
          <a:xfrm>
            <a:off x="2091361" y="3207536"/>
            <a:ext cx="3344013" cy="81724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es-MX" sz="1400" b="1">
                <a:latin typeface="Century Gothic" panose="020B0502020202020204" pitchFamily="34" charset="0"/>
              </a:rPr>
              <a:t>Facultad propuesta:</a:t>
            </a:r>
            <a:r>
              <a:rPr lang="es-MX" sz="1400">
                <a:latin typeface="Century Gothic" panose="020B0502020202020204" pitchFamily="34" charset="0"/>
              </a:rPr>
              <a:t> Facultad de Ciencias Económicas y Administrativas</a:t>
            </a: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EAF9BFC9-5EAD-A142-69C5-58353C4AC899}"/>
              </a:ext>
            </a:extLst>
          </p:cNvPr>
          <p:cNvSpPr txBox="1"/>
          <p:nvPr/>
        </p:nvSpPr>
        <p:spPr>
          <a:xfrm>
            <a:off x="7857943" y="4603121"/>
            <a:ext cx="3301053" cy="578882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es-MX" sz="1400" b="1">
                <a:latin typeface="Century Gothic" panose="020B0502020202020204" pitchFamily="34" charset="0"/>
              </a:rPr>
              <a:t>Facultad proponente: </a:t>
            </a:r>
            <a:r>
              <a:rPr lang="es-MX" sz="1400">
                <a:latin typeface="Century Gothic" panose="020B0502020202020204" pitchFamily="34" charset="0"/>
              </a:rPr>
              <a:t>Facultad de Ingenierías y Ciencias Aplicadas</a:t>
            </a:r>
          </a:p>
        </p:txBody>
      </p:sp>
      <p:pic>
        <p:nvPicPr>
          <p:cNvPr id="17" name="Imagen 16">
            <a:extLst>
              <a:ext uri="{FF2B5EF4-FFF2-40B4-BE49-F238E27FC236}">
                <a16:creationId xmlns:a16="http://schemas.microsoft.com/office/drawing/2014/main" id="{C3C86FF3-A32A-DE9C-08A5-5014E9A057C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272669" y="3305728"/>
            <a:ext cx="560007" cy="560007"/>
          </a:xfrm>
          <a:prstGeom prst="rect">
            <a:avLst/>
          </a:prstGeom>
        </p:spPr>
      </p:pic>
      <p:pic>
        <p:nvPicPr>
          <p:cNvPr id="19" name="Imagen 18">
            <a:extLst>
              <a:ext uri="{FF2B5EF4-FFF2-40B4-BE49-F238E27FC236}">
                <a16:creationId xmlns:a16="http://schemas.microsoft.com/office/drawing/2014/main" id="{8ECF1019-8B2D-699F-811D-1D843E009539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17487" y="4609721"/>
            <a:ext cx="560007" cy="560007"/>
          </a:xfrm>
          <a:prstGeom prst="rect">
            <a:avLst/>
          </a:prstGeom>
        </p:spPr>
      </p:pic>
      <p:sp>
        <p:nvSpPr>
          <p:cNvPr id="21" name="CuadroTexto 20">
            <a:extLst>
              <a:ext uri="{FF2B5EF4-FFF2-40B4-BE49-F238E27FC236}">
                <a16:creationId xmlns:a16="http://schemas.microsoft.com/office/drawing/2014/main" id="{FAF17A27-AC96-BBB1-F325-2FA5768A9AA4}"/>
              </a:ext>
            </a:extLst>
          </p:cNvPr>
          <p:cNvSpPr txBox="1"/>
          <p:nvPr/>
        </p:nvSpPr>
        <p:spPr>
          <a:xfrm>
            <a:off x="7857941" y="5757474"/>
            <a:ext cx="3301055" cy="578882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es-MX" sz="1400" b="1">
                <a:latin typeface="Century Gothic" panose="020B0502020202020204" pitchFamily="34" charset="0"/>
              </a:rPr>
              <a:t>Cargo proponente:</a:t>
            </a:r>
            <a:r>
              <a:rPr lang="es-MX" sz="1400">
                <a:latin typeface="Century Gothic" panose="020B0502020202020204" pitchFamily="34" charset="0"/>
              </a:rPr>
              <a:t> Coordinador de la carrera de Software</a:t>
            </a:r>
          </a:p>
        </p:txBody>
      </p:sp>
      <p:pic>
        <p:nvPicPr>
          <p:cNvPr id="23" name="Imagen 22">
            <a:extLst>
              <a:ext uri="{FF2B5EF4-FFF2-40B4-BE49-F238E27FC236}">
                <a16:creationId xmlns:a16="http://schemas.microsoft.com/office/drawing/2014/main" id="{1B219217-D7BC-C0FA-878A-723A1E7062BE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7117487" y="5757474"/>
            <a:ext cx="560008" cy="560008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8377B73A-6731-BE56-E6AF-7D8BA576C42B}"/>
              </a:ext>
            </a:extLst>
          </p:cNvPr>
          <p:cNvSpPr/>
          <p:nvPr/>
        </p:nvSpPr>
        <p:spPr>
          <a:xfrm>
            <a:off x="475989" y="388307"/>
            <a:ext cx="90157" cy="481338"/>
          </a:xfrm>
          <a:prstGeom prst="rect">
            <a:avLst/>
          </a:prstGeom>
          <a:solidFill>
            <a:srgbClr val="A513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</p:spTree>
    <p:extLst>
      <p:ext uri="{BB962C8B-B14F-4D97-AF65-F5344CB8AC3E}">
        <p14:creationId xmlns:p14="http://schemas.microsoft.com/office/powerpoint/2010/main" val="800599192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600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6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00" fill="hold"/>
                                        <p:tgtEl>
                                          <p:spTgt spid="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9DD395-ED73-BD51-39DD-03E9A226E4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C623FC3-33D2-4CD2-C5EB-62A0E329666C}"/>
              </a:ext>
            </a:extLst>
          </p:cNvPr>
          <p:cNvSpPr txBox="1">
            <a:spLocks/>
          </p:cNvSpPr>
          <p:nvPr/>
        </p:nvSpPr>
        <p:spPr>
          <a:xfrm>
            <a:off x="566146" y="442640"/>
            <a:ext cx="5429613" cy="37267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2000" b="1">
                <a:solidFill>
                  <a:srgbClr val="A5133D"/>
                </a:solidFill>
                <a:latin typeface="Century Gothic" panose="020B0502020202020204" pitchFamily="34" charset="0"/>
              </a:rPr>
              <a:t>Detalle de Tendencias</a:t>
            </a:r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86C5A123-F1F7-771B-670E-68803FF586A5}"/>
              </a:ext>
            </a:extLst>
          </p:cNvPr>
          <p:cNvSpPr txBox="1"/>
          <p:nvPr/>
        </p:nvSpPr>
        <p:spPr>
          <a:xfrm>
            <a:off x="703699" y="1547883"/>
            <a:ext cx="6474909" cy="46244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MX" sz="1100" b="1" kern="100">
                <a:solidFill>
                  <a:srgbClr val="A6A6A6"/>
                </a:solidFill>
                <a:effectLst/>
                <a:latin typeface="Century Gothic" panose="020B0502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Análisis de Tendencias para Programas Académicos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MX" sz="1100" kern="100">
                <a:solidFill>
                  <a:srgbClr val="A6A6A6"/>
                </a:solidFill>
                <a:effectLst/>
                <a:latin typeface="Century Gothic" panose="020B0502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Para evaluar la viabilidad de una carrera universitaria, se consideran cuatro dimensiones clave: búsquedas web, oportunidades laborales, competencia académica y sectores económicos vinculados.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MX" sz="1100" b="1" kern="100">
                <a:solidFill>
                  <a:srgbClr val="A6A6A6"/>
                </a:solidFill>
                <a:effectLst/>
                <a:latin typeface="Century Gothic" panose="020B0502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Interés en Búsquedas Web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MX" sz="1100" kern="100">
                <a:solidFill>
                  <a:srgbClr val="A6A6A6"/>
                </a:solidFill>
                <a:effectLst/>
                <a:latin typeface="Century Gothic" panose="020B0502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Herramientas como SEM Rush y Google Trends permiten medir el volumen y la evolución del interés en la carrera y sus conceptos relacionados. Esto revela la demanda de información y posibles tendencias emergentes.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MX" sz="1100" b="1" kern="100">
                <a:solidFill>
                  <a:srgbClr val="A6A6A6"/>
                </a:solidFill>
                <a:effectLst/>
                <a:latin typeface="Century Gothic" panose="020B0502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Oportunidades en el Mercado Laboral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MX" sz="1100" kern="100">
                <a:solidFill>
                  <a:srgbClr val="A6A6A6"/>
                </a:solidFill>
                <a:effectLst/>
                <a:latin typeface="Century Gothic" panose="020B0502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A través de LinkedIn se identifican vacantes, perfiles profesionales relacionados y regiones con alta demanda. Este análisis ayuda a proyectar la inserción laboral y la relevancia internacional del programa.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MX" sz="1100" b="1" kern="100">
                <a:solidFill>
                  <a:srgbClr val="A6A6A6"/>
                </a:solidFill>
                <a:effectLst/>
                <a:latin typeface="Century Gothic" panose="020B0502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Competencia Académica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MX" sz="1100" kern="100">
                <a:solidFill>
                  <a:srgbClr val="A6A6A6"/>
                </a:solidFill>
                <a:effectLst/>
                <a:latin typeface="Century Gothic" panose="020B0502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 examina la oferta existente en otras instituciones, modalidades, nivel de innovación curricular y reputación académica. Esto permite estimar el grado de saturación y las oportunidades de diferenciación.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MX" sz="1100" b="1" kern="100">
                <a:solidFill>
                  <a:srgbClr val="A6A6A6"/>
                </a:solidFill>
                <a:effectLst/>
                <a:latin typeface="Century Gothic" panose="020B0502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Vinculación con Sectores Económicos (CIIU)</a:t>
            </a:r>
          </a:p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es-MX" sz="1100" kern="100">
                <a:solidFill>
                  <a:srgbClr val="A6A6A6"/>
                </a:solidFill>
                <a:effectLst/>
                <a:latin typeface="Century Gothic" panose="020B0502020202020204" pitchFamily="34" charset="0"/>
                <a:ea typeface="Aptos" panose="020B0004020202020204" pitchFamily="34" charset="0"/>
                <a:cs typeface="Times New Roman" panose="02020603050405020304" pitchFamily="18" charset="0"/>
              </a:rPr>
              <a:t>Se estudian los sectores que requieren profesionales del área, considerando empleabilidad, proyectos de I+D y crecimiento económico. Así, el programa se alinea con necesidades reales del mercado y contribuye al desarrollo sostenible.</a:t>
            </a:r>
            <a:endParaRPr lang="es-EC" sz="1000" kern="100">
              <a:solidFill>
                <a:srgbClr val="A6A6A6"/>
              </a:solidFill>
              <a:effectLst/>
              <a:latin typeface="Century Gothic" panose="020B0502020202020204" pitchFamily="34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E760254E-F636-8B02-BEEA-A01E6BE03D79}"/>
              </a:ext>
            </a:extLst>
          </p:cNvPr>
          <p:cNvSpPr/>
          <p:nvPr/>
        </p:nvSpPr>
        <p:spPr>
          <a:xfrm>
            <a:off x="475989" y="388307"/>
            <a:ext cx="90157" cy="481338"/>
          </a:xfrm>
          <a:prstGeom prst="rect">
            <a:avLst/>
          </a:prstGeom>
          <a:solidFill>
            <a:srgbClr val="A513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graphicFrame>
        <p:nvGraphicFramePr>
          <p:cNvPr id="3" name="Tabla 2">
            <a:extLst>
              <a:ext uri="{FF2B5EF4-FFF2-40B4-BE49-F238E27FC236}">
                <a16:creationId xmlns:a16="http://schemas.microsoft.com/office/drawing/2014/main" id="{63DC227F-0709-4547-935C-07A7AD2BF00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0635449"/>
              </p:ext>
            </p:extLst>
          </p:nvPr>
        </p:nvGraphicFramePr>
        <p:xfrm>
          <a:off x="7975259" y="2470124"/>
          <a:ext cx="3513042" cy="219456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3513042">
                  <a:extLst>
                    <a:ext uri="{9D8B030D-6E8A-4147-A177-3AD203B41FA5}">
                      <a16:colId xmlns:a16="http://schemas.microsoft.com/office/drawing/2014/main" val="2095340572"/>
                    </a:ext>
                  </a:extLst>
                </a:gridCol>
              </a:tblGrid>
              <a:tr h="289748">
                <a:tc>
                  <a:txBody>
                    <a:bodyPr/>
                    <a:lstStyle/>
                    <a:p>
                      <a:pPr algn="ctr"/>
                      <a:r>
                        <a:rPr lang="es-EC" b="1">
                          <a:solidFill>
                            <a:srgbClr val="A5133D"/>
                          </a:solidFill>
                        </a:rPr>
                        <a:t>Rangos de Evaluación Final</a:t>
                      </a:r>
                      <a:endParaRPr lang="es-EC" b="1">
                        <a:solidFill>
                          <a:srgbClr val="A5133D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rgbClr val="A513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A5133D">
                        <a:alpha val="20000"/>
                      </a:srgb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9384251"/>
                  </a:ext>
                </a:extLst>
              </a:tr>
              <a:tr h="272753">
                <a:tc>
                  <a:txBody>
                    <a:bodyPr/>
                    <a:lstStyle/>
                    <a:p>
                      <a:r>
                        <a:rPr lang="es-EC" sz="1400" b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0%-60%</a:t>
                      </a:r>
                      <a:endParaRPr lang="es-EC" sz="1400" b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rgbClr val="A513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3327509327"/>
                  </a:ext>
                </a:extLst>
              </a:tr>
              <a:tr h="289748">
                <a:tc>
                  <a:txBody>
                    <a:bodyPr/>
                    <a:lstStyle/>
                    <a:p>
                      <a:pPr algn="ctr"/>
                      <a:r>
                        <a:rPr lang="es-EC" sz="1400"/>
                        <a:t>Definitivamente no viable</a:t>
                      </a:r>
                      <a:endParaRPr lang="es-EC" sz="140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rgbClr val="A513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1247388"/>
                  </a:ext>
                </a:extLst>
              </a:tr>
              <a:tr h="289748">
                <a:tc>
                  <a:txBody>
                    <a:bodyPr/>
                    <a:lstStyle/>
                    <a:p>
                      <a:r>
                        <a:rPr lang="es-EC" sz="1400" b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61%-70%</a:t>
                      </a:r>
                      <a:endParaRPr lang="es-EC" sz="1400" b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rgbClr val="A513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732174463"/>
                  </a:ext>
                </a:extLst>
              </a:tr>
              <a:tr h="289748">
                <a:tc>
                  <a:txBody>
                    <a:bodyPr/>
                    <a:lstStyle/>
                    <a:p>
                      <a:pPr algn="ctr"/>
                      <a:r>
                        <a:rPr lang="es-EC" sz="1400"/>
                        <a:t>Para revisión adicional</a:t>
                      </a:r>
                      <a:endParaRPr lang="es-EC" sz="1400"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rgbClr val="A513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5644945"/>
                  </a:ext>
                </a:extLst>
              </a:tr>
              <a:tr h="289748">
                <a:tc>
                  <a:txBody>
                    <a:bodyPr/>
                    <a:lstStyle/>
                    <a:p>
                      <a:r>
                        <a:rPr lang="es-EC" sz="1400" b="1">
                          <a:solidFill>
                            <a:schemeClr val="tx1">
                              <a:lumMod val="50000"/>
                              <a:lumOff val="50000"/>
                            </a:schemeClr>
                          </a:solidFill>
                        </a:rPr>
                        <a:t>71%-100%</a:t>
                      </a:r>
                      <a:endParaRPr lang="es-EC" sz="1400" b="1">
                        <a:solidFill>
                          <a:schemeClr val="tx1">
                            <a:lumMod val="50000"/>
                            <a:lumOff val="50000"/>
                          </a:schemeClr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rgbClr val="A513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707127109"/>
                  </a:ext>
                </a:extLst>
              </a:tr>
              <a:tr h="289748">
                <a:tc>
                  <a:txBody>
                    <a:bodyPr/>
                    <a:lstStyle/>
                    <a:p>
                      <a:pPr algn="ctr"/>
                      <a:r>
                        <a:rPr lang="es-EC" sz="1400"/>
                        <a:t>Viable</a:t>
                      </a:r>
                      <a:endParaRPr lang="es-EC" sz="140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6209938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228241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AFC9C22-4EA4-FE21-9F66-5A2A359935C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CuadroTexto 17">
            <a:extLst>
              <a:ext uri="{FF2B5EF4-FFF2-40B4-BE49-F238E27FC236}">
                <a16:creationId xmlns:a16="http://schemas.microsoft.com/office/drawing/2014/main" id="{086AC1FD-63BA-229C-F07C-42481B60C413}"/>
              </a:ext>
            </a:extLst>
          </p:cNvPr>
          <p:cNvSpPr txBox="1"/>
          <p:nvPr/>
        </p:nvSpPr>
        <p:spPr>
          <a:xfrm>
            <a:off x="6196243" y="5456202"/>
            <a:ext cx="4677354" cy="919401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just"/>
            <a:endParaRPr lang="es-MX" sz="1200">
              <a:latin typeface="Century Gothic" panose="020B0502020202020204" pitchFamily="34" charset="0"/>
            </a:endParaRPr>
          </a:p>
          <a:p>
            <a:pPr algn="just"/>
            <a:r>
              <a:rPr lang="es-MX" sz="1200">
                <a:latin typeface="Century Gothic" panose="020B0502020202020204" pitchFamily="34" charset="0"/>
              </a:rPr>
              <a:t>El programa se vincula con sectores estratégicos, lo que muestra alta alineación con las demandas del mercado y una inserción laboral especializada.</a:t>
            </a:r>
          </a:p>
        </p:txBody>
      </p:sp>
      <p:sp>
        <p:nvSpPr>
          <p:cNvPr id="17" name="CuadroTexto 16">
            <a:extLst>
              <a:ext uri="{FF2B5EF4-FFF2-40B4-BE49-F238E27FC236}">
                <a16:creationId xmlns:a16="http://schemas.microsoft.com/office/drawing/2014/main" id="{76D49A51-A68F-104C-91C3-8BB2749199A4}"/>
              </a:ext>
            </a:extLst>
          </p:cNvPr>
          <p:cNvSpPr txBox="1"/>
          <p:nvPr/>
        </p:nvSpPr>
        <p:spPr>
          <a:xfrm>
            <a:off x="6196243" y="3882819"/>
            <a:ext cx="4677354" cy="919401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just"/>
            <a:endParaRPr lang="es-MX" sz="1200">
              <a:latin typeface="Century Gothic" panose="020B0502020202020204" pitchFamily="34" charset="0"/>
            </a:endParaRPr>
          </a:p>
          <a:p>
            <a:pPr algn="just"/>
            <a:r>
              <a:rPr lang="es-MX" sz="1200">
                <a:latin typeface="Century Gothic" panose="020B0502020202020204" pitchFamily="34" charset="0"/>
              </a:rPr>
              <a:t>El porcentaje de competencia es alto ya que existen pocos programas similares, lo que refleja interés no aprovechado en el programa.</a:t>
            </a: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7EDADF24-220E-FBA9-E67C-93BD1BCD52A8}"/>
              </a:ext>
            </a:extLst>
          </p:cNvPr>
          <p:cNvSpPr txBox="1"/>
          <p:nvPr/>
        </p:nvSpPr>
        <p:spPr>
          <a:xfrm>
            <a:off x="6196243" y="2311638"/>
            <a:ext cx="4677354" cy="1123712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txBody>
          <a:bodyPr wrap="square">
            <a:spAutoFit/>
          </a:bodyPr>
          <a:lstStyle/>
          <a:p>
            <a:pPr algn="just"/>
            <a:r>
              <a:rPr lang="es-MX" sz="1200">
                <a:latin typeface="Century Gothic" panose="020B0502020202020204" pitchFamily="34" charset="0"/>
              </a:rPr>
              <a:t> </a:t>
            </a:r>
          </a:p>
          <a:p>
            <a:pPr algn="just"/>
            <a:r>
              <a:rPr lang="es-MX" sz="1200">
                <a:latin typeface="Century Gothic" panose="020B0502020202020204" pitchFamily="34" charset="0"/>
              </a:rPr>
              <a:t>Se identifica alta presencia de profesionales en el área, lo que nos muestra gran interés por parte del mercado laboral en la contratación de estos perfiles tanto a nivel nacional, como a nivel regional.</a:t>
            </a:r>
          </a:p>
        </p:txBody>
      </p:sp>
      <p:sp>
        <p:nvSpPr>
          <p:cNvPr id="2" name="Título 1">
            <a:extLst>
              <a:ext uri="{FF2B5EF4-FFF2-40B4-BE49-F238E27FC236}">
                <a16:creationId xmlns:a16="http://schemas.microsoft.com/office/drawing/2014/main" id="{14019953-546F-38DF-5C8B-6DCB65AD838B}"/>
              </a:ext>
            </a:extLst>
          </p:cNvPr>
          <p:cNvSpPr txBox="1">
            <a:spLocks/>
          </p:cNvSpPr>
          <p:nvPr/>
        </p:nvSpPr>
        <p:spPr>
          <a:xfrm>
            <a:off x="566147" y="442640"/>
            <a:ext cx="1958022" cy="372671"/>
          </a:xfrm>
          <a:prstGeom prst="rect">
            <a:avLst/>
          </a:prstGeom>
        </p:spPr>
        <p:txBody>
          <a:bodyPr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s-MX" sz="2000" b="1">
                <a:solidFill>
                  <a:srgbClr val="A5133D"/>
                </a:solidFill>
                <a:latin typeface="Century Gothic" panose="020B0502020202020204" pitchFamily="34" charset="0"/>
              </a:rPr>
              <a:t>Tendencias</a:t>
            </a:r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9580F1BF-BE0C-7634-C24A-5ADAEA69E342}"/>
              </a:ext>
            </a:extLst>
          </p:cNvPr>
          <p:cNvSpPr/>
          <p:nvPr/>
        </p:nvSpPr>
        <p:spPr>
          <a:xfrm>
            <a:off x="475989" y="388307"/>
            <a:ext cx="90157" cy="481338"/>
          </a:xfrm>
          <a:prstGeom prst="rect">
            <a:avLst/>
          </a:prstGeom>
          <a:solidFill>
            <a:srgbClr val="A5133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C"/>
          </a:p>
        </p:txBody>
      </p:sp>
      <p:pic>
        <p:nvPicPr>
          <p:cNvPr id="6" name="Picture 2">
            <a:extLst>
              <a:ext uri="{FF2B5EF4-FFF2-40B4-BE49-F238E27FC236}">
                <a16:creationId xmlns:a16="http://schemas.microsoft.com/office/drawing/2014/main" id="{6392AB10-3C97-F2E0-2382-695D5618CBC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12171" y="1739730"/>
            <a:ext cx="4199878" cy="36802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" name="CuadroTexto 11">
            <a:extLst>
              <a:ext uri="{FF2B5EF4-FFF2-40B4-BE49-F238E27FC236}">
                <a16:creationId xmlns:a16="http://schemas.microsoft.com/office/drawing/2014/main" id="{EF487A04-464E-F4D0-EEE7-6BD884FB02C0}"/>
              </a:ext>
            </a:extLst>
          </p:cNvPr>
          <p:cNvSpPr txBox="1"/>
          <p:nvPr/>
        </p:nvSpPr>
        <p:spPr>
          <a:xfrm>
            <a:off x="6196243" y="2112527"/>
            <a:ext cx="2744834" cy="340519"/>
          </a:xfrm>
          <a:prstGeom prst="roundRect">
            <a:avLst/>
          </a:prstGeom>
          <a:solidFill>
            <a:srgbClr val="A5133D"/>
          </a:solidFill>
        </p:spPr>
        <p:txBody>
          <a:bodyPr wrap="square">
            <a:spAutoFit/>
          </a:bodyPr>
          <a:lstStyle/>
          <a:p>
            <a:pPr algn="just"/>
            <a:r>
              <a:rPr lang="es-MX" sz="1400" b="1">
                <a:solidFill>
                  <a:schemeClr val="bg1"/>
                </a:solidFill>
                <a:latin typeface="Century Gothic" panose="020B0502020202020204" pitchFamily="34" charset="0"/>
              </a:rPr>
              <a:t>LinkedIn:</a:t>
            </a:r>
            <a:endParaRPr lang="es-MX" sz="140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3A91C7D2-4A47-3EFF-A452-DBEB60F25209}"/>
              </a:ext>
            </a:extLst>
          </p:cNvPr>
          <p:cNvSpPr txBox="1"/>
          <p:nvPr/>
        </p:nvSpPr>
        <p:spPr>
          <a:xfrm>
            <a:off x="6196243" y="3706174"/>
            <a:ext cx="2744834" cy="340519"/>
          </a:xfrm>
          <a:prstGeom prst="roundRect">
            <a:avLst/>
          </a:prstGeom>
          <a:solidFill>
            <a:srgbClr val="A5133D"/>
          </a:solidFill>
        </p:spPr>
        <p:txBody>
          <a:bodyPr wrap="square">
            <a:spAutoFit/>
          </a:bodyPr>
          <a:lstStyle/>
          <a:p>
            <a:pPr algn="just"/>
            <a:r>
              <a:rPr lang="es-MX" sz="1400" b="1">
                <a:solidFill>
                  <a:schemeClr val="bg1"/>
                </a:solidFill>
                <a:latin typeface="Century Gothic" panose="020B0502020202020204" pitchFamily="34" charset="0"/>
              </a:rPr>
              <a:t>Competencia Académica:</a:t>
            </a:r>
            <a:endParaRPr lang="es-MX" sz="140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A5FC5A67-0331-4D4B-3E77-BC5EA11BF5BC}"/>
              </a:ext>
            </a:extLst>
          </p:cNvPr>
          <p:cNvSpPr txBox="1"/>
          <p:nvPr/>
        </p:nvSpPr>
        <p:spPr>
          <a:xfrm>
            <a:off x="6196243" y="5249689"/>
            <a:ext cx="2744834" cy="340519"/>
          </a:xfrm>
          <a:prstGeom prst="roundRect">
            <a:avLst/>
          </a:prstGeom>
          <a:solidFill>
            <a:srgbClr val="A5133D"/>
          </a:solidFill>
        </p:spPr>
        <p:txBody>
          <a:bodyPr wrap="square">
            <a:spAutoFit/>
          </a:bodyPr>
          <a:lstStyle/>
          <a:p>
            <a:pPr algn="just"/>
            <a:r>
              <a:rPr lang="es-MX" sz="1400" b="1">
                <a:solidFill>
                  <a:schemeClr val="bg1"/>
                </a:solidFill>
                <a:latin typeface="Century Gothic" panose="020B0502020202020204" pitchFamily="34" charset="0"/>
              </a:rPr>
              <a:t>Sectores Económicos (CIIU):</a:t>
            </a:r>
            <a:endParaRPr lang="es-MX" sz="140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15" name="CuadroTexto 14">
            <a:extLst>
              <a:ext uri="{FF2B5EF4-FFF2-40B4-BE49-F238E27FC236}">
                <a16:creationId xmlns:a16="http://schemas.microsoft.com/office/drawing/2014/main" id="{27146F19-3D27-98BD-CB56-6535E1BF8869}"/>
              </a:ext>
            </a:extLst>
          </p:cNvPr>
          <p:cNvSpPr txBox="1"/>
          <p:nvPr/>
        </p:nvSpPr>
        <p:spPr>
          <a:xfrm>
            <a:off x="6196243" y="815311"/>
            <a:ext cx="4677354" cy="919401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txBody>
          <a:bodyPr wrap="square" lIns="91440" tIns="45720" rIns="91440" bIns="45720" anchor="t">
            <a:spAutoFit/>
          </a:bodyPr>
          <a:lstStyle/>
          <a:p>
            <a:pPr algn="just"/>
            <a:endParaRPr lang="es-MX" sz="1200">
              <a:latin typeface="Century Gothic"/>
            </a:endParaRPr>
          </a:p>
          <a:p>
            <a:pPr algn="just"/>
            <a:r>
              <a:rPr lang="es-MX" sz="1200">
                <a:latin typeface="Century Gothic"/>
              </a:rPr>
              <a:t>La búsqueda en los términos asociados al programa es alta, lo que muestra un gran interés en el programa buscado bajo ese nombre.</a:t>
            </a:r>
            <a:endParaRPr lang="es-MX">
              <a:latin typeface="Century Gothic"/>
            </a:endParaRPr>
          </a:p>
        </p:txBody>
      </p:sp>
      <p:sp>
        <p:nvSpPr>
          <p:cNvPr id="8" name="CuadroTexto 7">
            <a:extLst>
              <a:ext uri="{FF2B5EF4-FFF2-40B4-BE49-F238E27FC236}">
                <a16:creationId xmlns:a16="http://schemas.microsoft.com/office/drawing/2014/main" id="{AC5A4F47-3131-BA58-3607-57D7BB8EEC04}"/>
              </a:ext>
            </a:extLst>
          </p:cNvPr>
          <p:cNvSpPr txBox="1"/>
          <p:nvPr/>
        </p:nvSpPr>
        <p:spPr>
          <a:xfrm>
            <a:off x="6196243" y="645051"/>
            <a:ext cx="2744834" cy="340519"/>
          </a:xfrm>
          <a:prstGeom prst="roundRect">
            <a:avLst/>
          </a:prstGeom>
          <a:solidFill>
            <a:srgbClr val="A5133D"/>
          </a:solidFill>
        </p:spPr>
        <p:txBody>
          <a:bodyPr wrap="square">
            <a:spAutoFit/>
          </a:bodyPr>
          <a:lstStyle/>
          <a:p>
            <a:pPr algn="just"/>
            <a:r>
              <a:rPr lang="es-MX" sz="1400" b="1">
                <a:solidFill>
                  <a:schemeClr val="bg1"/>
                </a:solidFill>
                <a:latin typeface="Century Gothic" panose="020B0502020202020204" pitchFamily="34" charset="0"/>
              </a:rPr>
              <a:t>Búsqueda Web:</a:t>
            </a:r>
            <a:endParaRPr lang="es-MX" sz="1400">
              <a:solidFill>
                <a:schemeClr val="bg1"/>
              </a:solidFill>
              <a:latin typeface="Century Gothic" panose="020B0502020202020204" pitchFamily="34" charset="0"/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D9A92AEA-F671-F4F4-15DB-D8527D5496FD}"/>
              </a:ext>
            </a:extLst>
          </p:cNvPr>
          <p:cNvSpPr txBox="1"/>
          <p:nvPr/>
        </p:nvSpPr>
        <p:spPr>
          <a:xfrm>
            <a:off x="1976087" y="5729566"/>
            <a:ext cx="1902442" cy="408623"/>
          </a:xfrm>
          <a:prstGeom prst="roundRect">
            <a:avLst/>
          </a:prstGeom>
          <a:solidFill>
            <a:srgbClr val="4EA72E">
              <a:alpha val="2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C" b="1">
                <a:solidFill>
                  <a:schemeClr val="accent6"/>
                </a:solidFill>
                <a:latin typeface="Century Gothic" panose="020B0502020202020204" pitchFamily="34" charset="0"/>
              </a:rPr>
              <a:t>Viable:</a:t>
            </a:r>
            <a:r>
              <a:rPr lang="es-EC">
                <a:solidFill>
                  <a:schemeClr val="accent6"/>
                </a:solidFill>
                <a:latin typeface="Century Gothic" panose="020B0502020202020204" pitchFamily="34" charset="0"/>
              </a:rPr>
              <a:t> 75,4%</a:t>
            </a:r>
          </a:p>
        </p:txBody>
      </p:sp>
    </p:spTree>
    <p:extLst>
      <p:ext uri="{BB962C8B-B14F-4D97-AF65-F5344CB8AC3E}">
        <p14:creationId xmlns:p14="http://schemas.microsoft.com/office/powerpoint/2010/main" val="389698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10650392-22DB-1E6A-0307-D194F51D4FB5}"/>
              </a:ext>
            </a:extLst>
          </p:cNvPr>
          <p:cNvCxnSpPr>
            <a:cxnSpLocks/>
          </p:cNvCxnSpPr>
          <p:nvPr/>
        </p:nvCxnSpPr>
        <p:spPr>
          <a:xfrm>
            <a:off x="4067753" y="497090"/>
            <a:ext cx="0" cy="6241242"/>
          </a:xfrm>
          <a:prstGeom prst="line">
            <a:avLst/>
          </a:prstGeom>
          <a:ln>
            <a:solidFill>
              <a:srgbClr val="A5133D">
                <a:alpha val="10196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CuadroTexto 25">
            <a:extLst>
              <a:ext uri="{FF2B5EF4-FFF2-40B4-BE49-F238E27FC236}">
                <a16:creationId xmlns:a16="http://schemas.microsoft.com/office/drawing/2014/main" id="{10C9FAF3-423B-3414-1094-3110FED6BFE0}"/>
              </a:ext>
            </a:extLst>
          </p:cNvPr>
          <p:cNvSpPr txBox="1"/>
          <p:nvPr/>
        </p:nvSpPr>
        <p:spPr>
          <a:xfrm>
            <a:off x="49095" y="110466"/>
            <a:ext cx="4013539" cy="340519"/>
          </a:xfrm>
          <a:prstGeom prst="roundRect">
            <a:avLst/>
          </a:prstGeom>
          <a:solidFill>
            <a:srgbClr val="A5133D"/>
          </a:solidFill>
        </p:spPr>
        <p:txBody>
          <a:bodyPr wrap="square">
            <a:spAutoFit/>
          </a:bodyPr>
          <a:lstStyle/>
          <a:p>
            <a:pPr algn="ctr"/>
            <a:r>
              <a:rPr lang="es-MX" sz="1400" b="1">
                <a:solidFill>
                  <a:schemeClr val="bg1"/>
                </a:solidFill>
                <a:latin typeface="Century Gothic" panose="020B0502020202020204" pitchFamily="34" charset="0"/>
              </a:rPr>
              <a:t>Búsquedas Web</a:t>
            </a:r>
          </a:p>
        </p:txBody>
      </p:sp>
      <p:graphicFrame>
        <p:nvGraphicFramePr>
          <p:cNvPr id="27" name="Tabla 26">
            <a:extLst>
              <a:ext uri="{FF2B5EF4-FFF2-40B4-BE49-F238E27FC236}">
                <a16:creationId xmlns:a16="http://schemas.microsoft.com/office/drawing/2014/main" id="{A791D4E7-FBEE-BB08-EEDC-E1CD36C7385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02199638"/>
              </p:ext>
            </p:extLst>
          </p:nvPr>
        </p:nvGraphicFramePr>
        <p:xfrm>
          <a:off x="218635" y="1115348"/>
          <a:ext cx="3667306" cy="127427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73182">
                  <a:extLst>
                    <a:ext uri="{9D8B030D-6E8A-4147-A177-3AD203B41FA5}">
                      <a16:colId xmlns:a16="http://schemas.microsoft.com/office/drawing/2014/main" val="2376868273"/>
                    </a:ext>
                  </a:extLst>
                </a:gridCol>
                <a:gridCol w="1737931">
                  <a:extLst>
                    <a:ext uri="{9D8B030D-6E8A-4147-A177-3AD203B41FA5}">
                      <a16:colId xmlns:a16="http://schemas.microsoft.com/office/drawing/2014/main" val="2026344709"/>
                    </a:ext>
                  </a:extLst>
                </a:gridCol>
                <a:gridCol w="756193">
                  <a:extLst>
                    <a:ext uri="{9D8B030D-6E8A-4147-A177-3AD203B41FA5}">
                      <a16:colId xmlns:a16="http://schemas.microsoft.com/office/drawing/2014/main" val="3165423155"/>
                    </a:ext>
                  </a:extLst>
                </a:gridCol>
              </a:tblGrid>
              <a:tr h="305436">
                <a:tc>
                  <a:txBody>
                    <a:bodyPr/>
                    <a:lstStyle/>
                    <a:p>
                      <a:pPr algn="ctr" fontAlgn="b"/>
                      <a:r>
                        <a:rPr lang="es-EC" sz="1050" b="1" i="0" u="none" strike="noStrike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Variable</a:t>
                      </a:r>
                    </a:p>
                  </a:txBody>
                  <a:tcPr marL="6350" marR="6350" marT="6350" marB="0" anchor="ctr">
                    <a:solidFill>
                      <a:srgbClr val="A5133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1050" b="1" i="0" u="none" strike="noStrike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Programa</a:t>
                      </a:r>
                    </a:p>
                  </a:txBody>
                  <a:tcPr marL="6350" marR="6350" marT="6350" marB="0" anchor="ctr">
                    <a:solidFill>
                      <a:srgbClr val="A5133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1050" b="1" i="0" u="none" strike="noStrike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Volumen</a:t>
                      </a:r>
                    </a:p>
                  </a:txBody>
                  <a:tcPr marL="6350" marR="6350" marT="6350" marB="0" anchor="ctr">
                    <a:solidFill>
                      <a:srgbClr val="A513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5376858"/>
                  </a:ext>
                </a:extLst>
              </a:tr>
              <a:tr h="392710">
                <a:tc>
                  <a:txBody>
                    <a:bodyPr/>
                    <a:lstStyle/>
                    <a:p>
                      <a:pPr algn="ctr" fontAlgn="b"/>
                      <a:r>
                        <a:rPr lang="es-EC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Nombre propuesto</a:t>
                      </a: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Maestría en Ciberseguridad</a:t>
                      </a: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C" sz="10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4446161"/>
                  </a:ext>
                </a:extLst>
              </a:tr>
              <a:tr h="264978">
                <a:tc>
                  <a:txBody>
                    <a:bodyPr/>
                    <a:lstStyle/>
                    <a:p>
                      <a:pPr algn="ctr" fontAlgn="b"/>
                      <a:r>
                        <a:rPr lang="es-EC" sz="1000" u="none" strike="noStrike">
                          <a:effectLst/>
                          <a:latin typeface="Century Gothic" panose="020B0502020202020204" pitchFamily="34" charset="0"/>
                        </a:rPr>
                        <a:t>Sugerencia 1</a:t>
                      </a:r>
                      <a:endParaRPr lang="es-EC" sz="10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D1D1D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1000" u="none" strike="noStrike">
                          <a:effectLst/>
                          <a:latin typeface="Century Gothic" panose="020B0502020202020204" pitchFamily="34" charset="0"/>
                        </a:rPr>
                        <a:t>Maestría en Sistemas</a:t>
                      </a:r>
                      <a:endParaRPr lang="es-EC" sz="10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D1D1D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C" sz="10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D1D1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2968175"/>
                  </a:ext>
                </a:extLst>
              </a:tr>
              <a:tr h="295518">
                <a:tc>
                  <a:txBody>
                    <a:bodyPr/>
                    <a:lstStyle/>
                    <a:p>
                      <a:pPr algn="ctr" fontAlgn="b"/>
                      <a:r>
                        <a:rPr lang="es-EC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Sugerencia 2</a:t>
                      </a:r>
                    </a:p>
                  </a:txBody>
                  <a:tcPr marL="6350" marR="6350" marT="6350" marB="0" anchor="ctr">
                    <a:solidFill>
                      <a:srgbClr val="D1D1D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Maestría en Finanzas y Contabilidad</a:t>
                      </a:r>
                    </a:p>
                  </a:txBody>
                  <a:tcPr marL="6350" marR="6350" marT="6350" marB="0" anchor="ctr">
                    <a:solidFill>
                      <a:srgbClr val="D1D1D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C" sz="10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D1D1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2831887"/>
                  </a:ext>
                </a:extLst>
              </a:tr>
            </a:tbl>
          </a:graphicData>
        </a:graphic>
      </p:graphicFrame>
      <p:sp>
        <p:nvSpPr>
          <p:cNvPr id="28" name="CuadroTexto 27">
            <a:extLst>
              <a:ext uri="{FF2B5EF4-FFF2-40B4-BE49-F238E27FC236}">
                <a16:creationId xmlns:a16="http://schemas.microsoft.com/office/drawing/2014/main" id="{BC061DB5-8479-E9CB-C17A-B457C1DC65CB}"/>
              </a:ext>
            </a:extLst>
          </p:cNvPr>
          <p:cNvSpPr txBox="1"/>
          <p:nvPr/>
        </p:nvSpPr>
        <p:spPr>
          <a:xfrm>
            <a:off x="4330943" y="2985041"/>
            <a:ext cx="3313933" cy="27241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s-MX" sz="1000" b="1">
                <a:latin typeface="Century Gothic" panose="020B0502020202020204" pitchFamily="34" charset="0"/>
              </a:rPr>
              <a:t>Modalidad:</a:t>
            </a:r>
            <a:endParaRPr lang="es-MX" sz="1000" b="1">
              <a:solidFill>
                <a:srgbClr val="A5133D"/>
              </a:solidFill>
              <a:latin typeface="Century Gothic" panose="020B0502020202020204" pitchFamily="34" charset="0"/>
            </a:endParaRPr>
          </a:p>
        </p:txBody>
      </p:sp>
      <p:sp>
        <p:nvSpPr>
          <p:cNvPr id="29" name="CuadroTexto 28">
            <a:extLst>
              <a:ext uri="{FF2B5EF4-FFF2-40B4-BE49-F238E27FC236}">
                <a16:creationId xmlns:a16="http://schemas.microsoft.com/office/drawing/2014/main" id="{A95E6399-8EE3-DC47-A723-4B09B72A7591}"/>
              </a:ext>
            </a:extLst>
          </p:cNvPr>
          <p:cNvSpPr txBox="1"/>
          <p:nvPr/>
        </p:nvSpPr>
        <p:spPr>
          <a:xfrm>
            <a:off x="8342370" y="3318612"/>
            <a:ext cx="3526167" cy="1328023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txBody>
          <a:bodyPr wrap="square" rtlCol="0">
            <a:spAutoFit/>
          </a:bodyPr>
          <a:lstStyle/>
          <a:p>
            <a:pPr lvl="0" algn="just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C" altLang="es-EC" sz="900" b="1">
                <a:latin typeface="Century Gothic" panose="020B0502020202020204" pitchFamily="34" charset="0"/>
              </a:rPr>
              <a:t>Mercado laboral:</a:t>
            </a:r>
            <a:r>
              <a:rPr lang="es-EC" altLang="es-EC" sz="900" b="1">
                <a:solidFill>
                  <a:srgbClr val="A5133D"/>
                </a:solidFill>
                <a:latin typeface="Century Gothic" panose="020B0502020202020204" pitchFamily="34" charset="0"/>
              </a:rPr>
              <a:t>  </a:t>
            </a:r>
            <a:r>
              <a:rPr lang="es-MX" sz="900">
                <a:latin typeface="Century Gothic" panose="020B0502020202020204" pitchFamily="34" charset="0"/>
              </a:rPr>
              <a:t>El gráfico muestra que el mercado laboral propuesto se relaciona de manera directa con la oferta actual de la UDLA en su programa de </a:t>
            </a:r>
            <a:r>
              <a:rPr lang="es-MX" sz="900" b="1">
                <a:solidFill>
                  <a:srgbClr val="A5133D"/>
                </a:solidFill>
                <a:latin typeface="Century Gothic" panose="020B0502020202020204" pitchFamily="34" charset="0"/>
              </a:rPr>
              <a:t>[PROGRAMA SIMILAR ]</a:t>
            </a:r>
            <a:r>
              <a:rPr lang="es-MX" sz="900">
                <a:latin typeface="Century Gothic" panose="020B0502020202020204" pitchFamily="34" charset="0"/>
              </a:rPr>
              <a:t>. Esto indica una alta probabilidad de </a:t>
            </a:r>
            <a:r>
              <a:rPr lang="es-MX" sz="900" b="1">
                <a:solidFill>
                  <a:srgbClr val="A5133D"/>
                </a:solidFill>
                <a:latin typeface="Century Gothic" panose="020B0502020202020204" pitchFamily="34" charset="0"/>
              </a:rPr>
              <a:t>canibalización </a:t>
            </a:r>
            <a:r>
              <a:rPr lang="es-MX" sz="900">
                <a:latin typeface="Century Gothic" panose="020B0502020202020204" pitchFamily="34" charset="0"/>
              </a:rPr>
              <a:t>si se busca abrir programas con el mismo nombre pero diferente estructura académica, a diferencia de ofrecer </a:t>
            </a:r>
            <a:r>
              <a:rPr lang="es-MX" sz="900" b="1">
                <a:solidFill>
                  <a:srgbClr val="A5133D"/>
                </a:solidFill>
                <a:latin typeface="Century Gothic" panose="020B0502020202020204" pitchFamily="34" charset="0"/>
              </a:rPr>
              <a:t>el mismo programa actual pero en dos modalidad</a:t>
            </a:r>
            <a:endParaRPr lang="es-EC" altLang="es-EC" sz="900" b="1">
              <a:solidFill>
                <a:srgbClr val="A5133D"/>
              </a:solidFill>
              <a:latin typeface="Century Gothic" panose="020B0502020202020204" pitchFamily="34" charset="0"/>
            </a:endParaRPr>
          </a:p>
        </p:txBody>
      </p:sp>
      <p:sp>
        <p:nvSpPr>
          <p:cNvPr id="30" name="CuadroTexto 29">
            <a:extLst>
              <a:ext uri="{FF2B5EF4-FFF2-40B4-BE49-F238E27FC236}">
                <a16:creationId xmlns:a16="http://schemas.microsoft.com/office/drawing/2014/main" id="{EAC100E2-5865-3406-D232-13EBC95E3B07}"/>
              </a:ext>
            </a:extLst>
          </p:cNvPr>
          <p:cNvSpPr txBox="1"/>
          <p:nvPr/>
        </p:nvSpPr>
        <p:spPr>
          <a:xfrm>
            <a:off x="9438984" y="2951123"/>
            <a:ext cx="927555" cy="221337"/>
          </a:xfrm>
          <a:prstGeom prst="roundRect">
            <a:avLst/>
          </a:prstGeom>
          <a:solidFill>
            <a:srgbClr val="A5133D">
              <a:alpha val="20000"/>
            </a:srgb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C" altLang="es-EC" sz="700" b="1">
                <a:solidFill>
                  <a:srgbClr val="A5133D"/>
                </a:solidFill>
                <a:latin typeface="Century Gothic" panose="020B0502020202020204" pitchFamily="34" charset="0"/>
              </a:rPr>
              <a:t>Propuesta</a:t>
            </a:r>
            <a:endParaRPr lang="es-EC" altLang="es-EC" sz="700">
              <a:solidFill>
                <a:srgbClr val="A5133D"/>
              </a:solidFill>
              <a:latin typeface="Century Gothic" panose="020B0502020202020204" pitchFamily="34" charset="0"/>
            </a:endParaRPr>
          </a:p>
        </p:txBody>
      </p:sp>
      <p:sp>
        <p:nvSpPr>
          <p:cNvPr id="31" name="CuadroTexto 30">
            <a:extLst>
              <a:ext uri="{FF2B5EF4-FFF2-40B4-BE49-F238E27FC236}">
                <a16:creationId xmlns:a16="http://schemas.microsoft.com/office/drawing/2014/main" id="{98B03446-03AD-62E5-EA59-3B3309BF394A}"/>
              </a:ext>
            </a:extLst>
          </p:cNvPr>
          <p:cNvSpPr txBox="1"/>
          <p:nvPr/>
        </p:nvSpPr>
        <p:spPr>
          <a:xfrm>
            <a:off x="10869836" y="2951122"/>
            <a:ext cx="927555" cy="221337"/>
          </a:xfrm>
          <a:prstGeom prst="roundRect">
            <a:avLst/>
          </a:prstGeom>
          <a:solidFill>
            <a:srgbClr val="A5133D">
              <a:alpha val="20000"/>
            </a:srgbClr>
          </a:solidFill>
          <a:ln>
            <a:noFill/>
          </a:ln>
        </p:spPr>
        <p:txBody>
          <a:bodyPr wrap="square" rtlCol="0" anchor="ctr">
            <a:spAutoFit/>
          </a:bodyPr>
          <a:lstStyle/>
          <a:p>
            <a:pPr lvl="0"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s-EC" altLang="es-EC" sz="700" b="1">
                <a:solidFill>
                  <a:srgbClr val="A5133D"/>
                </a:solidFill>
                <a:latin typeface="Century Gothic" panose="020B0502020202020204" pitchFamily="34" charset="0"/>
              </a:rPr>
              <a:t>Carrera </a:t>
            </a:r>
            <a:r>
              <a:rPr lang="es-EC" altLang="es-EC" sz="700" b="1" err="1">
                <a:solidFill>
                  <a:srgbClr val="A5133D"/>
                </a:solidFill>
                <a:latin typeface="Century Gothic" panose="020B0502020202020204" pitchFamily="34" charset="0"/>
              </a:rPr>
              <a:t>sunukar</a:t>
            </a:r>
            <a:endParaRPr lang="es-EC" altLang="es-EC" sz="700" b="1">
              <a:solidFill>
                <a:srgbClr val="A5133D"/>
              </a:solidFill>
              <a:latin typeface="Century Gothic" panose="020B0502020202020204" pitchFamily="34" charset="0"/>
            </a:endParaRPr>
          </a:p>
        </p:txBody>
      </p:sp>
      <p:graphicFrame>
        <p:nvGraphicFramePr>
          <p:cNvPr id="32" name="Gráfico 31">
            <a:extLst>
              <a:ext uri="{FF2B5EF4-FFF2-40B4-BE49-F238E27FC236}">
                <a16:creationId xmlns:a16="http://schemas.microsoft.com/office/drawing/2014/main" id="{30E30EED-9EEE-D74D-478C-9452D3235206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4164226241"/>
              </p:ext>
            </p:extLst>
          </p:nvPr>
        </p:nvGraphicFramePr>
        <p:xfrm>
          <a:off x="4208745" y="927609"/>
          <a:ext cx="3841264" cy="20019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33" name="Gráfico 32">
            <a:extLst>
              <a:ext uri="{FF2B5EF4-FFF2-40B4-BE49-F238E27FC236}">
                <a16:creationId xmlns:a16="http://schemas.microsoft.com/office/drawing/2014/main" id="{BD5CA52E-C4D5-D334-0305-27DACD7BDD2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950928130"/>
              </p:ext>
            </p:extLst>
          </p:nvPr>
        </p:nvGraphicFramePr>
        <p:xfrm>
          <a:off x="8187848" y="949142"/>
          <a:ext cx="3941769" cy="20019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sp>
        <p:nvSpPr>
          <p:cNvPr id="35" name="CuadroTexto 34">
            <a:extLst>
              <a:ext uri="{FF2B5EF4-FFF2-40B4-BE49-F238E27FC236}">
                <a16:creationId xmlns:a16="http://schemas.microsoft.com/office/drawing/2014/main" id="{47821C80-9382-9472-D62C-6B57894FF21D}"/>
              </a:ext>
            </a:extLst>
          </p:cNvPr>
          <p:cNvSpPr txBox="1"/>
          <p:nvPr/>
        </p:nvSpPr>
        <p:spPr>
          <a:xfrm>
            <a:off x="4073890" y="110466"/>
            <a:ext cx="4013539" cy="340519"/>
          </a:xfrm>
          <a:prstGeom prst="roundRect">
            <a:avLst/>
          </a:prstGeom>
          <a:solidFill>
            <a:srgbClr val="A5133D"/>
          </a:solidFill>
        </p:spPr>
        <p:txBody>
          <a:bodyPr wrap="square">
            <a:spAutoFit/>
          </a:bodyPr>
          <a:lstStyle/>
          <a:p>
            <a:pPr algn="ctr"/>
            <a:r>
              <a:rPr lang="es-MX" sz="1400" b="1">
                <a:solidFill>
                  <a:schemeClr val="bg1"/>
                </a:solidFill>
                <a:latin typeface="Century Gothic" panose="020B0502020202020204" pitchFamily="34" charset="0"/>
              </a:rPr>
              <a:t>Modalidad</a:t>
            </a: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2BF1ADD6-9336-64B6-B2EB-50279F52B517}"/>
              </a:ext>
            </a:extLst>
          </p:cNvPr>
          <p:cNvSpPr txBox="1"/>
          <p:nvPr/>
        </p:nvSpPr>
        <p:spPr>
          <a:xfrm>
            <a:off x="8098685" y="110465"/>
            <a:ext cx="4013539" cy="340519"/>
          </a:xfrm>
          <a:prstGeom prst="roundRect">
            <a:avLst/>
          </a:prstGeom>
          <a:solidFill>
            <a:srgbClr val="A5133D"/>
          </a:solidFill>
        </p:spPr>
        <p:txBody>
          <a:bodyPr wrap="square">
            <a:spAutoFit/>
          </a:bodyPr>
          <a:lstStyle/>
          <a:p>
            <a:pPr algn="ctr"/>
            <a:r>
              <a:rPr lang="es-MX" sz="1400" b="1">
                <a:solidFill>
                  <a:schemeClr val="bg1"/>
                </a:solidFill>
                <a:latin typeface="Century Gothic" panose="020B0502020202020204" pitchFamily="34" charset="0"/>
              </a:rPr>
              <a:t>Mercado Laboral</a:t>
            </a:r>
          </a:p>
        </p:txBody>
      </p: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C26039B7-F6BE-89FB-C073-CA473C82F408}"/>
              </a:ext>
            </a:extLst>
          </p:cNvPr>
          <p:cNvCxnSpPr>
            <a:cxnSpLocks/>
          </p:cNvCxnSpPr>
          <p:nvPr/>
        </p:nvCxnSpPr>
        <p:spPr>
          <a:xfrm>
            <a:off x="8098685" y="497090"/>
            <a:ext cx="0" cy="6241242"/>
          </a:xfrm>
          <a:prstGeom prst="line">
            <a:avLst/>
          </a:prstGeom>
          <a:ln>
            <a:solidFill>
              <a:srgbClr val="A5133D">
                <a:alpha val="10196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Tabla 37">
            <a:extLst>
              <a:ext uri="{FF2B5EF4-FFF2-40B4-BE49-F238E27FC236}">
                <a16:creationId xmlns:a16="http://schemas.microsoft.com/office/drawing/2014/main" id="{8F7F010B-DAE3-3213-1E08-D3C85B334BD1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0350229"/>
              </p:ext>
            </p:extLst>
          </p:nvPr>
        </p:nvGraphicFramePr>
        <p:xfrm>
          <a:off x="4457633" y="3406213"/>
          <a:ext cx="3137755" cy="990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8476">
                  <a:extLst>
                    <a:ext uri="{9D8B030D-6E8A-4147-A177-3AD203B41FA5}">
                      <a16:colId xmlns:a16="http://schemas.microsoft.com/office/drawing/2014/main" val="4136917795"/>
                    </a:ext>
                  </a:extLst>
                </a:gridCol>
                <a:gridCol w="2299279">
                  <a:extLst>
                    <a:ext uri="{9D8B030D-6E8A-4147-A177-3AD203B41FA5}">
                      <a16:colId xmlns:a16="http://schemas.microsoft.com/office/drawing/2014/main" val="4218407161"/>
                    </a:ext>
                  </a:extLst>
                </a:gridCol>
              </a:tblGrid>
              <a:tr h="203454">
                <a:tc>
                  <a:txBody>
                    <a:bodyPr/>
                    <a:lstStyle/>
                    <a:p>
                      <a:pPr algn="ctr"/>
                      <a:r>
                        <a:rPr lang="es-EC" sz="1100" b="1">
                          <a:solidFill>
                            <a:srgbClr val="A5133D"/>
                          </a:solidFill>
                        </a:rPr>
                        <a:t>Año</a:t>
                      </a:r>
                      <a:endParaRPr lang="es-EC" sz="1100" b="1">
                        <a:solidFill>
                          <a:srgbClr val="A5133D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rgbClr val="A513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050" b="1">
                          <a:solidFill>
                            <a:srgbClr val="A5133D"/>
                          </a:solidFill>
                        </a:rPr>
                        <a:t>Tasa</a:t>
                      </a:r>
                      <a:r>
                        <a:rPr lang="es-EC" sz="1100" b="1">
                          <a:solidFill>
                            <a:srgbClr val="A5133D"/>
                          </a:solidFill>
                        </a:rPr>
                        <a:t> de Crecimiento</a:t>
                      </a:r>
                      <a:endParaRPr lang="es-EC" sz="1100" b="1">
                        <a:solidFill>
                          <a:srgbClr val="A5133D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rgbClr val="A513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1497693"/>
                  </a:ext>
                </a:extLst>
              </a:tr>
              <a:tr h="191487">
                <a:tc>
                  <a:txBody>
                    <a:bodyPr/>
                    <a:lstStyle/>
                    <a:p>
                      <a:pPr algn="ctr"/>
                      <a:r>
                        <a:rPr lang="es-EC" sz="1000"/>
                        <a:t>2021</a:t>
                      </a:r>
                      <a:endParaRPr lang="es-EC" sz="1000">
                        <a:latin typeface="Century Gothic" panose="020B0502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rgbClr val="A513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000">
                          <a:solidFill>
                            <a:srgbClr val="4EA72E"/>
                          </a:solidFill>
                        </a:rPr>
                        <a:t>2%</a:t>
                      </a:r>
                      <a:endParaRPr lang="es-EC" sz="1000">
                        <a:solidFill>
                          <a:srgbClr val="4EA72E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rgbClr val="A513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793003373"/>
                  </a:ext>
                </a:extLst>
              </a:tr>
              <a:tr h="191487">
                <a:tc>
                  <a:txBody>
                    <a:bodyPr/>
                    <a:lstStyle/>
                    <a:p>
                      <a:pPr algn="ctr"/>
                      <a:r>
                        <a:rPr lang="es-EC" sz="1000"/>
                        <a:t>2022</a:t>
                      </a:r>
                      <a:endParaRPr lang="es-EC" sz="100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000">
                          <a:solidFill>
                            <a:srgbClr val="FF0000"/>
                          </a:solidFill>
                        </a:rPr>
                        <a:t>-5%</a:t>
                      </a:r>
                      <a:endParaRPr lang="es-EC" sz="1000">
                        <a:solidFill>
                          <a:srgbClr val="FF0000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0311321"/>
                  </a:ext>
                </a:extLst>
              </a:tr>
              <a:tr h="191487">
                <a:tc>
                  <a:txBody>
                    <a:bodyPr/>
                    <a:lstStyle/>
                    <a:p>
                      <a:pPr algn="ctr"/>
                      <a:r>
                        <a:rPr lang="es-EC" sz="1000"/>
                        <a:t>2023</a:t>
                      </a:r>
                      <a:endParaRPr lang="es-EC" sz="100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000">
                          <a:solidFill>
                            <a:srgbClr val="4EA72E"/>
                          </a:solidFill>
                        </a:rPr>
                        <a:t>8%</a:t>
                      </a:r>
                      <a:endParaRPr lang="es-EC" sz="1000">
                        <a:solidFill>
                          <a:srgbClr val="4EA72E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8344104"/>
                  </a:ext>
                </a:extLst>
              </a:tr>
            </a:tbl>
          </a:graphicData>
        </a:graphic>
      </p:graphicFrame>
      <p:sp>
        <p:nvSpPr>
          <p:cNvPr id="39" name="Rectángulo: esquinas redondeadas 38">
            <a:extLst>
              <a:ext uri="{FF2B5EF4-FFF2-40B4-BE49-F238E27FC236}">
                <a16:creationId xmlns:a16="http://schemas.microsoft.com/office/drawing/2014/main" id="{500FC008-A628-8421-F753-6330E5538B7A}"/>
              </a:ext>
            </a:extLst>
          </p:cNvPr>
          <p:cNvSpPr/>
          <p:nvPr/>
        </p:nvSpPr>
        <p:spPr>
          <a:xfrm>
            <a:off x="1328590" y="2999350"/>
            <a:ext cx="1480840" cy="319033"/>
          </a:xfrm>
          <a:prstGeom prst="roundRect">
            <a:avLst/>
          </a:prstGeom>
          <a:solidFill>
            <a:srgbClr val="A5133D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>
                <a:solidFill>
                  <a:srgbClr val="A5133D"/>
                </a:solidFill>
                <a:latin typeface="Century Gothic" panose="020B0502020202020204" pitchFamily="34" charset="0"/>
              </a:rPr>
              <a:t>Google Trends</a:t>
            </a:r>
          </a:p>
        </p:txBody>
      </p:sp>
      <p:sp>
        <p:nvSpPr>
          <p:cNvPr id="40" name="Rectángulo: esquinas redondeadas 39">
            <a:extLst>
              <a:ext uri="{FF2B5EF4-FFF2-40B4-BE49-F238E27FC236}">
                <a16:creationId xmlns:a16="http://schemas.microsoft.com/office/drawing/2014/main" id="{8753800E-4574-9C33-7977-B88804BED2F2}"/>
              </a:ext>
            </a:extLst>
          </p:cNvPr>
          <p:cNvSpPr/>
          <p:nvPr/>
        </p:nvSpPr>
        <p:spPr>
          <a:xfrm>
            <a:off x="1328590" y="529780"/>
            <a:ext cx="1480840" cy="319033"/>
          </a:xfrm>
          <a:prstGeom prst="roundRect">
            <a:avLst/>
          </a:prstGeom>
          <a:solidFill>
            <a:srgbClr val="A5133D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err="1">
                <a:solidFill>
                  <a:srgbClr val="A5133D"/>
                </a:solidFill>
                <a:latin typeface="Century Gothic" panose="020B0502020202020204" pitchFamily="34" charset="0"/>
              </a:rPr>
              <a:t>SEMRush</a:t>
            </a:r>
            <a:endParaRPr lang="es-EC" sz="1400">
              <a:solidFill>
                <a:srgbClr val="A5133D"/>
              </a:solidFill>
              <a:latin typeface="Century Gothic" panose="020B0502020202020204" pitchFamily="34" charset="0"/>
            </a:endParaRPr>
          </a:p>
        </p:txBody>
      </p:sp>
      <p:graphicFrame>
        <p:nvGraphicFramePr>
          <p:cNvPr id="41" name="Gráfico 40">
            <a:extLst>
              <a:ext uri="{FF2B5EF4-FFF2-40B4-BE49-F238E27FC236}">
                <a16:creationId xmlns:a16="http://schemas.microsoft.com/office/drawing/2014/main" id="{C3BE6BE5-ECC1-36F9-3501-B5C4A6DFCCBD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773154649"/>
              </p:ext>
            </p:extLst>
          </p:nvPr>
        </p:nvGraphicFramePr>
        <p:xfrm>
          <a:off x="58883" y="3391646"/>
          <a:ext cx="3938499" cy="11463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graphicFrame>
        <p:nvGraphicFramePr>
          <p:cNvPr id="42" name="Tabla 41">
            <a:extLst>
              <a:ext uri="{FF2B5EF4-FFF2-40B4-BE49-F238E27FC236}">
                <a16:creationId xmlns:a16="http://schemas.microsoft.com/office/drawing/2014/main" id="{66CBC032-9011-FDBF-04D7-4C2117BBA61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39351238"/>
              </p:ext>
            </p:extLst>
          </p:nvPr>
        </p:nvGraphicFramePr>
        <p:xfrm>
          <a:off x="189740" y="4580252"/>
          <a:ext cx="3676784" cy="11463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2516">
                  <a:extLst>
                    <a:ext uri="{9D8B030D-6E8A-4147-A177-3AD203B41FA5}">
                      <a16:colId xmlns:a16="http://schemas.microsoft.com/office/drawing/2014/main" val="4136917795"/>
                    </a:ext>
                  </a:extLst>
                </a:gridCol>
                <a:gridCol w="2694268">
                  <a:extLst>
                    <a:ext uri="{9D8B030D-6E8A-4147-A177-3AD203B41FA5}">
                      <a16:colId xmlns:a16="http://schemas.microsoft.com/office/drawing/2014/main" val="4218407161"/>
                    </a:ext>
                  </a:extLst>
                </a:gridCol>
              </a:tblGrid>
              <a:tr h="260186">
                <a:tc>
                  <a:txBody>
                    <a:bodyPr/>
                    <a:lstStyle/>
                    <a:p>
                      <a:pPr algn="ctr"/>
                      <a:r>
                        <a:rPr lang="es-EC" sz="900" b="1">
                          <a:solidFill>
                            <a:srgbClr val="A5133D"/>
                          </a:solidFill>
                        </a:rPr>
                        <a:t>Tema Relacionado</a:t>
                      </a:r>
                      <a:endParaRPr lang="es-EC" sz="900" b="1">
                        <a:solidFill>
                          <a:srgbClr val="A5133D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rgbClr val="A513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C" sz="900" b="1">
                        <a:solidFill>
                          <a:srgbClr val="A5133D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rgbClr val="A513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1497693"/>
                  </a:ext>
                </a:extLst>
              </a:tr>
              <a:tr h="260186">
                <a:tc>
                  <a:txBody>
                    <a:bodyPr/>
                    <a:lstStyle/>
                    <a:p>
                      <a:pPr algn="ctr"/>
                      <a:r>
                        <a:rPr lang="es-EC" sz="700"/>
                        <a:t>Hgjhgh</a:t>
                      </a:r>
                      <a:endParaRPr lang="es-EC" sz="700">
                        <a:latin typeface="Century Gothic" panose="020B0502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rgbClr val="A513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C" sz="700">
                        <a:latin typeface="Century Gothic" panose="020B0502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rgbClr val="A513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793003373"/>
                  </a:ext>
                </a:extLst>
              </a:tr>
              <a:tr h="260186">
                <a:tc>
                  <a:txBody>
                    <a:bodyPr/>
                    <a:lstStyle/>
                    <a:p>
                      <a:pPr algn="ctr"/>
                      <a:r>
                        <a:rPr lang="es-EC" sz="700"/>
                        <a:t>Zzzzz</a:t>
                      </a:r>
                      <a:endParaRPr lang="es-EC" sz="70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C" sz="70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0311321"/>
                  </a:ext>
                </a:extLst>
              </a:tr>
              <a:tr h="260186">
                <a:tc>
                  <a:txBody>
                    <a:bodyPr/>
                    <a:lstStyle/>
                    <a:p>
                      <a:pPr algn="ctr"/>
                      <a:r>
                        <a:rPr lang="es-EC" sz="700"/>
                        <a:t>xxxxxxxxx</a:t>
                      </a:r>
                      <a:endParaRPr lang="es-EC" sz="70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C" sz="70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8344104"/>
                  </a:ext>
                </a:extLst>
              </a:tr>
            </a:tbl>
          </a:graphicData>
        </a:graphic>
      </p:graphicFrame>
      <p:sp>
        <p:nvSpPr>
          <p:cNvPr id="43" name="Rectángulo: esquinas redondeadas 42">
            <a:extLst>
              <a:ext uri="{FF2B5EF4-FFF2-40B4-BE49-F238E27FC236}">
                <a16:creationId xmlns:a16="http://schemas.microsoft.com/office/drawing/2014/main" id="{6354ECCF-43FC-77B5-777B-E86009200E24}"/>
              </a:ext>
            </a:extLst>
          </p:cNvPr>
          <p:cNvSpPr/>
          <p:nvPr/>
        </p:nvSpPr>
        <p:spPr>
          <a:xfrm>
            <a:off x="4300474" y="529780"/>
            <a:ext cx="1480840" cy="319033"/>
          </a:xfrm>
          <a:prstGeom prst="roundRect">
            <a:avLst/>
          </a:prstGeom>
          <a:solidFill>
            <a:srgbClr val="A5133D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>
                <a:solidFill>
                  <a:srgbClr val="A5133D"/>
                </a:solidFill>
                <a:latin typeface="Century Gothic" panose="020B0502020202020204" pitchFamily="34" charset="0"/>
              </a:rPr>
              <a:t>Tendencia</a:t>
            </a:r>
          </a:p>
        </p:txBody>
      </p:sp>
      <p:cxnSp>
        <p:nvCxnSpPr>
          <p:cNvPr id="44" name="Conector recto 43">
            <a:extLst>
              <a:ext uri="{FF2B5EF4-FFF2-40B4-BE49-F238E27FC236}">
                <a16:creationId xmlns:a16="http://schemas.microsoft.com/office/drawing/2014/main" id="{2B44F6D3-99A8-AA16-252A-BC74F355C5F9}"/>
              </a:ext>
            </a:extLst>
          </p:cNvPr>
          <p:cNvCxnSpPr/>
          <p:nvPr/>
        </p:nvCxnSpPr>
        <p:spPr>
          <a:xfrm>
            <a:off x="4329608" y="4522904"/>
            <a:ext cx="3532784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CuadroTexto 44">
            <a:extLst>
              <a:ext uri="{FF2B5EF4-FFF2-40B4-BE49-F238E27FC236}">
                <a16:creationId xmlns:a16="http://schemas.microsoft.com/office/drawing/2014/main" id="{A2080A13-793C-EDA0-0A95-C9CA0CA9C59A}"/>
              </a:ext>
            </a:extLst>
          </p:cNvPr>
          <p:cNvSpPr txBox="1"/>
          <p:nvPr/>
        </p:nvSpPr>
        <p:spPr>
          <a:xfrm>
            <a:off x="4178765" y="4641717"/>
            <a:ext cx="3484017" cy="27241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s-MX" sz="1000" b="1">
                <a:latin typeface="Century Gothic" panose="020B0502020202020204" pitchFamily="34" charset="0"/>
              </a:rPr>
              <a:t>Provincias donde predomina la modalidad en </a:t>
            </a:r>
            <a:r>
              <a:rPr lang="es-MX" sz="1000" b="1" err="1">
                <a:latin typeface="Century Gothic" panose="020B0502020202020204" pitchFamily="34" charset="0"/>
              </a:rPr>
              <a:t>linea</a:t>
            </a:r>
            <a:endParaRPr lang="es-MX" sz="1000" b="1">
              <a:solidFill>
                <a:srgbClr val="A5133D"/>
              </a:solidFill>
              <a:latin typeface="Century Gothic" panose="020B0502020202020204" pitchFamily="34" charset="0"/>
            </a:endParaRPr>
          </a:p>
        </p:txBody>
      </p:sp>
      <p:pic>
        <p:nvPicPr>
          <p:cNvPr id="46" name="Imagen 45">
            <a:extLst>
              <a:ext uri="{FF2B5EF4-FFF2-40B4-BE49-F238E27FC236}">
                <a16:creationId xmlns:a16="http://schemas.microsoft.com/office/drawing/2014/main" id="{54B09841-00E0-5D55-5EE0-44AE9A7B8735}"/>
              </a:ext>
            </a:extLst>
          </p:cNvPr>
          <p:cNvPicPr>
            <a:picLocks noChangeAspect="1"/>
          </p:cNvPicPr>
          <p:nvPr/>
        </p:nvPicPr>
        <p:blipFill>
          <a:blip r:embed="rId5"/>
          <a:srcRect l="20355" t="6089" r="29663" b="9650"/>
          <a:stretch>
            <a:fillRect/>
          </a:stretch>
        </p:blipFill>
        <p:spPr>
          <a:xfrm>
            <a:off x="5608819" y="5078078"/>
            <a:ext cx="1041116" cy="1405992"/>
          </a:xfrm>
          <a:prstGeom prst="rect">
            <a:avLst/>
          </a:prstGeom>
        </p:spPr>
      </p:pic>
      <p:sp>
        <p:nvSpPr>
          <p:cNvPr id="47" name="CuadroTexto 46">
            <a:extLst>
              <a:ext uri="{FF2B5EF4-FFF2-40B4-BE49-F238E27FC236}">
                <a16:creationId xmlns:a16="http://schemas.microsoft.com/office/drawing/2014/main" id="{754E8D74-8A04-64B8-B180-D29CB600C12D}"/>
              </a:ext>
            </a:extLst>
          </p:cNvPr>
          <p:cNvSpPr txBox="1"/>
          <p:nvPr/>
        </p:nvSpPr>
        <p:spPr>
          <a:xfrm>
            <a:off x="8841474" y="6041815"/>
            <a:ext cx="2634515" cy="510778"/>
          </a:xfrm>
          <a:prstGeom prst="roundRect">
            <a:avLst/>
          </a:prstGeom>
          <a:solidFill>
            <a:srgbClr val="A5133D">
              <a:alpha val="20000"/>
            </a:srgbClr>
          </a:solidFill>
        </p:spPr>
        <p:txBody>
          <a:bodyPr wrap="square" rtlCol="0">
            <a:spAutoFit/>
          </a:bodyPr>
          <a:lstStyle/>
          <a:p>
            <a:pPr algn="ctr"/>
            <a:r>
              <a:rPr lang="es-EC" sz="1200">
                <a:solidFill>
                  <a:srgbClr val="A5133D"/>
                </a:solidFill>
                <a:latin typeface="Century Gothic" panose="020B0502020202020204" pitchFamily="34" charset="0"/>
              </a:rPr>
              <a:t>XXX Graduados (jugadores) ejerciendo</a:t>
            </a:r>
          </a:p>
        </p:txBody>
      </p:sp>
      <p:sp>
        <p:nvSpPr>
          <p:cNvPr id="48" name="Rectángulo: esquinas redondeadas 47">
            <a:extLst>
              <a:ext uri="{FF2B5EF4-FFF2-40B4-BE49-F238E27FC236}">
                <a16:creationId xmlns:a16="http://schemas.microsoft.com/office/drawing/2014/main" id="{9F3DF78F-089B-03F6-7948-92AA36DD2664}"/>
              </a:ext>
            </a:extLst>
          </p:cNvPr>
          <p:cNvSpPr/>
          <p:nvPr/>
        </p:nvSpPr>
        <p:spPr>
          <a:xfrm>
            <a:off x="8226885" y="497090"/>
            <a:ext cx="1585351" cy="319033"/>
          </a:xfrm>
          <a:prstGeom prst="roundRect">
            <a:avLst/>
          </a:prstGeom>
          <a:solidFill>
            <a:srgbClr val="A5133D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>
                <a:solidFill>
                  <a:srgbClr val="A5133D"/>
                </a:solidFill>
                <a:latin typeface="Century Gothic" panose="020B0502020202020204" pitchFamily="34" charset="0"/>
              </a:rPr>
              <a:t>Canibalización</a:t>
            </a:r>
          </a:p>
        </p:txBody>
      </p:sp>
      <p:sp>
        <p:nvSpPr>
          <p:cNvPr id="49" name="CuadroTexto 48">
            <a:extLst>
              <a:ext uri="{FF2B5EF4-FFF2-40B4-BE49-F238E27FC236}">
                <a16:creationId xmlns:a16="http://schemas.microsoft.com/office/drawing/2014/main" id="{C22712CF-8935-9B18-6F27-1A81C4679F3F}"/>
              </a:ext>
            </a:extLst>
          </p:cNvPr>
          <p:cNvSpPr txBox="1"/>
          <p:nvPr/>
        </p:nvSpPr>
        <p:spPr>
          <a:xfrm>
            <a:off x="363941" y="6056998"/>
            <a:ext cx="3313933" cy="27241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s-MX" sz="1000" b="1">
                <a:latin typeface="Century Gothic" panose="020B0502020202020204" pitchFamily="34" charset="0"/>
              </a:rPr>
              <a:t>Nombre sugerido:</a:t>
            </a:r>
            <a:endParaRPr lang="es-MX" sz="1000" b="1">
              <a:solidFill>
                <a:srgbClr val="A5133D"/>
              </a:solidFill>
              <a:latin typeface="Century Gothic" panose="020B0502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29711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31EB50-626A-804E-2D97-D2FB336F580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5" name="Conector recto 24">
            <a:extLst>
              <a:ext uri="{FF2B5EF4-FFF2-40B4-BE49-F238E27FC236}">
                <a16:creationId xmlns:a16="http://schemas.microsoft.com/office/drawing/2014/main" id="{CD3866C2-C44C-CF34-BF82-A0653C2CD271}"/>
              </a:ext>
            </a:extLst>
          </p:cNvPr>
          <p:cNvCxnSpPr>
            <a:cxnSpLocks/>
          </p:cNvCxnSpPr>
          <p:nvPr/>
        </p:nvCxnSpPr>
        <p:spPr>
          <a:xfrm>
            <a:off x="4067753" y="497090"/>
            <a:ext cx="0" cy="6241242"/>
          </a:xfrm>
          <a:prstGeom prst="line">
            <a:avLst/>
          </a:prstGeom>
          <a:ln>
            <a:solidFill>
              <a:srgbClr val="A5133D">
                <a:alpha val="10196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CuadroTexto 25">
            <a:extLst>
              <a:ext uri="{FF2B5EF4-FFF2-40B4-BE49-F238E27FC236}">
                <a16:creationId xmlns:a16="http://schemas.microsoft.com/office/drawing/2014/main" id="{EEDD5433-9A23-1098-A0DD-4D0DED9C52A1}"/>
              </a:ext>
            </a:extLst>
          </p:cNvPr>
          <p:cNvSpPr txBox="1"/>
          <p:nvPr/>
        </p:nvSpPr>
        <p:spPr>
          <a:xfrm>
            <a:off x="49095" y="110466"/>
            <a:ext cx="4013539" cy="340519"/>
          </a:xfrm>
          <a:prstGeom prst="roundRect">
            <a:avLst/>
          </a:prstGeom>
          <a:solidFill>
            <a:srgbClr val="A5133D"/>
          </a:solidFill>
        </p:spPr>
        <p:txBody>
          <a:bodyPr wrap="square">
            <a:spAutoFit/>
          </a:bodyPr>
          <a:lstStyle/>
          <a:p>
            <a:pPr algn="ctr"/>
            <a:r>
              <a:rPr lang="es-MX" sz="1400" b="1">
                <a:solidFill>
                  <a:schemeClr val="bg1"/>
                </a:solidFill>
                <a:latin typeface="Century Gothic" panose="020B0502020202020204" pitchFamily="34" charset="0"/>
              </a:rPr>
              <a:t>Búsquedas Web</a:t>
            </a:r>
          </a:p>
        </p:txBody>
      </p:sp>
      <p:graphicFrame>
        <p:nvGraphicFramePr>
          <p:cNvPr id="27" name="Tabla 26">
            <a:extLst>
              <a:ext uri="{FF2B5EF4-FFF2-40B4-BE49-F238E27FC236}">
                <a16:creationId xmlns:a16="http://schemas.microsoft.com/office/drawing/2014/main" id="{539735AB-35BA-7CFF-9837-78083465218A}"/>
              </a:ext>
            </a:extLst>
          </p:cNvPr>
          <p:cNvGraphicFramePr>
            <a:graphicFrameLocks noGrp="1"/>
          </p:cNvGraphicFramePr>
          <p:nvPr/>
        </p:nvGraphicFramePr>
        <p:xfrm>
          <a:off x="218635" y="1115348"/>
          <a:ext cx="3667306" cy="1274274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173182">
                  <a:extLst>
                    <a:ext uri="{9D8B030D-6E8A-4147-A177-3AD203B41FA5}">
                      <a16:colId xmlns:a16="http://schemas.microsoft.com/office/drawing/2014/main" val="2376868273"/>
                    </a:ext>
                  </a:extLst>
                </a:gridCol>
                <a:gridCol w="1737931">
                  <a:extLst>
                    <a:ext uri="{9D8B030D-6E8A-4147-A177-3AD203B41FA5}">
                      <a16:colId xmlns:a16="http://schemas.microsoft.com/office/drawing/2014/main" val="2026344709"/>
                    </a:ext>
                  </a:extLst>
                </a:gridCol>
                <a:gridCol w="756193">
                  <a:extLst>
                    <a:ext uri="{9D8B030D-6E8A-4147-A177-3AD203B41FA5}">
                      <a16:colId xmlns:a16="http://schemas.microsoft.com/office/drawing/2014/main" val="3165423155"/>
                    </a:ext>
                  </a:extLst>
                </a:gridCol>
              </a:tblGrid>
              <a:tr h="305436">
                <a:tc>
                  <a:txBody>
                    <a:bodyPr/>
                    <a:lstStyle/>
                    <a:p>
                      <a:pPr algn="ctr" fontAlgn="b"/>
                      <a:r>
                        <a:rPr lang="es-EC" sz="1050" b="1" i="0" u="none" strike="noStrike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Variable</a:t>
                      </a:r>
                    </a:p>
                  </a:txBody>
                  <a:tcPr marL="6350" marR="6350" marT="6350" marB="0" anchor="ctr">
                    <a:solidFill>
                      <a:srgbClr val="A5133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1050" b="1" i="0" u="none" strike="noStrike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Programa</a:t>
                      </a:r>
                    </a:p>
                  </a:txBody>
                  <a:tcPr marL="6350" marR="6350" marT="6350" marB="0" anchor="ctr">
                    <a:solidFill>
                      <a:srgbClr val="A5133D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1050" b="1" i="0" u="none" strike="noStrike">
                          <a:solidFill>
                            <a:schemeClr val="bg1"/>
                          </a:solidFill>
                          <a:effectLst/>
                          <a:latin typeface="Century Gothic" panose="020B0502020202020204" pitchFamily="34" charset="0"/>
                        </a:rPr>
                        <a:t>Volumen</a:t>
                      </a:r>
                    </a:p>
                  </a:txBody>
                  <a:tcPr marL="6350" marR="6350" marT="6350" marB="0" anchor="ctr">
                    <a:solidFill>
                      <a:srgbClr val="A5133D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05376858"/>
                  </a:ext>
                </a:extLst>
              </a:tr>
              <a:tr h="392710">
                <a:tc>
                  <a:txBody>
                    <a:bodyPr/>
                    <a:lstStyle/>
                    <a:p>
                      <a:pPr algn="ctr" fontAlgn="b"/>
                      <a:r>
                        <a:rPr lang="es-EC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Nombre propuesto</a:t>
                      </a: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Maestría en Ciberseguridad</a:t>
                      </a: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C" sz="10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350" marR="6350" marT="6350" marB="0" anchor="ctr">
                    <a:solidFill>
                      <a:schemeClr val="bg1">
                        <a:lumMod val="9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94446161"/>
                  </a:ext>
                </a:extLst>
              </a:tr>
              <a:tr h="264978">
                <a:tc>
                  <a:txBody>
                    <a:bodyPr/>
                    <a:lstStyle/>
                    <a:p>
                      <a:pPr algn="ctr" fontAlgn="b"/>
                      <a:r>
                        <a:rPr lang="es-EC" sz="1000" u="none" strike="noStrike">
                          <a:effectLst/>
                          <a:latin typeface="Century Gothic" panose="020B0502020202020204" pitchFamily="34" charset="0"/>
                        </a:rPr>
                        <a:t>Sugerencia 1</a:t>
                      </a:r>
                      <a:endParaRPr lang="es-EC" sz="10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D1D1D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1000" u="none" strike="noStrike">
                          <a:effectLst/>
                          <a:latin typeface="Century Gothic" panose="020B0502020202020204" pitchFamily="34" charset="0"/>
                        </a:rPr>
                        <a:t>Maestría en Sistemas</a:t>
                      </a:r>
                      <a:endParaRPr lang="es-EC" sz="10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D1D1D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C" sz="10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D1D1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82968175"/>
                  </a:ext>
                </a:extLst>
              </a:tr>
              <a:tr h="295518">
                <a:tc>
                  <a:txBody>
                    <a:bodyPr/>
                    <a:lstStyle/>
                    <a:p>
                      <a:pPr algn="ctr" fontAlgn="b"/>
                      <a:r>
                        <a:rPr lang="es-EC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Sugerencia 2</a:t>
                      </a:r>
                    </a:p>
                  </a:txBody>
                  <a:tcPr marL="6350" marR="6350" marT="6350" marB="0" anchor="ctr">
                    <a:solidFill>
                      <a:srgbClr val="D1D1D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r>
                        <a:rPr lang="es-EC" sz="1000" b="0" i="0" u="none" strike="noStrike">
                          <a:solidFill>
                            <a:srgbClr val="000000"/>
                          </a:solidFill>
                          <a:effectLst/>
                          <a:latin typeface="Century Gothic" panose="020B0502020202020204" pitchFamily="34" charset="0"/>
                        </a:rPr>
                        <a:t>Maestría en Finanzas y Contabilidad</a:t>
                      </a:r>
                    </a:p>
                  </a:txBody>
                  <a:tcPr marL="6350" marR="6350" marT="6350" marB="0" anchor="ctr">
                    <a:solidFill>
                      <a:srgbClr val="D1D1D1"/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b"/>
                      <a:endParaRPr lang="es-EC" sz="1000" b="0" i="0" u="none" strike="noStrike">
                        <a:solidFill>
                          <a:srgbClr val="000000"/>
                        </a:solidFill>
                        <a:effectLst/>
                        <a:latin typeface="Century Gothic" panose="020B0502020202020204" pitchFamily="34" charset="0"/>
                      </a:endParaRPr>
                    </a:p>
                  </a:txBody>
                  <a:tcPr marL="6350" marR="6350" marT="6350" marB="0" anchor="ctr">
                    <a:solidFill>
                      <a:srgbClr val="D1D1D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292831887"/>
                  </a:ext>
                </a:extLst>
              </a:tr>
            </a:tbl>
          </a:graphicData>
        </a:graphic>
      </p:graphicFrame>
      <p:sp>
        <p:nvSpPr>
          <p:cNvPr id="28" name="CuadroTexto 27">
            <a:extLst>
              <a:ext uri="{FF2B5EF4-FFF2-40B4-BE49-F238E27FC236}">
                <a16:creationId xmlns:a16="http://schemas.microsoft.com/office/drawing/2014/main" id="{04775D5E-1C61-299A-0201-E7D265B82AD6}"/>
              </a:ext>
            </a:extLst>
          </p:cNvPr>
          <p:cNvSpPr txBox="1"/>
          <p:nvPr/>
        </p:nvSpPr>
        <p:spPr>
          <a:xfrm>
            <a:off x="4330943" y="2985041"/>
            <a:ext cx="3313933" cy="27241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s-MX" sz="1000" b="1">
                <a:latin typeface="Century Gothic" panose="020B0502020202020204" pitchFamily="34" charset="0"/>
              </a:rPr>
              <a:t>Modalidad:</a:t>
            </a:r>
            <a:endParaRPr lang="es-MX" sz="1000" b="1">
              <a:solidFill>
                <a:srgbClr val="A5133D"/>
              </a:solidFill>
              <a:latin typeface="Century Gothic" panose="020B0502020202020204" pitchFamily="34" charset="0"/>
            </a:endParaRPr>
          </a:p>
        </p:txBody>
      </p:sp>
      <p:graphicFrame>
        <p:nvGraphicFramePr>
          <p:cNvPr id="32" name="Gráfico 31">
            <a:extLst>
              <a:ext uri="{FF2B5EF4-FFF2-40B4-BE49-F238E27FC236}">
                <a16:creationId xmlns:a16="http://schemas.microsoft.com/office/drawing/2014/main" id="{61D7224E-32D4-22A6-EFF4-B2B95AC47A91}"/>
              </a:ext>
            </a:extLst>
          </p:cNvPr>
          <p:cNvGraphicFramePr>
            <a:graphicFrameLocks/>
          </p:cNvGraphicFramePr>
          <p:nvPr/>
        </p:nvGraphicFramePr>
        <p:xfrm>
          <a:off x="4208745" y="927609"/>
          <a:ext cx="3841264" cy="200198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sp>
        <p:nvSpPr>
          <p:cNvPr id="35" name="CuadroTexto 34">
            <a:extLst>
              <a:ext uri="{FF2B5EF4-FFF2-40B4-BE49-F238E27FC236}">
                <a16:creationId xmlns:a16="http://schemas.microsoft.com/office/drawing/2014/main" id="{2B4B7636-A86D-363C-AA53-749BB0ED8529}"/>
              </a:ext>
            </a:extLst>
          </p:cNvPr>
          <p:cNvSpPr txBox="1"/>
          <p:nvPr/>
        </p:nvSpPr>
        <p:spPr>
          <a:xfrm>
            <a:off x="4073890" y="110466"/>
            <a:ext cx="4013539" cy="340519"/>
          </a:xfrm>
          <a:prstGeom prst="roundRect">
            <a:avLst/>
          </a:prstGeom>
          <a:solidFill>
            <a:srgbClr val="A5133D"/>
          </a:solidFill>
        </p:spPr>
        <p:txBody>
          <a:bodyPr wrap="square">
            <a:spAutoFit/>
          </a:bodyPr>
          <a:lstStyle/>
          <a:p>
            <a:pPr algn="ctr"/>
            <a:r>
              <a:rPr lang="es-MX" sz="1400" b="1">
                <a:solidFill>
                  <a:schemeClr val="bg1"/>
                </a:solidFill>
                <a:latin typeface="Century Gothic" panose="020B0502020202020204" pitchFamily="34" charset="0"/>
              </a:rPr>
              <a:t>Modalidad</a:t>
            </a:r>
          </a:p>
        </p:txBody>
      </p:sp>
      <p:sp>
        <p:nvSpPr>
          <p:cNvPr id="36" name="CuadroTexto 35">
            <a:extLst>
              <a:ext uri="{FF2B5EF4-FFF2-40B4-BE49-F238E27FC236}">
                <a16:creationId xmlns:a16="http://schemas.microsoft.com/office/drawing/2014/main" id="{90C9F6E4-441E-660B-B367-C1EC39BF1117}"/>
              </a:ext>
            </a:extLst>
          </p:cNvPr>
          <p:cNvSpPr txBox="1"/>
          <p:nvPr/>
        </p:nvSpPr>
        <p:spPr>
          <a:xfrm>
            <a:off x="8098685" y="110465"/>
            <a:ext cx="4013539" cy="340519"/>
          </a:xfrm>
          <a:prstGeom prst="roundRect">
            <a:avLst/>
          </a:prstGeom>
          <a:solidFill>
            <a:srgbClr val="A5133D"/>
          </a:solidFill>
        </p:spPr>
        <p:txBody>
          <a:bodyPr wrap="square">
            <a:spAutoFit/>
          </a:bodyPr>
          <a:lstStyle/>
          <a:p>
            <a:pPr algn="ctr"/>
            <a:r>
              <a:rPr lang="es-MX" sz="1400" b="1">
                <a:solidFill>
                  <a:schemeClr val="bg1"/>
                </a:solidFill>
                <a:latin typeface="Century Gothic" panose="020B0502020202020204" pitchFamily="34" charset="0"/>
              </a:rPr>
              <a:t>Competencia</a:t>
            </a:r>
          </a:p>
        </p:txBody>
      </p:sp>
      <p:cxnSp>
        <p:nvCxnSpPr>
          <p:cNvPr id="37" name="Conector recto 36">
            <a:extLst>
              <a:ext uri="{FF2B5EF4-FFF2-40B4-BE49-F238E27FC236}">
                <a16:creationId xmlns:a16="http://schemas.microsoft.com/office/drawing/2014/main" id="{248E1933-5D5F-EDE2-4D40-038214B2FF41}"/>
              </a:ext>
            </a:extLst>
          </p:cNvPr>
          <p:cNvCxnSpPr>
            <a:cxnSpLocks/>
          </p:cNvCxnSpPr>
          <p:nvPr/>
        </p:nvCxnSpPr>
        <p:spPr>
          <a:xfrm>
            <a:off x="8098685" y="497090"/>
            <a:ext cx="0" cy="6241242"/>
          </a:xfrm>
          <a:prstGeom prst="line">
            <a:avLst/>
          </a:prstGeom>
          <a:ln>
            <a:solidFill>
              <a:srgbClr val="A5133D">
                <a:alpha val="10196"/>
              </a:srgb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aphicFrame>
        <p:nvGraphicFramePr>
          <p:cNvPr id="38" name="Tabla 37">
            <a:extLst>
              <a:ext uri="{FF2B5EF4-FFF2-40B4-BE49-F238E27FC236}">
                <a16:creationId xmlns:a16="http://schemas.microsoft.com/office/drawing/2014/main" id="{037F056D-6990-1CAE-41CE-E8292F424ED2}"/>
              </a:ext>
            </a:extLst>
          </p:cNvPr>
          <p:cNvGraphicFramePr>
            <a:graphicFrameLocks noGrp="1"/>
          </p:cNvGraphicFramePr>
          <p:nvPr/>
        </p:nvGraphicFramePr>
        <p:xfrm>
          <a:off x="4457633" y="3406213"/>
          <a:ext cx="3137755" cy="9906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838476">
                  <a:extLst>
                    <a:ext uri="{9D8B030D-6E8A-4147-A177-3AD203B41FA5}">
                      <a16:colId xmlns:a16="http://schemas.microsoft.com/office/drawing/2014/main" val="4136917795"/>
                    </a:ext>
                  </a:extLst>
                </a:gridCol>
                <a:gridCol w="2299279">
                  <a:extLst>
                    <a:ext uri="{9D8B030D-6E8A-4147-A177-3AD203B41FA5}">
                      <a16:colId xmlns:a16="http://schemas.microsoft.com/office/drawing/2014/main" val="4218407161"/>
                    </a:ext>
                  </a:extLst>
                </a:gridCol>
              </a:tblGrid>
              <a:tr h="203454">
                <a:tc>
                  <a:txBody>
                    <a:bodyPr/>
                    <a:lstStyle/>
                    <a:p>
                      <a:pPr algn="ctr"/>
                      <a:r>
                        <a:rPr lang="es-EC" sz="1100" b="1">
                          <a:solidFill>
                            <a:srgbClr val="A5133D"/>
                          </a:solidFill>
                        </a:rPr>
                        <a:t>Año</a:t>
                      </a:r>
                      <a:endParaRPr lang="es-EC" sz="1100" b="1">
                        <a:solidFill>
                          <a:srgbClr val="A5133D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rgbClr val="A513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050" b="1">
                          <a:solidFill>
                            <a:srgbClr val="A5133D"/>
                          </a:solidFill>
                        </a:rPr>
                        <a:t>Tasa</a:t>
                      </a:r>
                      <a:r>
                        <a:rPr lang="es-EC" sz="1100" b="1">
                          <a:solidFill>
                            <a:srgbClr val="A5133D"/>
                          </a:solidFill>
                        </a:rPr>
                        <a:t> de Crecimiento</a:t>
                      </a:r>
                      <a:endParaRPr lang="es-EC" sz="1100" b="1">
                        <a:solidFill>
                          <a:srgbClr val="A5133D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rgbClr val="A513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1497693"/>
                  </a:ext>
                </a:extLst>
              </a:tr>
              <a:tr h="191487">
                <a:tc>
                  <a:txBody>
                    <a:bodyPr/>
                    <a:lstStyle/>
                    <a:p>
                      <a:pPr algn="ctr"/>
                      <a:r>
                        <a:rPr lang="es-EC" sz="1000"/>
                        <a:t>2021</a:t>
                      </a:r>
                      <a:endParaRPr lang="es-EC" sz="1000">
                        <a:latin typeface="Century Gothic" panose="020B0502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rgbClr val="A513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000">
                          <a:solidFill>
                            <a:srgbClr val="4EA72E"/>
                          </a:solidFill>
                        </a:rPr>
                        <a:t>2%</a:t>
                      </a:r>
                      <a:endParaRPr lang="es-EC" sz="1000">
                        <a:solidFill>
                          <a:srgbClr val="4EA72E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rgbClr val="A513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793003373"/>
                  </a:ext>
                </a:extLst>
              </a:tr>
              <a:tr h="191487">
                <a:tc>
                  <a:txBody>
                    <a:bodyPr/>
                    <a:lstStyle/>
                    <a:p>
                      <a:pPr algn="ctr"/>
                      <a:r>
                        <a:rPr lang="es-EC" sz="1000"/>
                        <a:t>2022</a:t>
                      </a:r>
                      <a:endParaRPr lang="es-EC" sz="100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000">
                          <a:solidFill>
                            <a:srgbClr val="FF0000"/>
                          </a:solidFill>
                        </a:rPr>
                        <a:t>-5%</a:t>
                      </a:r>
                      <a:endParaRPr lang="es-EC" sz="1000">
                        <a:solidFill>
                          <a:srgbClr val="FF0000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0311321"/>
                  </a:ext>
                </a:extLst>
              </a:tr>
              <a:tr h="191487">
                <a:tc>
                  <a:txBody>
                    <a:bodyPr/>
                    <a:lstStyle/>
                    <a:p>
                      <a:pPr algn="ctr"/>
                      <a:r>
                        <a:rPr lang="es-EC" sz="1000"/>
                        <a:t>2023</a:t>
                      </a:r>
                      <a:endParaRPr lang="es-EC" sz="100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C" sz="1000">
                          <a:solidFill>
                            <a:srgbClr val="4EA72E"/>
                          </a:solidFill>
                        </a:rPr>
                        <a:t>8%</a:t>
                      </a:r>
                      <a:endParaRPr lang="es-EC" sz="1000">
                        <a:solidFill>
                          <a:srgbClr val="4EA72E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8344104"/>
                  </a:ext>
                </a:extLst>
              </a:tr>
            </a:tbl>
          </a:graphicData>
        </a:graphic>
      </p:graphicFrame>
      <p:sp>
        <p:nvSpPr>
          <p:cNvPr id="39" name="Rectángulo: esquinas redondeadas 38">
            <a:extLst>
              <a:ext uri="{FF2B5EF4-FFF2-40B4-BE49-F238E27FC236}">
                <a16:creationId xmlns:a16="http://schemas.microsoft.com/office/drawing/2014/main" id="{016A82DF-6FDF-6516-B99E-3A4A6FD3E560}"/>
              </a:ext>
            </a:extLst>
          </p:cNvPr>
          <p:cNvSpPr/>
          <p:nvPr/>
        </p:nvSpPr>
        <p:spPr>
          <a:xfrm>
            <a:off x="1328590" y="2999350"/>
            <a:ext cx="1480840" cy="319033"/>
          </a:xfrm>
          <a:prstGeom prst="roundRect">
            <a:avLst/>
          </a:prstGeom>
          <a:solidFill>
            <a:srgbClr val="A5133D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>
                <a:solidFill>
                  <a:srgbClr val="A5133D"/>
                </a:solidFill>
                <a:latin typeface="Century Gothic" panose="020B0502020202020204" pitchFamily="34" charset="0"/>
              </a:rPr>
              <a:t>Google Trends</a:t>
            </a:r>
          </a:p>
        </p:txBody>
      </p:sp>
      <p:sp>
        <p:nvSpPr>
          <p:cNvPr id="40" name="Rectángulo: esquinas redondeadas 39">
            <a:extLst>
              <a:ext uri="{FF2B5EF4-FFF2-40B4-BE49-F238E27FC236}">
                <a16:creationId xmlns:a16="http://schemas.microsoft.com/office/drawing/2014/main" id="{E26156DB-058D-FD6B-85F0-F703A47CCEE2}"/>
              </a:ext>
            </a:extLst>
          </p:cNvPr>
          <p:cNvSpPr/>
          <p:nvPr/>
        </p:nvSpPr>
        <p:spPr>
          <a:xfrm>
            <a:off x="1328590" y="529780"/>
            <a:ext cx="1480840" cy="319033"/>
          </a:xfrm>
          <a:prstGeom prst="roundRect">
            <a:avLst/>
          </a:prstGeom>
          <a:solidFill>
            <a:srgbClr val="A5133D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 err="1">
                <a:solidFill>
                  <a:srgbClr val="A5133D"/>
                </a:solidFill>
                <a:latin typeface="Century Gothic" panose="020B0502020202020204" pitchFamily="34" charset="0"/>
              </a:rPr>
              <a:t>SEMRush</a:t>
            </a:r>
            <a:endParaRPr lang="es-EC" sz="1400">
              <a:solidFill>
                <a:srgbClr val="A5133D"/>
              </a:solidFill>
              <a:latin typeface="Century Gothic" panose="020B0502020202020204" pitchFamily="34" charset="0"/>
            </a:endParaRPr>
          </a:p>
        </p:txBody>
      </p:sp>
      <p:graphicFrame>
        <p:nvGraphicFramePr>
          <p:cNvPr id="41" name="Gráfico 40">
            <a:extLst>
              <a:ext uri="{FF2B5EF4-FFF2-40B4-BE49-F238E27FC236}">
                <a16:creationId xmlns:a16="http://schemas.microsoft.com/office/drawing/2014/main" id="{396A572C-9AE6-E554-98C7-5448F23493CE}"/>
              </a:ext>
            </a:extLst>
          </p:cNvPr>
          <p:cNvGraphicFramePr>
            <a:graphicFrameLocks/>
          </p:cNvGraphicFramePr>
          <p:nvPr/>
        </p:nvGraphicFramePr>
        <p:xfrm>
          <a:off x="58883" y="3391646"/>
          <a:ext cx="3938499" cy="1146318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42" name="Tabla 41">
            <a:extLst>
              <a:ext uri="{FF2B5EF4-FFF2-40B4-BE49-F238E27FC236}">
                <a16:creationId xmlns:a16="http://schemas.microsoft.com/office/drawing/2014/main" id="{B4F65EE1-F741-E6C2-FBD6-32A04DF8F9D3}"/>
              </a:ext>
            </a:extLst>
          </p:cNvPr>
          <p:cNvGraphicFramePr>
            <a:graphicFrameLocks noGrp="1"/>
          </p:cNvGraphicFramePr>
          <p:nvPr/>
        </p:nvGraphicFramePr>
        <p:xfrm>
          <a:off x="189740" y="4580252"/>
          <a:ext cx="3676784" cy="1146318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82516">
                  <a:extLst>
                    <a:ext uri="{9D8B030D-6E8A-4147-A177-3AD203B41FA5}">
                      <a16:colId xmlns:a16="http://schemas.microsoft.com/office/drawing/2014/main" val="4136917795"/>
                    </a:ext>
                  </a:extLst>
                </a:gridCol>
                <a:gridCol w="2694268">
                  <a:extLst>
                    <a:ext uri="{9D8B030D-6E8A-4147-A177-3AD203B41FA5}">
                      <a16:colId xmlns:a16="http://schemas.microsoft.com/office/drawing/2014/main" val="4218407161"/>
                    </a:ext>
                  </a:extLst>
                </a:gridCol>
              </a:tblGrid>
              <a:tr h="260186">
                <a:tc>
                  <a:txBody>
                    <a:bodyPr/>
                    <a:lstStyle/>
                    <a:p>
                      <a:pPr algn="ctr"/>
                      <a:r>
                        <a:rPr lang="es-EC" sz="900" b="1">
                          <a:solidFill>
                            <a:srgbClr val="A5133D"/>
                          </a:solidFill>
                        </a:rPr>
                        <a:t>Tema Relacionado</a:t>
                      </a:r>
                      <a:endParaRPr lang="es-EC" sz="900" b="1">
                        <a:solidFill>
                          <a:srgbClr val="A5133D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rgbClr val="A513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C" sz="900" b="1">
                        <a:solidFill>
                          <a:srgbClr val="A5133D"/>
                        </a:solidFill>
                        <a:latin typeface="Century Gothic" panose="020B0502020202020204" pitchFamily="34" charset="0"/>
                      </a:endParaRPr>
                    </a:p>
                  </a:txBody>
                  <a:tcPr>
                    <a:lnB w="12700" cap="flat" cmpd="sng" algn="ctr">
                      <a:solidFill>
                        <a:srgbClr val="A513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31497693"/>
                  </a:ext>
                </a:extLst>
              </a:tr>
              <a:tr h="260186">
                <a:tc>
                  <a:txBody>
                    <a:bodyPr/>
                    <a:lstStyle/>
                    <a:p>
                      <a:pPr algn="ctr"/>
                      <a:r>
                        <a:rPr lang="es-EC" sz="700"/>
                        <a:t>Hgjhgh</a:t>
                      </a:r>
                      <a:endParaRPr lang="es-EC" sz="700">
                        <a:latin typeface="Century Gothic" panose="020B0502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rgbClr val="A513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s-EC" sz="700">
                        <a:latin typeface="Century Gothic" panose="020B0502020202020204" pitchFamily="34" charset="0"/>
                      </a:endParaRPr>
                    </a:p>
                  </a:txBody>
                  <a:tcPr>
                    <a:lnT w="12700" cap="flat" cmpd="sng" algn="ctr">
                      <a:solidFill>
                        <a:srgbClr val="A5133D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793003373"/>
                  </a:ext>
                </a:extLst>
              </a:tr>
              <a:tr h="260186">
                <a:tc>
                  <a:txBody>
                    <a:bodyPr/>
                    <a:lstStyle/>
                    <a:p>
                      <a:pPr algn="ctr"/>
                      <a:r>
                        <a:rPr lang="es-EC" sz="700" err="1"/>
                        <a:t>Zzzzz</a:t>
                      </a:r>
                      <a:endParaRPr lang="es-EC" sz="70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C" sz="70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0311321"/>
                  </a:ext>
                </a:extLst>
              </a:tr>
              <a:tr h="260186">
                <a:tc>
                  <a:txBody>
                    <a:bodyPr/>
                    <a:lstStyle/>
                    <a:p>
                      <a:pPr algn="ctr"/>
                      <a:r>
                        <a:rPr lang="es-EC" sz="700"/>
                        <a:t>xxxxxxxxx</a:t>
                      </a:r>
                      <a:endParaRPr lang="es-EC" sz="70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s-EC" sz="700">
                        <a:latin typeface="Century Gothic" panose="020B0502020202020204" pitchFamily="34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168344104"/>
                  </a:ext>
                </a:extLst>
              </a:tr>
            </a:tbl>
          </a:graphicData>
        </a:graphic>
      </p:graphicFrame>
      <p:sp>
        <p:nvSpPr>
          <p:cNvPr id="43" name="Rectángulo: esquinas redondeadas 42">
            <a:extLst>
              <a:ext uri="{FF2B5EF4-FFF2-40B4-BE49-F238E27FC236}">
                <a16:creationId xmlns:a16="http://schemas.microsoft.com/office/drawing/2014/main" id="{9805C290-0071-F9C9-EAF8-0BF8D2AA0A1D}"/>
              </a:ext>
            </a:extLst>
          </p:cNvPr>
          <p:cNvSpPr/>
          <p:nvPr/>
        </p:nvSpPr>
        <p:spPr>
          <a:xfrm>
            <a:off x="4300474" y="529780"/>
            <a:ext cx="1480840" cy="319033"/>
          </a:xfrm>
          <a:prstGeom prst="roundRect">
            <a:avLst/>
          </a:prstGeom>
          <a:solidFill>
            <a:srgbClr val="A5133D">
              <a:alpha val="20000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 sz="1400">
                <a:solidFill>
                  <a:srgbClr val="A5133D"/>
                </a:solidFill>
                <a:latin typeface="Century Gothic" panose="020B0502020202020204" pitchFamily="34" charset="0"/>
              </a:rPr>
              <a:t>Tendencia</a:t>
            </a:r>
          </a:p>
        </p:txBody>
      </p:sp>
      <p:cxnSp>
        <p:nvCxnSpPr>
          <p:cNvPr id="44" name="Conector recto 43">
            <a:extLst>
              <a:ext uri="{FF2B5EF4-FFF2-40B4-BE49-F238E27FC236}">
                <a16:creationId xmlns:a16="http://schemas.microsoft.com/office/drawing/2014/main" id="{C405E991-1222-4A7D-64AD-07828D7247CB}"/>
              </a:ext>
            </a:extLst>
          </p:cNvPr>
          <p:cNvCxnSpPr/>
          <p:nvPr/>
        </p:nvCxnSpPr>
        <p:spPr>
          <a:xfrm>
            <a:off x="4329608" y="4522904"/>
            <a:ext cx="3532784" cy="0"/>
          </a:xfrm>
          <a:prstGeom prst="line">
            <a:avLst/>
          </a:prstGeom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CuadroTexto 44">
            <a:extLst>
              <a:ext uri="{FF2B5EF4-FFF2-40B4-BE49-F238E27FC236}">
                <a16:creationId xmlns:a16="http://schemas.microsoft.com/office/drawing/2014/main" id="{42A61363-9AB3-7406-A85C-18A3247884A6}"/>
              </a:ext>
            </a:extLst>
          </p:cNvPr>
          <p:cNvSpPr txBox="1"/>
          <p:nvPr/>
        </p:nvSpPr>
        <p:spPr>
          <a:xfrm>
            <a:off x="4178765" y="4641717"/>
            <a:ext cx="3484017" cy="27241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s-MX" sz="1000" b="1">
                <a:latin typeface="Century Gothic" panose="020B0502020202020204" pitchFamily="34" charset="0"/>
              </a:rPr>
              <a:t>Provincias donde predomina la modalidad en </a:t>
            </a:r>
            <a:r>
              <a:rPr lang="es-MX" sz="1000" b="1" err="1">
                <a:latin typeface="Century Gothic" panose="020B0502020202020204" pitchFamily="34" charset="0"/>
              </a:rPr>
              <a:t>linea</a:t>
            </a:r>
            <a:endParaRPr lang="es-MX" sz="1000" b="1">
              <a:solidFill>
                <a:srgbClr val="A5133D"/>
              </a:solidFill>
              <a:latin typeface="Century Gothic" panose="020B0502020202020204" pitchFamily="34" charset="0"/>
            </a:endParaRPr>
          </a:p>
        </p:txBody>
      </p:sp>
      <p:pic>
        <p:nvPicPr>
          <p:cNvPr id="46" name="Imagen 45">
            <a:extLst>
              <a:ext uri="{FF2B5EF4-FFF2-40B4-BE49-F238E27FC236}">
                <a16:creationId xmlns:a16="http://schemas.microsoft.com/office/drawing/2014/main" id="{79885C65-A5E6-F3F8-8A51-2CC753F62C43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 l="20355" t="6089" r="29663" b="9650"/>
          <a:stretch>
            <a:fillRect/>
          </a:stretch>
        </p:blipFill>
        <p:spPr>
          <a:xfrm>
            <a:off x="5608819" y="5078078"/>
            <a:ext cx="1041116" cy="1405992"/>
          </a:xfrm>
          <a:prstGeom prst="rect">
            <a:avLst/>
          </a:prstGeom>
        </p:spPr>
      </p:pic>
      <p:sp>
        <p:nvSpPr>
          <p:cNvPr id="49" name="CuadroTexto 48">
            <a:extLst>
              <a:ext uri="{FF2B5EF4-FFF2-40B4-BE49-F238E27FC236}">
                <a16:creationId xmlns:a16="http://schemas.microsoft.com/office/drawing/2014/main" id="{4A76B966-A953-FE19-8083-3D72253A1BA3}"/>
              </a:ext>
            </a:extLst>
          </p:cNvPr>
          <p:cNvSpPr txBox="1"/>
          <p:nvPr/>
        </p:nvSpPr>
        <p:spPr>
          <a:xfrm>
            <a:off x="363941" y="6056998"/>
            <a:ext cx="3313933" cy="272415"/>
          </a:xfrm>
          <a:prstGeom prst="roundRect">
            <a:avLst/>
          </a:prstGeom>
          <a:solidFill>
            <a:schemeClr val="bg1">
              <a:lumMod val="95000"/>
            </a:schemeClr>
          </a:solidFill>
        </p:spPr>
        <p:txBody>
          <a:bodyPr wrap="square" rtlCol="0">
            <a:spAutoFit/>
          </a:bodyPr>
          <a:lstStyle/>
          <a:p>
            <a:pPr algn="just"/>
            <a:r>
              <a:rPr lang="es-MX" sz="1000" b="1">
                <a:latin typeface="Century Gothic" panose="020B0502020202020204" pitchFamily="34" charset="0"/>
              </a:rPr>
              <a:t>Nombre sugerido:</a:t>
            </a:r>
            <a:endParaRPr lang="es-MX" sz="1000" b="1">
              <a:solidFill>
                <a:srgbClr val="A5133D"/>
              </a:solidFill>
              <a:latin typeface="Century Gothic" panose="020B0502020202020204" pitchFamily="34" charset="0"/>
            </a:endParaRP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02F20B18-719A-65BA-0B91-A47F5DDC6914}"/>
              </a:ext>
            </a:extLst>
          </p:cNvPr>
          <p:cNvSpPr/>
          <p:nvPr/>
        </p:nvSpPr>
        <p:spPr>
          <a:xfrm>
            <a:off x="8974204" y="2389622"/>
            <a:ext cx="1976086" cy="981906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C"/>
              <a:t>MAPA DE LAS UNIVERSIDAD DE QUITO</a:t>
            </a:r>
          </a:p>
        </p:txBody>
      </p:sp>
    </p:spTree>
    <p:extLst>
      <p:ext uri="{BB962C8B-B14F-4D97-AF65-F5344CB8AC3E}">
        <p14:creationId xmlns:p14="http://schemas.microsoft.com/office/powerpoint/2010/main" val="27685953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Grupo 11">
            <a:extLst>
              <a:ext uri="{FF2B5EF4-FFF2-40B4-BE49-F238E27FC236}">
                <a16:creationId xmlns:a16="http://schemas.microsoft.com/office/drawing/2014/main" id="{11416FC4-CAB5-FC4A-4CC6-5AE7CF763C7E}"/>
              </a:ext>
            </a:extLst>
          </p:cNvPr>
          <p:cNvGrpSpPr/>
          <p:nvPr/>
        </p:nvGrpSpPr>
        <p:grpSpPr>
          <a:xfrm>
            <a:off x="0" y="0"/>
            <a:ext cx="12192000" cy="6858000"/>
            <a:chOff x="0" y="0"/>
            <a:chExt cx="18288000" cy="10287000"/>
          </a:xfrm>
        </p:grpSpPr>
        <p:pic>
          <p:nvPicPr>
            <p:cNvPr id="8" name="Gráfico 7">
              <a:extLst>
                <a:ext uri="{FF2B5EF4-FFF2-40B4-BE49-F238E27FC236}">
                  <a16:creationId xmlns:a16="http://schemas.microsoft.com/office/drawing/2014/main" id="{A56335C1-4EC1-1E49-DD21-AD5E8A1854BE}"/>
                </a:ext>
              </a:extLst>
            </p:cNvPr>
            <p:cNvPicPr/>
            <p:nvPr/>
          </p:nvPicPr>
          <p:blipFill rotWithShape="1"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rcRect t="65063" b="3250"/>
            <a:stretch/>
          </p:blipFill>
          <p:spPr>
            <a:xfrm>
              <a:off x="0" y="0"/>
              <a:ext cx="18288000" cy="10287000"/>
            </a:xfrm>
            <a:prstGeom prst="rect">
              <a:avLst/>
            </a:prstGeom>
          </p:spPr>
        </p:pic>
        <p:pic>
          <p:nvPicPr>
            <p:cNvPr id="9" name="Gráfico 8">
              <a:extLst>
                <a:ext uri="{FF2B5EF4-FFF2-40B4-BE49-F238E27FC236}">
                  <a16:creationId xmlns:a16="http://schemas.microsoft.com/office/drawing/2014/main" id="{19477304-FCB6-9477-DBBA-F555C6E5FD0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t="34166"/>
            <a:stretch/>
          </p:blipFill>
          <p:spPr>
            <a:xfrm>
              <a:off x="357527" y="0"/>
              <a:ext cx="5800817" cy="3360624"/>
            </a:xfrm>
            <a:prstGeom prst="rect">
              <a:avLst/>
            </a:prstGeom>
          </p:spPr>
        </p:pic>
        <p:pic>
          <p:nvPicPr>
            <p:cNvPr id="10" name="Gráfico 9">
              <a:extLst>
                <a:ext uri="{FF2B5EF4-FFF2-40B4-BE49-F238E27FC236}">
                  <a16:creationId xmlns:a16="http://schemas.microsoft.com/office/drawing/2014/main" id="{57862B9B-02C9-B4E7-BD60-5FC75889DA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r="6274" b="19488"/>
            <a:stretch/>
          </p:blipFill>
          <p:spPr>
            <a:xfrm>
              <a:off x="12270923" y="5738487"/>
              <a:ext cx="6017077" cy="4548513"/>
            </a:xfrm>
            <a:prstGeom prst="rect">
              <a:avLst/>
            </a:prstGeom>
          </p:spPr>
        </p:pic>
      </p:grpSp>
      <p:pic>
        <p:nvPicPr>
          <p:cNvPr id="2" name="Imagen 1">
            <a:extLst>
              <a:ext uri="{FF2B5EF4-FFF2-40B4-BE49-F238E27FC236}">
                <a16:creationId xmlns:a16="http://schemas.microsoft.com/office/drawing/2014/main" id="{CBB72428-2D2C-E514-6D3D-12DC8BB3A50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246406" y="2716601"/>
            <a:ext cx="5699188" cy="1424797"/>
          </a:xfrm>
          <a:prstGeom prst="rect">
            <a:avLst/>
          </a:prstGeom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64315915"/>
      </p:ext>
    </p:extLst>
  </p:cSld>
  <p:clrMapOvr>
    <a:masterClrMapping/>
  </p:clrMapOvr>
  <p:transition spd="slow">
    <p:push dir="u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2a3a48df-fd5a-482e-a9d8-c269fe9c14b6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B79CFD9EF6F644CBD47F0B73559073B" ma:contentTypeVersion="15" ma:contentTypeDescription="Create a new document." ma:contentTypeScope="" ma:versionID="6fe4cea0417729621407aba7d2025865">
  <xsd:schema xmlns:xsd="http://www.w3.org/2001/XMLSchema" xmlns:xs="http://www.w3.org/2001/XMLSchema" xmlns:p="http://schemas.microsoft.com/office/2006/metadata/properties" xmlns:ns3="2a3a48df-fd5a-482e-a9d8-c269fe9c14b6" xmlns:ns4="51658deb-57f9-4180-84d3-54f6c7d5e26c" targetNamespace="http://schemas.microsoft.com/office/2006/metadata/properties" ma:root="true" ma:fieldsID="ab0162d20e29b1c27892af52d7457169" ns3:_="" ns4:_="">
    <xsd:import namespace="2a3a48df-fd5a-482e-a9d8-c269fe9c14b6"/>
    <xsd:import namespace="51658deb-57f9-4180-84d3-54f6c7d5e26c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ObjectDetectorVersions" minOccurs="0"/>
                <xsd:element ref="ns3:_activity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SearchProperties" minOccurs="0"/>
                <xsd:element ref="ns3:MediaServiceGenerationTime" minOccurs="0"/>
                <xsd:element ref="ns3:MediaServiceEventHashCode" minOccurs="0"/>
                <xsd:element ref="ns3:MediaLengthInSeconds" minOccurs="0"/>
                <xsd:element ref="ns3:MediaServiceDateTaken" minOccurs="0"/>
                <xsd:element ref="ns3:MediaServiceSystemTags" minOccurs="0"/>
                <xsd:element ref="ns3:MediaServiceOCR" minOccurs="0"/>
                <xsd:element ref="ns3:MediaServiceLocat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a3a48df-fd5a-482e-a9d8-c269fe9c14b6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bjectDetectorVersions" ma:index="10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_activity" ma:index="11" nillable="true" ma:displayName="_activity" ma:hidden="true" ma:internalName="_activity">
      <xsd:simpleType>
        <xsd:restriction base="dms:Note"/>
      </xsd:simpleType>
    </xsd:element>
    <xsd:element name="MediaServiceSearchProperties" ma:index="15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GenerationTime" ma:index="16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7" nillable="true" ma:displayName="MediaServiceEventHashCode" ma:hidden="true" ma:internalName="MediaServiceEventHashCode" ma:readOnly="true">
      <xsd:simpleType>
        <xsd:restriction base="dms:Text"/>
      </xsd:simpleType>
    </xsd:element>
    <xsd:element name="MediaLengthInSeconds" ma:index="18" nillable="true" ma:displayName="MediaLengthInSeconds" ma:hidden="true" ma:internalName="MediaLengthInSeconds" ma:readOnly="true">
      <xsd:simpleType>
        <xsd:restriction base="dms:Unknown"/>
      </xsd:simpleType>
    </xsd:element>
    <xsd:element name="MediaServiceDateTaken" ma:index="19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SystemTags" ma:index="20" nillable="true" ma:displayName="MediaServiceSystemTags" ma:hidden="true" ma:internalName="MediaServiceSystemTags" ma:readOnly="true">
      <xsd:simpleType>
        <xsd:restriction base="dms:Note"/>
      </xsd:simpleType>
    </xsd:element>
    <xsd:element name="MediaServiceOCR" ma:index="21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22" nillable="true" ma:displayName="Location" ma:indexed="true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1658deb-57f9-4180-84d3-54f6c7d5e26c" elementFormDefault="qualified">
    <xsd:import namespace="http://schemas.microsoft.com/office/2006/documentManagement/types"/>
    <xsd:import namespace="http://schemas.microsoft.com/office/infopath/2007/PartnerControls"/>
    <xsd:element name="SharedWithUsers" ma:index="12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3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4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3961526-4550-4B91-9CB0-38571E77D286}">
  <ds:schemaRefs>
    <ds:schemaRef ds:uri="2a3a48df-fd5a-482e-a9d8-c269fe9c14b6"/>
    <ds:schemaRef ds:uri="51658deb-57f9-4180-84d3-54f6c7d5e26c"/>
    <ds:schemaRef ds:uri="http://purl.org/dc/dcmitype/"/>
    <ds:schemaRef ds:uri="http://purl.org/dc/elements/1.1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www.w3.org/XML/1998/namespace"/>
  </ds:schemaRefs>
</ds:datastoreItem>
</file>

<file path=customXml/itemProps2.xml><?xml version="1.0" encoding="utf-8"?>
<ds:datastoreItem xmlns:ds="http://schemas.openxmlformats.org/officeDocument/2006/customXml" ds:itemID="{6F6047D2-D757-4EBF-8A4E-358354D46A6D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65B68F9-2A09-4CDE-AC71-4E4669D8024B}">
  <ds:schemaRefs>
    <ds:schemaRef ds:uri="2a3a48df-fd5a-482e-a9d8-c269fe9c14b6"/>
    <ds:schemaRef ds:uri="51658deb-57f9-4180-84d3-54f6c7d5e26c"/>
    <ds:schemaRef ds:uri="http://purl.org/dc/elements/1.1/"/>
    <ds:schemaRef ds:uri="http://purl.org/dc/terms/"/>
    <ds:schemaRef ds:uri="http://schemas.microsoft.com/internal/obd"/>
    <ds:schemaRef ds:uri="http://schemas.microsoft.com/office/2006/documentManagement/types"/>
    <ds:schemaRef ds:uri="http://schemas.microsoft.com/office/2006/metadata/contentType"/>
    <ds:schemaRef ds:uri="http://schemas.microsoft.com/office/2006/metadata/properties"/>
    <ds:schemaRef ds:uri="http://schemas.microsoft.com/office/2006/metadata/properties/metaAttributes"/>
    <ds:schemaRef ds:uri="http://schemas.microsoft.com/office/infopath/2007/PartnerControls"/>
    <ds:schemaRef ds:uri="http://schemas.openxmlformats.org/package/2006/metadata/core-properties"/>
    <ds:schemaRef ds:uri="http://www.w3.org/2001/XMLSchema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609</Words>
  <Application>Microsoft Office PowerPoint</Application>
  <PresentationFormat>Panorámica</PresentationFormat>
  <Paragraphs>111</Paragraphs>
  <Slides>7</Slides>
  <Notes>1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Century Gothic</vt:lpstr>
      <vt:lpstr>Tema de Office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Dillan Alexander Cruz</dc:creator>
  <cp:lastModifiedBy>(Estudiante) Jair Alexey Rueda Manosalvas</cp:lastModifiedBy>
  <cp:revision>3</cp:revision>
  <dcterms:created xsi:type="dcterms:W3CDTF">2025-08-27T19:41:31Z</dcterms:created>
  <dcterms:modified xsi:type="dcterms:W3CDTF">2025-09-05T20:37:01Z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0x0101008B79CFD9EF6F644CBD47F0B73559073B</vt:lpwstr>
  </property>
</Properties>
</file>