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1507" r:id="rId5"/>
    <p:sldId id="1524" r:id="rId6"/>
    <p:sldId id="1525" r:id="rId7"/>
    <p:sldId id="1526" r:id="rId8"/>
    <p:sldId id="1534" r:id="rId9"/>
    <p:sldId id="1510" r:id="rId10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133D"/>
    <a:srgbClr val="4EA7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031A14-71AE-BC99-D535-21990E3CD646}" v="27" dt="2025-08-29T13:57:13.086"/>
    <p1510:client id="{EAF05DF7-8FF3-417F-85FA-C24449DC6A42}" v="183" dt="2025-08-29T17:21:40.288"/>
    <p1510:client id="{FD3B9FD5-333C-4FF0-B248-180711353E2D}" v="1660" dt="2025-08-29T16:54:33.7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udlaec-my.sharepoint.com/personal/dillan_cruz_simba_udla_edu_ec/Documents/TENDENCIAS%20NUEV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udlaec-my.sharepoint.com/personal/dillan_cruz_simba_udla_edu_ec/Documents/TENDENCIAS%20NUEVO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'SEGURIDAD INFORM'!$K$12</c:f>
              <c:strCache>
                <c:ptCount val="1"/>
                <c:pt idx="0">
                  <c:v>EN LINEA</c:v>
                </c:pt>
              </c:strCache>
            </c:strRef>
          </c:tx>
          <c:spPr>
            <a:ln w="28575" cap="rnd">
              <a:solidFill>
                <a:srgbClr val="A5133D"/>
              </a:solidFill>
              <a:round/>
            </a:ln>
            <a:effectLst/>
          </c:spPr>
          <c:marker>
            <c:symbol val="none"/>
          </c:marker>
          <c:cat>
            <c:numRef>
              <c:f>'SEGURIDAD INFORM'!$J$13:$J$16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'SEGURIDAD INFORM'!$K$13:$K$16</c:f>
              <c:numCache>
                <c:formatCode>General</c:formatCode>
                <c:ptCount val="4"/>
                <c:pt idx="0">
                  <c:v>866</c:v>
                </c:pt>
                <c:pt idx="1">
                  <c:v>1224</c:v>
                </c:pt>
                <c:pt idx="2">
                  <c:v>1242</c:v>
                </c:pt>
                <c:pt idx="3">
                  <c:v>1260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E6-4BA0-B765-7C6E9B929A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50982672"/>
        <c:axId val="1650979312"/>
      </c:lineChart>
      <c:catAx>
        <c:axId val="1650982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EC"/>
          </a:p>
        </c:txPr>
        <c:crossAx val="1650979312"/>
        <c:crosses val="autoZero"/>
        <c:auto val="1"/>
        <c:lblAlgn val="ctr"/>
        <c:lblOffset val="100"/>
        <c:noMultiLvlLbl val="0"/>
      </c:catAx>
      <c:valAx>
        <c:axId val="1650979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EC"/>
          </a:p>
        </c:txPr>
        <c:crossAx val="1650982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700">
          <a:latin typeface="Century Gothic" panose="020B0502020202020204" pitchFamily="34" charset="0"/>
        </a:defRPr>
      </a:pPr>
      <a:endParaRPr lang="es-EC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A5133D"/>
            </a:solidFill>
            <a:ln>
              <a:noFill/>
            </a:ln>
            <a:effectLst/>
          </c:spPr>
          <c:invertIfNegative val="0"/>
          <c:cat>
            <c:strRef>
              <c:f>'SEGURIDAD INFORM'!$O$3:$O$4</c:f>
              <c:strCache>
                <c:ptCount val="2"/>
                <c:pt idx="0">
                  <c:v>Propuesta</c:v>
                </c:pt>
                <c:pt idx="1">
                  <c:v>Ciberseguridad</c:v>
                </c:pt>
              </c:strCache>
            </c:strRef>
          </c:cat>
          <c:val>
            <c:numRef>
              <c:f>'SEGURIDAD INFORM'!$P$3:$P$4</c:f>
              <c:numCache>
                <c:formatCode>_("$"* #,##0.00_);_("$"* \(#,##0.00\);_("$"* "-"??_);_(@_)</c:formatCode>
                <c:ptCount val="2"/>
                <c:pt idx="0">
                  <c:v>133066907.20999999</c:v>
                </c:pt>
                <c:pt idx="1">
                  <c:v>563581422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43-4536-9696-1C99AF6F3C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65825072"/>
        <c:axId val="1765827952"/>
      </c:barChart>
      <c:catAx>
        <c:axId val="176582507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65827952"/>
        <c:crosses val="autoZero"/>
        <c:auto val="1"/>
        <c:lblAlgn val="ctr"/>
        <c:lblOffset val="100"/>
        <c:noMultiLvlLbl val="0"/>
      </c:catAx>
      <c:valAx>
        <c:axId val="1765827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EC"/>
          </a:p>
        </c:txPr>
        <c:crossAx val="1765825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>
          <a:latin typeface="Century Gothic" panose="020B0502020202020204" pitchFamily="34" charset="0"/>
        </a:defRPr>
      </a:pPr>
      <a:endParaRPr lang="es-EC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8B415-2CF0-4B96-B10C-845811E50FD9}" type="datetimeFigureOut">
              <a:rPr lang="es-EC" smtClean="0"/>
              <a:t>5/9/2025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87569-0DA6-4B98-B5D4-0DE68855C18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26989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980AC-15AF-41EC-45B9-5B0B8E9F9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410908D3-9A9E-4B0A-F6B6-D0BA028CC0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D3155C1-B7B5-00AB-E72E-9F88949694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965CEAC-9EE1-C6BA-DF3B-20E7C30A0D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6C9CE-0B1D-48A2-A05B-53A023DED742}" type="slidenum">
              <a:rPr lang="es-EC" smtClean="0"/>
              <a:t>2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08496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2D540-ED00-951D-08A4-3D6D50518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186678-2161-678F-94A7-75D83B003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30DDE8-61A2-4F67-AE78-9C7491A3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8F61-44D6-44F6-8B2D-C56B5AC40B52}" type="datetimeFigureOut">
              <a:rPr lang="es-EC" smtClean="0"/>
              <a:t>5/9/2025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B30091-6981-5807-5646-92BA99A19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E8701A-4307-4F5D-19F8-39FC3E15A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DC48-50C2-417E-A350-5BE8C4B041A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8319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BF6C0-998A-420B-8DD0-845F23187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B10B8CF-804E-0F75-627B-1572B3E54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A77433-4701-900C-872B-1FDF124AD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8F61-44D6-44F6-8B2D-C56B5AC40B52}" type="datetimeFigureOut">
              <a:rPr lang="es-EC" smtClean="0"/>
              <a:t>5/9/2025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D3B43E-99BB-24AA-9904-50856BAE6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A6CB1B-887A-868C-F418-AE71E204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DC48-50C2-417E-A350-5BE8C4B041A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19057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12CBC8A-C76B-9517-1FB0-19855C859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D06DB69-55A0-AFFF-84A4-0467F919C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A819F8-B6A2-F3DC-0881-238F5B6E5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8F61-44D6-44F6-8B2D-C56B5AC40B52}" type="datetimeFigureOut">
              <a:rPr lang="es-EC" smtClean="0"/>
              <a:t>5/9/2025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43E0EA-5100-AE66-2DCB-290148A7D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91D9F4-4523-6AFA-BA3C-756075BEE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DC48-50C2-417E-A350-5BE8C4B041A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14374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50040B57-4920-79D3-C3F6-8993920BFC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6615"/>
          <a:stretch/>
        </p:blipFill>
        <p:spPr>
          <a:xfrm>
            <a:off x="9862758" y="0"/>
            <a:ext cx="1719642" cy="1162052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0F413AFE-4752-33B2-12DB-F59ABBDB8C3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95274" y="342075"/>
            <a:ext cx="834543" cy="36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1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30568-2622-A747-9EFB-3118FBCB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232B64-8E9F-32CE-4D49-33612AAB8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AB04E4-EEFF-9987-9299-1478982D1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8F61-44D6-44F6-8B2D-C56B5AC40B52}" type="datetimeFigureOut">
              <a:rPr lang="es-EC" smtClean="0"/>
              <a:t>5/9/2025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5CDFD5-88F1-BD27-D491-0E3A3723B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973D81-5552-2D5D-491B-2D0E572DE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DC48-50C2-417E-A350-5BE8C4B041A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9393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4DCBC-079A-8235-0885-4A475962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0515E4-7075-09E9-F6CD-FA6552A48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AD6A29-83F5-78C0-C6F8-48193EA7A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8F61-44D6-44F6-8B2D-C56B5AC40B52}" type="datetimeFigureOut">
              <a:rPr lang="es-EC" smtClean="0"/>
              <a:t>5/9/2025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BFF097-54B6-592A-81FC-06BBE48BF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F47BC5-5D14-1E7C-F5AF-FF24FD88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DC48-50C2-417E-A350-5BE8C4B041A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22700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2BCCA0-2C38-4AD7-1A84-D426FBB0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6BEB71-E77A-0B9A-AB01-0B7342420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3391A78-D6B0-5EBB-2188-5766FD8B5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5F7D7E-9673-2C5C-434F-4E33993DA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8F61-44D6-44F6-8B2D-C56B5AC40B52}" type="datetimeFigureOut">
              <a:rPr lang="es-EC" smtClean="0"/>
              <a:t>5/9/2025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124428-FAF1-7B02-56CC-2409DACB5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D68007-2CBE-600F-F911-083015C3C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DC48-50C2-417E-A350-5BE8C4B041A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76313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CA3A2-1907-B671-5B87-301F67FC2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7D988D-A707-6C79-8867-353093ED0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C1A41DA-BD6B-124C-145D-216E6ED7E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5075BDD-9DDD-4A08-A14B-25D446C1B0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FE9F2BE-C335-ABA0-0092-33F47FC3E5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EFA5433-FF96-EC7A-DF93-ED884F52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8F61-44D6-44F6-8B2D-C56B5AC40B52}" type="datetimeFigureOut">
              <a:rPr lang="es-EC" smtClean="0"/>
              <a:t>5/9/2025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1F67099-0718-2BC6-D439-9FD3EBCD2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983801B-067D-CEB5-1CF4-2D9C87A9C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DC48-50C2-417E-A350-5BE8C4B041A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96226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634808-7A54-4BE3-22EF-2320AA699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91227A8-47A2-94DB-6D5C-FC4D040CC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8F61-44D6-44F6-8B2D-C56B5AC40B52}" type="datetimeFigureOut">
              <a:rPr lang="es-EC" smtClean="0"/>
              <a:t>5/9/2025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65A87E-426E-6770-FB0E-905F29691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E19AC14-7DBC-F7FC-4681-3217EF6C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DC48-50C2-417E-A350-5BE8C4B041A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7257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B839594-FAC5-64FC-794C-48A9D0C67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8F61-44D6-44F6-8B2D-C56B5AC40B52}" type="datetimeFigureOut">
              <a:rPr lang="es-EC" smtClean="0"/>
              <a:t>5/9/2025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A4D9F31-EECC-8135-7A2D-E8D09F4A3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940316A-3AA5-E705-9331-DEE2BD76E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DC48-50C2-417E-A350-5BE8C4B041A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3050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82459C-B9EB-D576-C7A5-D54EFE4F3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1BD896-5142-D363-819C-E2BD28B40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01DF2A6-A89C-2C34-D3D7-F197F28C1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F97CF0-FECA-312E-02DA-DC5F546D4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8F61-44D6-44F6-8B2D-C56B5AC40B52}" type="datetimeFigureOut">
              <a:rPr lang="es-EC" smtClean="0"/>
              <a:t>5/9/2025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83AF9B-DA96-1665-6C7A-812C25230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10F5BC-085E-FCE6-3CE2-40B98B7D4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DC48-50C2-417E-A350-5BE8C4B041A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57026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2BE678-1B54-047A-09B4-0B8EB4680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914F723-9495-5E6F-847D-D78498D748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4B294BF-D7A8-4B26-3348-1DDF0A944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B84AC0-7B56-A91A-4212-D0B4A6609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8F61-44D6-44F6-8B2D-C56B5AC40B52}" type="datetimeFigureOut">
              <a:rPr lang="es-EC" smtClean="0"/>
              <a:t>5/9/2025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61C74D-D530-5A26-A30F-5723B3F28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80556D0-B886-5E67-A340-F8DE084F0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DC48-50C2-417E-A350-5BE8C4B041A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17332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64139BD-D7A2-FC32-0B5E-CF6F8D883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2D8DE9-1A5C-BA6C-34AC-1E75AA26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C09FC2-1F0D-CAA1-D306-B129298F11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588F61-44D6-44F6-8B2D-C56B5AC40B52}" type="datetimeFigureOut">
              <a:rPr lang="es-EC" smtClean="0"/>
              <a:t>5/9/2025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7D9243-9C45-369C-E2D8-373BC693C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03E54F-85E5-A9D0-F74A-8A34461A25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B6DC48-50C2-417E-A350-5BE8C4B041A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2210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738808-B31D-9128-F8F4-298D92895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6676273-7577-4FF0-CD0B-17D165F16A8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rcRect r="1369"/>
          <a:stretch/>
        </p:blipFill>
        <p:spPr>
          <a:xfrm>
            <a:off x="9292" y="-100484"/>
            <a:ext cx="12182707" cy="6958484"/>
          </a:xfrm>
          <a:prstGeom prst="rect">
            <a:avLst/>
          </a:prstGeom>
        </p:spPr>
      </p:pic>
      <p:pic>
        <p:nvPicPr>
          <p:cNvPr id="4" name="Imagen 3" descr="Imagen que contiene dibujo&#10;&#10;Descripción generada automáticamente">
            <a:extLst>
              <a:ext uri="{FF2B5EF4-FFF2-40B4-BE49-F238E27FC236}">
                <a16:creationId xmlns:a16="http://schemas.microsoft.com/office/drawing/2014/main" id="{C850FA0D-85F8-DEC7-4A7C-A67F5C7392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487" y="2784520"/>
            <a:ext cx="2254945" cy="87803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C5F4B0A-BD0E-77C6-3123-9F0BC95593C1}"/>
              </a:ext>
            </a:extLst>
          </p:cNvPr>
          <p:cNvSpPr txBox="1"/>
          <p:nvPr/>
        </p:nvSpPr>
        <p:spPr>
          <a:xfrm>
            <a:off x="166536" y="2613392"/>
            <a:ext cx="896595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3200" b="1">
                <a:solidFill>
                  <a:prstClr val="white"/>
                </a:solidFill>
                <a:latin typeface="Century Gothic" panose="020B0502020202020204" pitchFamily="34" charset="0"/>
                <a:cs typeface="Lao UI" panose="020B0604020202020204" pitchFamily="34" charset="0"/>
              </a:rPr>
              <a:t>PLANTILLA PARA CAMBIO DE NOMBRE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C" sz="2000">
                <a:solidFill>
                  <a:prstClr val="white"/>
                </a:solidFill>
                <a:latin typeface="Century Gothic" panose="020B0502020202020204" pitchFamily="34" charset="0"/>
                <a:cs typeface="Lao UI" panose="020B0604020202020204" pitchFamily="34" charset="0"/>
              </a:rPr>
              <a:t>Estudio de Tendencias</a:t>
            </a:r>
            <a:endParaRPr kumimoji="0" lang="es-EC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Lao UI" panose="020B0604020202020204" pitchFamily="34" charset="0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6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Lao UI" panose="020B0604020202020204" pitchFamily="34" charset="0"/>
              </a:rPr>
              <a:t>Agosto 2025</a:t>
            </a:r>
            <a:endParaRPr kumimoji="0" lang="es-EC" sz="1600" b="0" i="1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5C838F9-A476-F6D3-0DF3-C064F7B6423E}"/>
              </a:ext>
            </a:extLst>
          </p:cNvPr>
          <p:cNvSpPr/>
          <p:nvPr/>
        </p:nvSpPr>
        <p:spPr>
          <a:xfrm>
            <a:off x="0" y="596346"/>
            <a:ext cx="1272209" cy="225287"/>
          </a:xfrm>
          <a:prstGeom prst="rect">
            <a:avLst/>
          </a:prstGeom>
          <a:solidFill>
            <a:srgbClr val="731C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0290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F67EAE-BDBB-7773-604F-DB5F48195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C50474E-BF6C-8D3B-F4ED-BBA03709E7A8}"/>
              </a:ext>
            </a:extLst>
          </p:cNvPr>
          <p:cNvSpPr txBox="1">
            <a:spLocks/>
          </p:cNvSpPr>
          <p:nvPr/>
        </p:nvSpPr>
        <p:spPr>
          <a:xfrm>
            <a:off x="566146" y="424270"/>
            <a:ext cx="1735196" cy="4094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MX" sz="2000" b="1">
                <a:solidFill>
                  <a:srgbClr val="A5133D"/>
                </a:solidFill>
                <a:latin typeface="Century Gothic" panose="020B0502020202020204" pitchFamily="34" charset="0"/>
              </a:rPr>
              <a:t>PROPUESTA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BF0FA6C-D542-6E3B-0EDF-87056EB6A279}"/>
              </a:ext>
            </a:extLst>
          </p:cNvPr>
          <p:cNvSpPr txBox="1"/>
          <p:nvPr/>
        </p:nvSpPr>
        <p:spPr>
          <a:xfrm>
            <a:off x="7857941" y="3326717"/>
            <a:ext cx="3301055" cy="57888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latin typeface="Century Gothic" panose="020B0502020202020204" pitchFamily="34" charset="0"/>
              </a:rPr>
              <a:t>Nombre del proponente: </a:t>
            </a:r>
            <a:r>
              <a:rPr lang="es-MX" sz="1400">
                <a:latin typeface="Century Gothic" panose="020B0502020202020204" pitchFamily="34" charset="0"/>
              </a:rPr>
              <a:t>Fulanito Lopez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BE6EDAC-8DF1-9756-F857-50B04DB4D8D4}"/>
              </a:ext>
            </a:extLst>
          </p:cNvPr>
          <p:cNvSpPr txBox="1"/>
          <p:nvPr/>
        </p:nvSpPr>
        <p:spPr>
          <a:xfrm>
            <a:off x="755137" y="1406099"/>
            <a:ext cx="2155078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ctr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Datos de solicitud: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E819DC9-113A-AFD1-9DB2-746805714B29}"/>
              </a:ext>
            </a:extLst>
          </p:cNvPr>
          <p:cNvSpPr txBox="1"/>
          <p:nvPr/>
        </p:nvSpPr>
        <p:spPr>
          <a:xfrm>
            <a:off x="2120115" y="4720605"/>
            <a:ext cx="3344013" cy="34051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latin typeface="Century Gothic" panose="020B0502020202020204" pitchFamily="34" charset="0"/>
              </a:rPr>
              <a:t>Duración: </a:t>
            </a:r>
            <a:r>
              <a:rPr lang="es-MX" sz="1400">
                <a:latin typeface="Century Gothic" panose="020B0502020202020204" pitchFamily="34" charset="0"/>
              </a:rPr>
              <a:t>X semestres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63D2086-1745-962F-7413-C50D600E99CA}"/>
              </a:ext>
            </a:extLst>
          </p:cNvPr>
          <p:cNvSpPr txBox="1"/>
          <p:nvPr/>
        </p:nvSpPr>
        <p:spPr>
          <a:xfrm>
            <a:off x="2120114" y="5918239"/>
            <a:ext cx="3344013" cy="34051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latin typeface="Century Gothic" panose="020B0502020202020204" pitchFamily="34" charset="0"/>
              </a:rPr>
              <a:t>Modalidad: </a:t>
            </a:r>
            <a:r>
              <a:rPr lang="es-MX" sz="1400">
                <a:latin typeface="Century Gothic" panose="020B0502020202020204" pitchFamily="34" charset="0"/>
              </a:rPr>
              <a:t>En línea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84BF2ED-E2E1-FA84-C39A-D5EB33ECB244}"/>
              </a:ext>
            </a:extLst>
          </p:cNvPr>
          <p:cNvSpPr txBox="1"/>
          <p:nvPr/>
        </p:nvSpPr>
        <p:spPr>
          <a:xfrm>
            <a:off x="3914238" y="2369705"/>
            <a:ext cx="5898686" cy="34051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latin typeface="Century Gothic" panose="020B0502020202020204" pitchFamily="34" charset="0"/>
              </a:rPr>
              <a:t>Nombre del programa: </a:t>
            </a:r>
            <a:r>
              <a:rPr lang="es-MX" sz="1400">
                <a:latin typeface="Century Gothic" panose="020B0502020202020204" pitchFamily="34" charset="0"/>
              </a:rPr>
              <a:t>Maestría en Ciencia de Datos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2167CACB-9B05-64C8-BA17-95E8E6D89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7487" y="3307012"/>
            <a:ext cx="560007" cy="560007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557872CD-2348-DE2F-E0C6-453BE40F1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669" y="4603121"/>
            <a:ext cx="560007" cy="560007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A564B143-056B-3862-28AC-7C4F19DAF0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2669" y="5757474"/>
            <a:ext cx="560007" cy="56000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3E3B69B-E955-DFD3-11A6-E7E1B48864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1189" y="2151041"/>
            <a:ext cx="720000" cy="72000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FA6AEE4D-350C-C74E-B9CD-A09783A8466C}"/>
              </a:ext>
            </a:extLst>
          </p:cNvPr>
          <p:cNvSpPr txBox="1"/>
          <p:nvPr/>
        </p:nvSpPr>
        <p:spPr>
          <a:xfrm>
            <a:off x="2091361" y="3207536"/>
            <a:ext cx="3344013" cy="8172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latin typeface="Century Gothic" panose="020B0502020202020204" pitchFamily="34" charset="0"/>
              </a:rPr>
              <a:t>Facultad propuesta:</a:t>
            </a:r>
            <a:r>
              <a:rPr lang="es-MX" sz="1400">
                <a:latin typeface="Century Gothic" panose="020B0502020202020204" pitchFamily="34" charset="0"/>
              </a:rPr>
              <a:t> Facultad de Ciencias Económicas y Administrativas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8BB9B56-7ADA-517C-7C0F-D1196166F5E9}"/>
              </a:ext>
            </a:extLst>
          </p:cNvPr>
          <p:cNvSpPr txBox="1"/>
          <p:nvPr/>
        </p:nvSpPr>
        <p:spPr>
          <a:xfrm>
            <a:off x="7857943" y="4603121"/>
            <a:ext cx="3301053" cy="57888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latin typeface="Century Gothic" panose="020B0502020202020204" pitchFamily="34" charset="0"/>
              </a:rPr>
              <a:t>Facultad proponente: </a:t>
            </a:r>
            <a:r>
              <a:rPr lang="es-MX" sz="1400">
                <a:latin typeface="Century Gothic" panose="020B0502020202020204" pitchFamily="34" charset="0"/>
              </a:rPr>
              <a:t>Facultad de Ingenierías y Ciencias Aplicadas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FB193152-9AC7-C69A-66D6-280F1AA1BB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2669" y="3305728"/>
            <a:ext cx="560007" cy="560007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F102B0D9-1244-C16A-52D3-67518C75A1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17487" y="4609721"/>
            <a:ext cx="560007" cy="560007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A1101ECB-A3B2-7F94-ABEE-0B13E8EB4CD7}"/>
              </a:ext>
            </a:extLst>
          </p:cNvPr>
          <p:cNvSpPr txBox="1"/>
          <p:nvPr/>
        </p:nvSpPr>
        <p:spPr>
          <a:xfrm>
            <a:off x="7857941" y="5757474"/>
            <a:ext cx="3301055" cy="57888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latin typeface="Century Gothic" panose="020B0502020202020204" pitchFamily="34" charset="0"/>
              </a:rPr>
              <a:t>Cargo proponente:</a:t>
            </a:r>
            <a:r>
              <a:rPr lang="es-MX" sz="1400">
                <a:latin typeface="Century Gothic" panose="020B0502020202020204" pitchFamily="34" charset="0"/>
              </a:rPr>
              <a:t> Coordinador de la carrera de Software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8EF351A1-4F61-FCB0-75B3-6F0936F9589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17487" y="5757474"/>
            <a:ext cx="560008" cy="56000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2C97FD69-08E6-BEDC-F583-FD99CE16EC8E}"/>
              </a:ext>
            </a:extLst>
          </p:cNvPr>
          <p:cNvSpPr/>
          <p:nvPr/>
        </p:nvSpPr>
        <p:spPr>
          <a:xfrm>
            <a:off x="475989" y="388307"/>
            <a:ext cx="90157" cy="481338"/>
          </a:xfrm>
          <a:prstGeom prst="rect">
            <a:avLst/>
          </a:prstGeom>
          <a:solidFill>
            <a:srgbClr val="A513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656545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FB77C-DD94-2311-9F94-614A1A2B1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A6ECE9-B1AC-C652-CFE1-FDDC881106CD}"/>
              </a:ext>
            </a:extLst>
          </p:cNvPr>
          <p:cNvSpPr txBox="1">
            <a:spLocks/>
          </p:cNvSpPr>
          <p:nvPr/>
        </p:nvSpPr>
        <p:spPr>
          <a:xfrm>
            <a:off x="566146" y="442640"/>
            <a:ext cx="5429613" cy="372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b="1">
                <a:solidFill>
                  <a:srgbClr val="A5133D"/>
                </a:solidFill>
                <a:latin typeface="Century Gothic" panose="020B0502020202020204" pitchFamily="34" charset="0"/>
              </a:rPr>
              <a:t>Detalle de Tendencias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778A0BF-2A01-DF2A-DB3E-58AA14B98C69}"/>
              </a:ext>
            </a:extLst>
          </p:cNvPr>
          <p:cNvSpPr txBox="1"/>
          <p:nvPr/>
        </p:nvSpPr>
        <p:spPr>
          <a:xfrm>
            <a:off x="703699" y="1547883"/>
            <a:ext cx="6474909" cy="46244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b="1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Análisis de Tendencias para Programas Académicos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Para evaluar la viabilidad de una carrera universitaria, se consideran cuatro dimensiones clave: búsquedas web, oportunidades laborales, competencia académica y sectores económicos vinculados.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b="1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Interés en Búsquedas Web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Herramientas como SEM Rush y Google Trends permiten medir el volumen y la evolución del interés en la carrera y sus conceptos relacionados. Esto revela la demanda de información y posibles tendencias emergentes.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b="1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Oportunidades en el Mercado Laboral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través de LinkedIn se identifican vacantes, perfiles profesionales relacionados y regiones con alta demanda. Este análisis ayuda a proyectar la inserción laboral y la relevancia internacional del programa.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b="1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Competencia Académica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 examina la oferta existente en otras instituciones, modalidades, nivel de innovación curricular y reputación académica. Esto permite estimar el grado de saturación y las oportunidades de diferenciación.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b="1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Vinculación con Sectores Económicos (CIIU)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 estudian los sectores que requieren profesionales del área, considerando empleabilidad, proyectos de I+D y crecimiento económico. Así, el programa se alinea con necesidades reales del mercado y contribuye al desarrollo sostenible.</a:t>
            </a:r>
            <a:endParaRPr lang="es-EC" sz="1000" kern="100">
              <a:solidFill>
                <a:srgbClr val="A6A6A6"/>
              </a:solidFill>
              <a:effectLst/>
              <a:latin typeface="Century Gothic" panose="020B0502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6415D7B-B133-B483-47B3-BED0B8984444}"/>
              </a:ext>
            </a:extLst>
          </p:cNvPr>
          <p:cNvSpPr/>
          <p:nvPr/>
        </p:nvSpPr>
        <p:spPr>
          <a:xfrm>
            <a:off x="475989" y="388307"/>
            <a:ext cx="90157" cy="481338"/>
          </a:xfrm>
          <a:prstGeom prst="rect">
            <a:avLst/>
          </a:prstGeom>
          <a:solidFill>
            <a:srgbClr val="A513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C5A5CF66-ECAC-7B8B-1ADA-F2E027D56587}"/>
              </a:ext>
            </a:extLst>
          </p:cNvPr>
          <p:cNvGraphicFramePr>
            <a:graphicFrameLocks noGrp="1"/>
          </p:cNvGraphicFramePr>
          <p:nvPr/>
        </p:nvGraphicFramePr>
        <p:xfrm>
          <a:off x="7975259" y="2470124"/>
          <a:ext cx="3513042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3042">
                  <a:extLst>
                    <a:ext uri="{9D8B030D-6E8A-4147-A177-3AD203B41FA5}">
                      <a16:colId xmlns:a16="http://schemas.microsoft.com/office/drawing/2014/main" val="2095340572"/>
                    </a:ext>
                  </a:extLst>
                </a:gridCol>
              </a:tblGrid>
              <a:tr h="289748">
                <a:tc>
                  <a:txBody>
                    <a:bodyPr/>
                    <a:lstStyle/>
                    <a:p>
                      <a:pPr algn="ctr"/>
                      <a:r>
                        <a:rPr lang="es-EC" b="1">
                          <a:solidFill>
                            <a:srgbClr val="A5133D"/>
                          </a:solidFill>
                        </a:rPr>
                        <a:t>Rangos de Evaluación Final</a:t>
                      </a:r>
                      <a:endParaRPr lang="es-EC" b="1">
                        <a:solidFill>
                          <a:srgbClr val="A5133D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133D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84251"/>
                  </a:ext>
                </a:extLst>
              </a:tr>
              <a:tr h="272753">
                <a:tc>
                  <a:txBody>
                    <a:bodyPr/>
                    <a:lstStyle/>
                    <a:p>
                      <a:r>
                        <a:rPr lang="es-EC" sz="14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0%-60%</a:t>
                      </a:r>
                      <a:endParaRPr lang="es-EC" sz="1400" b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27509327"/>
                  </a:ext>
                </a:extLst>
              </a:tr>
              <a:tr h="289748">
                <a:tc>
                  <a:txBody>
                    <a:bodyPr/>
                    <a:lstStyle/>
                    <a:p>
                      <a:pPr algn="ctr"/>
                      <a:r>
                        <a:rPr lang="es-EC" sz="1400"/>
                        <a:t>Definitivamente no viable</a:t>
                      </a:r>
                      <a:endParaRPr lang="es-EC" sz="140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247388"/>
                  </a:ext>
                </a:extLst>
              </a:tr>
              <a:tr h="289748">
                <a:tc>
                  <a:txBody>
                    <a:bodyPr/>
                    <a:lstStyle/>
                    <a:p>
                      <a:r>
                        <a:rPr lang="es-EC" sz="14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61%-70%</a:t>
                      </a:r>
                      <a:endParaRPr lang="es-EC" sz="1400" b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32174463"/>
                  </a:ext>
                </a:extLst>
              </a:tr>
              <a:tr h="289748">
                <a:tc>
                  <a:txBody>
                    <a:bodyPr/>
                    <a:lstStyle/>
                    <a:p>
                      <a:pPr algn="ctr"/>
                      <a:r>
                        <a:rPr lang="es-EC" sz="1400"/>
                        <a:t>Para revisión adicional</a:t>
                      </a:r>
                      <a:endParaRPr lang="es-EC" sz="140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644945"/>
                  </a:ext>
                </a:extLst>
              </a:tr>
              <a:tr h="289748">
                <a:tc>
                  <a:txBody>
                    <a:bodyPr/>
                    <a:lstStyle/>
                    <a:p>
                      <a:r>
                        <a:rPr lang="es-EC" sz="14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71%-100%</a:t>
                      </a:r>
                      <a:endParaRPr lang="es-EC" sz="1400" b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07127109"/>
                  </a:ext>
                </a:extLst>
              </a:tr>
              <a:tr h="289748">
                <a:tc>
                  <a:txBody>
                    <a:bodyPr/>
                    <a:lstStyle/>
                    <a:p>
                      <a:pPr algn="ctr"/>
                      <a:r>
                        <a:rPr lang="es-EC" sz="1400"/>
                        <a:t>Viable</a:t>
                      </a:r>
                      <a:endParaRPr lang="es-EC" sz="14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099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039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F8A22-33AA-518A-E1D7-9E926CB61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>
            <a:extLst>
              <a:ext uri="{FF2B5EF4-FFF2-40B4-BE49-F238E27FC236}">
                <a16:creationId xmlns:a16="http://schemas.microsoft.com/office/drawing/2014/main" id="{97CCF19A-4685-73ED-8EA3-DA0E9ACE506D}"/>
              </a:ext>
            </a:extLst>
          </p:cNvPr>
          <p:cNvSpPr txBox="1"/>
          <p:nvPr/>
        </p:nvSpPr>
        <p:spPr>
          <a:xfrm>
            <a:off x="6196243" y="5456202"/>
            <a:ext cx="4677354" cy="91940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endParaRPr lang="es-MX" sz="1200">
              <a:latin typeface="Century Gothic" panose="020B0502020202020204" pitchFamily="34" charset="0"/>
            </a:endParaRPr>
          </a:p>
          <a:p>
            <a:pPr algn="just"/>
            <a:r>
              <a:rPr lang="es-MX" sz="1200">
                <a:latin typeface="Century Gothic" panose="020B0502020202020204" pitchFamily="34" charset="0"/>
              </a:rPr>
              <a:t>El programa se vincula con sectores estratégicos, lo que muestra alta alineación con las demandas del mercado y una inserción laboral especializada.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CDB3946-BC4A-4A13-FE2E-23A85066D3DD}"/>
              </a:ext>
            </a:extLst>
          </p:cNvPr>
          <p:cNvSpPr txBox="1"/>
          <p:nvPr/>
        </p:nvSpPr>
        <p:spPr>
          <a:xfrm>
            <a:off x="6196243" y="3882819"/>
            <a:ext cx="4677354" cy="91940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endParaRPr lang="es-MX" sz="1200">
              <a:latin typeface="Century Gothic" panose="020B0502020202020204" pitchFamily="34" charset="0"/>
            </a:endParaRPr>
          </a:p>
          <a:p>
            <a:pPr algn="just"/>
            <a:r>
              <a:rPr lang="es-MX" sz="1200">
                <a:latin typeface="Century Gothic" panose="020B0502020202020204" pitchFamily="34" charset="0"/>
              </a:rPr>
              <a:t>El porcentaje de competencia es alto ya que existen pocos programas similares, lo que refleja interés no aprovechado en el programa.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BF7F454-C424-1F96-096D-609886252EC6}"/>
              </a:ext>
            </a:extLst>
          </p:cNvPr>
          <p:cNvSpPr txBox="1"/>
          <p:nvPr/>
        </p:nvSpPr>
        <p:spPr>
          <a:xfrm>
            <a:off x="6196243" y="2311638"/>
            <a:ext cx="4677354" cy="112371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200">
                <a:latin typeface="Century Gothic" panose="020B0502020202020204" pitchFamily="34" charset="0"/>
              </a:rPr>
              <a:t> </a:t>
            </a:r>
          </a:p>
          <a:p>
            <a:pPr algn="just"/>
            <a:r>
              <a:rPr lang="es-MX" sz="1200">
                <a:latin typeface="Century Gothic" panose="020B0502020202020204" pitchFamily="34" charset="0"/>
              </a:rPr>
              <a:t>Se identifica alta presencia de profesionales en el área, lo que nos muestra gran interés por parte del mercado laboral en la contratación de estos perfiles tanto a nivel nacional, como a nivel regional.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05EB99-21ED-B367-1B6E-96B2A726774F}"/>
              </a:ext>
            </a:extLst>
          </p:cNvPr>
          <p:cNvSpPr txBox="1">
            <a:spLocks/>
          </p:cNvSpPr>
          <p:nvPr/>
        </p:nvSpPr>
        <p:spPr>
          <a:xfrm>
            <a:off x="566147" y="442640"/>
            <a:ext cx="1958022" cy="372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b="1">
                <a:solidFill>
                  <a:srgbClr val="A5133D"/>
                </a:solidFill>
                <a:latin typeface="Century Gothic" panose="020B0502020202020204" pitchFamily="34" charset="0"/>
              </a:rPr>
              <a:t>Tendencias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158A054-D51D-F8C3-BC16-9F34EC65F617}"/>
              </a:ext>
            </a:extLst>
          </p:cNvPr>
          <p:cNvSpPr/>
          <p:nvPr/>
        </p:nvSpPr>
        <p:spPr>
          <a:xfrm>
            <a:off x="475989" y="388307"/>
            <a:ext cx="90157" cy="481338"/>
          </a:xfrm>
          <a:prstGeom prst="rect">
            <a:avLst/>
          </a:prstGeom>
          <a:solidFill>
            <a:srgbClr val="A513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203A7F1-FCFB-D942-F3D8-09EBB9A95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64597">
            <a:off x="912171" y="1739730"/>
            <a:ext cx="4199878" cy="368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077A695C-79AF-934B-5361-B55A069025D7}"/>
              </a:ext>
            </a:extLst>
          </p:cNvPr>
          <p:cNvSpPr txBox="1"/>
          <p:nvPr/>
        </p:nvSpPr>
        <p:spPr>
          <a:xfrm>
            <a:off x="6196243" y="2112527"/>
            <a:ext cx="2744834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LinkedIn:</a:t>
            </a:r>
            <a:endParaRPr lang="es-MX" sz="14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ED6D708-6D4D-CD60-BB54-11B297922696}"/>
              </a:ext>
            </a:extLst>
          </p:cNvPr>
          <p:cNvSpPr txBox="1"/>
          <p:nvPr/>
        </p:nvSpPr>
        <p:spPr>
          <a:xfrm>
            <a:off x="6196243" y="3706174"/>
            <a:ext cx="2744834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Competencia Académica:</a:t>
            </a:r>
            <a:endParaRPr lang="es-MX" sz="14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801B368-0EFD-FC22-11FC-3B9686B4A992}"/>
              </a:ext>
            </a:extLst>
          </p:cNvPr>
          <p:cNvSpPr txBox="1"/>
          <p:nvPr/>
        </p:nvSpPr>
        <p:spPr>
          <a:xfrm>
            <a:off x="6196243" y="5249689"/>
            <a:ext cx="2744834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Sectores Económicos (CIIU):</a:t>
            </a:r>
            <a:endParaRPr lang="es-MX" sz="14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8390A11-6A4B-D706-ADA8-94D92B97BC64}"/>
              </a:ext>
            </a:extLst>
          </p:cNvPr>
          <p:cNvSpPr txBox="1"/>
          <p:nvPr/>
        </p:nvSpPr>
        <p:spPr>
          <a:xfrm>
            <a:off x="6196243" y="815311"/>
            <a:ext cx="4677354" cy="91940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endParaRPr lang="es-MX" sz="1200">
              <a:latin typeface="Century Gothic"/>
            </a:endParaRPr>
          </a:p>
          <a:p>
            <a:pPr algn="just"/>
            <a:r>
              <a:rPr lang="es-MX" sz="1200">
                <a:latin typeface="Century Gothic"/>
              </a:rPr>
              <a:t>La búsqueda en los términos asociados al programa es alta, lo que muestra un gran interés en el programa buscado bajo ese nombre.</a:t>
            </a:r>
            <a:endParaRPr lang="es-MX">
              <a:latin typeface="Century Gothic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966DCB3-0AEC-1B79-1AA3-C149C58ABCC9}"/>
              </a:ext>
            </a:extLst>
          </p:cNvPr>
          <p:cNvSpPr txBox="1"/>
          <p:nvPr/>
        </p:nvSpPr>
        <p:spPr>
          <a:xfrm>
            <a:off x="6196243" y="645051"/>
            <a:ext cx="2744834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Búsqueda Web:</a:t>
            </a:r>
            <a:endParaRPr lang="es-MX" sz="14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8FA5FDB-D402-870E-CB85-A6FD5CCB9E8F}"/>
              </a:ext>
            </a:extLst>
          </p:cNvPr>
          <p:cNvSpPr txBox="1"/>
          <p:nvPr/>
        </p:nvSpPr>
        <p:spPr>
          <a:xfrm>
            <a:off x="1916671" y="5778662"/>
            <a:ext cx="2190877" cy="408623"/>
          </a:xfrm>
          <a:prstGeom prst="roundRect">
            <a:avLst/>
          </a:prstGeom>
          <a:solidFill>
            <a:srgbClr val="A5133D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b="1">
                <a:solidFill>
                  <a:srgbClr val="A5133D"/>
                </a:solidFill>
                <a:latin typeface="Century Gothic" panose="020B0502020202020204" pitchFamily="34" charset="0"/>
              </a:rPr>
              <a:t>No Viable:</a:t>
            </a:r>
            <a:r>
              <a:rPr lang="es-EC">
                <a:solidFill>
                  <a:srgbClr val="A5133D"/>
                </a:solidFill>
                <a:latin typeface="Century Gothic" panose="020B0502020202020204" pitchFamily="34" charset="0"/>
              </a:rPr>
              <a:t> 8,4%</a:t>
            </a:r>
          </a:p>
        </p:txBody>
      </p:sp>
    </p:spTree>
    <p:extLst>
      <p:ext uri="{BB962C8B-B14F-4D97-AF65-F5344CB8AC3E}">
        <p14:creationId xmlns:p14="http://schemas.microsoft.com/office/powerpoint/2010/main" val="2610764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AC810-24B3-0333-FCEA-D12D6E621A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3709D31E-93BB-8FA5-4F41-0BB53E6404F5}"/>
              </a:ext>
            </a:extLst>
          </p:cNvPr>
          <p:cNvCxnSpPr>
            <a:cxnSpLocks/>
          </p:cNvCxnSpPr>
          <p:nvPr/>
        </p:nvCxnSpPr>
        <p:spPr>
          <a:xfrm>
            <a:off x="6153127" y="429584"/>
            <a:ext cx="0" cy="6241242"/>
          </a:xfrm>
          <a:prstGeom prst="line">
            <a:avLst/>
          </a:prstGeom>
          <a:ln>
            <a:solidFill>
              <a:srgbClr val="A5133D">
                <a:alpha val="10196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F276A71-8606-A9F1-1AE2-ED7E8813F131}"/>
              </a:ext>
            </a:extLst>
          </p:cNvPr>
          <p:cNvSpPr txBox="1"/>
          <p:nvPr/>
        </p:nvSpPr>
        <p:spPr>
          <a:xfrm>
            <a:off x="337531" y="147288"/>
            <a:ext cx="5732218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ctr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Búsquedas Web</a:t>
            </a:r>
          </a:p>
        </p:txBody>
      </p:sp>
      <p:graphicFrame>
        <p:nvGraphicFramePr>
          <p:cNvPr id="27" name="Tabla 26">
            <a:extLst>
              <a:ext uri="{FF2B5EF4-FFF2-40B4-BE49-F238E27FC236}">
                <a16:creationId xmlns:a16="http://schemas.microsoft.com/office/drawing/2014/main" id="{B0A9FB16-B381-D67F-AC00-F7F63EC96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686890"/>
              </p:ext>
            </p:extLst>
          </p:nvPr>
        </p:nvGraphicFramePr>
        <p:xfrm>
          <a:off x="901617" y="1053189"/>
          <a:ext cx="4609068" cy="13394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4454">
                  <a:extLst>
                    <a:ext uri="{9D8B030D-6E8A-4147-A177-3AD203B41FA5}">
                      <a16:colId xmlns:a16="http://schemas.microsoft.com/office/drawing/2014/main" val="2376868273"/>
                    </a:ext>
                  </a:extLst>
                </a:gridCol>
                <a:gridCol w="2184231">
                  <a:extLst>
                    <a:ext uri="{9D8B030D-6E8A-4147-A177-3AD203B41FA5}">
                      <a16:colId xmlns:a16="http://schemas.microsoft.com/office/drawing/2014/main" val="2026344709"/>
                    </a:ext>
                  </a:extLst>
                </a:gridCol>
                <a:gridCol w="950383">
                  <a:extLst>
                    <a:ext uri="{9D8B030D-6E8A-4147-A177-3AD203B41FA5}">
                      <a16:colId xmlns:a16="http://schemas.microsoft.com/office/drawing/2014/main" val="3165423155"/>
                    </a:ext>
                  </a:extLst>
                </a:gridCol>
              </a:tblGrid>
              <a:tr h="313550"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1" i="0" u="none" strike="noStrike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Variable</a:t>
                      </a:r>
                    </a:p>
                  </a:txBody>
                  <a:tcPr marL="6350" marR="6350" marT="6350" marB="0" anchor="ctr">
                    <a:solidFill>
                      <a:srgbClr val="A5133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1" i="0" u="none" strike="noStrike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Programa</a:t>
                      </a:r>
                    </a:p>
                  </a:txBody>
                  <a:tcPr marL="6350" marR="6350" marT="6350" marB="0" anchor="ctr">
                    <a:solidFill>
                      <a:srgbClr val="A5133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1" i="0" u="none" strike="noStrike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Volumen</a:t>
                      </a:r>
                    </a:p>
                  </a:txBody>
                  <a:tcPr marL="6350" marR="6350" marT="6350" marB="0" anchor="ctr">
                    <a:solidFill>
                      <a:srgbClr val="A513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376858"/>
                  </a:ext>
                </a:extLst>
              </a:tr>
              <a:tr h="403143">
                <a:tc>
                  <a:txBody>
                    <a:bodyPr/>
                    <a:lstStyle/>
                    <a:p>
                      <a:pPr algn="ct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Nombre propuesto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Maestría en Ciberseguridad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446161"/>
                  </a:ext>
                </a:extLst>
              </a:tr>
              <a:tr h="272018">
                <a:tc>
                  <a:txBody>
                    <a:bodyPr/>
                    <a:lstStyle/>
                    <a:p>
                      <a:pPr algn="ctr" fontAlgn="b"/>
                      <a:r>
                        <a:rPr lang="es-EC" sz="1100" u="none" strike="noStrike">
                          <a:effectLst/>
                          <a:latin typeface="Century Gothic" panose="020B0502020202020204" pitchFamily="34" charset="0"/>
                        </a:rPr>
                        <a:t>Sugerencia 1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100" u="none" strike="noStrike">
                          <a:effectLst/>
                          <a:latin typeface="Century Gothic" panose="020B0502020202020204" pitchFamily="34" charset="0"/>
                        </a:rPr>
                        <a:t>Maestría en Sistemas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968175"/>
                  </a:ext>
                </a:extLst>
              </a:tr>
              <a:tr h="350706">
                <a:tc>
                  <a:txBody>
                    <a:bodyPr/>
                    <a:lstStyle/>
                    <a:p>
                      <a:pPr algn="ct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Sugerencia 2</a:t>
                      </a: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Maestría en Finanzas y Contabilidad</a:t>
                      </a: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831887"/>
                  </a:ext>
                </a:extLst>
              </a:tr>
            </a:tbl>
          </a:graphicData>
        </a:graphic>
      </p:graphicFrame>
      <p:sp>
        <p:nvSpPr>
          <p:cNvPr id="28" name="CuadroTexto 27">
            <a:extLst>
              <a:ext uri="{FF2B5EF4-FFF2-40B4-BE49-F238E27FC236}">
                <a16:creationId xmlns:a16="http://schemas.microsoft.com/office/drawing/2014/main" id="{34440C20-2647-364A-A67A-4C3214607D1B}"/>
              </a:ext>
            </a:extLst>
          </p:cNvPr>
          <p:cNvSpPr txBox="1"/>
          <p:nvPr/>
        </p:nvSpPr>
        <p:spPr>
          <a:xfrm>
            <a:off x="6416753" y="3465822"/>
            <a:ext cx="5524673" cy="27241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MX" sz="1000" b="1">
                <a:latin typeface="Century Gothic" panose="020B0502020202020204" pitchFamily="34" charset="0"/>
              </a:rPr>
              <a:t>Mercado Laboral:</a:t>
            </a:r>
            <a:endParaRPr lang="es-MX" sz="1000" b="1">
              <a:solidFill>
                <a:srgbClr val="A5133D"/>
              </a:solidFill>
              <a:latin typeface="Century Gothic" panose="020B0502020202020204" pitchFamily="34" charset="0"/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DB6F0866-E48D-BAB2-77B3-0A51205674CC}"/>
              </a:ext>
            </a:extLst>
          </p:cNvPr>
          <p:cNvSpPr txBox="1"/>
          <p:nvPr/>
        </p:nvSpPr>
        <p:spPr>
          <a:xfrm>
            <a:off x="6209208" y="147287"/>
            <a:ext cx="5732218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ctr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Mercado</a:t>
            </a:r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663D2208-95BF-D97A-9E0E-466D371AE396}"/>
              </a:ext>
            </a:extLst>
          </p:cNvPr>
          <p:cNvSpPr/>
          <p:nvPr/>
        </p:nvSpPr>
        <p:spPr>
          <a:xfrm>
            <a:off x="347318" y="2706348"/>
            <a:ext cx="1480840" cy="319033"/>
          </a:xfrm>
          <a:prstGeom prst="roundRect">
            <a:avLst/>
          </a:prstGeom>
          <a:solidFill>
            <a:srgbClr val="A5133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>
                <a:solidFill>
                  <a:srgbClr val="A5133D"/>
                </a:solidFill>
                <a:latin typeface="Century Gothic" panose="020B0502020202020204" pitchFamily="34" charset="0"/>
              </a:rPr>
              <a:t>Google Trends</a:t>
            </a: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EDDF98DD-89F5-1D16-4D09-B21345992851}"/>
              </a:ext>
            </a:extLst>
          </p:cNvPr>
          <p:cNvSpPr/>
          <p:nvPr/>
        </p:nvSpPr>
        <p:spPr>
          <a:xfrm>
            <a:off x="347318" y="566602"/>
            <a:ext cx="1480840" cy="319033"/>
          </a:xfrm>
          <a:prstGeom prst="roundRect">
            <a:avLst/>
          </a:prstGeom>
          <a:solidFill>
            <a:srgbClr val="A5133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err="1">
                <a:solidFill>
                  <a:srgbClr val="A5133D"/>
                </a:solidFill>
                <a:latin typeface="Century Gothic" panose="020B0502020202020204" pitchFamily="34" charset="0"/>
              </a:rPr>
              <a:t>SEMRush</a:t>
            </a:r>
            <a:endParaRPr lang="es-EC" sz="1200">
              <a:solidFill>
                <a:srgbClr val="A5133D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41" name="Gráfico 40">
            <a:extLst>
              <a:ext uri="{FF2B5EF4-FFF2-40B4-BE49-F238E27FC236}">
                <a16:creationId xmlns:a16="http://schemas.microsoft.com/office/drawing/2014/main" id="{5CE83A29-A559-7D46-1E58-4A3D032C46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556968"/>
              </p:ext>
            </p:extLst>
          </p:nvPr>
        </p:nvGraphicFramePr>
        <p:xfrm>
          <a:off x="901618" y="3117552"/>
          <a:ext cx="4609067" cy="1560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2" name="Tabla 41">
            <a:extLst>
              <a:ext uri="{FF2B5EF4-FFF2-40B4-BE49-F238E27FC236}">
                <a16:creationId xmlns:a16="http://schemas.microsoft.com/office/drawing/2014/main" id="{7E7F4B39-9444-8084-4536-2F6DCB23F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570550"/>
              </p:ext>
            </p:extLst>
          </p:nvPr>
        </p:nvGraphicFramePr>
        <p:xfrm>
          <a:off x="630826" y="4678540"/>
          <a:ext cx="5008221" cy="1233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8305">
                  <a:extLst>
                    <a:ext uri="{9D8B030D-6E8A-4147-A177-3AD203B41FA5}">
                      <a16:colId xmlns:a16="http://schemas.microsoft.com/office/drawing/2014/main" val="4136917795"/>
                    </a:ext>
                  </a:extLst>
                </a:gridCol>
                <a:gridCol w="3669916">
                  <a:extLst>
                    <a:ext uri="{9D8B030D-6E8A-4147-A177-3AD203B41FA5}">
                      <a16:colId xmlns:a16="http://schemas.microsoft.com/office/drawing/2014/main" val="4218407161"/>
                    </a:ext>
                  </a:extLst>
                </a:gridCol>
              </a:tblGrid>
              <a:tr h="377869">
                <a:tc>
                  <a:txBody>
                    <a:bodyPr/>
                    <a:lstStyle/>
                    <a:p>
                      <a:pPr algn="ctr"/>
                      <a:r>
                        <a:rPr lang="es-EC" sz="1100" b="1">
                          <a:solidFill>
                            <a:srgbClr val="A5133D"/>
                          </a:solidFill>
                        </a:rPr>
                        <a:t>Tema Relacionado</a:t>
                      </a:r>
                      <a:endParaRPr lang="es-EC" sz="1100" b="1">
                        <a:solidFill>
                          <a:srgbClr val="A5133D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100" b="1">
                        <a:solidFill>
                          <a:srgbClr val="A5133D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497693"/>
                  </a:ext>
                </a:extLst>
              </a:tr>
              <a:tr h="268800">
                <a:tc>
                  <a:txBody>
                    <a:bodyPr/>
                    <a:lstStyle/>
                    <a:p>
                      <a:pPr algn="ctr"/>
                      <a:r>
                        <a:rPr lang="es-EC" sz="1000"/>
                        <a:t>Hgjhgh</a:t>
                      </a:r>
                      <a:endParaRPr lang="es-EC" sz="1000"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000"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93003373"/>
                  </a:ext>
                </a:extLst>
              </a:tr>
              <a:tr h="268800">
                <a:tc>
                  <a:txBody>
                    <a:bodyPr/>
                    <a:lstStyle/>
                    <a:p>
                      <a:pPr algn="ctr"/>
                      <a:r>
                        <a:rPr lang="es-EC" sz="1000"/>
                        <a:t>Zzzzz</a:t>
                      </a:r>
                      <a:endParaRPr lang="es-EC" sz="10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C" sz="10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311321"/>
                  </a:ext>
                </a:extLst>
              </a:tr>
              <a:tr h="268800">
                <a:tc>
                  <a:txBody>
                    <a:bodyPr/>
                    <a:lstStyle/>
                    <a:p>
                      <a:pPr algn="ctr"/>
                      <a:r>
                        <a:rPr lang="es-EC" sz="1000"/>
                        <a:t>xxxxxxxxx</a:t>
                      </a:r>
                      <a:endParaRPr lang="es-EC" sz="10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C" sz="10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344104"/>
                  </a:ext>
                </a:extLst>
              </a:tr>
            </a:tbl>
          </a:graphicData>
        </a:graphic>
      </p:graphicFrame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1D18AEBC-C0E6-A9F7-978D-4E09672EA7B0}"/>
              </a:ext>
            </a:extLst>
          </p:cNvPr>
          <p:cNvSpPr/>
          <p:nvPr/>
        </p:nvSpPr>
        <p:spPr>
          <a:xfrm>
            <a:off x="6386277" y="566602"/>
            <a:ext cx="1480840" cy="319033"/>
          </a:xfrm>
          <a:prstGeom prst="roundRect">
            <a:avLst/>
          </a:prstGeom>
          <a:solidFill>
            <a:srgbClr val="A5133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>
                <a:solidFill>
                  <a:srgbClr val="A5133D"/>
                </a:solidFill>
                <a:latin typeface="Century Gothic" panose="020B0502020202020204" pitchFamily="34" charset="0"/>
              </a:rPr>
              <a:t>Canibalización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55BD00C1-13B1-9F56-751B-4061E455DB84}"/>
              </a:ext>
            </a:extLst>
          </p:cNvPr>
          <p:cNvSpPr txBox="1"/>
          <p:nvPr/>
        </p:nvSpPr>
        <p:spPr>
          <a:xfrm>
            <a:off x="507069" y="6092627"/>
            <a:ext cx="5255737" cy="27241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MX" sz="1000" b="1">
                <a:latin typeface="Century Gothic" panose="020B0502020202020204" pitchFamily="34" charset="0"/>
              </a:rPr>
              <a:t>Nombre sugerido:</a:t>
            </a:r>
            <a:endParaRPr lang="es-MX" sz="1000" b="1">
              <a:solidFill>
                <a:srgbClr val="A5133D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EFA4025A-69FA-448F-641A-AC6D755645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1985924"/>
              </p:ext>
            </p:extLst>
          </p:nvPr>
        </p:nvGraphicFramePr>
        <p:xfrm>
          <a:off x="7208197" y="964431"/>
          <a:ext cx="3941769" cy="2001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3196B2EB-C165-DA6C-44E1-43F97F59951E}"/>
              </a:ext>
            </a:extLst>
          </p:cNvPr>
          <p:cNvSpPr txBox="1"/>
          <p:nvPr/>
        </p:nvSpPr>
        <p:spPr>
          <a:xfrm>
            <a:off x="8322376" y="2896215"/>
            <a:ext cx="927555" cy="221337"/>
          </a:xfrm>
          <a:prstGeom prst="roundRect">
            <a:avLst/>
          </a:prstGeom>
          <a:solidFill>
            <a:srgbClr val="A5133D">
              <a:alpha val="20000"/>
            </a:srgb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C" altLang="es-EC" sz="700" b="1">
                <a:solidFill>
                  <a:srgbClr val="A5133D"/>
                </a:solidFill>
                <a:latin typeface="Century Gothic" panose="020B0502020202020204" pitchFamily="34" charset="0"/>
              </a:rPr>
              <a:t>Propuesta</a:t>
            </a:r>
            <a:endParaRPr lang="es-EC" altLang="es-EC" sz="700">
              <a:solidFill>
                <a:srgbClr val="A5133D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4E3EEBA-3D58-5B1F-3375-0D5BA589B116}"/>
              </a:ext>
            </a:extLst>
          </p:cNvPr>
          <p:cNvSpPr txBox="1"/>
          <p:nvPr/>
        </p:nvSpPr>
        <p:spPr>
          <a:xfrm>
            <a:off x="9835654" y="2896215"/>
            <a:ext cx="927555" cy="340519"/>
          </a:xfrm>
          <a:prstGeom prst="roundRect">
            <a:avLst/>
          </a:prstGeom>
          <a:solidFill>
            <a:srgbClr val="A5133D">
              <a:alpha val="20000"/>
            </a:srgb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C" altLang="es-EC" sz="700" b="1">
                <a:solidFill>
                  <a:srgbClr val="A5133D"/>
                </a:solidFill>
                <a:latin typeface="Century Gothic" panose="020B0502020202020204" pitchFamily="34" charset="0"/>
              </a:rPr>
              <a:t>Carrera ofertada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E40A976-ACCF-D143-3FB7-5E0FC36B9E09}"/>
              </a:ext>
            </a:extLst>
          </p:cNvPr>
          <p:cNvSpPr txBox="1"/>
          <p:nvPr/>
        </p:nvSpPr>
        <p:spPr>
          <a:xfrm>
            <a:off x="7867117" y="6063035"/>
            <a:ext cx="2634515" cy="510778"/>
          </a:xfrm>
          <a:prstGeom prst="roundRect">
            <a:avLst/>
          </a:prstGeom>
          <a:solidFill>
            <a:srgbClr val="A5133D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200">
                <a:solidFill>
                  <a:srgbClr val="A5133D"/>
                </a:solidFill>
                <a:latin typeface="Century Gothic" panose="020B0502020202020204" pitchFamily="34" charset="0"/>
              </a:rPr>
              <a:t>XXX Graduados (jugadores) ejerciendo</a:t>
            </a:r>
          </a:p>
        </p:txBody>
      </p:sp>
    </p:spTree>
    <p:extLst>
      <p:ext uri="{BB962C8B-B14F-4D97-AF65-F5344CB8AC3E}">
        <p14:creationId xmlns:p14="http://schemas.microsoft.com/office/powerpoint/2010/main" val="1646141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175C61-DFCC-65BC-E6FD-863FA73D1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66A659B8-1A7D-F002-D027-FAFBDA063FE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8288000" cy="10287000"/>
          </a:xfrm>
        </p:grpSpPr>
        <p:pic>
          <p:nvPicPr>
            <p:cNvPr id="8" name="Gráfico 7">
              <a:extLst>
                <a:ext uri="{FF2B5EF4-FFF2-40B4-BE49-F238E27FC236}">
                  <a16:creationId xmlns:a16="http://schemas.microsoft.com/office/drawing/2014/main" id="{D8A471B1-EF2D-7328-2E13-1FC102AFDB2B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65063" b="3250"/>
            <a:stretch/>
          </p:blipFill>
          <p:spPr>
            <a:xfrm>
              <a:off x="0" y="0"/>
              <a:ext cx="18288000" cy="10287000"/>
            </a:xfrm>
            <a:prstGeom prst="rect">
              <a:avLst/>
            </a:prstGeom>
          </p:spPr>
        </p:pic>
        <p:pic>
          <p:nvPicPr>
            <p:cNvPr id="9" name="Gráfico 8">
              <a:extLst>
                <a:ext uri="{FF2B5EF4-FFF2-40B4-BE49-F238E27FC236}">
                  <a16:creationId xmlns:a16="http://schemas.microsoft.com/office/drawing/2014/main" id="{43DBD18D-3BF5-102E-B09F-A1574F72C1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34166"/>
            <a:stretch/>
          </p:blipFill>
          <p:spPr>
            <a:xfrm>
              <a:off x="357527" y="0"/>
              <a:ext cx="5800817" cy="3360624"/>
            </a:xfrm>
            <a:prstGeom prst="rect">
              <a:avLst/>
            </a:prstGeom>
          </p:spPr>
        </p:pic>
        <p:pic>
          <p:nvPicPr>
            <p:cNvPr id="10" name="Gráfico 9">
              <a:extLst>
                <a:ext uri="{FF2B5EF4-FFF2-40B4-BE49-F238E27FC236}">
                  <a16:creationId xmlns:a16="http://schemas.microsoft.com/office/drawing/2014/main" id="{77A72A14-22D1-0F03-1CD9-F4C3AEFCC0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r="6274" b="19488"/>
            <a:stretch/>
          </p:blipFill>
          <p:spPr>
            <a:xfrm>
              <a:off x="12270923" y="5738487"/>
              <a:ext cx="6017077" cy="4548513"/>
            </a:xfrm>
            <a:prstGeom prst="rect">
              <a:avLst/>
            </a:prstGeom>
          </p:spPr>
        </p:pic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41BD3110-699D-A075-3234-1CA3E64129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46406" y="2716601"/>
            <a:ext cx="5699188" cy="142479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55107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a3a48df-fd5a-482e-a9d8-c269fe9c14b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79CFD9EF6F644CBD47F0B73559073B" ma:contentTypeVersion="15" ma:contentTypeDescription="Create a new document." ma:contentTypeScope="" ma:versionID="6fe4cea0417729621407aba7d2025865">
  <xsd:schema xmlns:xsd="http://www.w3.org/2001/XMLSchema" xmlns:xs="http://www.w3.org/2001/XMLSchema" xmlns:p="http://schemas.microsoft.com/office/2006/metadata/properties" xmlns:ns3="2a3a48df-fd5a-482e-a9d8-c269fe9c14b6" xmlns:ns4="51658deb-57f9-4180-84d3-54f6c7d5e26c" targetNamespace="http://schemas.microsoft.com/office/2006/metadata/properties" ma:root="true" ma:fieldsID="ab0162d20e29b1c27892af52d7457169" ns3:_="" ns4:_="">
    <xsd:import namespace="2a3a48df-fd5a-482e-a9d8-c269fe9c14b6"/>
    <xsd:import namespace="51658deb-57f9-4180-84d3-54f6c7d5e26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3a48df-fd5a-482e-a9d8-c269fe9c14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658deb-57f9-4180-84d3-54f6c7d5e26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6047D2-D757-4EBF-8A4E-358354D46A6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961526-4550-4B91-9CB0-38571E77D286}">
  <ds:schemaRefs>
    <ds:schemaRef ds:uri="2a3a48df-fd5a-482e-a9d8-c269fe9c14b6"/>
    <ds:schemaRef ds:uri="51658deb-57f9-4180-84d3-54f6c7d5e26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65B68F9-2A09-4CDE-AC71-4E4669D8024B}">
  <ds:schemaRefs>
    <ds:schemaRef ds:uri="2a3a48df-fd5a-482e-a9d8-c269fe9c14b6"/>
    <ds:schemaRef ds:uri="51658deb-57f9-4180-84d3-54f6c7d5e26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458</Words>
  <Application>Microsoft Office PowerPoint</Application>
  <PresentationFormat>Panorámica</PresentationFormat>
  <Paragraphs>68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Century Gothic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Dillan Alexander Cruz</dc:creator>
  <cp:lastModifiedBy>(Estudiante) Jair Alexey Rueda Manosalvas</cp:lastModifiedBy>
  <cp:revision>2</cp:revision>
  <dcterms:created xsi:type="dcterms:W3CDTF">2025-08-27T19:41:31Z</dcterms:created>
  <dcterms:modified xsi:type="dcterms:W3CDTF">2025-09-05T20:24:58Z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0x0101008B79CFD9EF6F644CBD47F0B73559073B</vt:lpwstr>
  </property>
</Properties>
</file>