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586" r:id="rId5"/>
    <p:sldId id="1524" r:id="rId6"/>
    <p:sldId id="1485" r:id="rId7"/>
    <p:sldId id="1487" r:id="rId8"/>
    <p:sldId id="1507" r:id="rId9"/>
    <p:sldId id="275" r:id="rId10"/>
    <p:sldId id="1508" r:id="rId11"/>
    <p:sldId id="1493" r:id="rId12"/>
    <p:sldId id="1506" r:id="rId13"/>
    <p:sldId id="1499" r:id="rId14"/>
    <p:sldId id="1503" r:id="rId15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4F5BC-7034-4F43-2B0B-22E1A6848D69}" v="15" dt="2025-09-29T17:31:41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DE-4413-8611-482389312C33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8DE-4413-8611-482389312C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46-46AB-A679-44E297B2CB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CF82C-12A9-4AE1-A40D-061B14899D6E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988B66-497C-4D8B-9A2F-76C649258DAF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1958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980AC-15AF-41EC-45B9-5B0B8E9F9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10908D3-9A9E-4B0A-F6B6-D0BA028CC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D3155C1-B7B5-00AB-E72E-9F8894969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965CEAC-9EE1-C6BA-DF3B-20E7C30A0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0849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B87B9-EFE6-FFE8-64FD-0B7ED101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6FEA253-5104-B600-B7C7-B389864464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47C35CDE-5097-6AEA-5891-1D0CC5B4A4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ACEA77-7368-90B0-5813-F93FE891D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799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923B9-911F-D193-28FA-80781D512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63C6AF-787C-35AD-3A4F-04FD32A45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6334DA0-FAAE-FEA9-BC2B-3C096E5ED0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3C7B00-0D86-607A-7519-0C48F2D3E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4302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E387B-FBFF-3401-1B31-C3A84BF0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DE9D3E2-7C31-FB8A-13FC-05B9BBB72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4BBA4DD-480D-B385-AA3E-B421885BD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30EDEE-83AA-BEAC-521F-C39436DCA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63AFB-751F-4EEE-9D8B-2F4BEE0F555E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0907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6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9296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006A1-9A04-4621-1D8D-07B1F4B94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1DCC7B6-A6F8-0C64-7ECE-411982A15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A8B2FB8-346F-EF2C-BAC9-0697D0407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D99B5E-E70D-FDB0-E98C-74D2D516E5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7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1465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8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69851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D598-15B1-1B40-4CE9-8819FA49C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54AB355-4833-E4F1-9F58-64006E409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01A10EE-2CEB-26E2-AE5C-54A625359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97508C-EC2C-6AFD-050D-F0D0329F0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9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836727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C" dirty="0"/>
              <a:t>Replicar este formato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11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C2E5C-D1BE-BA8B-6A77-3CF21635C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A8AD2D-B4FB-220B-1EE3-A7F0A3880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537CC-DAA4-8A84-F95C-8A39CF86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6A0FA-9A57-F50A-8163-8740B26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05FA9F-4995-AF0E-8138-7A069070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0859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A2E62-3314-A047-7554-FF55520E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4CB7C1-A52E-72F4-03C9-9E941E9F6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C83A8-8F93-0F44-59CE-4E4364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C1B999-6315-6361-73FC-C6C9B9FB6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C09A5B-D031-DF5B-D0F0-2495004BF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4394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12B94E-8BBA-0376-D721-3167F76B9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E3755C-C71B-33AB-5B38-8F56B4754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5791E8-081D-84E8-5361-3D782DB8B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A72AA9-7D70-86FA-3EA0-904220824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708BA5-638B-36EB-E43A-DB254767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2072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1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2A7B9-B156-D9CB-511D-A1EC3368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479707-085B-3908-14DE-94BE680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6A8B31-D671-2806-264E-9AF073BF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B7DF55-FA46-EC1B-12E5-D0AB6A2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D3BE55-755C-46C2-9B42-E0DD6FA2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26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7F883-9B55-D55B-E8B7-3B2E4B0A0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07E36C-9A61-F55D-A603-92D27A606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2A81D-7203-FCD5-C8E6-680332D1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13202-981C-5183-DB06-81BADEBA1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AF3F2E-6839-1BBF-6898-A7341CC20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20304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A8A3B-B4A0-D6A5-A875-8C7905A1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B4DC8-BA6D-6EC1-09DB-2967473C6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7F6877-1401-CEAC-A98E-48EA7965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DE9542-815C-94D6-CD56-FC57C8D3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18A11BE-1609-F259-EA1D-49890EF1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59787A-808C-420C-BA90-EC3E9960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9041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26C4A-66A3-51A7-7509-EA5E5B528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92769E-A7FB-5382-0328-FE3BA6E6D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7164CB-F5A7-1FB8-DDF2-B6414EFAC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4DC4B65-0D18-5AB9-5345-147250E2D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FAC33D6-2834-28EA-0D46-5FC720AB1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3EEB85-76A6-A853-35C9-076A40AAF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EDE3B59-6702-BF8B-BB5B-D81F361B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9DBF95C-4520-FDC1-B1EB-2BB0E5DC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65624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999A0-1A32-BFB2-FF8B-1DFB6027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9D6EB02-D3CD-3777-7BB3-7A92CCFB6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FF7472-B32A-1C87-5E27-A480C740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0FD2649-0E09-15DD-0933-D294DFD5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41241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BAB0D9-0AF5-C203-2A75-770AFC016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4E30915-1E10-39BD-D335-1AC6A929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45B919-29F7-AE5B-0453-EB568CF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1935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63E7-024A-603F-EFDC-6CDA12295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42BF2D-3787-AEC2-802C-9521E55909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8982032-F132-B519-12B2-7B89268EA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91149B-6D17-F83E-CC48-95227B01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86FBCC-4925-91C7-433C-9B2B7475E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3567FE-E42A-2A3C-A6EF-4966C7C6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0540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FF4D6-EC13-3AAF-8188-79408033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0CA1FFA-A5F5-B3E9-D645-9B2B173AC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1B89EA9-1669-864D-8E96-91214A2B2D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EF7E6A-F3FA-60B7-BB2B-21AAE1C8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A50FB2-3C12-B59F-EDFB-3F9AB2D7D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E8EAF60-46A6-74AB-D47F-8D8C67DE0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0711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693441-B663-8E67-BCF5-D416EEF4E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52224E-8D9E-530E-A436-0D4AAFD87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F566C0-C056-E509-DE47-B2547DA6B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1E8AB-F8E6-46EF-9A6B-58A04613E467}" type="datetimeFigureOut">
              <a:rPr lang="es-EC" smtClean="0"/>
              <a:t>16/10/2025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A69C6-C4AE-3827-67A6-4A24492FB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D70432-4413-D3AC-68A7-48489327B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02F96-5C4A-4C97-AA25-2264A4AFC9D6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842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 dirty="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Investigación de Mercados</a:t>
            </a:r>
            <a:endParaRPr kumimoji="0" lang="es-EC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94A9E-8420-80C7-8E7C-B3CEC245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6B95FAFD-CB73-0E3E-F31F-EE96067E2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138616"/>
              </p:ext>
            </p:extLst>
          </p:nvPr>
        </p:nvGraphicFramePr>
        <p:xfrm>
          <a:off x="575703" y="1557432"/>
          <a:ext cx="5212540" cy="2814539"/>
        </p:xfrm>
        <a:graphic>
          <a:graphicData uri="http://schemas.openxmlformats.org/drawingml/2006/table">
            <a:tbl>
              <a:tblPr>
                <a:tableStyleId>{2A488322-F2BA-4B5B-9748-0D474271808F}</a:tableStyleId>
              </a:tblPr>
              <a:tblGrid>
                <a:gridCol w="1551388">
                  <a:extLst>
                    <a:ext uri="{9D8B030D-6E8A-4147-A177-3AD203B41FA5}">
                      <a16:colId xmlns:a16="http://schemas.microsoft.com/office/drawing/2014/main" val="328222876"/>
                    </a:ext>
                  </a:extLst>
                </a:gridCol>
                <a:gridCol w="1158369">
                  <a:extLst>
                    <a:ext uri="{9D8B030D-6E8A-4147-A177-3AD203B41FA5}">
                      <a16:colId xmlns:a16="http://schemas.microsoft.com/office/drawing/2014/main" val="302153714"/>
                    </a:ext>
                  </a:extLst>
                </a:gridCol>
                <a:gridCol w="1392866">
                  <a:extLst>
                    <a:ext uri="{9D8B030D-6E8A-4147-A177-3AD203B41FA5}">
                      <a16:colId xmlns:a16="http://schemas.microsoft.com/office/drawing/2014/main" val="3728026429"/>
                    </a:ext>
                  </a:extLst>
                </a:gridCol>
                <a:gridCol w="1109917">
                  <a:extLst>
                    <a:ext uri="{9D8B030D-6E8A-4147-A177-3AD203B41FA5}">
                      <a16:colId xmlns:a16="http://schemas.microsoft.com/office/drawing/2014/main" val="2371804970"/>
                    </a:ext>
                  </a:extLst>
                </a:gridCol>
              </a:tblGrid>
              <a:tr h="38253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/>
                        </a:rPr>
                        <a:t>Programa Evaluado: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[PROPUESTA]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321633"/>
                  </a:ext>
                </a:extLst>
              </a:tr>
              <a:tr h="307073">
                <a:tc gridSpan="4"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 </a:t>
                      </a:r>
                      <a:r>
                        <a:rPr lang="es-EC" sz="12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Evaluación</a:t>
                      </a:r>
                      <a:endParaRPr lang="es-EC" sz="1200" dirty="0">
                        <a:solidFill>
                          <a:schemeClr val="bg1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60435" marR="60435" marT="30218" marB="30218" anchor="ctr"/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475820"/>
                  </a:ext>
                </a:extLst>
              </a:tr>
              <a:tr h="237489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Parámetros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Distribución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Presencialidad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Virtualidad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809062"/>
                  </a:ext>
                </a:extLst>
              </a:tr>
              <a:tr h="345172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Búsqueda Web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35%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2283066"/>
                  </a:ext>
                </a:extLst>
              </a:tr>
              <a:tr h="317635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LinkedIN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37798"/>
                  </a:ext>
                </a:extLst>
              </a:tr>
              <a:tr h="318728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Competencia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25%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7299020"/>
                  </a:ext>
                </a:extLst>
              </a:tr>
              <a:tr h="406033"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/>
                        </a:rPr>
                        <a:t>Actividades Económicas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15%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7554"/>
                  </a:ext>
                </a:extLst>
              </a:tr>
              <a:tr h="430223"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rgbClr val="A5133D"/>
                          </a:solidFill>
                          <a:latin typeface="Century Gothic"/>
                        </a:rPr>
                        <a:t>Total</a:t>
                      </a:r>
                      <a:endParaRPr lang="es-EC" sz="1200" dirty="0">
                        <a:solidFill>
                          <a:srgbClr val="A5133D"/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100%</a:t>
                      </a:r>
                      <a:endParaRPr lang="es-EC" sz="1200" dirty="0"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283646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9B3A66C-C773-65AF-2C6A-9F294F2616C7}"/>
              </a:ext>
            </a:extLst>
          </p:cNvPr>
          <p:cNvGraphicFramePr>
            <a:graphicFrameLocks noGrp="1"/>
          </p:cNvGraphicFramePr>
          <p:nvPr/>
        </p:nvGraphicFramePr>
        <p:xfrm>
          <a:off x="6189861" y="1557432"/>
          <a:ext cx="5212539" cy="2748240"/>
        </p:xfrm>
        <a:graphic>
          <a:graphicData uri="http://schemas.openxmlformats.org/drawingml/2006/table">
            <a:tbl>
              <a:tblPr>
                <a:tableStyleId>{EB9631B5-78F2-41C9-869B-9F39066F8104}</a:tableStyleId>
              </a:tblPr>
              <a:tblGrid>
                <a:gridCol w="1737513">
                  <a:extLst>
                    <a:ext uri="{9D8B030D-6E8A-4147-A177-3AD203B41FA5}">
                      <a16:colId xmlns:a16="http://schemas.microsoft.com/office/drawing/2014/main" val="3810398695"/>
                    </a:ext>
                  </a:extLst>
                </a:gridCol>
                <a:gridCol w="3475026">
                  <a:extLst>
                    <a:ext uri="{9D8B030D-6E8A-4147-A177-3AD203B41FA5}">
                      <a16:colId xmlns:a16="http://schemas.microsoft.com/office/drawing/2014/main" val="2234181079"/>
                    </a:ext>
                  </a:extLst>
                </a:gridCol>
              </a:tblGrid>
              <a:tr h="648192">
                <a:tc gridSpan="2">
                  <a:txBody>
                    <a:bodyPr/>
                    <a:lstStyle/>
                    <a:p>
                      <a:pPr algn="ctr"/>
                      <a:r>
                        <a:rPr lang="es-EC" sz="1400" b="1" dirty="0">
                          <a:solidFill>
                            <a:schemeClr val="bg1"/>
                          </a:solidFill>
                          <a:latin typeface="Century Gothic" panose="020B0502020202020204" pitchFamily="34" charset="0"/>
                        </a:rPr>
                        <a:t>Rango Evaluación Final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78900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0% - 60%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Definitivamente No 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069590"/>
                  </a:ext>
                </a:extLst>
              </a:tr>
              <a:tr h="803664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61% - 70%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Para revisión adicional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9566038"/>
                  </a:ext>
                </a:extLst>
              </a:tr>
              <a:tr h="648192">
                <a:tc>
                  <a:txBody>
                    <a:bodyPr/>
                    <a:lstStyle/>
                    <a:p>
                      <a:pPr algn="ctr"/>
                      <a:r>
                        <a:rPr lang="es-EC" sz="1400" b="1">
                          <a:solidFill>
                            <a:srgbClr val="A5133D"/>
                          </a:solidFill>
                          <a:latin typeface="Century Gothic" panose="020B0502020202020204" pitchFamily="34" charset="0"/>
                        </a:rPr>
                        <a:t>71% - 100%</a:t>
                      </a:r>
                      <a:endParaRPr lang="es-EC" sz="1400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4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entury Gothic" panose="020B0502020202020204" pitchFamily="34" charset="0"/>
                        </a:rPr>
                        <a:t>Viable</a:t>
                      </a:r>
                    </a:p>
                  </a:txBody>
                  <a:tcPr marL="60435" marR="60435" marT="30218" marB="30218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8841940"/>
                  </a:ext>
                </a:extLst>
              </a:tr>
            </a:tbl>
          </a:graphicData>
        </a:graphic>
      </p:graphicFrame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7679D1D-D6D0-C1E6-A4E4-4002C2E25980}"/>
              </a:ext>
            </a:extLst>
          </p:cNvPr>
          <p:cNvSpPr/>
          <p:nvPr/>
        </p:nvSpPr>
        <p:spPr>
          <a:xfrm>
            <a:off x="575703" y="4479947"/>
            <a:ext cx="10775653" cy="2221562"/>
          </a:xfrm>
          <a:prstGeom prst="roundRect">
            <a:avLst>
              <a:gd name="adj" fmla="val 1015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C</a:t>
            </a:r>
            <a:r>
              <a:rPr lang="es-EC" sz="1200" b="1" kern="100" dirty="0">
                <a:solidFill>
                  <a:srgbClr val="A5133D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ONCLUSIÓN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Esta evaluación muestra que el programa de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alcanza una calificación del 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[total]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 tanto en modalidad presencial como virtual, ubicándose dentro del rango de “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” según los criterios establecidos.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Los resultados revelan un bajo desempeño en todos los parámetros: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este contexto, el programa </a:t>
            </a:r>
            <a:r>
              <a:rPr lang="es-MX" sz="10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[rango]</a:t>
            </a:r>
            <a:r>
              <a:rPr lang="es-MX" sz="105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050" kern="100" dirty="0">
                <a:solidFill>
                  <a:schemeClr val="tx1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en las condiciones actuales, por lo que se recomienda explorar estrategias de reconfiguración: fortalecer la difusión y posicionamiento digital, evaluar alianzas con la industria tecnológica y explorar programas complementarios en áreas de innovación digital y entretenimiento que permitan construir gradualmente una base de demanda más sólida.</a:t>
            </a:r>
            <a:endParaRPr lang="es-EC" sz="1050" kern="100" dirty="0">
              <a:solidFill>
                <a:schemeClr val="tx1"/>
              </a:soli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9EF433-E587-57C4-7151-3D78601052C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RESULTADOS DE VIABILIDAD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3D6388E-4DF3-DA58-0AA9-D4867F8716DD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INTERPRETACIÓN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20D9CF0F-CFCD-C4BA-22FA-DA471D1009B0}"/>
              </a:ext>
            </a:extLst>
          </p:cNvPr>
          <p:cNvCxnSpPr>
            <a:cxnSpLocks/>
          </p:cNvCxnSpPr>
          <p:nvPr/>
        </p:nvCxnSpPr>
        <p:spPr>
          <a:xfrm>
            <a:off x="575703" y="40003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902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6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build="p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755137" y="431914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CONCLUSIONES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1E460D69-1A41-3466-4D75-313BA1C6C07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9F342D4-14B1-3427-FD45-B5D42AEE09F0}"/>
              </a:ext>
            </a:extLst>
          </p:cNvPr>
          <p:cNvSpPr txBox="1"/>
          <p:nvPr/>
        </p:nvSpPr>
        <p:spPr>
          <a:xfrm>
            <a:off x="424908" y="1116106"/>
            <a:ext cx="1134218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>
                <a:latin typeface="Century Gothic" panose="020B0502020202020204" pitchFamily="34" charset="0"/>
              </a:rPr>
              <a:t>Introducción a la conclusión y breve resumen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056C2FE-1A73-2254-2E1D-3083E8571A3F}"/>
              </a:ext>
            </a:extLst>
          </p:cNvPr>
          <p:cNvSpPr txBox="1"/>
          <p:nvPr/>
        </p:nvSpPr>
        <p:spPr>
          <a:xfrm>
            <a:off x="269001" y="2758319"/>
            <a:ext cx="11653998" cy="2162294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Matriculas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Competencia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Precio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Demanda laboral</a:t>
            </a:r>
            <a:r>
              <a:rPr lang="es-EC" altLang="es-EC" sz="1100" b="1" dirty="0">
                <a:latin typeface="Arial" panose="020B0604020202020204" pitchFamily="34" charset="0"/>
              </a:rPr>
              <a:t>: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b="1" dirty="0">
                <a:solidFill>
                  <a:srgbClr val="A5133D"/>
                </a:solidFill>
                <a:latin typeface="Arial" panose="020B0604020202020204" pitchFamily="34" charset="0"/>
              </a:rPr>
              <a:t>Ubicación geográfica:</a:t>
            </a:r>
            <a:r>
              <a:rPr lang="es-EC" altLang="es-EC" sz="1100" dirty="0">
                <a:latin typeface="Arial" panose="020B0604020202020204" pitchFamily="34" charset="0"/>
              </a:rPr>
              <a:t> </a:t>
            </a: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s-EC" altLang="es-EC" sz="1100" dirty="0">
              <a:latin typeface="Arial" panose="020B0604020202020204" pitchFamily="34" charset="0"/>
            </a:endParaRPr>
          </a:p>
          <a:p>
            <a:pPr marL="228600" lvl="0" indent="-2286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C" altLang="es-EC" sz="1100" dirty="0">
                <a:solidFill>
                  <a:srgbClr val="A5133D"/>
                </a:solidFill>
                <a:latin typeface="Arial" panose="020B0604020202020204" pitchFamily="34" charset="0"/>
              </a:rPr>
              <a:t>Titulados: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1017704" y="5532790"/>
            <a:ext cx="10156592" cy="289441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100" b="1" dirty="0">
                <a:solidFill>
                  <a:schemeClr val="bg2"/>
                </a:solidFill>
                <a:latin typeface="Century Gothic" panose="020B0502020202020204" pitchFamily="34" charset="0"/>
              </a:rPr>
              <a:t>Conclusión final</a:t>
            </a:r>
            <a:r>
              <a:rPr lang="es-MX" sz="1100" dirty="0">
                <a:solidFill>
                  <a:schemeClr val="bg2"/>
                </a:solidFill>
                <a:latin typeface="Century Gothic" panose="020B0502020202020204" pitchFamily="34" charset="0"/>
              </a:rPr>
              <a:t>: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El programa de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[Rango evaluación]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  <a:r>
              <a:rPr lang="es-MX" sz="1100" dirty="0">
                <a:solidFill>
                  <a:schemeClr val="bg2"/>
                </a:solidFill>
                <a:latin typeface="Century Gothic"/>
              </a:rPr>
              <a:t>en las condiciones actuales. </a:t>
            </a:r>
            <a:r>
              <a:rPr lang="es-MX" sz="1100" b="1" dirty="0">
                <a:solidFill>
                  <a:schemeClr val="bg1"/>
                </a:solidFill>
                <a:latin typeface="Century Gothic" panose="020B0502020202020204" pitchFamily="34" charset="0"/>
              </a:rPr>
              <a:t>[Argumentos]</a:t>
            </a:r>
            <a:endParaRPr lang="es-MX" sz="1100" dirty="0">
              <a:solidFill>
                <a:schemeClr val="bg1"/>
              </a:solidFill>
              <a:latin typeface="Century Gothic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269001" y="2520713"/>
            <a:ext cx="1595423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Razones clave: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6288F99-3B1B-3A08-A0ED-D8EF5784A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0441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67EAE-BDBB-7773-604F-DB5F4819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50474E-BF6C-8D3B-F4ED-BBA03709E7A8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F0FA6C-D542-6E3B-0EDF-87056EB6A279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BE6EDAC-8DF1-9756-F857-50B04DB4D8D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819DC9-113A-AFD1-9DB2-746805714B29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3D2086-1745-962F-7413-C50D600E99CA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84BF2ED-E2E1-FA84-C39A-D5EB33ECB244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Nombre del programa: </a:t>
            </a:r>
            <a:r>
              <a:rPr lang="es-MX" sz="1400" dirty="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167CACB-9B05-64C8-BA17-95E8E6D89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57872CD-2348-DE2F-E0C6-453BE40F1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A564B143-056B-3862-28AC-7C4F19DAF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3B69B-E955-DFD3-11A6-E7E1B48864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FA6AEE4D-350C-C74E-B9CD-A09783A8466C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 dirty="0">
                <a:latin typeface="Century Gothic" panose="020B0502020202020204" pitchFamily="34" charset="0"/>
              </a:rPr>
              <a:t>Facultad propuesta:</a:t>
            </a:r>
            <a:r>
              <a:rPr lang="es-MX" sz="1400" dirty="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BB9B56-7ADA-517C-7C0F-D1196166F5E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B193152-9AC7-C69A-66D6-280F1AA1BB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F102B0D9-1244-C16A-52D3-67518C75A1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A1101ECB-A3B2-7F94-ABEE-0B13E8EB4CD7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EF351A1-4F61-FCB0-75B3-6F0936F9589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C97FD69-08E6-BEDC-F583-FD99CE16EC8E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6565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E8CFF-98FD-7FD1-751E-417A60BBD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CFC9C3D8-1CF5-73EF-252B-FF43DD24EC71}"/>
              </a:ext>
            </a:extLst>
          </p:cNvPr>
          <p:cNvSpPr txBox="1"/>
          <p:nvPr/>
        </p:nvSpPr>
        <p:spPr>
          <a:xfrm>
            <a:off x="9763808" y="636728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074B478-4EC8-AD12-1B61-BC720EC84256}"/>
              </a:ext>
            </a:extLst>
          </p:cNvPr>
          <p:cNvSpPr/>
          <p:nvPr/>
        </p:nvSpPr>
        <p:spPr>
          <a:xfrm>
            <a:off x="871413" y="1620185"/>
            <a:ext cx="4619079" cy="440012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 la matrícula en programas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entre 2020 y 2023. Se observa en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privado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Por su parte, el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sector público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mantiene una participación con fluctuaciones: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estudiantes en 2020, un leve cambio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2021, en 2022 sus matriculados son 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para cerrar en 2023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Esta dinámica refleja una alta concentración de la oferta y la demanda en el ámbito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que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ha liderado el desarrollo de la disciplina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. El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[SECTOR]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si bien minoritario, muestra una recuperación que podría ampliarse con propuestas innovadoras y competitivas. En conjunto, la tendencia evidencia un interés constante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pero con la necesidad de diversificar la oferta para sostener el crecimiento a futuro.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5DDE214-E461-C2FB-F90E-D5EA83FF808F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ESTUDIANTES MATRICULADOS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736128C-78E4-16EE-42A6-D2A559A7D9D3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E46F8C4-B32C-12FF-29D3-9102EA8A50F8}"/>
              </a:ext>
            </a:extLst>
          </p:cNvPr>
          <p:cNvSpPr txBox="1"/>
          <p:nvPr/>
        </p:nvSpPr>
        <p:spPr>
          <a:xfrm>
            <a:off x="813752" y="965900"/>
            <a:ext cx="6096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sz="1400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1F25989-F8B2-B2BF-78F3-6E2735EB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87" b="8395"/>
          <a:stretch>
            <a:fillRect/>
          </a:stretch>
        </p:blipFill>
        <p:spPr>
          <a:xfrm>
            <a:off x="6977670" y="1857641"/>
            <a:ext cx="4496090" cy="392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026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EA8BD-BD75-4359-F8A1-4A2B159CC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F1BF33E-D360-5D1C-1F51-7EB163DD11C2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COMPARACIÓN OFERTA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17D840A-B40C-9B8D-E2E2-510357B687AA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282107C-1981-C3FF-A15C-E296355176C3}"/>
              </a:ext>
            </a:extLst>
          </p:cNvPr>
          <p:cNvSpPr txBox="1"/>
          <p:nvPr/>
        </p:nvSpPr>
        <p:spPr>
          <a:xfrm>
            <a:off x="826025" y="965900"/>
            <a:ext cx="7366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[PROPUESTA]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4F0C2E6F-7A78-4E25-6BA6-93C36D27BFFB}"/>
              </a:ext>
            </a:extLst>
          </p:cNvPr>
          <p:cNvSpPr/>
          <p:nvPr/>
        </p:nvSpPr>
        <p:spPr>
          <a:xfrm>
            <a:off x="6971167" y="2188113"/>
            <a:ext cx="4318512" cy="3169106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análisis del mercado revela que el programa de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presenta una marcada diferencia de precios entre las instituciones comparadas. Algunas de las universidades que la ofertan son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[UNIVERSIDAD 1], [UNIVERSIDAD 2].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Con precios que van desde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1]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hasta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 2].</a:t>
            </a:r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endParaRPr lang="es-MX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just"/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sugiere considerar este valor como un </a:t>
            </a:r>
            <a:r>
              <a:rPr lang="es-MX" sz="11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referente estratégico para nuevos programas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manteniendo precios competitivos que equilibren accesibilidad y calidad académica. Asimismo, resulta recomendable incorporar componentes virtuales y prácticos que optimicen la relación costo–beneficio, ampliando el alcance hacia estudiantes que buscan flexibilidad y pertinencia en un sector con alto potencial de crecimiento tecnológico y profesional.</a:t>
            </a: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5C6C194-BEE6-2157-6618-30D7776C8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9"/>
          <a:stretch>
            <a:fillRect/>
          </a:stretch>
        </p:blipFill>
        <p:spPr>
          <a:xfrm>
            <a:off x="1497603" y="1990653"/>
            <a:ext cx="4318512" cy="356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725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690D3-0539-967B-F40C-A3A1E2C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uadroTexto 12">
            <a:extLst>
              <a:ext uri="{FF2B5EF4-FFF2-40B4-BE49-F238E27FC236}">
                <a16:creationId xmlns:a16="http://schemas.microsoft.com/office/drawing/2014/main" id="{E500FBED-8916-2F33-71E5-838E49AD9400}"/>
              </a:ext>
            </a:extLst>
          </p:cNvPr>
          <p:cNvSpPr txBox="1"/>
          <p:nvPr/>
        </p:nvSpPr>
        <p:spPr>
          <a:xfrm>
            <a:off x="9758744" y="6478219"/>
            <a:ext cx="14831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</a:t>
            </a:r>
            <a:r>
              <a:rPr lang="es-EC" sz="800" i="1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Senescyt</a:t>
            </a:r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, 2025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7083D09-3078-7EAC-976B-667C5906DD9B}"/>
              </a:ext>
            </a:extLst>
          </p:cNvPr>
          <p:cNvSpPr/>
          <p:nvPr/>
        </p:nvSpPr>
        <p:spPr>
          <a:xfrm>
            <a:off x="469634" y="2072343"/>
            <a:ext cx="5091705" cy="3576575"/>
          </a:xfrm>
          <a:prstGeom prst="roundRect">
            <a:avLst>
              <a:gd name="adj" fmla="val 1385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El gráfico muestra la evolución del número de titulados en programas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entre 2020 y 2023. 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Se observa en que inicia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 en 2020, crece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2021 y pasa a 2022 con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estudiantes, antes de cambiar 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[VALOR]</a:t>
            </a:r>
            <a:r>
              <a:rPr lang="es-MX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 en 2023.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MX" altLang="es-EC" sz="1100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Este patrón refleja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[CRECIMIENTO O DECRECIMIENTO]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consolidándose como un campo en expansión dentro de la educación superior. El aumento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[AÑO] 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puede asociarse al creciente desarrollo de la industria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[INDUSTRIA]</a:t>
            </a:r>
            <a:r>
              <a:rPr lang="es-MX" altLang="es-EC" sz="1100" dirty="0">
                <a:solidFill>
                  <a:schemeClr val="tx1"/>
                </a:solidFill>
                <a:latin typeface="Century Gothic" panose="020B0502020202020204" pitchFamily="34" charset="0"/>
              </a:rPr>
              <a:t>, lo que incrementa la demanda de profesionales especializados. Esta tendencia sugiere una oportunidad estratégica para fortalecer la oferta académica, incorporando competencias en diseño inmersivo, programación avanzada y experiencias interactivas, alineadas con las transformaciones del mercado tecnológico global.</a:t>
            </a:r>
            <a:endParaRPr lang="es-EC" altLang="es-EC" sz="1100" dirty="0">
              <a:solidFill>
                <a:schemeClr val="tx1"/>
              </a:solidFill>
              <a:highlight>
                <a:srgbClr val="FFFF00"/>
              </a:highlight>
              <a:latin typeface="Century Gothic" panose="020B0502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A1B8C7-8CE9-6217-DE13-99CABB0F6624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8698708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000" b="1">
                <a:solidFill>
                  <a:srgbClr val="A5133D"/>
                </a:solidFill>
                <a:latin typeface="Century Gothic" panose="020B0502020202020204" pitchFamily="34" charset="0"/>
              </a:rPr>
              <a:t>TITULADOS A NIVEL NACIONAL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537E1CCE-6F7F-0434-33E8-4E9A48910DD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89BEDF-8343-A883-1306-B7BA6F36470F}"/>
              </a:ext>
            </a:extLst>
          </p:cNvPr>
          <p:cNvSpPr txBox="1"/>
          <p:nvPr/>
        </p:nvSpPr>
        <p:spPr>
          <a:xfrm>
            <a:off x="813751" y="965900"/>
            <a:ext cx="9256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s-MX" i="1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Cantidad de graduados en programas similares a [PROPUESTA]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B11543F-61D4-A4FE-2081-2FFA92918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569" y="5341"/>
            <a:ext cx="2254827" cy="11540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01E9A94-D648-B0EE-BFCC-4A6E54A64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1464" y="2272506"/>
            <a:ext cx="6374861" cy="317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129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9" grpId="0" build="p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5E6858E6-B420-BB9E-DA0D-779E283310A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CA0089C-29C7-4339-4089-81531F806947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>
                <a:solidFill>
                  <a:srgbClr val="A5133D"/>
                </a:solidFill>
                <a:latin typeface="Century Gothic" panose="020B0502020202020204" pitchFamily="34" charset="0"/>
              </a:rPr>
              <a:t>UBICACIÓN GEOGRÁFICA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B8595D30-3879-451B-8504-EAEEBE5CB2AE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26C2747-B2AE-DC98-2DB8-9BDD08EC28DE}"/>
              </a:ext>
            </a:extLst>
          </p:cNvPr>
          <p:cNvSpPr/>
          <p:nvPr/>
        </p:nvSpPr>
        <p:spPr>
          <a:xfrm>
            <a:off x="6911306" y="2013509"/>
            <a:ext cx="4843280" cy="3335161"/>
          </a:xfrm>
          <a:prstGeom prst="roundRect">
            <a:avLst>
              <a:gd name="adj" fmla="val 735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El mapa muestra que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b="1" dirty="0">
                <a:solidFill>
                  <a:srgbClr val="A5133D"/>
                </a:solidFill>
                <a:latin typeface="Century Gothic" panose="020B0502020202020204" pitchFamily="34" charset="0"/>
              </a:rPr>
              <a:t> es el país con mayor concentración de profesionales vinculados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al área de 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en la región. Esta concentración territorial evidencia un mercado académico y profesional sólido, con alta demanda de programas orientados al desarrollo de juegos.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[País]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 se configura como un mercado clave para promover alianzas institucionales, incubadoras de innovación y programas conjuntos que fortalezcan la formación en este campo. Su relevancia en la industria regional y la creciente demanda de aplicaciones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 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lo convierten en un entorno estratégico para impulsar programas de posgrado especializados en </a:t>
            </a:r>
            <a:r>
              <a:rPr lang="es-MX" sz="11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MX" sz="1150" dirty="0">
                <a:solidFill>
                  <a:schemeClr val="tx1"/>
                </a:solidFill>
                <a:latin typeface="Century Gothic" panose="020B0502020202020204" pitchFamily="34" charset="0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BDA911E-940B-19F4-58DF-B4E07C21504A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D4EA1F6-616A-0CEC-9193-A8DB0B1F44DB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Países con mayor concentración de profesionales</a:t>
            </a:r>
          </a:p>
        </p:txBody>
      </p:sp>
      <p:pic>
        <p:nvPicPr>
          <p:cNvPr id="16" name="Imagen 15" descr="Mapa&#10;&#10;Descripción generada automáticamente">
            <a:extLst>
              <a:ext uri="{FF2B5EF4-FFF2-40B4-BE49-F238E27FC236}">
                <a16:creationId xmlns:a16="http://schemas.microsoft.com/office/drawing/2014/main" id="{DF3B87C3-4564-8970-9693-B024C9BE8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586" y="1177782"/>
            <a:ext cx="5319567" cy="560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7261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0" grpId="0" animBg="1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BAED-2821-A28D-D3A7-5CBD7D87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708A926A-3F63-C260-3A5C-76E8A0045B08}"/>
              </a:ext>
            </a:extLst>
          </p:cNvPr>
          <p:cNvSpPr txBox="1">
            <a:spLocks/>
          </p:cNvSpPr>
          <p:nvPr/>
        </p:nvSpPr>
        <p:spPr>
          <a:xfrm>
            <a:off x="515936" y="1240754"/>
            <a:ext cx="5499401" cy="329024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00000"/>
              </a:lnSpc>
              <a:spcBef>
                <a:spcPts val="0"/>
              </a:spcBef>
              <a:defRPr/>
            </a:pPr>
            <a:endParaRPr lang="es-MX" sz="2400" spc="-12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93E6422-F81B-EE31-F175-2FD83E6FB2FC}"/>
              </a:ext>
            </a:extLst>
          </p:cNvPr>
          <p:cNvSpPr txBox="1">
            <a:spLocks/>
          </p:cNvSpPr>
          <p:nvPr/>
        </p:nvSpPr>
        <p:spPr>
          <a:xfrm>
            <a:off x="735691" y="342017"/>
            <a:ext cx="8698708" cy="6995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SALARIOS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4A83FDE2-89D1-9139-B53A-AEF935266F6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709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8FD537A5-F66A-8694-2C98-BF0C4D7458D7}"/>
              </a:ext>
            </a:extLst>
          </p:cNvPr>
          <p:cNvSpPr txBox="1"/>
          <p:nvPr/>
        </p:nvSpPr>
        <p:spPr>
          <a:xfrm>
            <a:off x="9618945" y="6506815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</p:spTree>
    <p:extLst>
      <p:ext uri="{BB962C8B-B14F-4D97-AF65-F5344CB8AC3E}">
        <p14:creationId xmlns:p14="http://schemas.microsoft.com/office/powerpoint/2010/main" val="15893582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47A04-FDA1-B6BB-CF9A-2E5932CB8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65E66E4-778C-FBF2-5A95-879C9C7D3D6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463989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>
                <a:solidFill>
                  <a:srgbClr val="A5133D"/>
                </a:solidFill>
                <a:latin typeface="Century Gothic" panose="020B0502020202020204" pitchFamily="34" charset="0"/>
              </a:rPr>
              <a:t>APTITUDES PROFESIONALES</a:t>
            </a: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7A7075F5-216F-A4E1-B493-CEE9BA98D334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E1B29206-4F92-B00E-112C-2999C8FC9B33}"/>
              </a:ext>
            </a:extLst>
          </p:cNvPr>
          <p:cNvSpPr txBox="1"/>
          <p:nvPr/>
        </p:nvSpPr>
        <p:spPr>
          <a:xfrm>
            <a:off x="813752" y="96590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s-MX" i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LinkedIn: Perfiles Ecuador vs Perfiles </a:t>
            </a:r>
            <a:r>
              <a:rPr lang="es-MX" i="1" err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rPr>
              <a:t>Latam</a:t>
            </a:r>
            <a:endParaRPr lang="es-MX" i="1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1C1E70-9BB1-2732-F55D-0DC671064319}"/>
              </a:ext>
            </a:extLst>
          </p:cNvPr>
          <p:cNvSpPr txBox="1"/>
          <p:nvPr/>
        </p:nvSpPr>
        <p:spPr>
          <a:xfrm>
            <a:off x="9453845" y="6397213"/>
            <a:ext cx="18003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C" sz="800" i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Fuente: LinkedIn Talent Insights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3B05A4-FB5C-5817-E2A7-A934BC7DA11F}"/>
              </a:ext>
            </a:extLst>
          </p:cNvPr>
          <p:cNvSpPr/>
          <p:nvPr/>
        </p:nvSpPr>
        <p:spPr>
          <a:xfrm>
            <a:off x="581838" y="5832753"/>
            <a:ext cx="10775653" cy="570271"/>
          </a:xfrm>
          <a:prstGeom prst="roundRect">
            <a:avLst>
              <a:gd name="adj" fmla="val 27012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**Búsqueda de aptitudes en LinkedIn que tienen cargos relacionados a “</a:t>
            </a:r>
            <a:r>
              <a:rPr lang="es-MX" sz="1200" b="1" dirty="0">
                <a:solidFill>
                  <a:schemeClr val="tx1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200" dirty="0">
                <a:solidFill>
                  <a:schemeClr val="tx1"/>
                </a:solidFill>
                <a:latin typeface="Century Gothic" panose="020B0502020202020204" pitchFamily="34" charset="0"/>
              </a:rPr>
              <a:t>”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C6425B-B74F-C19B-BCCF-EBDE5989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36711"/>
              </p:ext>
            </p:extLst>
          </p:nvPr>
        </p:nvGraphicFramePr>
        <p:xfrm>
          <a:off x="575703" y="1755355"/>
          <a:ext cx="10775651" cy="37469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07563">
                  <a:extLst>
                    <a:ext uri="{9D8B030D-6E8A-4147-A177-3AD203B41FA5}">
                      <a16:colId xmlns:a16="http://schemas.microsoft.com/office/drawing/2014/main" val="2480610281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776053676"/>
                    </a:ext>
                  </a:extLst>
                </a:gridCol>
                <a:gridCol w="472835">
                  <a:extLst>
                    <a:ext uri="{9D8B030D-6E8A-4147-A177-3AD203B41FA5}">
                      <a16:colId xmlns:a16="http://schemas.microsoft.com/office/drawing/2014/main" val="1515004762"/>
                    </a:ext>
                  </a:extLst>
                </a:gridCol>
                <a:gridCol w="3807563">
                  <a:extLst>
                    <a:ext uri="{9D8B030D-6E8A-4147-A177-3AD203B41FA5}">
                      <a16:colId xmlns:a16="http://schemas.microsoft.com/office/drawing/2014/main" val="2070541393"/>
                    </a:ext>
                  </a:extLst>
                </a:gridCol>
                <a:gridCol w="1343845">
                  <a:extLst>
                    <a:ext uri="{9D8B030D-6E8A-4147-A177-3AD203B41FA5}">
                      <a16:colId xmlns:a16="http://schemas.microsoft.com/office/drawing/2014/main" val="2917835256"/>
                    </a:ext>
                  </a:extLst>
                </a:gridCol>
              </a:tblGrid>
              <a:tr h="3122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Ecuador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MX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L</a:t>
                      </a:r>
                      <a:r>
                        <a:rPr lang="es-EC" sz="1400" b="1" i="0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ATAM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C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09822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Aptitudes</a:t>
                      </a:r>
                      <a:endParaRPr lang="es-EC" sz="1400" b="1" i="0" u="none" strike="noStrike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400" b="1" u="none" strike="noStrike" dirty="0">
                          <a:solidFill>
                            <a:schemeClr val="bg1"/>
                          </a:solidFill>
                          <a:effectLst/>
                          <a:latin typeface="Century Gothic"/>
                        </a:rPr>
                        <a:t>% del total</a:t>
                      </a:r>
                      <a:endParaRPr lang="es-EC" sz="1400" b="1" i="0" u="none" strike="noStrike" dirty="0">
                        <a:solidFill>
                          <a:schemeClr val="bg1"/>
                        </a:solidFill>
                        <a:effectLst/>
                        <a:latin typeface="Century Gothic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320413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EC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625067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42059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517910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4439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711025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 dirty="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51448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648104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537391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  <a:endParaRPr kumimoji="0" lang="es-EC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0134506"/>
                  </a:ext>
                </a:extLst>
              </a:tr>
              <a:tr h="3122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MX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b" latinLnBrk="0" hangingPunct="1"/>
                      <a:endParaRPr lang="es-EC" sz="1200" u="none" strike="noStrike" kern="1200">
                        <a:solidFill>
                          <a:schemeClr val="dk1"/>
                        </a:solidFill>
                        <a:effectLst/>
                        <a:latin typeface="Century Gothic" panose="020B0502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EC" sz="1200" b="0" i="0" u="none" strike="noStrike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C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entury Gothic" panose="020B0502020202020204" pitchFamily="34" charset="0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31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43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6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  <p:bldP spid="3" grpId="0"/>
      <p:bldP spid="9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8C71-FE6F-5B2E-35AD-94758AE5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2DDAA91-6700-7E5B-CC2D-A7A1BED14638}"/>
              </a:ext>
            </a:extLst>
          </p:cNvPr>
          <p:cNvCxnSpPr/>
          <p:nvPr/>
        </p:nvCxnSpPr>
        <p:spPr>
          <a:xfrm>
            <a:off x="3657600" y="1491269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73A8227-5A34-66B2-19E0-F00B6DE5E358}"/>
              </a:ext>
            </a:extLst>
          </p:cNvPr>
          <p:cNvCxnSpPr/>
          <p:nvPr/>
        </p:nvCxnSpPr>
        <p:spPr>
          <a:xfrm>
            <a:off x="8038333" y="1428877"/>
            <a:ext cx="0" cy="4749971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124D2DF-3A74-8D09-8393-1B2F9ED02552}"/>
              </a:ext>
            </a:extLst>
          </p:cNvPr>
          <p:cNvSpPr txBox="1"/>
          <p:nvPr/>
        </p:nvSpPr>
        <p:spPr>
          <a:xfrm>
            <a:off x="4770428" y="1406098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MODALIDAD: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FDEFA3-C258-0CDE-7776-60E5DE5C0612}"/>
              </a:ext>
            </a:extLst>
          </p:cNvPr>
          <p:cNvSpPr txBox="1"/>
          <p:nvPr/>
        </p:nvSpPr>
        <p:spPr>
          <a:xfrm>
            <a:off x="9151161" y="1406097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LABORAL:</a:t>
            </a:r>
          </a:p>
        </p:txBody>
      </p:sp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EEDF508A-DFE6-788D-C396-7F839A308F6A}"/>
              </a:ext>
            </a:extLst>
          </p:cNvPr>
          <p:cNvGraphicFramePr>
            <a:graphicFrameLocks noGrp="1"/>
          </p:cNvGraphicFramePr>
          <p:nvPr/>
        </p:nvGraphicFramePr>
        <p:xfrm>
          <a:off x="289519" y="2164818"/>
          <a:ext cx="3086313" cy="15464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31108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1055205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8459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494493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333655">
                <a:tc>
                  <a:txBody>
                    <a:bodyPr/>
                    <a:lstStyle/>
                    <a:p>
                      <a:pPr algn="ctr" fontAlgn="b"/>
                      <a:r>
                        <a:rPr lang="es-EC" sz="12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2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469BE49C-EAA3-B05B-FD54-C134EE5D484F}"/>
              </a:ext>
            </a:extLst>
          </p:cNvPr>
          <p:cNvSpPr txBox="1"/>
          <p:nvPr/>
        </p:nvSpPr>
        <p:spPr>
          <a:xfrm>
            <a:off x="4258506" y="4580144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B640374-E07F-9668-D6BC-44A607C4658B}"/>
              </a:ext>
            </a:extLst>
          </p:cNvPr>
          <p:cNvSpPr txBox="1"/>
          <p:nvPr/>
        </p:nvSpPr>
        <p:spPr>
          <a:xfrm>
            <a:off x="8465616" y="4580144"/>
            <a:ext cx="3526167" cy="16344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1000" b="1">
                <a:latin typeface="Century Gothic" panose="020B0502020202020204" pitchFamily="34" charset="0"/>
              </a:rPr>
              <a:t>Mercado laboral:</a:t>
            </a:r>
            <a:r>
              <a:rPr lang="es-EC" alt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10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10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10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modalidad. </a:t>
            </a:r>
            <a:endParaRPr lang="es-EC" altLang="es-EC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4F2E995-A4FB-0A14-C905-1AB3562487DE}"/>
              </a:ext>
            </a:extLst>
          </p:cNvPr>
          <p:cNvSpPr txBox="1"/>
          <p:nvPr/>
        </p:nvSpPr>
        <p:spPr>
          <a:xfrm>
            <a:off x="9301145" y="3905958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D19C0B8-4075-E93E-4008-2E0567DB4175}"/>
              </a:ext>
            </a:extLst>
          </p:cNvPr>
          <p:cNvSpPr txBox="1"/>
          <p:nvPr/>
        </p:nvSpPr>
        <p:spPr>
          <a:xfrm>
            <a:off x="10731997" y="3905957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38FA92A1-186F-2B99-A42C-DB2F38FC0EDE}"/>
              </a:ext>
            </a:extLst>
          </p:cNvPr>
          <p:cNvGraphicFramePr>
            <a:graphicFrameLocks/>
          </p:cNvGraphicFramePr>
          <p:nvPr/>
        </p:nvGraphicFramePr>
        <p:xfrm>
          <a:off x="3726385" y="1903977"/>
          <a:ext cx="4212719" cy="2385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>
            <a:extLst>
              <a:ext uri="{FF2B5EF4-FFF2-40B4-BE49-F238E27FC236}">
                <a16:creationId xmlns:a16="http://schemas.microsoft.com/office/drawing/2014/main" id="{61BF0C2D-071C-B8DC-B3B7-73ED06557BEC}"/>
              </a:ext>
            </a:extLst>
          </p:cNvPr>
          <p:cNvGraphicFramePr>
            <a:graphicFrameLocks/>
          </p:cNvGraphicFramePr>
          <p:nvPr/>
        </p:nvGraphicFramePr>
        <p:xfrm>
          <a:off x="8050009" y="1903977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5DFA5039-8203-9F1A-C3A3-BC0F98899E55}"/>
              </a:ext>
            </a:extLst>
          </p:cNvPr>
          <p:cNvSpPr txBox="1"/>
          <p:nvPr/>
        </p:nvSpPr>
        <p:spPr>
          <a:xfrm>
            <a:off x="344143" y="4580143"/>
            <a:ext cx="2977064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Búsquedas web: </a:t>
            </a:r>
            <a:r>
              <a:rPr lang="es-MX" sz="1000">
                <a:latin typeface="Century Gothic" panose="020B0502020202020204" pitchFamily="34" charset="0"/>
              </a:rPr>
              <a:t>El nombre actual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[PROPUESTA]</a:t>
            </a:r>
            <a:r>
              <a:rPr lang="es-EC" sz="1000" b="1">
                <a:solidFill>
                  <a:srgbClr val="A5133D"/>
                </a:solidFill>
                <a:latin typeface="Century Gothic" panose="020B0502020202020204" pitchFamily="34" charset="0"/>
              </a:rPr>
              <a:t> </a:t>
            </a:r>
            <a:r>
              <a:rPr lang="es-MX" sz="1000">
                <a:latin typeface="Century Gothic" panose="020B0502020202020204" pitchFamily="34" charset="0"/>
              </a:rPr>
              <a:t>presenta baja atracción para el público objetivo. Se recomienda optar por denominaciones más cortas y directas, con mayor volumen de búsqueda y fácil comprensión, lo que incrementaría su atractivo y recordación como </a:t>
            </a:r>
            <a:r>
              <a:rPr lang="es-MX" sz="1000" b="1">
                <a:solidFill>
                  <a:srgbClr val="A5133D"/>
                </a:solidFill>
                <a:latin typeface="Century Gothic" panose="020B0502020202020204" pitchFamily="34" charset="0"/>
              </a:rPr>
              <a:t>[SUGERENCIA 1]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FFA6D99-647E-1BF5-5F89-DE259FC705C9}"/>
              </a:ext>
            </a:extLst>
          </p:cNvPr>
          <p:cNvSpPr txBox="1">
            <a:spLocks/>
          </p:cNvSpPr>
          <p:nvPr/>
        </p:nvSpPr>
        <p:spPr>
          <a:xfrm>
            <a:off x="755137" y="499424"/>
            <a:ext cx="5719304" cy="4664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C" sz="3200" b="1" dirty="0">
                <a:solidFill>
                  <a:srgbClr val="A5133D"/>
                </a:solidFill>
                <a:latin typeface="Century Gothic" panose="020B0502020202020204" pitchFamily="34" charset="0"/>
              </a:rPr>
              <a:t>INFORMACIÓN ADICIONAL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0E1DAE0-281E-CB9C-0C75-FBD0E1A4A619}"/>
              </a:ext>
            </a:extLst>
          </p:cNvPr>
          <p:cNvCxnSpPr>
            <a:cxnSpLocks/>
          </p:cNvCxnSpPr>
          <p:nvPr/>
        </p:nvCxnSpPr>
        <p:spPr>
          <a:xfrm>
            <a:off x="575703" y="406380"/>
            <a:ext cx="0" cy="95598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240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600CF1-25B4-4222-B369-2ED59CA2296E}">
  <ds:schemaRefs>
    <ds:schemaRef ds:uri="http://purl.org/dc/dcmitype/"/>
    <ds:schemaRef ds:uri="51658deb-57f9-4180-84d3-54f6c7d5e26c"/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2a3a48df-fd5a-482e-a9d8-c269fe9c14b6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7692C38-CDF4-4052-A640-AB94014046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8452D0-3FC9-4907-B69B-D3D70E7CB5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3a48df-fd5a-482e-a9d8-c269fe9c14b6"/>
    <ds:schemaRef ds:uri="51658deb-57f9-4180-84d3-54f6c7d5e26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1079</Words>
  <Application>Microsoft Office PowerPoint</Application>
  <PresentationFormat>Panorámica</PresentationFormat>
  <Paragraphs>134</Paragraphs>
  <Slides>11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6</cp:revision>
  <dcterms:created xsi:type="dcterms:W3CDTF">2025-08-28T13:57:42Z</dcterms:created>
  <dcterms:modified xsi:type="dcterms:W3CDTF">2025-10-16T19:07:12Z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