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86" r:id="rId5"/>
    <p:sldId id="1502" r:id="rId6"/>
    <p:sldId id="1485" r:id="rId7"/>
    <p:sldId id="1487" r:id="rId8"/>
    <p:sldId id="1507" r:id="rId9"/>
    <p:sldId id="275" r:id="rId10"/>
    <p:sldId id="1508" r:id="rId11"/>
    <p:sldId id="1493" r:id="rId12"/>
    <p:sldId id="1506" r:id="rId13"/>
    <p:sldId id="1499" r:id="rId14"/>
    <p:sldId id="1503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4F5BC-7034-4F43-2B0B-22E1A6848D69}" v="15" dt="2025-09-29T17:31:4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DE-4413-8611-482389312C33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DE-4413-8611-482389312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6-46AB-A679-44E297B2C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F82C-12A9-4AE1-A40D-061B14899D6E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8B66-497C-4D8B-9A2F-76C649258DA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19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B87B9-EFE6-FFE8-64FD-0B7ED101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FEA253-5104-B600-B7C7-B38986446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C35CDE-5097-6AEA-5891-1D0CC5B4A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ACEA77-7368-90B0-5813-F93FE891D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79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23B9-911F-D193-28FA-80781D512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63C6AF-787C-35AD-3A4F-04FD32A45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334DA0-FAAE-FEA9-BC2B-3C096E5ED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C7B00-0D86-607A-7519-0C48F2D3E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30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E387B-FBFF-3401-1B31-C3A84BF0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E9D3E2-7C31-FB8A-13FC-05B9BBB72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BBA4DD-480D-B385-AA3E-B421885BD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0EDEE-83AA-BEAC-521F-C39436DCA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90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296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06A1-9A04-4621-1D8D-07B1F4B94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1DCC7B6-A6F8-0C64-7ECE-411982A15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A8B2FB8-346F-EF2C-BAC9-0697D0407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D99B5E-E70D-FDB0-E98C-74D2D516E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46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985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D598-15B1-1B40-4CE9-8819FA49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4AB355-4833-E4F1-9F58-64006E409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1A10EE-2CEB-26E2-AE5C-54A625359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97508C-EC2C-6AFD-050D-F0D0329F0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367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Replicar este formato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2E5C-D1BE-BA8B-6A77-3CF21635C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8AD2D-B4FB-220B-1EE3-A7F0A388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537CC-DAA4-8A84-F95C-8A39CF86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6A0FA-9A57-F50A-8163-8740B26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5FA9F-4995-AF0E-8138-7A06907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85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2E62-3314-A047-7554-FF55520E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4CB7C1-A52E-72F4-03C9-9E941E9F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C83A8-8F93-0F44-59CE-4E43642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1B999-6315-6361-73FC-C6C9B9FB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09A5B-D031-DF5B-D0F0-2495004B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39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2B94E-8BBA-0376-D721-3167F76B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E3755C-C71B-33AB-5B38-8F56B475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791E8-081D-84E8-5361-3D782DB8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72AA9-7D70-86FA-3EA0-9042208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08BA5-638B-36EB-E43A-DB254767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20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2A7B9-B156-D9CB-511D-A1EC3368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79707-085B-3908-14DE-94BE6809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A8B31-D671-2806-264E-9AF073BF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7DF55-FA46-EC1B-12E5-D0AB6A2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3BE55-755C-46C2-9B42-E0DD6FA2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6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F883-9B55-D55B-E8B7-3B2E4B0A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7E36C-9A61-F55D-A603-92D27A60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2A81D-7203-FCD5-C8E6-680332D1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13202-981C-5183-DB06-81BADEBA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F3F2E-6839-1BBF-6898-A7341CC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030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8A3B-B4A0-D6A5-A875-8C7905A1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B4DC8-BA6D-6EC1-09DB-2967473C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F6877-1401-CEAC-A98E-48EA7965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E9542-815C-94D6-CD56-FC57C8D3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8A11BE-1609-F259-EA1D-49890EF1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9787A-808C-420C-BA90-EC3E996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04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26C4A-66A3-51A7-7509-EA5E5B5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2769E-A7FB-5382-0328-FE3BA6E6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7164CB-F5A7-1FB8-DDF2-B6414EFA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C4B65-0D18-5AB9-5345-147250E2D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AC33D6-2834-28EA-0D46-5FC720AB1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3EEB85-76A6-A853-35C9-076A40A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DE3B59-6702-BF8B-BB5B-D81F361B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DBF95C-4520-FDC1-B1EB-2BB0E5D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56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999A0-1A32-BFB2-FF8B-1DFB6027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6EB02-D3CD-3777-7BB3-7A92CCFB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FF7472-B32A-1C87-5E27-A480C740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D2649-0E09-15DD-0933-D294DFD5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24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BAB0D9-0AF5-C203-2A75-770AFC01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E30915-1E10-39BD-D335-1AC6A929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5B919-29F7-AE5B-0453-EB568CF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193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63E7-024A-603F-EFDC-6CDA1229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2BF2D-3787-AEC2-802C-9521E559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982032-F132-B519-12B2-7B89268E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91149B-6D17-F83E-CC48-95227B01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86FBCC-4925-91C7-433C-9B2B747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567FE-E42A-2A3C-A6EF-4966C7C6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54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F4D6-EC13-3AAF-8188-79408033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A1FFA-A5F5-B3E9-D645-9B2B173AC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B89EA9-1669-864D-8E96-91214A2B2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F7E6A-F3FA-60B7-BB2B-21AAE1C8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A50FB2-3C12-B59F-EDFB-3F9AB2D7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8EAF60-46A6-74AB-D47F-8D8C67DE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071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93441-B663-8E67-BCF5-D416EEF4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2224E-8D9E-530E-A436-0D4AAFD87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566C0-C056-E509-DE47-B2547DA6B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1E8AB-F8E6-46EF-9A6B-58A04613E467}" type="datetimeFigureOut">
              <a:rPr lang="es-EC" smtClean="0"/>
              <a:t>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A69C6-C4AE-3827-67A6-4A24492F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70432-4413-D3AC-68A7-48489327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02F96-5C4A-4C97-AA25-2264A4AFC9D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84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 dirty="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Investigación de Mercados</a:t>
            </a:r>
            <a:endParaRPr kumimoji="0" lang="es-EC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94A9E-8420-80C7-8E7C-B3CEC245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95FAFD-CB73-0E3E-F31F-EE96067E2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38616"/>
              </p:ext>
            </p:extLst>
          </p:nvPr>
        </p:nvGraphicFramePr>
        <p:xfrm>
          <a:off x="575703" y="1557432"/>
          <a:ext cx="5212540" cy="281453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551388">
                  <a:extLst>
                    <a:ext uri="{9D8B030D-6E8A-4147-A177-3AD203B41FA5}">
                      <a16:colId xmlns:a16="http://schemas.microsoft.com/office/drawing/2014/main" val="328222876"/>
                    </a:ext>
                  </a:extLst>
                </a:gridCol>
                <a:gridCol w="1158369">
                  <a:extLst>
                    <a:ext uri="{9D8B030D-6E8A-4147-A177-3AD203B41FA5}">
                      <a16:colId xmlns:a16="http://schemas.microsoft.com/office/drawing/2014/main" val="302153714"/>
                    </a:ext>
                  </a:extLst>
                </a:gridCol>
                <a:gridCol w="1392866">
                  <a:extLst>
                    <a:ext uri="{9D8B030D-6E8A-4147-A177-3AD203B41FA5}">
                      <a16:colId xmlns:a16="http://schemas.microsoft.com/office/drawing/2014/main" val="3728026429"/>
                    </a:ext>
                  </a:extLst>
                </a:gridCol>
                <a:gridCol w="1109917">
                  <a:extLst>
                    <a:ext uri="{9D8B030D-6E8A-4147-A177-3AD203B41FA5}">
                      <a16:colId xmlns:a16="http://schemas.microsoft.com/office/drawing/2014/main" val="2371804970"/>
                    </a:ext>
                  </a:extLst>
                </a:gridCol>
              </a:tblGrid>
              <a:tr h="382533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chemeClr val="bg1"/>
                          </a:solidFill>
                          <a:latin typeface="Century Gothic"/>
                        </a:rPr>
                        <a:t>Programa Evaluado:</a:t>
                      </a:r>
                      <a:endParaRPr lang="es-EC" sz="1200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[PROPUESTA]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1633"/>
                  </a:ext>
                </a:extLst>
              </a:tr>
              <a:tr h="307073">
                <a:tc gridSpan="4"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s-EC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Evaluación</a:t>
                      </a:r>
                      <a:endParaRPr lang="es-EC" sz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0435" marR="60435" marT="30218" marB="30218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75820"/>
                  </a:ext>
                </a:extLst>
              </a:tr>
              <a:tr h="237489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Parámetros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Distribución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Presencialidad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Virtualidad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09062"/>
                  </a:ext>
                </a:extLst>
              </a:tr>
              <a:tr h="345172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Búsqueda Web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35%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283066"/>
                  </a:ext>
                </a:extLst>
              </a:tr>
              <a:tr h="317635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LinkedIN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7798"/>
                  </a:ext>
                </a:extLst>
              </a:tr>
              <a:tr h="318728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Competencia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99020"/>
                  </a:ext>
                </a:extLst>
              </a:tr>
              <a:tr h="40603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Actividades Económicas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554"/>
                  </a:ext>
                </a:extLst>
              </a:tr>
              <a:tr h="430223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Total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100%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2836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9B3A66C-C773-65AF-2C6A-9F294F2616C7}"/>
              </a:ext>
            </a:extLst>
          </p:cNvPr>
          <p:cNvGraphicFramePr>
            <a:graphicFrameLocks noGrp="1"/>
          </p:cNvGraphicFramePr>
          <p:nvPr/>
        </p:nvGraphicFramePr>
        <p:xfrm>
          <a:off x="6189861" y="1557432"/>
          <a:ext cx="5212539" cy="2748240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1737513">
                  <a:extLst>
                    <a:ext uri="{9D8B030D-6E8A-4147-A177-3AD203B41FA5}">
                      <a16:colId xmlns:a16="http://schemas.microsoft.com/office/drawing/2014/main" val="3810398695"/>
                    </a:ext>
                  </a:extLst>
                </a:gridCol>
                <a:gridCol w="3475026">
                  <a:extLst>
                    <a:ext uri="{9D8B030D-6E8A-4147-A177-3AD203B41FA5}">
                      <a16:colId xmlns:a16="http://schemas.microsoft.com/office/drawing/2014/main" val="2234181079"/>
                    </a:ext>
                  </a:extLst>
                </a:gridCol>
              </a:tblGrid>
              <a:tr h="648192">
                <a:tc gridSpan="2"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Rango Evaluación Final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78900"/>
                  </a:ext>
                </a:extLst>
              </a:tr>
              <a:tr h="648192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0% - 60%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Definitivamente No Viable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69590"/>
                  </a:ext>
                </a:extLst>
              </a:tr>
              <a:tr h="803664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61% - 70%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Para revisión adicional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66038"/>
                  </a:ext>
                </a:extLst>
              </a:tr>
              <a:tr h="648192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71% - 100%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Viable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841940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7679D1D-D6D0-C1E6-A4E4-4002C2E25980}"/>
              </a:ext>
            </a:extLst>
          </p:cNvPr>
          <p:cNvSpPr/>
          <p:nvPr/>
        </p:nvSpPr>
        <p:spPr>
          <a:xfrm>
            <a:off x="575703" y="4479947"/>
            <a:ext cx="10775653" cy="2221562"/>
          </a:xfrm>
          <a:prstGeom prst="roundRect">
            <a:avLst>
              <a:gd name="adj" fmla="val 101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rgbClr val="A5133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es-EC" sz="1200" b="1" kern="100" dirty="0">
                <a:solidFill>
                  <a:srgbClr val="A5133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ONCLUSIÓN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Esta evaluación muestra que el programa de 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alcanza una calificación del 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[total]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tanto en modalidad presencial como virtual, ubicándose dentro del rango de “</a:t>
            </a:r>
            <a:r>
              <a:rPr lang="es-MX" sz="10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[RANGO]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” según los criterios establecidos.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Los resultados revelan un bajo desempeño en todos los parámetros: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 este contexto, el programa </a:t>
            </a:r>
            <a:r>
              <a:rPr lang="es-MX" sz="10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[rango]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 las condiciones actuales, por lo que se recomienda explorar estrategias de reconfiguración: fortalecer la difusión y posicionamiento digital, evaluar alianzas con la industria tecnológica y explorar programas complementarios en áreas de innovación digital y entretenimiento que permitan construir gradualmente una base de demanda más sólida.</a:t>
            </a:r>
            <a:endParaRPr lang="es-EC" sz="1050" kern="1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9EF433-E587-57C4-7151-3D78601052C4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RESULTADOS DE VIABILIDAD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D6388E-4DF3-DA58-0AA9-D4867F8716DD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INTERPRETACIÓN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0D9CF0F-CFCD-C4BA-22FA-DA471D1009B0}"/>
              </a:ext>
            </a:extLst>
          </p:cNvPr>
          <p:cNvCxnSpPr>
            <a:cxnSpLocks/>
          </p:cNvCxnSpPr>
          <p:nvPr/>
        </p:nvCxnSpPr>
        <p:spPr>
          <a:xfrm>
            <a:off x="575703" y="40003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0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755137" y="431914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CONCLUSIONES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E460D69-1A41-3466-4D75-313BA1C6C07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9F342D4-14B1-3427-FD45-B5D42AEE09F0}"/>
              </a:ext>
            </a:extLst>
          </p:cNvPr>
          <p:cNvSpPr txBox="1"/>
          <p:nvPr/>
        </p:nvSpPr>
        <p:spPr>
          <a:xfrm>
            <a:off x="424908" y="1116106"/>
            <a:ext cx="11342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100" dirty="0">
                <a:latin typeface="Century Gothic" panose="020B0502020202020204" pitchFamily="34" charset="0"/>
              </a:rPr>
              <a:t>Introducción a la conclusión y breve resumen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56C2FE-1A73-2254-2E1D-3083E8571A3F}"/>
              </a:ext>
            </a:extLst>
          </p:cNvPr>
          <p:cNvSpPr txBox="1"/>
          <p:nvPr/>
        </p:nvSpPr>
        <p:spPr>
          <a:xfrm>
            <a:off x="269001" y="2758319"/>
            <a:ext cx="11653998" cy="21622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Matriculas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Competencia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Precio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Demanda laboral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Ubicación geográfica:</a:t>
            </a:r>
            <a:r>
              <a:rPr lang="es-EC" altLang="es-EC" sz="1100" dirty="0">
                <a:latin typeface="Arial" panose="020B0604020202020204" pitchFamily="34" charset="0"/>
              </a:rPr>
              <a:t> 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dirty="0">
                <a:solidFill>
                  <a:srgbClr val="A5133D"/>
                </a:solidFill>
                <a:latin typeface="Arial" panose="020B0604020202020204" pitchFamily="34" charset="0"/>
              </a:rPr>
              <a:t>Titulados: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1017704" y="5532790"/>
            <a:ext cx="10156592" cy="289441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1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Conclusión final</a:t>
            </a:r>
            <a:r>
              <a:rPr lang="es-MX" sz="1100" dirty="0">
                <a:solidFill>
                  <a:schemeClr val="bg2"/>
                </a:solidFill>
                <a:latin typeface="Century Gothic" panose="020B0502020202020204" pitchFamily="34" charset="0"/>
              </a:rPr>
              <a:t>: </a:t>
            </a:r>
            <a:r>
              <a:rPr lang="es-MX" sz="1100" dirty="0">
                <a:solidFill>
                  <a:schemeClr val="bg2"/>
                </a:solidFill>
                <a:latin typeface="Century Gothic"/>
              </a:rPr>
              <a:t>El programa de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[Rango evaluación]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100" dirty="0">
                <a:solidFill>
                  <a:schemeClr val="bg2"/>
                </a:solidFill>
                <a:latin typeface="Century Gothic"/>
              </a:rPr>
              <a:t>en las condiciones actuales.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[Argumentos]</a:t>
            </a:r>
            <a:endParaRPr lang="es-MX" sz="11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269001" y="2520713"/>
            <a:ext cx="1595423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Razones clave: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288F99-3B1B-3A08-A0ED-D8EF5784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69" y="5341"/>
            <a:ext cx="2254827" cy="11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44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755137" y="431914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E460D69-1A41-3466-4D75-313BA1C6C07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7857942" y="3397277"/>
            <a:ext cx="3301055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</a:t>
            </a:r>
            <a:endParaRPr lang="es-MX" sz="1400"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DD1F0-DB0C-A5B6-7E74-CF0AB1DAA2D3}"/>
              </a:ext>
            </a:extLst>
          </p:cNvPr>
          <p:cNvSpPr txBox="1"/>
          <p:nvPr/>
        </p:nvSpPr>
        <p:spPr>
          <a:xfrm>
            <a:off x="2091361" y="4440523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</a:t>
            </a:r>
            <a:endParaRPr lang="es-MX" sz="1400">
              <a:latin typeface="Century Gothic" panose="020B0502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CBB6DE-8FCC-56FF-4608-F577A1859F57}"/>
              </a:ext>
            </a:extLst>
          </p:cNvPr>
          <p:cNvSpPr txBox="1"/>
          <p:nvPr/>
        </p:nvSpPr>
        <p:spPr>
          <a:xfrm>
            <a:off x="2160293" y="5710089"/>
            <a:ext cx="3301055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</a:t>
            </a:r>
            <a:endParaRPr lang="es-MX" sz="1400">
              <a:latin typeface="Century Gothic" panose="020B0502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0B4974-3E22-ED45-B4A4-193F34DA30CB}"/>
              </a:ext>
            </a:extLst>
          </p:cNvPr>
          <p:cNvSpPr txBox="1"/>
          <p:nvPr/>
        </p:nvSpPr>
        <p:spPr>
          <a:xfrm>
            <a:off x="4828637" y="1734034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</a:t>
            </a:r>
            <a:endParaRPr lang="es-MX" sz="1400">
              <a:latin typeface="Century Gothic" panose="020B0502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1B090B-184A-2497-8411-BE436760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491" y="3109996"/>
            <a:ext cx="720000" cy="72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1401E2A-F822-5CF8-B94B-2921F2C5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64" y="4250783"/>
            <a:ext cx="720000" cy="720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4B7E9A2-442D-A7CF-95BA-A12AC96A8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37" y="5520349"/>
            <a:ext cx="720000" cy="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5D0DED-0709-6651-8F57-A03596E6F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445" y="1544294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B8FE9CD-F977-F0CD-6047-D33D4B6A70B8}"/>
              </a:ext>
            </a:extLst>
          </p:cNvPr>
          <p:cNvSpPr txBox="1"/>
          <p:nvPr/>
        </p:nvSpPr>
        <p:spPr>
          <a:xfrm>
            <a:off x="2117335" y="3424420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endParaRPr lang="es-MX" sz="1400"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9BFC9-5EAD-A142-69C5-58353C4AC899}"/>
              </a:ext>
            </a:extLst>
          </p:cNvPr>
          <p:cNvSpPr txBox="1"/>
          <p:nvPr/>
        </p:nvSpPr>
        <p:spPr>
          <a:xfrm>
            <a:off x="7857943" y="4603121"/>
            <a:ext cx="3301055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</a:t>
            </a:r>
            <a:endParaRPr lang="es-MX" sz="1400">
              <a:latin typeface="Century Gothic" panose="020B0502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3C86FF3-A32A-DE9C-08A5-5014E9A05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137" y="3207536"/>
            <a:ext cx="720000" cy="720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ECF1019-8B2D-699F-811D-1D843E009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491" y="4394266"/>
            <a:ext cx="720000" cy="7200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AF17A27-AC96-BBB1-F325-2FA5768A9AA4}"/>
              </a:ext>
            </a:extLst>
          </p:cNvPr>
          <p:cNvSpPr txBox="1"/>
          <p:nvPr/>
        </p:nvSpPr>
        <p:spPr>
          <a:xfrm>
            <a:off x="7857941" y="5710089"/>
            <a:ext cx="3301055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endParaRPr lang="es-MX" sz="1400">
              <a:latin typeface="Century Gothic" panose="020B050202020202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B219217-D7BC-C0FA-878A-723A1E706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7491" y="552034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E8CFF-98FD-7FD1-751E-417A60BBD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CFC9C3D8-1CF5-73EF-252B-FF43DD24EC71}"/>
              </a:ext>
            </a:extLst>
          </p:cNvPr>
          <p:cNvSpPr txBox="1"/>
          <p:nvPr/>
        </p:nvSpPr>
        <p:spPr>
          <a:xfrm>
            <a:off x="9763808" y="6367289"/>
            <a:ext cx="1483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</a:t>
            </a:r>
            <a:r>
              <a:rPr lang="es-EC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Senescyt</a:t>
            </a:r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2025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74B478-4EC8-AD12-1B61-BC720EC84256}"/>
              </a:ext>
            </a:extLst>
          </p:cNvPr>
          <p:cNvSpPr/>
          <p:nvPr/>
        </p:nvSpPr>
        <p:spPr>
          <a:xfrm>
            <a:off x="871413" y="1620185"/>
            <a:ext cx="4619079" cy="4400126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gráfico muestra la evolución de la matrícula en programas 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entre 2020 y 2023. Se observa en el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sector privado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que inicia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 en 2020, crece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 y pasa a 2022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estudiantes, antes de cambiar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2023. Por su parte, el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sector público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mantiene una participación con fluctuaciones: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estudiantes en 2020, un leve cambio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2021, en 2022 sus matriculados son 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para cerrar en 2023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[VALOR].</a:t>
            </a:r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Esta dinámica refleja una alta concentración de la oferta y la demanda en el ámbito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[SECTOR]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que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ha liderado el desarrollo de la disciplina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. El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[SECTOR]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si bien minoritario, muestra una recuperación que podría ampliarse con propuestas innovadoras y competitivas. En conjunto, la tendencia evidencia un interés constante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pero con la necesidad de diversificar la oferta para sostener el crecimiento a futuro.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DE214-E461-C2FB-F90E-D5EA83FF808F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ESTUDIANTES MATRICULADOS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736128C-78E4-16EE-42A6-D2A559A7D9D3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6F8C4-B32C-12FF-29D3-9102EA8A50F8}"/>
              </a:ext>
            </a:extLst>
          </p:cNvPr>
          <p:cNvSpPr txBox="1"/>
          <p:nvPr/>
        </p:nvSpPr>
        <p:spPr>
          <a:xfrm>
            <a:off x="813752" y="965900"/>
            <a:ext cx="6096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14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[PROPUESTA]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1F25989-F8B2-B2BF-78F3-6E2735EB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87" b="8395"/>
          <a:stretch>
            <a:fillRect/>
          </a:stretch>
        </p:blipFill>
        <p:spPr>
          <a:xfrm>
            <a:off x="6977670" y="1857641"/>
            <a:ext cx="4496090" cy="39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9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A8BD-BD75-4359-F8A1-4A2B159C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1BF33E-D360-5D1C-1F51-7EB163DD11C2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COMPARACIÓN OFERTA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7D840A-B40C-9B8D-E2E2-510357B687AA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82107C-1981-C3FF-A15C-E296355176C3}"/>
              </a:ext>
            </a:extLst>
          </p:cNvPr>
          <p:cNvSpPr txBox="1"/>
          <p:nvPr/>
        </p:nvSpPr>
        <p:spPr>
          <a:xfrm>
            <a:off x="826025" y="965900"/>
            <a:ext cx="736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[PROPUESTA]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F0C2E6F-7A78-4E25-6BA6-93C36D27BFFB}"/>
              </a:ext>
            </a:extLst>
          </p:cNvPr>
          <p:cNvSpPr/>
          <p:nvPr/>
        </p:nvSpPr>
        <p:spPr>
          <a:xfrm>
            <a:off x="6971167" y="2188113"/>
            <a:ext cx="4318512" cy="3169106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análisis del mercado revela que el programa de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presenta una marcada diferencia de precios entre las instituciones comparadas. Algunas de las universidades que la ofertan son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[UNIVERSIDAD 1], [UNIVERSIDAD 2].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Con precios que van desde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 1]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hasta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 2].</a:t>
            </a:r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Se sugiere considerar este valor como un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referente estratégico para nuevos programas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manteniendo precios competitivos que equilibren accesibilidad y calidad académica. Asimismo, resulta recomendable incorporar componentes virtuales y prácticos que optimicen la relación costo–beneficio, ampliando el alcance hacia estudiantes que buscan flexibilidad y pertinencia en un sector con alto potencial de crecimiento tecnológico y profesional.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5C6C194-BEE6-2157-6618-30D7776C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9"/>
          <a:stretch>
            <a:fillRect/>
          </a:stretch>
        </p:blipFill>
        <p:spPr>
          <a:xfrm>
            <a:off x="1497603" y="1990653"/>
            <a:ext cx="4318512" cy="35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690D3-0539-967B-F40C-A3A1E2C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500FBED-8916-2F33-71E5-838E49AD9400}"/>
              </a:ext>
            </a:extLst>
          </p:cNvPr>
          <p:cNvSpPr txBox="1"/>
          <p:nvPr/>
        </p:nvSpPr>
        <p:spPr>
          <a:xfrm>
            <a:off x="9758744" y="6478219"/>
            <a:ext cx="1483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</a:t>
            </a:r>
            <a:r>
              <a:rPr lang="es-EC" sz="800" i="1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Senescyt</a:t>
            </a:r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2025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7083D09-3078-7EAC-976B-667C5906DD9B}"/>
              </a:ext>
            </a:extLst>
          </p:cNvPr>
          <p:cNvSpPr/>
          <p:nvPr/>
        </p:nvSpPr>
        <p:spPr>
          <a:xfrm>
            <a:off x="469634" y="2072343"/>
            <a:ext cx="5091705" cy="3576575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gráfico muestra la evolución del número de titulados en programas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entre 2020 y 2023.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Se observa en que inicia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 en 2020, crece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 y pasa a 2022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estudiantes, antes de cambiar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2023.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C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Este patrón refleja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[CRECIMIENTO O DECRECIMIENTO]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consolidándose como un campo en expansión dentro de la educación superior. El aumento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[AÑO] 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puede asociarse al creciente desarrollo de la industria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[INDUSTRIA]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lo que incrementa la demanda de profesionales especializados. Esta tendencia sugiere una oportunidad estratégica para fortalecer la oferta académica, incorporando competencias en diseño inmersivo, programación avanzada y experiencias interactivas, alineadas con las transformaciones del mercado tecnológico global.</a:t>
            </a:r>
            <a:endParaRPr lang="es-EC" altLang="es-EC" sz="1100" dirty="0">
              <a:solidFill>
                <a:schemeClr val="tx1"/>
              </a:solidFill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A1B8C7-8CE9-6217-DE13-99CABB0F6624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000" b="1">
                <a:solidFill>
                  <a:srgbClr val="A5133D"/>
                </a:solidFill>
                <a:latin typeface="Century Gothic" panose="020B0502020202020204" pitchFamily="34" charset="0"/>
              </a:rPr>
              <a:t>TITULADOS A NIVEL NACIONAL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7E1CCE-6F7F-0434-33E8-4E9A48910DDE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89BEDF-8343-A883-1306-B7BA6F36470F}"/>
              </a:ext>
            </a:extLst>
          </p:cNvPr>
          <p:cNvSpPr txBox="1"/>
          <p:nvPr/>
        </p:nvSpPr>
        <p:spPr>
          <a:xfrm>
            <a:off x="813751" y="965900"/>
            <a:ext cx="9256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Cantidad de graduados en programas similares a [PROPUESTA]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11543F-61D4-A4FE-2081-2FFA9291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69" y="5341"/>
            <a:ext cx="2254827" cy="11540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1E9A94-D648-B0EE-BFCC-4A6E54A6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64" y="2272506"/>
            <a:ext cx="6374861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2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9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E6858E6-B420-BB9E-DA0D-779E283310A8}"/>
              </a:ext>
            </a:extLst>
          </p:cNvPr>
          <p:cNvSpPr txBox="1">
            <a:spLocks/>
          </p:cNvSpPr>
          <p:nvPr/>
        </p:nvSpPr>
        <p:spPr>
          <a:xfrm>
            <a:off x="515936" y="1240754"/>
            <a:ext cx="5499401" cy="3290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s-MX" sz="2400" spc="-12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0089C-29C7-4339-4089-81531F806947}"/>
              </a:ext>
            </a:extLst>
          </p:cNvPr>
          <p:cNvSpPr txBox="1">
            <a:spLocks/>
          </p:cNvSpPr>
          <p:nvPr/>
        </p:nvSpPr>
        <p:spPr>
          <a:xfrm>
            <a:off x="735691" y="342017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>
                <a:solidFill>
                  <a:srgbClr val="A5133D"/>
                </a:solidFill>
                <a:latin typeface="Century Gothic" panose="020B0502020202020204" pitchFamily="34" charset="0"/>
              </a:rPr>
              <a:t>UBICACIÓN GEOGRÁFICA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8595D30-3879-451B-8504-EAEEBE5CB2AE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6C2747-B2AE-DC98-2DB8-9BDD08EC28DE}"/>
              </a:ext>
            </a:extLst>
          </p:cNvPr>
          <p:cNvSpPr/>
          <p:nvPr/>
        </p:nvSpPr>
        <p:spPr>
          <a:xfrm>
            <a:off x="6911306" y="2013509"/>
            <a:ext cx="4843280" cy="3335161"/>
          </a:xfrm>
          <a:prstGeom prst="roundRect">
            <a:avLst>
              <a:gd name="adj" fmla="val 73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El mapa muestra que 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[País]</a:t>
            </a:r>
            <a:r>
              <a:rPr lang="es-MX" sz="11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 es el país con mayor concentración de profesionales vinculados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al área de 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en la región. Esta concentración territorial evidencia un mercado académico y profesional sólido, con alta demanda de programas orientados al desarrollo de juegos.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[País]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 se configura como un mercado clave para promover alianzas institucionales, incubadoras de innovación y programas conjuntos que fortalezcan la formación en este campo. Su relevancia en la industria regional y la creciente demanda de aplicaciones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lo convierten en un entorno estratégico para impulsar programas de posgrado especializados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DA911E-940B-19F4-58DF-B4E07C21504A}"/>
              </a:ext>
            </a:extLst>
          </p:cNvPr>
          <p:cNvSpPr txBox="1"/>
          <p:nvPr/>
        </p:nvSpPr>
        <p:spPr>
          <a:xfrm>
            <a:off x="9618945" y="6506815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4EA1F6-616A-0CEC-9193-A8DB0B1F44DB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Países con mayor concentración de profesionales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03250D-EA50-616F-FF13-295F52C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55" t="6089" r="29663" b="9650"/>
          <a:stretch>
            <a:fillRect/>
          </a:stretch>
        </p:blipFill>
        <p:spPr>
          <a:xfrm>
            <a:off x="2147919" y="1569778"/>
            <a:ext cx="3283249" cy="44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BAED-2821-A28D-D3A7-5CBD7D87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08A926A-3F63-C260-3A5C-76E8A0045B08}"/>
              </a:ext>
            </a:extLst>
          </p:cNvPr>
          <p:cNvSpPr txBox="1">
            <a:spLocks/>
          </p:cNvSpPr>
          <p:nvPr/>
        </p:nvSpPr>
        <p:spPr>
          <a:xfrm>
            <a:off x="515936" y="1240754"/>
            <a:ext cx="5499401" cy="3290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s-MX" sz="2400" spc="-12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3E6422-F81B-EE31-F175-2FD83E6FB2FC}"/>
              </a:ext>
            </a:extLst>
          </p:cNvPr>
          <p:cNvSpPr txBox="1">
            <a:spLocks/>
          </p:cNvSpPr>
          <p:nvPr/>
        </p:nvSpPr>
        <p:spPr>
          <a:xfrm>
            <a:off x="735691" y="342017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SALARIOS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A83FDE2-89D1-9139-B53A-AEF935266F64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FD537A5-F66A-8694-2C98-BF0C4D7458D7}"/>
              </a:ext>
            </a:extLst>
          </p:cNvPr>
          <p:cNvSpPr txBox="1"/>
          <p:nvPr/>
        </p:nvSpPr>
        <p:spPr>
          <a:xfrm>
            <a:off x="9618945" y="6506815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</p:spTree>
    <p:extLst>
      <p:ext uri="{BB962C8B-B14F-4D97-AF65-F5344CB8AC3E}">
        <p14:creationId xmlns:p14="http://schemas.microsoft.com/office/powerpoint/2010/main" val="158935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47A04-FDA1-B6BB-CF9A-2E5932CB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65E66E4-778C-FBF2-5A95-879C9C7D3D69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5463989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APTITUDES PROFESIONALES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A7075F5-216F-A4E1-B493-CEE9BA98D334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1B29206-4F92-B00E-112C-2999C8FC9B33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LinkedIn: Perfiles Ecuador vs Perfiles </a:t>
            </a:r>
            <a:r>
              <a:rPr lang="es-MX" i="1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Latam</a:t>
            </a:r>
            <a:endParaRPr lang="es-MX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1C1E70-9BB1-2732-F55D-0DC671064319}"/>
              </a:ext>
            </a:extLst>
          </p:cNvPr>
          <p:cNvSpPr txBox="1"/>
          <p:nvPr/>
        </p:nvSpPr>
        <p:spPr>
          <a:xfrm>
            <a:off x="9453845" y="6397213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F3B05A4-FB5C-5817-E2A7-A934BC7DA11F}"/>
              </a:ext>
            </a:extLst>
          </p:cNvPr>
          <p:cNvSpPr/>
          <p:nvPr/>
        </p:nvSpPr>
        <p:spPr>
          <a:xfrm>
            <a:off x="581838" y="5832753"/>
            <a:ext cx="10775653" cy="570271"/>
          </a:xfrm>
          <a:prstGeom prst="roundRect">
            <a:avLst>
              <a:gd name="adj" fmla="val 270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**Búsqueda de aptitudes en LinkedIn que tienen cargos relacionados a “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EC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”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C6425B-B74F-C19B-BCCF-EBDE5989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36711"/>
              </p:ext>
            </p:extLst>
          </p:nvPr>
        </p:nvGraphicFramePr>
        <p:xfrm>
          <a:off x="575703" y="1755355"/>
          <a:ext cx="10775651" cy="374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7563">
                  <a:extLst>
                    <a:ext uri="{9D8B030D-6E8A-4147-A177-3AD203B41FA5}">
                      <a16:colId xmlns:a16="http://schemas.microsoft.com/office/drawing/2014/main" val="2480610281"/>
                    </a:ext>
                  </a:extLst>
                </a:gridCol>
                <a:gridCol w="1343845">
                  <a:extLst>
                    <a:ext uri="{9D8B030D-6E8A-4147-A177-3AD203B41FA5}">
                      <a16:colId xmlns:a16="http://schemas.microsoft.com/office/drawing/2014/main" val="776053676"/>
                    </a:ext>
                  </a:extLst>
                </a:gridCol>
                <a:gridCol w="472835">
                  <a:extLst>
                    <a:ext uri="{9D8B030D-6E8A-4147-A177-3AD203B41FA5}">
                      <a16:colId xmlns:a16="http://schemas.microsoft.com/office/drawing/2014/main" val="1515004762"/>
                    </a:ext>
                  </a:extLst>
                </a:gridCol>
                <a:gridCol w="3807563">
                  <a:extLst>
                    <a:ext uri="{9D8B030D-6E8A-4147-A177-3AD203B41FA5}">
                      <a16:colId xmlns:a16="http://schemas.microsoft.com/office/drawing/2014/main" val="2070541393"/>
                    </a:ext>
                  </a:extLst>
                </a:gridCol>
                <a:gridCol w="1343845">
                  <a:extLst>
                    <a:ext uri="{9D8B030D-6E8A-4147-A177-3AD203B41FA5}">
                      <a16:colId xmlns:a16="http://schemas.microsoft.com/office/drawing/2014/main" val="2917835256"/>
                    </a:ext>
                  </a:extLst>
                </a:gridCol>
              </a:tblGrid>
              <a:tr h="3122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Ecuador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L</a:t>
                      </a:r>
                      <a:r>
                        <a:rPr lang="es-EC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ATAM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98226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Aptitudes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% del total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Aptitudes</a:t>
                      </a:r>
                      <a:endParaRPr lang="es-EC" sz="1400" b="1" i="0" u="none" strike="noStrik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% del total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04131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25067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420595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17910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4439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11025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51448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8104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537391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34506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3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8C71-FE6F-5B2E-35AD-94758AE5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2DDAA91-6700-7E5B-CC2D-A7A1BED14638}"/>
              </a:ext>
            </a:extLst>
          </p:cNvPr>
          <p:cNvCxnSpPr/>
          <p:nvPr/>
        </p:nvCxnSpPr>
        <p:spPr>
          <a:xfrm>
            <a:off x="3657600" y="1491269"/>
            <a:ext cx="0" cy="47499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73A8227-5A34-66B2-19E0-F00B6DE5E358}"/>
              </a:ext>
            </a:extLst>
          </p:cNvPr>
          <p:cNvCxnSpPr/>
          <p:nvPr/>
        </p:nvCxnSpPr>
        <p:spPr>
          <a:xfrm>
            <a:off x="8038333" y="1428877"/>
            <a:ext cx="0" cy="47499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24D2DF-3A74-8D09-8393-1B2F9ED02552}"/>
              </a:ext>
            </a:extLst>
          </p:cNvPr>
          <p:cNvSpPr txBox="1"/>
          <p:nvPr/>
        </p:nvSpPr>
        <p:spPr>
          <a:xfrm>
            <a:off x="4770428" y="1406098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FDEFA3-C258-0CDE-7776-60E5DE5C0612}"/>
              </a:ext>
            </a:extLst>
          </p:cNvPr>
          <p:cNvSpPr txBox="1"/>
          <p:nvPr/>
        </p:nvSpPr>
        <p:spPr>
          <a:xfrm>
            <a:off x="9151161" y="1406097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LABORAL: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EEDF508A-DFE6-788D-C396-7F839A308F6A}"/>
              </a:ext>
            </a:extLst>
          </p:cNvPr>
          <p:cNvGraphicFramePr>
            <a:graphicFrameLocks noGrp="1"/>
          </p:cNvGraphicFramePr>
          <p:nvPr/>
        </p:nvGraphicFramePr>
        <p:xfrm>
          <a:off x="289519" y="2164818"/>
          <a:ext cx="3086313" cy="1546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108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1055205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8459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9449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3336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336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469BE49C-EAA3-B05B-FD54-C134EE5D484F}"/>
              </a:ext>
            </a:extLst>
          </p:cNvPr>
          <p:cNvSpPr txBox="1"/>
          <p:nvPr/>
        </p:nvSpPr>
        <p:spPr>
          <a:xfrm>
            <a:off x="4258506" y="4580144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640374-E07F-9668-D6BC-44A607C4658B}"/>
              </a:ext>
            </a:extLst>
          </p:cNvPr>
          <p:cNvSpPr txBox="1"/>
          <p:nvPr/>
        </p:nvSpPr>
        <p:spPr>
          <a:xfrm>
            <a:off x="8465616" y="4580144"/>
            <a:ext cx="3526167" cy="16344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1000" b="1">
                <a:latin typeface="Century Gothic" panose="020B0502020202020204" pitchFamily="34" charset="0"/>
              </a:rPr>
              <a:t>Mercado laboral:</a:t>
            </a:r>
            <a:r>
              <a:rPr lang="es-EC" altLang="es-EC" sz="10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10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10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10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modalidad. </a:t>
            </a:r>
            <a:endParaRPr lang="es-EC" altLang="es-EC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4F2E995-A4FB-0A14-C905-1AB3562487DE}"/>
              </a:ext>
            </a:extLst>
          </p:cNvPr>
          <p:cNvSpPr txBox="1"/>
          <p:nvPr/>
        </p:nvSpPr>
        <p:spPr>
          <a:xfrm>
            <a:off x="9301145" y="3905958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19C0B8-4075-E93E-4008-2E0567DB4175}"/>
              </a:ext>
            </a:extLst>
          </p:cNvPr>
          <p:cNvSpPr txBox="1"/>
          <p:nvPr/>
        </p:nvSpPr>
        <p:spPr>
          <a:xfrm>
            <a:off x="10731997" y="3905957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8FA92A1-186F-2B99-A42C-DB2F38FC0EDE}"/>
              </a:ext>
            </a:extLst>
          </p:cNvPr>
          <p:cNvGraphicFramePr>
            <a:graphicFrameLocks/>
          </p:cNvGraphicFramePr>
          <p:nvPr/>
        </p:nvGraphicFramePr>
        <p:xfrm>
          <a:off x="3726385" y="1903977"/>
          <a:ext cx="4212719" cy="23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1BF0C2D-071C-B8DC-B3B7-73ED06557BEC}"/>
              </a:ext>
            </a:extLst>
          </p:cNvPr>
          <p:cNvGraphicFramePr>
            <a:graphicFrameLocks/>
          </p:cNvGraphicFramePr>
          <p:nvPr/>
        </p:nvGraphicFramePr>
        <p:xfrm>
          <a:off x="8050009" y="1903977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DFA5039-8203-9F1A-C3A3-BC0F98899E55}"/>
              </a:ext>
            </a:extLst>
          </p:cNvPr>
          <p:cNvSpPr txBox="1"/>
          <p:nvPr/>
        </p:nvSpPr>
        <p:spPr>
          <a:xfrm>
            <a:off x="344143" y="4580143"/>
            <a:ext cx="2977064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Búsquedas web: </a:t>
            </a:r>
            <a:r>
              <a:rPr lang="es-MX" sz="1000">
                <a:latin typeface="Century Gothic" panose="020B0502020202020204" pitchFamily="34" charset="0"/>
              </a:rPr>
              <a:t>El nombre actual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[PROPUESTA]</a:t>
            </a:r>
            <a:r>
              <a:rPr lang="es-EC" sz="1000" b="1">
                <a:solidFill>
                  <a:srgbClr val="A5133D"/>
                </a:solidFill>
                <a:latin typeface="Century Gothic" panose="020B0502020202020204" pitchFamily="34" charset="0"/>
              </a:rPr>
              <a:t> </a:t>
            </a:r>
            <a:r>
              <a:rPr lang="es-MX" sz="1000">
                <a:latin typeface="Century Gothic" panose="020B0502020202020204" pitchFamily="34" charset="0"/>
              </a:rPr>
              <a:t>presenta baja atracción para el público objetivo. Se recomienda optar por denominaciones más cortas y directas, con mayor volumen de búsqueda y fácil comprensión, lo que incrementaría su atractivo y recordación como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[SUGERENCIA 1]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FFA6D99-647E-1BF5-5F89-DE259FC705C9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5719304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INFORMACIÓN ADICIONAL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0E1DAE0-281E-CB9C-0C75-FBD0E1A4A61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4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600CF1-25B4-4222-B369-2ED59CA2296E}">
  <ds:schemaRefs>
    <ds:schemaRef ds:uri="http://purl.org/dc/dcmitype/"/>
    <ds:schemaRef ds:uri="51658deb-57f9-4180-84d3-54f6c7d5e26c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2a3a48df-fd5a-482e-a9d8-c269fe9c14b6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692C38-CDF4-4052-A640-AB94014046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452D0-3FC9-4907-B69B-D3D70E7CB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3a48df-fd5a-482e-a9d8-c269fe9c14b6"/>
    <ds:schemaRef ds:uri="51658deb-57f9-4180-84d3-54f6c7d5e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1050</Words>
  <Application>Microsoft Office PowerPoint</Application>
  <PresentationFormat>Widescreen</PresentationFormat>
  <Paragraphs>134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Dillan Alexander Cruz</dc:creator>
  <cp:lastModifiedBy>Dillan Alexander Cruz</cp:lastModifiedBy>
  <cp:revision>4</cp:revision>
  <dcterms:created xsi:type="dcterms:W3CDTF">2025-08-28T13:57:42Z</dcterms:created>
  <dcterms:modified xsi:type="dcterms:W3CDTF">2025-10-06T17:40:15Z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