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9" roundtripDataSignature="AMtx7mjE8gj5b231yZm0RdHq5i3+LVLz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4" name="Google Shape;32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5" name="Google Shape;33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55" name="Google Shape;35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73c070e8a9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g73c070e8a9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73c070e8a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73c070e8a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3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4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3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4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PE"/>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PE"/>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cgonzalez@pucp.edu.p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youtube.com/watch?v=s7wmiS2mSXY&amp;t=6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www.youtube.com/watch?v=Ct8Gxo8StB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libraryofbabel.inf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097280"/>
            <a:ext cx="9144000" cy="1062184"/>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s-PE"/>
              <a:t>1era CLASE PRÁCTICA</a:t>
            </a:r>
            <a:endParaRPr/>
          </a:p>
        </p:txBody>
      </p:sp>
      <p:sp>
        <p:nvSpPr>
          <p:cNvPr id="85" name="Google Shape;85;p1"/>
          <p:cNvSpPr txBox="1">
            <a:spLocks noGrp="1"/>
          </p:cNvSpPr>
          <p:nvPr>
            <p:ph type="subTitle" idx="1"/>
          </p:nvPr>
        </p:nvSpPr>
        <p:spPr>
          <a:xfrm>
            <a:off x="1524000" y="2142075"/>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s-PE" sz="3600"/>
              <a:t>“Estructuras de datos en R”</a:t>
            </a:r>
            <a:endParaRPr/>
          </a:p>
        </p:txBody>
      </p:sp>
      <p:pic>
        <p:nvPicPr>
          <p:cNvPr id="86" name="Google Shape;86;p1" descr="Resultado de imagen para datos en R"/>
          <p:cNvPicPr preferRelativeResize="0"/>
          <p:nvPr/>
        </p:nvPicPr>
        <p:blipFill rotWithShape="1">
          <a:blip r:embed="rId3">
            <a:alphaModFix/>
          </a:blip>
          <a:srcRect/>
          <a:stretch/>
        </p:blipFill>
        <p:spPr>
          <a:xfrm>
            <a:off x="3714750" y="3204259"/>
            <a:ext cx="4762500" cy="2857500"/>
          </a:xfrm>
          <a:prstGeom prst="rect">
            <a:avLst/>
          </a:prstGeom>
          <a:noFill/>
          <a:ln>
            <a:noFill/>
          </a:ln>
        </p:spPr>
      </p:pic>
      <p:sp>
        <p:nvSpPr>
          <p:cNvPr id="87" name="Google Shape;87;p1"/>
          <p:cNvSpPr/>
          <p:nvPr/>
        </p:nvSpPr>
        <p:spPr>
          <a:xfrm>
            <a:off x="240017" y="307225"/>
            <a:ext cx="457875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800" b="1" i="0" u="sng" strike="noStrike" cap="none">
                <a:solidFill>
                  <a:schemeClr val="dk1"/>
                </a:solidFill>
                <a:latin typeface="Calibri"/>
                <a:ea typeface="Calibri"/>
                <a:cs typeface="Calibri"/>
                <a:sym typeface="Calibri"/>
              </a:rPr>
              <a:t>ESTADÍSTICA PARA EL ANÁLISIS ESTADÍSTICO 2</a:t>
            </a:r>
            <a:endParaRPr/>
          </a:p>
          <a:p>
            <a:pPr marL="0" marR="0" lvl="0" indent="0" algn="l" rtl="0">
              <a:spcBef>
                <a:spcPts val="0"/>
              </a:spcBef>
              <a:spcAft>
                <a:spcPts val="0"/>
              </a:spcAft>
              <a:buNone/>
            </a:pPr>
            <a:r>
              <a:rPr lang="es-PE" sz="1800" b="1" u="sng">
                <a:solidFill>
                  <a:schemeClr val="dk1"/>
                </a:solidFill>
                <a:latin typeface="Calibri"/>
                <a:ea typeface="Calibri"/>
                <a:cs typeface="Calibri"/>
                <a:sym typeface="Calibri"/>
              </a:rPr>
              <a:t>PUCP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563880" y="25973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Ejercicio 1: Explorar la estructura de nuestros datos</a:t>
            </a:r>
            <a:endParaRPr/>
          </a:p>
        </p:txBody>
      </p:sp>
      <p:sp>
        <p:nvSpPr>
          <p:cNvPr id="150" name="Google Shape;150;p10"/>
          <p:cNvSpPr txBox="1">
            <a:spLocks noGrp="1"/>
          </p:cNvSpPr>
          <p:nvPr>
            <p:ph type="body" idx="1"/>
          </p:nvPr>
        </p:nvSpPr>
        <p:spPr>
          <a:xfrm>
            <a:off x="691493" y="1585294"/>
            <a:ext cx="10630989" cy="2013461"/>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dk1"/>
              </a:buClr>
              <a:buSzPts val="2590"/>
              <a:buNone/>
            </a:pPr>
            <a:r>
              <a:rPr lang="es-PE" sz="2590" dirty="0"/>
              <a:t>Luego de crear una lista, se recomienda observar la estructura de los datos para saber que están todos los elementos a usar. Para ello, se debe usar el comando: </a:t>
            </a:r>
            <a:r>
              <a:rPr lang="es-PE" sz="2590" dirty="0" err="1"/>
              <a:t>str</a:t>
            </a:r>
            <a:endParaRPr sz="2590" dirty="0"/>
          </a:p>
          <a:p>
            <a:pPr marL="228600" lvl="0" indent="-228600" algn="l" rtl="0">
              <a:lnSpc>
                <a:spcPct val="90000"/>
              </a:lnSpc>
              <a:spcBef>
                <a:spcPts val="1000"/>
              </a:spcBef>
              <a:spcAft>
                <a:spcPts val="0"/>
              </a:spcAft>
              <a:buClr>
                <a:schemeClr val="dk1"/>
              </a:buClr>
              <a:buSzPts val="2590"/>
              <a:buChar char="•"/>
            </a:pPr>
            <a:r>
              <a:rPr lang="es-PE" sz="2590" dirty="0" err="1"/>
              <a:t>str</a:t>
            </a:r>
            <a:r>
              <a:rPr lang="es-PE" sz="2590" dirty="0"/>
              <a:t>: permite ver la estructura de tu lista, valor, o base de datos. Es decir, saca un resumen del contenido que has creado con el comando “</a:t>
            </a:r>
            <a:r>
              <a:rPr lang="es-PE" sz="2590" dirty="0" err="1"/>
              <a:t>list</a:t>
            </a:r>
            <a:r>
              <a:rPr lang="es-PE" sz="2590" dirty="0"/>
              <a:t>”, “c”, etc. </a:t>
            </a:r>
            <a:endParaRPr dirty="0"/>
          </a:p>
        </p:txBody>
      </p:sp>
      <p:pic>
        <p:nvPicPr>
          <p:cNvPr id="151" name="Google Shape;151;p10"/>
          <p:cNvPicPr preferRelativeResize="0"/>
          <p:nvPr/>
        </p:nvPicPr>
        <p:blipFill rotWithShape="1">
          <a:blip r:embed="rId3">
            <a:alphaModFix/>
          </a:blip>
          <a:srcRect/>
          <a:stretch/>
        </p:blipFill>
        <p:spPr>
          <a:xfrm>
            <a:off x="5016910" y="3748915"/>
            <a:ext cx="4932194" cy="2429940"/>
          </a:xfrm>
          <a:prstGeom prst="rect">
            <a:avLst/>
          </a:prstGeom>
          <a:noFill/>
          <a:ln>
            <a:noFill/>
          </a:ln>
        </p:spPr>
      </p:pic>
      <p:sp>
        <p:nvSpPr>
          <p:cNvPr id="152" name="Google Shape;152;p10"/>
          <p:cNvSpPr txBox="1"/>
          <p:nvPr/>
        </p:nvSpPr>
        <p:spPr>
          <a:xfrm>
            <a:off x="1137872" y="4384675"/>
            <a:ext cx="2151186" cy="1158421"/>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r>
              <a:rPr lang="es-PE" sz="2800" b="1">
                <a:solidFill>
                  <a:schemeClr val="dk1"/>
                </a:solidFill>
                <a:latin typeface="Calibri"/>
                <a:ea typeface="Calibri"/>
                <a:cs typeface="Calibri"/>
                <a:sym typeface="Calibri"/>
              </a:rPr>
              <a:t>Por ejemplo: </a:t>
            </a:r>
            <a:endParaRPr/>
          </a:p>
          <a:p>
            <a:pPr marL="0" marR="0" lvl="0" indent="0" algn="l" rtl="0">
              <a:lnSpc>
                <a:spcPct val="90000"/>
              </a:lnSpc>
              <a:spcBef>
                <a:spcPts val="1000"/>
              </a:spcBef>
              <a:spcAft>
                <a:spcPts val="0"/>
              </a:spcAft>
              <a:buClr>
                <a:schemeClr val="dk1"/>
              </a:buClr>
              <a:buSzPts val="2800"/>
              <a:buFont typeface="Arial"/>
              <a:buNone/>
            </a:pPr>
            <a:r>
              <a:rPr lang="es-PE" sz="2800">
                <a:solidFill>
                  <a:schemeClr val="dk1"/>
                </a:solidFill>
                <a:latin typeface="Calibri"/>
                <a:ea typeface="Calibri"/>
                <a:cs typeface="Calibri"/>
                <a:sym typeface="Calibri"/>
              </a:rPr>
              <a:t>str(alumnos)</a:t>
            </a:r>
            <a:endParaRPr/>
          </a:p>
          <a:p>
            <a:pPr marL="0" marR="0" lvl="0" indent="0" algn="l" rtl="0">
              <a:lnSpc>
                <a:spcPct val="90000"/>
              </a:lnSpc>
              <a:spcBef>
                <a:spcPts val="100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
        <p:nvSpPr>
          <p:cNvPr id="153" name="Google Shape;153;p10"/>
          <p:cNvSpPr/>
          <p:nvPr/>
        </p:nvSpPr>
        <p:spPr>
          <a:xfrm>
            <a:off x="3513909" y="4519749"/>
            <a:ext cx="1123405" cy="888274"/>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563880" y="10957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Ejercicio 1: Acceder a elementos individuales:</a:t>
            </a:r>
            <a:endParaRPr/>
          </a:p>
        </p:txBody>
      </p:sp>
      <p:sp>
        <p:nvSpPr>
          <p:cNvPr id="159" name="Google Shape;159;p11"/>
          <p:cNvSpPr txBox="1">
            <a:spLocks noGrp="1"/>
          </p:cNvSpPr>
          <p:nvPr>
            <p:ph type="body" idx="1"/>
          </p:nvPr>
        </p:nvSpPr>
        <p:spPr>
          <a:xfrm>
            <a:off x="730097" y="1435130"/>
            <a:ext cx="10766700" cy="1955400"/>
          </a:xfrm>
          <a:prstGeom prst="rect">
            <a:avLst/>
          </a:prstGeom>
          <a:noFill/>
          <a:ln>
            <a:noFill/>
          </a:ln>
        </p:spPr>
        <p:txBody>
          <a:bodyPr spcFirstLastPara="1" wrap="square" lIns="91425" tIns="45700" rIns="91425" bIns="45700" anchor="t" anchorCtr="0">
            <a:normAutofit fontScale="92500" lnSpcReduction="10000"/>
          </a:bodyPr>
          <a:lstStyle/>
          <a:p>
            <a:pPr marL="228600" lvl="0" indent="0" algn="l" rtl="0">
              <a:lnSpc>
                <a:spcPct val="80000"/>
              </a:lnSpc>
              <a:spcBef>
                <a:spcPts val="0"/>
              </a:spcBef>
              <a:spcAft>
                <a:spcPts val="0"/>
              </a:spcAft>
              <a:buNone/>
            </a:pPr>
            <a:endParaRPr sz="2590"/>
          </a:p>
          <a:p>
            <a:pPr marL="228600" lvl="0" indent="-228600" algn="l" rtl="0">
              <a:lnSpc>
                <a:spcPct val="80000"/>
              </a:lnSpc>
              <a:spcBef>
                <a:spcPts val="0"/>
              </a:spcBef>
              <a:spcAft>
                <a:spcPts val="0"/>
              </a:spcAft>
              <a:buClr>
                <a:schemeClr val="dk1"/>
              </a:buClr>
              <a:buSzPts val="2590"/>
              <a:buChar char="•"/>
            </a:pPr>
            <a:r>
              <a:rPr lang="es-PE" sz="2590"/>
              <a:t>Asimismo, otra manera para cerciorar que tus elementos son los adecuados, es realizar una búsqueda por cada uno de ellos. Para eso, debes usar el comando: Nombre de la lista [X]</a:t>
            </a:r>
            <a:endParaRPr/>
          </a:p>
          <a:p>
            <a:pPr marL="0" lvl="0" indent="0" algn="l" rtl="0">
              <a:lnSpc>
                <a:spcPct val="80000"/>
              </a:lnSpc>
              <a:spcBef>
                <a:spcPts val="1000"/>
              </a:spcBef>
              <a:spcAft>
                <a:spcPts val="0"/>
              </a:spcAft>
              <a:buClr>
                <a:schemeClr val="dk1"/>
              </a:buClr>
              <a:buSzPts val="2590"/>
              <a:buNone/>
            </a:pPr>
            <a:endParaRPr sz="2590"/>
          </a:p>
          <a:p>
            <a:pPr marL="228600" lvl="0" indent="-228600" algn="l" rtl="0">
              <a:lnSpc>
                <a:spcPct val="80000"/>
              </a:lnSpc>
              <a:spcBef>
                <a:spcPts val="1000"/>
              </a:spcBef>
              <a:spcAft>
                <a:spcPts val="0"/>
              </a:spcAft>
              <a:buClr>
                <a:schemeClr val="dk1"/>
              </a:buClr>
              <a:buSzPts val="2590"/>
              <a:buChar char="•"/>
            </a:pPr>
            <a:r>
              <a:rPr lang="es-PE" sz="2590"/>
              <a:t>Con este comando, accedes al elemento que está entre corchetes</a:t>
            </a:r>
            <a:endParaRPr/>
          </a:p>
        </p:txBody>
      </p:sp>
      <p:sp>
        <p:nvSpPr>
          <p:cNvPr id="160" name="Google Shape;160;p11"/>
          <p:cNvSpPr txBox="1"/>
          <p:nvPr/>
        </p:nvSpPr>
        <p:spPr>
          <a:xfrm>
            <a:off x="1185913" y="4159003"/>
            <a:ext cx="1944300" cy="1758000"/>
          </a:xfrm>
          <a:prstGeom prst="rect">
            <a:avLst/>
          </a:prstGeom>
          <a:noFill/>
          <a:ln w="9525" cap="flat" cmpd="sng">
            <a:solidFill>
              <a:srgbClr val="2E75B5"/>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80000"/>
              </a:lnSpc>
              <a:spcBef>
                <a:spcPts val="0"/>
              </a:spcBef>
              <a:spcAft>
                <a:spcPts val="0"/>
              </a:spcAft>
              <a:buClr>
                <a:schemeClr val="dk1"/>
              </a:buClr>
              <a:buSzPts val="2590"/>
              <a:buFont typeface="Arial"/>
              <a:buNone/>
            </a:pPr>
            <a:r>
              <a:rPr lang="es-PE" sz="2590" b="1" dirty="0">
                <a:solidFill>
                  <a:schemeClr val="dk1"/>
                </a:solidFill>
                <a:latin typeface="Calibri"/>
                <a:ea typeface="Calibri"/>
                <a:cs typeface="Calibri"/>
                <a:sym typeface="Calibri"/>
              </a:rPr>
              <a:t>Por ejemplo: </a:t>
            </a:r>
            <a:endParaRPr dirty="0"/>
          </a:p>
          <a:p>
            <a:pPr marL="0" marR="0" lvl="0" indent="0" algn="l" rtl="0">
              <a:lnSpc>
                <a:spcPct val="80000"/>
              </a:lnSpc>
              <a:spcBef>
                <a:spcPts val="1000"/>
              </a:spcBef>
              <a:spcAft>
                <a:spcPts val="0"/>
              </a:spcAft>
              <a:buClr>
                <a:schemeClr val="dk1"/>
              </a:buClr>
              <a:buSzPts val="2590"/>
              <a:buFont typeface="Arial"/>
              <a:buNone/>
            </a:pPr>
            <a:r>
              <a:rPr lang="es-PE" sz="2590" dirty="0" smtClean="0">
                <a:solidFill>
                  <a:schemeClr val="dk1"/>
                </a:solidFill>
                <a:latin typeface="Calibri"/>
                <a:ea typeface="Calibri"/>
                <a:cs typeface="Calibri"/>
                <a:sym typeface="Calibri"/>
              </a:rPr>
              <a:t>alumnos[1]</a:t>
            </a:r>
            <a:endParaRPr dirty="0"/>
          </a:p>
          <a:p>
            <a:pPr marL="0" marR="0" lvl="0" indent="0" algn="l" rtl="0">
              <a:lnSpc>
                <a:spcPct val="80000"/>
              </a:lnSpc>
              <a:spcBef>
                <a:spcPts val="1000"/>
              </a:spcBef>
              <a:spcAft>
                <a:spcPts val="0"/>
              </a:spcAft>
              <a:buClr>
                <a:schemeClr val="dk1"/>
              </a:buClr>
              <a:buSzPts val="2590"/>
              <a:buFont typeface="Arial"/>
              <a:buNone/>
            </a:pPr>
            <a:r>
              <a:rPr lang="es-PE" sz="2590" dirty="0">
                <a:solidFill>
                  <a:schemeClr val="dk1"/>
                </a:solidFill>
                <a:latin typeface="Calibri"/>
                <a:ea typeface="Calibri"/>
                <a:cs typeface="Calibri"/>
                <a:sym typeface="Calibri"/>
              </a:rPr>
              <a:t>alumnos[2]</a:t>
            </a:r>
            <a:endParaRPr dirty="0"/>
          </a:p>
          <a:p>
            <a:pPr marL="0" marR="0" lvl="0" indent="0" algn="l" rtl="0">
              <a:lnSpc>
                <a:spcPct val="80000"/>
              </a:lnSpc>
              <a:spcBef>
                <a:spcPts val="1000"/>
              </a:spcBef>
              <a:spcAft>
                <a:spcPts val="0"/>
              </a:spcAft>
              <a:buClr>
                <a:schemeClr val="dk1"/>
              </a:buClr>
              <a:buSzPts val="2590"/>
              <a:buFont typeface="Arial"/>
              <a:buNone/>
            </a:pPr>
            <a:r>
              <a:rPr lang="es-PE" sz="2590" dirty="0">
                <a:solidFill>
                  <a:schemeClr val="dk1"/>
                </a:solidFill>
                <a:latin typeface="Calibri"/>
                <a:ea typeface="Calibri"/>
                <a:cs typeface="Calibri"/>
                <a:sym typeface="Calibri"/>
              </a:rPr>
              <a:t>alumnos[3]</a:t>
            </a:r>
            <a:endParaRPr dirty="0"/>
          </a:p>
        </p:txBody>
      </p:sp>
      <p:sp>
        <p:nvSpPr>
          <p:cNvPr id="161" name="Google Shape;161;p11"/>
          <p:cNvSpPr/>
          <p:nvPr/>
        </p:nvSpPr>
        <p:spPr>
          <a:xfrm>
            <a:off x="3265715" y="4519749"/>
            <a:ext cx="1123405" cy="888274"/>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2" name="Google Shape;162;p11"/>
          <p:cNvPicPr preferRelativeResize="0"/>
          <p:nvPr/>
        </p:nvPicPr>
        <p:blipFill rotWithShape="1">
          <a:blip r:embed="rId3">
            <a:alphaModFix/>
          </a:blip>
          <a:srcRect/>
          <a:stretch/>
        </p:blipFill>
        <p:spPr>
          <a:xfrm>
            <a:off x="4524761" y="3824223"/>
            <a:ext cx="3213463" cy="2736538"/>
          </a:xfrm>
          <a:prstGeom prst="rect">
            <a:avLst/>
          </a:prstGeom>
          <a:noFill/>
          <a:ln>
            <a:noFill/>
          </a:ln>
        </p:spPr>
      </p:pic>
      <p:pic>
        <p:nvPicPr>
          <p:cNvPr id="163" name="Google Shape;163;p11"/>
          <p:cNvPicPr preferRelativeResize="0"/>
          <p:nvPr/>
        </p:nvPicPr>
        <p:blipFill rotWithShape="1">
          <a:blip r:embed="rId4">
            <a:alphaModFix/>
          </a:blip>
          <a:srcRect/>
          <a:stretch/>
        </p:blipFill>
        <p:spPr>
          <a:xfrm>
            <a:off x="7966836" y="3870413"/>
            <a:ext cx="3205619" cy="26441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Ejercicio 1: Acceder a más elementos:</a:t>
            </a:r>
            <a:endParaRPr/>
          </a:p>
        </p:txBody>
      </p:sp>
      <p:sp>
        <p:nvSpPr>
          <p:cNvPr id="169" name="Google Shape;169;p12"/>
          <p:cNvSpPr txBox="1">
            <a:spLocks noGrp="1"/>
          </p:cNvSpPr>
          <p:nvPr>
            <p:ph type="body" idx="1"/>
          </p:nvPr>
        </p:nvSpPr>
        <p:spPr>
          <a:xfrm>
            <a:off x="635977" y="1526815"/>
            <a:ext cx="10920046" cy="2220130"/>
          </a:xfrm>
          <a:prstGeom prst="rect">
            <a:avLst/>
          </a:prstGeom>
          <a:noFill/>
          <a:ln>
            <a:noFill/>
          </a:ln>
        </p:spPr>
        <p:txBody>
          <a:bodyPr spcFirstLastPara="1" wrap="square" lIns="91425" tIns="45700" rIns="91425" bIns="45700" anchor="t" anchorCtr="0">
            <a:normAutofit/>
          </a:bodyPr>
          <a:lstStyle/>
          <a:p>
            <a:pPr marL="228600" lvl="0" indent="-228600" algn="just" rtl="0">
              <a:lnSpc>
                <a:spcPct val="80000"/>
              </a:lnSpc>
              <a:spcBef>
                <a:spcPts val="0"/>
              </a:spcBef>
              <a:spcAft>
                <a:spcPts val="0"/>
              </a:spcAft>
              <a:buClr>
                <a:schemeClr val="dk1"/>
              </a:buClr>
              <a:buSzPts val="2590"/>
              <a:buChar char="•"/>
            </a:pPr>
            <a:r>
              <a:rPr lang="es-PE" sz="2590" dirty="0"/>
              <a:t>Ahora bien, cuando deseas ver más de un elemento, se hace poco práctico ir mirando dato por dato.</a:t>
            </a:r>
            <a:endParaRPr dirty="0"/>
          </a:p>
          <a:p>
            <a:pPr marL="228600" lvl="0" indent="-228600" algn="just" rtl="0">
              <a:lnSpc>
                <a:spcPct val="80000"/>
              </a:lnSpc>
              <a:spcBef>
                <a:spcPts val="1000"/>
              </a:spcBef>
              <a:spcAft>
                <a:spcPts val="0"/>
              </a:spcAft>
              <a:buClr>
                <a:schemeClr val="dk1"/>
              </a:buClr>
              <a:buSzPts val="2590"/>
              <a:buChar char="•"/>
            </a:pPr>
            <a:r>
              <a:rPr lang="es-PE" sz="2590" dirty="0"/>
              <a:t>¿Qué pasaría si quisiera ver un conjunto de elementos en breves minutos? Para acceder a más elementos, es necesario poner un comando que indique a la base que estamos solicitando más de un dato. Para eso, usamos el siguiente comando: Nombre de la lista[c(“pedido1", “pedido2")]</a:t>
            </a:r>
            <a:endParaRPr dirty="0"/>
          </a:p>
          <a:p>
            <a:pPr marL="228600" lvl="0" indent="-64135" algn="just" rtl="0">
              <a:lnSpc>
                <a:spcPct val="80000"/>
              </a:lnSpc>
              <a:spcBef>
                <a:spcPts val="1000"/>
              </a:spcBef>
              <a:spcAft>
                <a:spcPts val="0"/>
              </a:spcAft>
              <a:buClr>
                <a:schemeClr val="dk1"/>
              </a:buClr>
              <a:buSzPts val="2590"/>
              <a:buNone/>
            </a:pPr>
            <a:endParaRPr sz="2590" dirty="0"/>
          </a:p>
        </p:txBody>
      </p:sp>
      <p:sp>
        <p:nvSpPr>
          <p:cNvPr id="170" name="Google Shape;170;p12"/>
          <p:cNvSpPr txBox="1"/>
          <p:nvPr/>
        </p:nvSpPr>
        <p:spPr>
          <a:xfrm>
            <a:off x="789595" y="4613661"/>
            <a:ext cx="4057357" cy="1006804"/>
          </a:xfrm>
          <a:prstGeom prst="rect">
            <a:avLst/>
          </a:prstGeom>
          <a:noFill/>
          <a:ln w="9525" cap="flat" cmpd="sng">
            <a:solidFill>
              <a:srgbClr val="2E75B5"/>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s-PE" sz="2400" b="1" dirty="0">
                <a:solidFill>
                  <a:schemeClr val="dk1"/>
                </a:solidFill>
                <a:latin typeface="Calibri"/>
                <a:ea typeface="Calibri"/>
                <a:cs typeface="Calibri"/>
                <a:sym typeface="Calibri"/>
              </a:rPr>
              <a:t>Por ejemplo: </a:t>
            </a:r>
            <a:endParaRPr dirty="0"/>
          </a:p>
          <a:p>
            <a:pPr marL="0" marR="0" lvl="0" indent="0" algn="l" rtl="0">
              <a:lnSpc>
                <a:spcPct val="90000"/>
              </a:lnSpc>
              <a:spcBef>
                <a:spcPts val="1000"/>
              </a:spcBef>
              <a:spcAft>
                <a:spcPts val="0"/>
              </a:spcAft>
              <a:buClr>
                <a:schemeClr val="dk1"/>
              </a:buClr>
              <a:buSzPts val="2400"/>
              <a:buFont typeface="Arial"/>
              <a:buNone/>
            </a:pPr>
            <a:r>
              <a:rPr lang="es-PE" sz="2400" dirty="0">
                <a:solidFill>
                  <a:schemeClr val="dk1"/>
                </a:solidFill>
                <a:latin typeface="Calibri"/>
                <a:ea typeface="Calibri"/>
                <a:cs typeface="Calibri"/>
                <a:sym typeface="Calibri"/>
              </a:rPr>
              <a:t>alumnos[c("nombre", "PC1")]</a:t>
            </a:r>
            <a:endParaRPr dirty="0"/>
          </a:p>
        </p:txBody>
      </p:sp>
      <p:sp>
        <p:nvSpPr>
          <p:cNvPr id="171" name="Google Shape;171;p12"/>
          <p:cNvSpPr/>
          <p:nvPr/>
        </p:nvSpPr>
        <p:spPr>
          <a:xfrm>
            <a:off x="5435675" y="4613661"/>
            <a:ext cx="1123405" cy="888274"/>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72" name="Google Shape;172;p12"/>
          <p:cNvPicPr preferRelativeResize="0"/>
          <p:nvPr/>
        </p:nvPicPr>
        <p:blipFill rotWithShape="1">
          <a:blip r:embed="rId3">
            <a:alphaModFix/>
          </a:blip>
          <a:srcRect/>
          <a:stretch/>
        </p:blipFill>
        <p:spPr>
          <a:xfrm>
            <a:off x="7033846" y="4033278"/>
            <a:ext cx="4319953" cy="26177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Ejercicio 1: Reemplazar elementos:</a:t>
            </a:r>
            <a:endParaRPr/>
          </a:p>
        </p:txBody>
      </p:sp>
      <p:sp>
        <p:nvSpPr>
          <p:cNvPr id="178" name="Google Shape;178;p13"/>
          <p:cNvSpPr txBox="1">
            <a:spLocks noGrp="1"/>
          </p:cNvSpPr>
          <p:nvPr>
            <p:ph type="body" idx="1"/>
          </p:nvPr>
        </p:nvSpPr>
        <p:spPr>
          <a:xfrm>
            <a:off x="516401" y="1690688"/>
            <a:ext cx="11159197" cy="982174"/>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400"/>
              <a:buNone/>
            </a:pPr>
            <a:r>
              <a:rPr lang="es-PE" sz="2400" dirty="0"/>
              <a:t>Los comandos no solo te permiten crear elementos dentro de una lista, sino que te permiten cambiar el nombre de cada dato según tu conveniencia. Para ello, es necesario introducir el siguiente comando: Nombre de la lista $ elemento</a:t>
            </a:r>
            <a:endParaRPr dirty="0"/>
          </a:p>
          <a:p>
            <a:pPr marL="228600" lvl="0" indent="-76200" algn="just" rtl="0">
              <a:lnSpc>
                <a:spcPct val="90000"/>
              </a:lnSpc>
              <a:spcBef>
                <a:spcPts val="1000"/>
              </a:spcBef>
              <a:spcAft>
                <a:spcPts val="0"/>
              </a:spcAft>
              <a:buClr>
                <a:schemeClr val="dk1"/>
              </a:buClr>
              <a:buSzPts val="2400"/>
              <a:buNone/>
            </a:pPr>
            <a:endParaRPr sz="2400" dirty="0"/>
          </a:p>
        </p:txBody>
      </p:sp>
      <p:sp>
        <p:nvSpPr>
          <p:cNvPr id="179" name="Google Shape;179;p13"/>
          <p:cNvSpPr txBox="1"/>
          <p:nvPr/>
        </p:nvSpPr>
        <p:spPr>
          <a:xfrm>
            <a:off x="516400" y="3483975"/>
            <a:ext cx="3405000" cy="2712900"/>
          </a:xfrm>
          <a:prstGeom prst="rect">
            <a:avLst/>
          </a:prstGeom>
          <a:noFill/>
          <a:ln w="9525" cap="flat" cmpd="sng">
            <a:solidFill>
              <a:srgbClr val="2E75B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2400"/>
              <a:buFont typeface="Arial"/>
              <a:buNone/>
            </a:pPr>
            <a:r>
              <a:rPr lang="es-PE" sz="2000" b="1" u="sng" dirty="0">
                <a:solidFill>
                  <a:schemeClr val="dk1"/>
                </a:solidFill>
                <a:latin typeface="Calibri"/>
                <a:ea typeface="Calibri"/>
                <a:cs typeface="Calibri"/>
                <a:sym typeface="Calibri"/>
              </a:rPr>
              <a:t>Por ejemplo:</a:t>
            </a:r>
            <a:r>
              <a:rPr lang="es-PE" sz="2000" b="1" dirty="0">
                <a:solidFill>
                  <a:schemeClr val="dk1"/>
                </a:solidFill>
                <a:latin typeface="Calibri"/>
                <a:ea typeface="Calibri"/>
                <a:cs typeface="Calibri"/>
                <a:sym typeface="Calibri"/>
              </a:rPr>
              <a:t> </a:t>
            </a:r>
            <a:endParaRPr sz="2000" b="1"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400"/>
              <a:buFont typeface="Arial"/>
              <a:buNone/>
            </a:pPr>
            <a:endParaRPr sz="2000" b="1" dirty="0">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chemeClr val="dk1"/>
              </a:buClr>
              <a:buSzPts val="2400"/>
              <a:buFont typeface="Arial"/>
              <a:buNone/>
            </a:pPr>
            <a:r>
              <a:rPr lang="es-PE" sz="2000" b="1" dirty="0">
                <a:solidFill>
                  <a:schemeClr val="dk1"/>
                </a:solidFill>
                <a:latin typeface="Calibri"/>
                <a:ea typeface="Calibri"/>
                <a:cs typeface="Calibri"/>
                <a:sym typeface="Calibri"/>
              </a:rPr>
              <a:t>Antes:</a:t>
            </a:r>
            <a:endParaRPr sz="2000" b="1"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Font typeface="Arial"/>
              <a:buNone/>
            </a:pPr>
            <a:r>
              <a:rPr lang="es-PE" sz="2000" dirty="0">
                <a:solidFill>
                  <a:schemeClr val="dk1"/>
                </a:solidFill>
                <a:latin typeface="Calibri"/>
                <a:ea typeface="Calibri"/>
                <a:cs typeface="Calibri"/>
                <a:sym typeface="Calibri"/>
              </a:rPr>
              <a:t>alumnos[1] </a:t>
            </a:r>
            <a:endParaRPr sz="2000" dirty="0">
              <a:solidFill>
                <a:schemeClr val="dk1"/>
              </a:solidFill>
              <a:latin typeface="Calibri"/>
              <a:ea typeface="Calibri"/>
              <a:cs typeface="Calibri"/>
              <a:sym typeface="Calibri"/>
            </a:endParaRPr>
          </a:p>
          <a:p>
            <a:pPr marL="0" lvl="0" indent="0" algn="l" rtl="0">
              <a:lnSpc>
                <a:spcPct val="90000"/>
              </a:lnSpc>
              <a:spcBef>
                <a:spcPts val="1000"/>
              </a:spcBef>
              <a:spcAft>
                <a:spcPts val="0"/>
              </a:spcAft>
              <a:buClr>
                <a:schemeClr val="dk1"/>
              </a:buClr>
              <a:buSzPts val="2400"/>
              <a:buFont typeface="Arial"/>
              <a:buNone/>
            </a:pPr>
            <a:r>
              <a:rPr lang="es-PE" sz="2000" dirty="0">
                <a:solidFill>
                  <a:schemeClr val="dk1"/>
                </a:solidFill>
                <a:latin typeface="Calibri"/>
                <a:ea typeface="Calibri"/>
                <a:cs typeface="Calibri"/>
                <a:sym typeface="Calibri"/>
              </a:rPr>
              <a:t>Salía como resultado “MG”</a:t>
            </a:r>
            <a:endParaRPr sz="2000"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400"/>
              <a:buFont typeface="Arial"/>
              <a:buNone/>
            </a:pPr>
            <a:r>
              <a:rPr lang="es-PE" sz="2000" b="1" dirty="0">
                <a:solidFill>
                  <a:schemeClr val="dk1"/>
                </a:solidFill>
                <a:latin typeface="Calibri"/>
                <a:ea typeface="Calibri"/>
                <a:cs typeface="Calibri"/>
                <a:sym typeface="Calibri"/>
              </a:rPr>
              <a:t>Modificar:</a:t>
            </a:r>
            <a:endParaRPr sz="2000" b="1"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2400"/>
              <a:buFont typeface="Arial"/>
              <a:buNone/>
            </a:pPr>
            <a:r>
              <a:rPr lang="es-PE" sz="2000" dirty="0" err="1">
                <a:solidFill>
                  <a:schemeClr val="dk1"/>
                </a:solidFill>
                <a:latin typeface="Calibri"/>
                <a:ea typeface="Calibri"/>
                <a:cs typeface="Calibri"/>
                <a:sym typeface="Calibri"/>
              </a:rPr>
              <a:t>alumnos$nombre</a:t>
            </a:r>
            <a:r>
              <a:rPr lang="es-PE" sz="2000" dirty="0">
                <a:solidFill>
                  <a:schemeClr val="dk1"/>
                </a:solidFill>
                <a:latin typeface="Calibri"/>
                <a:ea typeface="Calibri"/>
                <a:cs typeface="Calibri"/>
                <a:sym typeface="Calibri"/>
              </a:rPr>
              <a:t>="Jair"</a:t>
            </a:r>
            <a:endParaRPr sz="2000" dirty="0"/>
          </a:p>
        </p:txBody>
      </p:sp>
      <p:sp>
        <p:nvSpPr>
          <p:cNvPr id="180" name="Google Shape;180;p13"/>
          <p:cNvSpPr/>
          <p:nvPr/>
        </p:nvSpPr>
        <p:spPr>
          <a:xfrm>
            <a:off x="4026632" y="4155091"/>
            <a:ext cx="1029000" cy="88830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1" name="Google Shape;181;p13"/>
          <p:cNvPicPr preferRelativeResize="0"/>
          <p:nvPr/>
        </p:nvPicPr>
        <p:blipFill rotWithShape="1">
          <a:blip r:embed="rId3">
            <a:alphaModFix/>
          </a:blip>
          <a:srcRect/>
          <a:stretch/>
        </p:blipFill>
        <p:spPr>
          <a:xfrm>
            <a:off x="6387429" y="3062854"/>
            <a:ext cx="3404881" cy="1546094"/>
          </a:xfrm>
          <a:prstGeom prst="rect">
            <a:avLst/>
          </a:prstGeom>
          <a:noFill/>
          <a:ln>
            <a:noFill/>
          </a:ln>
        </p:spPr>
      </p:pic>
      <p:pic>
        <p:nvPicPr>
          <p:cNvPr id="182" name="Google Shape;182;p13"/>
          <p:cNvPicPr preferRelativeResize="0"/>
          <p:nvPr/>
        </p:nvPicPr>
        <p:blipFill rotWithShape="1">
          <a:blip r:embed="rId4">
            <a:alphaModFix/>
          </a:blip>
          <a:srcRect/>
          <a:stretch/>
        </p:blipFill>
        <p:spPr>
          <a:xfrm>
            <a:off x="5297411" y="4800590"/>
            <a:ext cx="6192939" cy="17301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Ejercicio 1: Insertar nuevos elementos:</a:t>
            </a:r>
            <a:endParaRPr/>
          </a:p>
        </p:txBody>
      </p:sp>
      <p:sp>
        <p:nvSpPr>
          <p:cNvPr id="188" name="Google Shape;188;p14"/>
          <p:cNvSpPr txBox="1">
            <a:spLocks noGrp="1"/>
          </p:cNvSpPr>
          <p:nvPr>
            <p:ph type="body" idx="1"/>
          </p:nvPr>
        </p:nvSpPr>
        <p:spPr>
          <a:xfrm>
            <a:off x="762000" y="1522010"/>
            <a:ext cx="10887891"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dirty="0"/>
              <a:t>Para ingresar un nuevo elemento a la lista, no es necesario volver a poner todo el código </a:t>
            </a:r>
            <a:r>
              <a:rPr lang="es-PE" i="1" u="sng" dirty="0"/>
              <a:t>“</a:t>
            </a:r>
            <a:r>
              <a:rPr lang="es-PE" i="1" u="sng" dirty="0" err="1"/>
              <a:t>Nombredelalista</a:t>
            </a:r>
            <a:r>
              <a:rPr lang="es-PE" i="1" u="sng" dirty="0"/>
              <a:t>=</a:t>
            </a:r>
            <a:r>
              <a:rPr lang="es-PE" i="1" u="sng" dirty="0" err="1"/>
              <a:t>list</a:t>
            </a:r>
            <a:r>
              <a:rPr lang="es-PE" i="1" u="sng" dirty="0"/>
              <a:t>(</a:t>
            </a:r>
            <a:r>
              <a:rPr lang="es-PE" i="1" u="sng" dirty="0" err="1"/>
              <a:t>nuevoelemento</a:t>
            </a:r>
            <a:r>
              <a:rPr lang="es-PE" i="1" u="sng" dirty="0"/>
              <a:t>=“nombre“)”</a:t>
            </a:r>
            <a:r>
              <a:rPr lang="es-PE" dirty="0"/>
              <a:t> , solo necesitas utilizar el siguiente comando:</a:t>
            </a:r>
            <a:endParaRPr dirty="0"/>
          </a:p>
          <a:p>
            <a:pPr marL="228600" lvl="0" indent="-228600" algn="just" rtl="0">
              <a:lnSpc>
                <a:spcPct val="90000"/>
              </a:lnSpc>
              <a:spcBef>
                <a:spcPts val="1000"/>
              </a:spcBef>
              <a:spcAft>
                <a:spcPts val="0"/>
              </a:spcAft>
              <a:buClr>
                <a:schemeClr val="dk1"/>
              </a:buClr>
              <a:buSzPts val="2800"/>
              <a:buChar char="•"/>
            </a:pPr>
            <a:r>
              <a:rPr lang="es-PE" dirty="0"/>
              <a:t>Nombre de la lista $ </a:t>
            </a:r>
            <a:r>
              <a:rPr lang="es-PE" dirty="0" err="1"/>
              <a:t>nuevoelemento</a:t>
            </a:r>
            <a:r>
              <a:rPr lang="es-PE" dirty="0"/>
              <a:t> = “nombre”</a:t>
            </a:r>
            <a:endParaRPr dirty="0"/>
          </a:p>
          <a:p>
            <a:pPr marL="228600" lvl="0" indent="-50800" algn="just" rtl="0">
              <a:lnSpc>
                <a:spcPct val="90000"/>
              </a:lnSpc>
              <a:spcBef>
                <a:spcPts val="1000"/>
              </a:spcBef>
              <a:spcAft>
                <a:spcPts val="0"/>
              </a:spcAft>
              <a:buClr>
                <a:schemeClr val="dk1"/>
              </a:buClr>
              <a:buSzPts val="2800"/>
              <a:buNone/>
            </a:pPr>
            <a:endParaRPr dirty="0"/>
          </a:p>
        </p:txBody>
      </p:sp>
      <p:sp>
        <p:nvSpPr>
          <p:cNvPr id="189" name="Google Shape;189;p14"/>
          <p:cNvSpPr txBox="1"/>
          <p:nvPr/>
        </p:nvSpPr>
        <p:spPr>
          <a:xfrm>
            <a:off x="943429" y="3903607"/>
            <a:ext cx="4334357" cy="1300134"/>
          </a:xfrm>
          <a:prstGeom prst="rect">
            <a:avLst/>
          </a:prstGeom>
          <a:noFill/>
          <a:ln w="9525" cap="flat" cmpd="sng">
            <a:solidFill>
              <a:srgbClr val="2E75B5"/>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3200"/>
              <a:buFont typeface="Arial"/>
              <a:buNone/>
            </a:pPr>
            <a:r>
              <a:rPr lang="es-PE" sz="3200" b="1" dirty="0">
                <a:solidFill>
                  <a:schemeClr val="dk1"/>
                </a:solidFill>
                <a:latin typeface="Calibri"/>
                <a:ea typeface="Calibri"/>
                <a:cs typeface="Calibri"/>
                <a:sym typeface="Calibri"/>
              </a:rPr>
              <a:t>Por ejemplo:</a:t>
            </a:r>
            <a:endParaRPr dirty="0"/>
          </a:p>
          <a:p>
            <a:pPr marL="0" marR="0" lvl="0" indent="0" algn="l" rtl="0">
              <a:lnSpc>
                <a:spcPct val="90000"/>
              </a:lnSpc>
              <a:spcBef>
                <a:spcPts val="1000"/>
              </a:spcBef>
              <a:spcAft>
                <a:spcPts val="0"/>
              </a:spcAft>
              <a:buClr>
                <a:schemeClr val="dk1"/>
              </a:buClr>
              <a:buSzPts val="3200"/>
              <a:buFont typeface="Arial"/>
              <a:buNone/>
            </a:pPr>
            <a:r>
              <a:rPr lang="es-PE" sz="3200" dirty="0">
                <a:solidFill>
                  <a:schemeClr val="dk1"/>
                </a:solidFill>
                <a:latin typeface="Calibri"/>
                <a:ea typeface="Calibri"/>
                <a:cs typeface="Calibri"/>
                <a:sym typeface="Calibri"/>
              </a:rPr>
              <a:t> </a:t>
            </a:r>
            <a:r>
              <a:rPr lang="es-PE" sz="3200" dirty="0" err="1">
                <a:solidFill>
                  <a:schemeClr val="dk1"/>
                </a:solidFill>
                <a:latin typeface="Calibri"/>
                <a:ea typeface="Calibri"/>
                <a:cs typeface="Calibri"/>
                <a:sym typeface="Calibri"/>
              </a:rPr>
              <a:t>alumnos$ciudad</a:t>
            </a:r>
            <a:r>
              <a:rPr lang="es-PE" sz="3200" dirty="0">
                <a:solidFill>
                  <a:schemeClr val="dk1"/>
                </a:solidFill>
                <a:latin typeface="Calibri"/>
                <a:ea typeface="Calibri"/>
                <a:cs typeface="Calibri"/>
                <a:sym typeface="Calibri"/>
              </a:rPr>
              <a:t>="Lima"</a:t>
            </a:r>
            <a:endParaRPr dirty="0"/>
          </a:p>
          <a:p>
            <a:pPr marL="0" marR="0" lvl="0" indent="0" algn="l" rtl="0">
              <a:lnSpc>
                <a:spcPct val="90000"/>
              </a:lnSpc>
              <a:spcBef>
                <a:spcPts val="1000"/>
              </a:spcBef>
              <a:spcAft>
                <a:spcPts val="0"/>
              </a:spcAft>
              <a:buClr>
                <a:schemeClr val="dk1"/>
              </a:buClr>
              <a:buSzPts val="3200"/>
              <a:buFont typeface="Arial"/>
              <a:buNone/>
            </a:pPr>
            <a:endParaRPr sz="3200" b="1" dirty="0">
              <a:solidFill>
                <a:schemeClr val="dk1"/>
              </a:solidFill>
              <a:latin typeface="Calibri"/>
              <a:ea typeface="Calibri"/>
              <a:cs typeface="Calibri"/>
              <a:sym typeface="Calibri"/>
            </a:endParaRPr>
          </a:p>
        </p:txBody>
      </p:sp>
      <p:sp>
        <p:nvSpPr>
          <p:cNvPr id="190" name="Google Shape;190;p14"/>
          <p:cNvSpPr/>
          <p:nvPr/>
        </p:nvSpPr>
        <p:spPr>
          <a:xfrm>
            <a:off x="5598923" y="4109537"/>
            <a:ext cx="1123405" cy="888274"/>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1" name="Google Shape;191;p14"/>
          <p:cNvPicPr preferRelativeResize="0"/>
          <p:nvPr/>
        </p:nvPicPr>
        <p:blipFill rotWithShape="1">
          <a:blip r:embed="rId3">
            <a:alphaModFix/>
          </a:blip>
          <a:srcRect/>
          <a:stretch/>
        </p:blipFill>
        <p:spPr>
          <a:xfrm>
            <a:off x="7043465" y="3498211"/>
            <a:ext cx="4310335" cy="2110927"/>
          </a:xfrm>
          <a:prstGeom prst="rect">
            <a:avLst/>
          </a:prstGeom>
          <a:noFill/>
          <a:ln>
            <a:noFill/>
          </a:ln>
        </p:spPr>
      </p:pic>
      <p:sp>
        <p:nvSpPr>
          <p:cNvPr id="192" name="Google Shape;192;p14"/>
          <p:cNvSpPr txBox="1"/>
          <p:nvPr/>
        </p:nvSpPr>
        <p:spPr>
          <a:xfrm>
            <a:off x="275100" y="5791223"/>
            <a:ext cx="11078700" cy="888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600"/>
              <a:buFont typeface="Arial"/>
              <a:buNone/>
            </a:pPr>
            <a:r>
              <a:rPr lang="es-PE" sz="1600" b="1" u="sng">
                <a:solidFill>
                  <a:schemeClr val="dk1"/>
                </a:solidFill>
                <a:latin typeface="Calibri"/>
                <a:ea typeface="Calibri"/>
                <a:cs typeface="Calibri"/>
                <a:sym typeface="Calibri"/>
              </a:rPr>
              <a:t>¿Por qué no necesitas poner todo el código nuevamente?</a:t>
            </a:r>
            <a:endParaRPr u="sng"/>
          </a:p>
          <a:p>
            <a:pPr marL="0" marR="0" lvl="0" indent="0" algn="l" rtl="0">
              <a:lnSpc>
                <a:spcPct val="90000"/>
              </a:lnSpc>
              <a:spcBef>
                <a:spcPts val="1000"/>
              </a:spcBef>
              <a:spcAft>
                <a:spcPts val="0"/>
              </a:spcAft>
              <a:buClr>
                <a:schemeClr val="dk1"/>
              </a:buClr>
              <a:buSzPts val="1600"/>
              <a:buFont typeface="Arial"/>
              <a:buNone/>
            </a:pPr>
            <a:r>
              <a:rPr lang="es-PE" sz="1600">
                <a:solidFill>
                  <a:schemeClr val="dk1"/>
                </a:solidFill>
                <a:latin typeface="Calibri"/>
                <a:ea typeface="Calibri"/>
                <a:cs typeface="Calibri"/>
                <a:sym typeface="Calibri"/>
              </a:rPr>
              <a:t>Porque ya has creado una lista anteriormente. Entonces el programa entiende que los elementos que vas a introducir estarán relacionados a dicha lista.</a:t>
            </a:r>
            <a:endParaRPr/>
          </a:p>
          <a:p>
            <a:pPr marL="0" marR="0" lvl="0" indent="0" algn="l" rtl="0">
              <a:lnSpc>
                <a:spcPct val="90000"/>
              </a:lnSpc>
              <a:spcBef>
                <a:spcPts val="1000"/>
              </a:spcBef>
              <a:spcAft>
                <a:spcPts val="0"/>
              </a:spcAft>
              <a:buClr>
                <a:schemeClr val="dk1"/>
              </a:buClr>
              <a:buSzPts val="1600"/>
              <a:buFont typeface="Arial"/>
              <a:buNone/>
            </a:pPr>
            <a:endParaRPr sz="1600" b="1">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5"/>
          <p:cNvSpPr txBox="1">
            <a:spLocks noGrp="1"/>
          </p:cNvSpPr>
          <p:nvPr>
            <p:ph type="title"/>
          </p:nvPr>
        </p:nvSpPr>
        <p:spPr>
          <a:xfrm>
            <a:off x="809535" y="2533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Ejercicio 1: Eliminar elementos de la lista:</a:t>
            </a:r>
            <a:endParaRPr/>
          </a:p>
        </p:txBody>
      </p:sp>
      <p:sp>
        <p:nvSpPr>
          <p:cNvPr id="198" name="Google Shape;198;p15"/>
          <p:cNvSpPr txBox="1">
            <a:spLocks noGrp="1"/>
          </p:cNvSpPr>
          <p:nvPr>
            <p:ph type="body" idx="1"/>
          </p:nvPr>
        </p:nvSpPr>
        <p:spPr>
          <a:xfrm>
            <a:off x="668384" y="1578882"/>
            <a:ext cx="10797902" cy="178843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dirty="0"/>
              <a:t>¿Qué pasaría si ya no queremos usar un elemento dentro de nuestra lista? ¿Cómo puedo borrar un elemento? </a:t>
            </a:r>
            <a:endParaRPr dirty="0"/>
          </a:p>
          <a:p>
            <a:pPr marL="0" lvl="0" indent="0" algn="just" rtl="0">
              <a:lnSpc>
                <a:spcPct val="90000"/>
              </a:lnSpc>
              <a:spcBef>
                <a:spcPts val="1000"/>
              </a:spcBef>
              <a:spcAft>
                <a:spcPts val="0"/>
              </a:spcAft>
              <a:buClr>
                <a:schemeClr val="dk1"/>
              </a:buClr>
              <a:buSzPts val="2800"/>
              <a:buNone/>
            </a:pPr>
            <a:r>
              <a:rPr lang="es-PE" dirty="0"/>
              <a:t>Usamos el siguiente comando: Nombre de la lista = Nombre de la Lista[</a:t>
            </a:r>
            <a:r>
              <a:rPr lang="es-PE" b="1" u="sng" dirty="0"/>
              <a:t>MENOS</a:t>
            </a:r>
            <a:r>
              <a:rPr lang="es-PE" dirty="0"/>
              <a:t> N° del elemento que se eliminará]</a:t>
            </a:r>
            <a:endParaRPr dirty="0"/>
          </a:p>
          <a:p>
            <a:pPr marL="0" lvl="0" indent="0" algn="just" rtl="0">
              <a:lnSpc>
                <a:spcPct val="90000"/>
              </a:lnSpc>
              <a:spcBef>
                <a:spcPts val="1000"/>
              </a:spcBef>
              <a:spcAft>
                <a:spcPts val="0"/>
              </a:spcAft>
              <a:buClr>
                <a:schemeClr val="dk1"/>
              </a:buClr>
              <a:buSzPts val="2800"/>
              <a:buNone/>
            </a:pPr>
            <a:endParaRPr dirty="0"/>
          </a:p>
        </p:txBody>
      </p:sp>
      <p:sp>
        <p:nvSpPr>
          <p:cNvPr id="199" name="Google Shape;199;p15"/>
          <p:cNvSpPr txBox="1"/>
          <p:nvPr/>
        </p:nvSpPr>
        <p:spPr>
          <a:xfrm>
            <a:off x="603465" y="4082812"/>
            <a:ext cx="3192416" cy="996518"/>
          </a:xfrm>
          <a:prstGeom prst="rect">
            <a:avLst/>
          </a:prstGeom>
          <a:noFill/>
          <a:ln w="9525" cap="flat" cmpd="sng">
            <a:solidFill>
              <a:srgbClr val="2E75B5"/>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590"/>
              <a:buFont typeface="Arial"/>
              <a:buNone/>
            </a:pPr>
            <a:r>
              <a:rPr lang="es-PE" sz="2590" b="1" dirty="0">
                <a:solidFill>
                  <a:schemeClr val="dk1"/>
                </a:solidFill>
                <a:latin typeface="Calibri"/>
                <a:ea typeface="Calibri"/>
                <a:cs typeface="Calibri"/>
                <a:sym typeface="Calibri"/>
              </a:rPr>
              <a:t>Por ejemplo:</a:t>
            </a:r>
            <a:endParaRPr dirty="0"/>
          </a:p>
          <a:p>
            <a:pPr marL="0" marR="0" lvl="0" indent="0" algn="l" rtl="0">
              <a:lnSpc>
                <a:spcPct val="90000"/>
              </a:lnSpc>
              <a:spcBef>
                <a:spcPts val="1000"/>
              </a:spcBef>
              <a:spcAft>
                <a:spcPts val="0"/>
              </a:spcAft>
              <a:buClr>
                <a:schemeClr val="dk1"/>
              </a:buClr>
              <a:buSzPts val="2590"/>
              <a:buFont typeface="Arial"/>
              <a:buNone/>
            </a:pPr>
            <a:r>
              <a:rPr lang="es-PE" sz="2590" dirty="0">
                <a:solidFill>
                  <a:schemeClr val="dk1"/>
                </a:solidFill>
                <a:latin typeface="Calibri"/>
                <a:ea typeface="Calibri"/>
                <a:cs typeface="Calibri"/>
                <a:sym typeface="Calibri"/>
              </a:rPr>
              <a:t>alumnos= alumnos[-2]</a:t>
            </a:r>
            <a:endParaRPr dirty="0"/>
          </a:p>
        </p:txBody>
      </p:sp>
      <p:pic>
        <p:nvPicPr>
          <p:cNvPr id="200" name="Google Shape;200;p15"/>
          <p:cNvPicPr preferRelativeResize="0"/>
          <p:nvPr/>
        </p:nvPicPr>
        <p:blipFill rotWithShape="1">
          <a:blip r:embed="rId3">
            <a:alphaModFix/>
          </a:blip>
          <a:srcRect/>
          <a:stretch/>
        </p:blipFill>
        <p:spPr>
          <a:xfrm>
            <a:off x="5264132" y="3579471"/>
            <a:ext cx="2711522" cy="2284299"/>
          </a:xfrm>
          <a:prstGeom prst="rect">
            <a:avLst/>
          </a:prstGeom>
          <a:noFill/>
          <a:ln>
            <a:noFill/>
          </a:ln>
        </p:spPr>
      </p:pic>
      <p:pic>
        <p:nvPicPr>
          <p:cNvPr id="201" name="Google Shape;201;p15"/>
          <p:cNvPicPr preferRelativeResize="0"/>
          <p:nvPr/>
        </p:nvPicPr>
        <p:blipFill rotWithShape="1">
          <a:blip r:embed="rId4">
            <a:alphaModFix/>
          </a:blip>
          <a:srcRect/>
          <a:stretch/>
        </p:blipFill>
        <p:spPr>
          <a:xfrm>
            <a:off x="7975654" y="3851353"/>
            <a:ext cx="3653669" cy="1904422"/>
          </a:xfrm>
          <a:prstGeom prst="rect">
            <a:avLst/>
          </a:prstGeom>
          <a:noFill/>
          <a:ln>
            <a:noFill/>
          </a:ln>
        </p:spPr>
      </p:pic>
      <p:sp>
        <p:nvSpPr>
          <p:cNvPr id="202" name="Google Shape;202;p15"/>
          <p:cNvSpPr/>
          <p:nvPr/>
        </p:nvSpPr>
        <p:spPr>
          <a:xfrm>
            <a:off x="3968304" y="4148055"/>
            <a:ext cx="1123405" cy="888274"/>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dirty="0">
                <a:highlight>
                  <a:srgbClr val="FFFF00"/>
                </a:highlight>
              </a:rPr>
              <a:t>2) Vectores: Definición</a:t>
            </a:r>
            <a:endParaRPr dirty="0">
              <a:highlight>
                <a:srgbClr val="FFFF00"/>
              </a:highlight>
            </a:endParaRPr>
          </a:p>
        </p:txBody>
      </p:sp>
      <p:sp>
        <p:nvSpPr>
          <p:cNvPr id="208" name="Google Shape;208;p16"/>
          <p:cNvSpPr txBox="1">
            <a:spLocks noGrp="1"/>
          </p:cNvSpPr>
          <p:nvPr>
            <p:ph type="body" idx="1"/>
          </p:nvPr>
        </p:nvSpPr>
        <p:spPr>
          <a:xfrm>
            <a:off x="657627" y="1407885"/>
            <a:ext cx="10835677" cy="25451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dirty="0"/>
              <a:t>Los vectores también son contenedores de valores. Todos estos valores deben ser del mismo tipo. </a:t>
            </a:r>
            <a:endParaRPr dirty="0"/>
          </a:p>
          <a:p>
            <a:pPr marL="0" lvl="0" indent="0" algn="just" rtl="0">
              <a:lnSpc>
                <a:spcPct val="90000"/>
              </a:lnSpc>
              <a:spcBef>
                <a:spcPts val="1000"/>
              </a:spcBef>
              <a:spcAft>
                <a:spcPts val="0"/>
              </a:spcAft>
              <a:buClr>
                <a:schemeClr val="dk1"/>
              </a:buClr>
              <a:buSzPts val="2800"/>
              <a:buNone/>
            </a:pPr>
            <a:r>
              <a:rPr lang="es-PE" dirty="0"/>
              <a:t>Tomando como referencia a una hoja de cálculo, una columna puede ser un vector.</a:t>
            </a:r>
            <a:endParaRPr dirty="0"/>
          </a:p>
          <a:p>
            <a:pPr marL="0" lvl="0" indent="0" algn="just" rtl="0">
              <a:lnSpc>
                <a:spcPct val="90000"/>
              </a:lnSpc>
              <a:spcBef>
                <a:spcPts val="1000"/>
              </a:spcBef>
              <a:spcAft>
                <a:spcPts val="0"/>
              </a:spcAft>
              <a:buClr>
                <a:schemeClr val="dk1"/>
              </a:buClr>
              <a:buSzPts val="2800"/>
              <a:buNone/>
            </a:pPr>
            <a:endParaRPr dirty="0"/>
          </a:p>
        </p:txBody>
      </p:sp>
      <p:sp>
        <p:nvSpPr>
          <p:cNvPr id="209" name="Google Shape;209;p16"/>
          <p:cNvSpPr/>
          <p:nvPr/>
        </p:nvSpPr>
        <p:spPr>
          <a:xfrm>
            <a:off x="1645494" y="3499272"/>
            <a:ext cx="8609601" cy="2970020"/>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chemeClr val="dk1"/>
              </a:buClr>
              <a:buSzPts val="2400"/>
              <a:buFont typeface="Courier New"/>
              <a:buNone/>
            </a:pPr>
            <a:r>
              <a:rPr lang="es-PE" sz="2400" b="0" i="0" u="none" strike="noStrike" cap="none" dirty="0">
                <a:solidFill>
                  <a:schemeClr val="dk1"/>
                </a:solidFill>
                <a:latin typeface="Courier New"/>
                <a:ea typeface="Courier New"/>
                <a:cs typeface="Courier New"/>
                <a:sym typeface="Courier New"/>
              </a:rPr>
              <a:t>nombre=c</a:t>
            </a:r>
            <a:r>
              <a:rPr lang="es-PE" sz="2400" b="0" i="0" u="none" strike="noStrike" cap="none" dirty="0">
                <a:solidFill>
                  <a:srgbClr val="333333"/>
                </a:solidFill>
                <a:latin typeface="Courier New"/>
                <a:ea typeface="Courier New"/>
                <a:cs typeface="Courier New"/>
                <a:sym typeface="Courier New"/>
              </a:rPr>
              <a:t>(</a:t>
            </a:r>
            <a:r>
              <a:rPr lang="es-PE" sz="2400" b="0" i="0" u="none" strike="noStrike" cap="none" dirty="0">
                <a:solidFill>
                  <a:srgbClr val="DD1144"/>
                </a:solidFill>
                <a:latin typeface="Courier New"/>
                <a:ea typeface="Courier New"/>
                <a:cs typeface="Courier New"/>
                <a:sym typeface="Courier New"/>
              </a:rPr>
              <a:t>"Marcela"</a:t>
            </a:r>
            <a:r>
              <a:rPr lang="es-PE" sz="2400" b="0" i="0" u="none" strike="noStrike" cap="none" dirty="0">
                <a:solidFill>
                  <a:srgbClr val="333333"/>
                </a:solidFill>
                <a:latin typeface="Courier New"/>
                <a:ea typeface="Courier New"/>
                <a:cs typeface="Courier New"/>
                <a:sym typeface="Courier New"/>
              </a:rPr>
              <a:t>, </a:t>
            </a:r>
            <a:r>
              <a:rPr lang="es-PE" sz="2400" b="0" i="0" u="none" strike="noStrike" cap="none" dirty="0">
                <a:solidFill>
                  <a:srgbClr val="DD1144"/>
                </a:solidFill>
                <a:latin typeface="Courier New"/>
                <a:ea typeface="Courier New"/>
                <a:cs typeface="Courier New"/>
                <a:sym typeface="Courier New"/>
              </a:rPr>
              <a:t>"Hans"</a:t>
            </a:r>
            <a:r>
              <a:rPr lang="es-PE" sz="2400" b="0" i="0" u="none" strike="noStrike" cap="none" dirty="0">
                <a:solidFill>
                  <a:srgbClr val="333333"/>
                </a:solidFill>
                <a:latin typeface="Courier New"/>
                <a:ea typeface="Courier New"/>
                <a:cs typeface="Courier New"/>
                <a:sym typeface="Courier New"/>
              </a:rPr>
              <a:t>, </a:t>
            </a:r>
            <a:r>
              <a:rPr lang="es-PE" sz="2400" b="0" i="0" u="none" strike="noStrike" cap="none" dirty="0">
                <a:solidFill>
                  <a:srgbClr val="DD1144"/>
                </a:solidFill>
                <a:latin typeface="Courier New"/>
                <a:ea typeface="Courier New"/>
                <a:cs typeface="Courier New"/>
                <a:sym typeface="Courier New"/>
              </a:rPr>
              <a:t>"Wendy"</a:t>
            </a:r>
            <a:r>
              <a:rPr lang="es-PE" sz="2400" b="0" i="0" u="none" strike="noStrike" cap="none" dirty="0">
                <a:solidFill>
                  <a:srgbClr val="333333"/>
                </a:solidFill>
                <a:latin typeface="Courier New"/>
                <a:ea typeface="Courier New"/>
                <a:cs typeface="Courier New"/>
                <a:sym typeface="Courier New"/>
              </a:rPr>
              <a:t>, </a:t>
            </a:r>
            <a:r>
              <a:rPr lang="es-PE" sz="2400" b="0" i="0" u="none" strike="noStrike" cap="none" dirty="0">
                <a:solidFill>
                  <a:srgbClr val="DD1144"/>
                </a:solidFill>
                <a:latin typeface="Courier New"/>
                <a:ea typeface="Courier New"/>
                <a:cs typeface="Courier New"/>
                <a:sym typeface="Courier New"/>
              </a:rPr>
              <a:t>"Jair"</a:t>
            </a:r>
            <a:r>
              <a:rPr lang="es-PE" sz="2400" b="0" i="0" u="none" strike="noStrike" cap="none" dirty="0">
                <a:solidFill>
                  <a:srgbClr val="333333"/>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dk1"/>
              </a:buClr>
              <a:buSzPts val="2400"/>
              <a:buFont typeface="Courier New"/>
              <a:buNone/>
            </a:pPr>
            <a:r>
              <a:rPr lang="es-PE" sz="2400" b="0" i="0" u="none" strike="noStrike" cap="none" dirty="0">
                <a:solidFill>
                  <a:schemeClr val="dk1"/>
                </a:solidFill>
                <a:latin typeface="Courier New"/>
                <a:ea typeface="Courier New"/>
                <a:cs typeface="Courier New"/>
                <a:sym typeface="Courier New"/>
              </a:rPr>
              <a:t>edad=c</a:t>
            </a:r>
            <a:r>
              <a:rPr lang="es-PE" sz="2400" b="0" i="0" u="none" strike="noStrike" cap="none" dirty="0">
                <a:solidFill>
                  <a:srgbClr val="333333"/>
                </a:solidFill>
                <a:latin typeface="Courier New"/>
                <a:ea typeface="Courier New"/>
                <a:cs typeface="Courier New"/>
                <a:sym typeface="Courier New"/>
              </a:rPr>
              <a:t>(</a:t>
            </a:r>
            <a:r>
              <a:rPr lang="es-PE" sz="2400" b="0" i="0" u="none" strike="noStrike" cap="none" dirty="0">
                <a:solidFill>
                  <a:srgbClr val="009999"/>
                </a:solidFill>
                <a:latin typeface="Courier New"/>
                <a:ea typeface="Courier New"/>
                <a:cs typeface="Courier New"/>
                <a:sym typeface="Courier New"/>
              </a:rPr>
              <a:t>19</a:t>
            </a:r>
            <a:r>
              <a:rPr lang="es-PE" sz="2400" b="0" i="0" u="none" strike="noStrike" cap="none" dirty="0">
                <a:solidFill>
                  <a:srgbClr val="333333"/>
                </a:solidFill>
                <a:latin typeface="Courier New"/>
                <a:ea typeface="Courier New"/>
                <a:cs typeface="Courier New"/>
                <a:sym typeface="Courier New"/>
              </a:rPr>
              <a:t>,</a:t>
            </a:r>
            <a:r>
              <a:rPr lang="es-PE" sz="2400" b="0" i="0" u="none" strike="noStrike" cap="none" dirty="0">
                <a:solidFill>
                  <a:srgbClr val="009999"/>
                </a:solidFill>
                <a:latin typeface="Courier New"/>
                <a:ea typeface="Courier New"/>
                <a:cs typeface="Courier New"/>
                <a:sym typeface="Courier New"/>
              </a:rPr>
              <a:t>20</a:t>
            </a:r>
            <a:r>
              <a:rPr lang="es-PE" sz="2400" b="0" i="0" u="none" strike="noStrike" cap="none" dirty="0">
                <a:solidFill>
                  <a:srgbClr val="333333"/>
                </a:solidFill>
                <a:latin typeface="Courier New"/>
                <a:ea typeface="Courier New"/>
                <a:cs typeface="Courier New"/>
                <a:sym typeface="Courier New"/>
              </a:rPr>
              <a:t>,</a:t>
            </a:r>
            <a:r>
              <a:rPr lang="es-PE" sz="2400" b="0" i="0" u="none" strike="noStrike" cap="none" dirty="0">
                <a:solidFill>
                  <a:srgbClr val="009999"/>
                </a:solidFill>
                <a:latin typeface="Courier New"/>
                <a:ea typeface="Courier New"/>
                <a:cs typeface="Courier New"/>
                <a:sym typeface="Courier New"/>
              </a:rPr>
              <a:t>22</a:t>
            </a:r>
            <a:r>
              <a:rPr lang="es-PE" sz="2400" b="0" i="0" u="none" strike="noStrike" cap="none" dirty="0">
                <a:solidFill>
                  <a:srgbClr val="333333"/>
                </a:solidFill>
                <a:latin typeface="Courier New"/>
                <a:ea typeface="Courier New"/>
                <a:cs typeface="Courier New"/>
                <a:sym typeface="Courier New"/>
              </a:rPr>
              <a:t>,</a:t>
            </a:r>
            <a:r>
              <a:rPr lang="es-PE" sz="2400" b="0" i="0" u="none" strike="noStrike" cap="none" dirty="0">
                <a:solidFill>
                  <a:srgbClr val="009999"/>
                </a:solidFill>
                <a:latin typeface="Courier New"/>
                <a:ea typeface="Courier New"/>
                <a:cs typeface="Courier New"/>
                <a:sym typeface="Courier New"/>
              </a:rPr>
              <a:t>22</a:t>
            </a:r>
            <a:r>
              <a:rPr lang="es-PE" sz="2400" b="0" i="0" u="none" strike="noStrike" cap="none" dirty="0">
                <a:solidFill>
                  <a:srgbClr val="333333"/>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dk1"/>
              </a:buClr>
              <a:buSzPts val="2400"/>
              <a:buFont typeface="Courier New"/>
              <a:buNone/>
            </a:pPr>
            <a:r>
              <a:rPr lang="es-PE" sz="2400" b="0" i="0" u="none" strike="noStrike" cap="none" dirty="0">
                <a:solidFill>
                  <a:schemeClr val="dk1"/>
                </a:solidFill>
                <a:latin typeface="Courier New"/>
                <a:ea typeface="Courier New"/>
                <a:cs typeface="Courier New"/>
                <a:sym typeface="Courier New"/>
              </a:rPr>
              <a:t>PC1=c</a:t>
            </a:r>
            <a:r>
              <a:rPr lang="es-PE" sz="2400" b="0" i="0" u="none" strike="noStrike" cap="none" dirty="0">
                <a:solidFill>
                  <a:srgbClr val="333333"/>
                </a:solidFill>
                <a:latin typeface="Courier New"/>
                <a:ea typeface="Courier New"/>
                <a:cs typeface="Courier New"/>
                <a:sym typeface="Courier New"/>
              </a:rPr>
              <a:t>(</a:t>
            </a:r>
            <a:r>
              <a:rPr lang="es-PE" sz="2400" b="0" i="0" u="none" strike="noStrike" cap="none" dirty="0">
                <a:solidFill>
                  <a:srgbClr val="990073"/>
                </a:solidFill>
                <a:latin typeface="Courier New"/>
                <a:ea typeface="Courier New"/>
                <a:cs typeface="Courier New"/>
                <a:sym typeface="Courier New"/>
              </a:rPr>
              <a:t>T</a:t>
            </a:r>
            <a:r>
              <a:rPr lang="es-PE" sz="2400" b="0" i="0" u="none" strike="noStrike" cap="none" dirty="0">
                <a:solidFill>
                  <a:srgbClr val="333333"/>
                </a:solidFill>
                <a:latin typeface="Courier New"/>
                <a:ea typeface="Courier New"/>
                <a:cs typeface="Courier New"/>
                <a:sym typeface="Courier New"/>
              </a:rPr>
              <a:t>,</a:t>
            </a:r>
            <a:r>
              <a:rPr lang="es-PE" sz="2400" b="0" i="0" u="none" strike="noStrike" cap="none" dirty="0">
                <a:solidFill>
                  <a:srgbClr val="990073"/>
                </a:solidFill>
                <a:latin typeface="Courier New"/>
                <a:ea typeface="Courier New"/>
                <a:cs typeface="Courier New"/>
                <a:sym typeface="Courier New"/>
              </a:rPr>
              <a:t>T</a:t>
            </a:r>
            <a:r>
              <a:rPr lang="es-PE" sz="2400" b="0" i="0" u="none" strike="noStrike" cap="none" dirty="0">
                <a:solidFill>
                  <a:srgbClr val="333333"/>
                </a:solidFill>
                <a:latin typeface="Courier New"/>
                <a:ea typeface="Courier New"/>
                <a:cs typeface="Courier New"/>
                <a:sym typeface="Courier New"/>
              </a:rPr>
              <a:t>,</a:t>
            </a:r>
            <a:r>
              <a:rPr lang="es-PE" sz="2400" b="0" i="0" u="none" strike="noStrike" cap="none" dirty="0">
                <a:solidFill>
                  <a:srgbClr val="990073"/>
                </a:solidFill>
                <a:latin typeface="Courier New"/>
                <a:ea typeface="Courier New"/>
                <a:cs typeface="Courier New"/>
                <a:sym typeface="Courier New"/>
              </a:rPr>
              <a:t>F</a:t>
            </a:r>
            <a:r>
              <a:rPr lang="es-PE" sz="2400" b="0" i="0" u="none" strike="noStrike" cap="none" dirty="0">
                <a:solidFill>
                  <a:srgbClr val="333333"/>
                </a:solidFill>
                <a:latin typeface="Courier New"/>
                <a:ea typeface="Courier New"/>
                <a:cs typeface="Courier New"/>
                <a:sym typeface="Courier New"/>
              </a:rPr>
              <a:t>,</a:t>
            </a:r>
            <a:r>
              <a:rPr lang="es-PE" sz="2400" b="0" i="0" u="none" strike="noStrike" cap="none" dirty="0">
                <a:solidFill>
                  <a:srgbClr val="990073"/>
                </a:solidFill>
                <a:latin typeface="Courier New"/>
                <a:ea typeface="Courier New"/>
                <a:cs typeface="Courier New"/>
                <a:sym typeface="Courier New"/>
              </a:rPr>
              <a:t>F</a:t>
            </a:r>
            <a:r>
              <a:rPr lang="es-PE" sz="2400" b="0" i="0" u="none" strike="noStrike" cap="none" dirty="0">
                <a:solidFill>
                  <a:srgbClr val="333333"/>
                </a:solidFill>
                <a:latin typeface="Courier New"/>
                <a:ea typeface="Courier New"/>
                <a:cs typeface="Courier New"/>
                <a:sym typeface="Courier New"/>
              </a:rPr>
              <a:t>)</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endParaRPr sz="20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Courier New"/>
              <a:buNone/>
            </a:pPr>
            <a:r>
              <a:rPr lang="es-PE" sz="2400" dirty="0">
                <a:solidFill>
                  <a:schemeClr val="dk1"/>
                </a:solidFill>
                <a:latin typeface="Courier New"/>
                <a:ea typeface="Courier New"/>
                <a:cs typeface="Courier New"/>
                <a:sym typeface="Courier New"/>
              </a:rPr>
              <a:t>#ver los objetos creados</a:t>
            </a:r>
            <a:endParaRPr dirty="0"/>
          </a:p>
          <a:p>
            <a:pPr marL="0" marR="0" lvl="0" indent="0" algn="l" rtl="0">
              <a:lnSpc>
                <a:spcPct val="100000"/>
              </a:lnSpc>
              <a:spcBef>
                <a:spcPts val="0"/>
              </a:spcBef>
              <a:spcAft>
                <a:spcPts val="0"/>
              </a:spcAft>
              <a:buClr>
                <a:schemeClr val="dk1"/>
              </a:buClr>
              <a:buSzPts val="2400"/>
              <a:buFont typeface="Courier New"/>
              <a:buNone/>
            </a:pPr>
            <a:r>
              <a:rPr lang="es-PE" sz="2400" dirty="0">
                <a:solidFill>
                  <a:schemeClr val="dk1"/>
                </a:solidFill>
                <a:latin typeface="Courier New"/>
                <a:ea typeface="Courier New"/>
                <a:cs typeface="Courier New"/>
                <a:sym typeface="Courier New"/>
              </a:rPr>
              <a:t>nombre</a:t>
            </a:r>
            <a:endParaRPr dirty="0"/>
          </a:p>
          <a:p>
            <a:pPr marL="0" marR="0" lvl="0" indent="0" algn="l" rtl="0">
              <a:lnSpc>
                <a:spcPct val="100000"/>
              </a:lnSpc>
              <a:spcBef>
                <a:spcPts val="0"/>
              </a:spcBef>
              <a:spcAft>
                <a:spcPts val="0"/>
              </a:spcAft>
              <a:buClr>
                <a:schemeClr val="dk1"/>
              </a:buClr>
              <a:buSzPts val="2400"/>
              <a:buFont typeface="Courier New"/>
              <a:buNone/>
            </a:pPr>
            <a:r>
              <a:rPr lang="es-PE" sz="2400" dirty="0">
                <a:solidFill>
                  <a:schemeClr val="dk1"/>
                </a:solidFill>
                <a:latin typeface="Courier New"/>
                <a:ea typeface="Courier New"/>
                <a:cs typeface="Courier New"/>
                <a:sym typeface="Courier New"/>
              </a:rPr>
              <a:t>edad</a:t>
            </a:r>
            <a:endParaRPr dirty="0"/>
          </a:p>
          <a:p>
            <a:pPr marL="0" marR="0" lvl="0" indent="0" algn="l" rtl="0">
              <a:lnSpc>
                <a:spcPct val="100000"/>
              </a:lnSpc>
              <a:spcBef>
                <a:spcPts val="0"/>
              </a:spcBef>
              <a:spcAft>
                <a:spcPts val="0"/>
              </a:spcAft>
              <a:buClr>
                <a:schemeClr val="dk1"/>
              </a:buClr>
              <a:buSzPts val="2400"/>
              <a:buFont typeface="Courier New"/>
              <a:buNone/>
            </a:pPr>
            <a:r>
              <a:rPr lang="es-PE" sz="2400" dirty="0">
                <a:solidFill>
                  <a:schemeClr val="dk1"/>
                </a:solidFill>
                <a:latin typeface="Courier New"/>
                <a:ea typeface="Courier New"/>
                <a:cs typeface="Courier New"/>
                <a:sym typeface="Courier New"/>
              </a:rPr>
              <a:t>PC1</a:t>
            </a:r>
            <a:endParaRPr sz="2400" dirty="0">
              <a:solidFill>
                <a:schemeClr val="dk1"/>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7"/>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Vectores</a:t>
            </a:r>
            <a:endParaRPr/>
          </a:p>
        </p:txBody>
      </p:sp>
      <p:sp>
        <p:nvSpPr>
          <p:cNvPr id="215" name="Google Shape;215;p17"/>
          <p:cNvSpPr txBox="1">
            <a:spLocks noGrp="1"/>
          </p:cNvSpPr>
          <p:nvPr>
            <p:ph type="body" idx="1"/>
          </p:nvPr>
        </p:nvSpPr>
        <p:spPr>
          <a:xfrm>
            <a:off x="657627" y="1407885"/>
            <a:ext cx="10835677" cy="25451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a:t>Es posible acceder a los elementos individuales de los vectores. Esto se realiza de la siguiente manera:</a:t>
            </a:r>
            <a:endParaRPr/>
          </a:p>
        </p:txBody>
      </p:sp>
      <p:sp>
        <p:nvSpPr>
          <p:cNvPr id="216" name="Google Shape;216;p17"/>
          <p:cNvSpPr/>
          <p:nvPr/>
        </p:nvSpPr>
        <p:spPr>
          <a:xfrm>
            <a:off x="1645493" y="2281049"/>
            <a:ext cx="8609601" cy="1184916"/>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chemeClr val="dk1"/>
              </a:buClr>
              <a:buSzPts val="2400"/>
              <a:buFont typeface="Courier New"/>
              <a:buNone/>
            </a:pPr>
            <a:r>
              <a:rPr lang="es-PE" sz="2400" dirty="0">
                <a:solidFill>
                  <a:schemeClr val="dk1"/>
                </a:solidFill>
                <a:latin typeface="Courier New"/>
                <a:ea typeface="Courier New"/>
                <a:cs typeface="Courier New"/>
                <a:sym typeface="Courier New"/>
              </a:rPr>
              <a:t>nombre[2]</a:t>
            </a:r>
            <a:endParaRPr dirty="0"/>
          </a:p>
          <a:p>
            <a:pPr marL="0" marR="0" lvl="0" indent="0" algn="l" rtl="0">
              <a:lnSpc>
                <a:spcPct val="100000"/>
              </a:lnSpc>
              <a:spcBef>
                <a:spcPts val="0"/>
              </a:spcBef>
              <a:spcAft>
                <a:spcPts val="0"/>
              </a:spcAft>
              <a:buClr>
                <a:schemeClr val="dk1"/>
              </a:buClr>
              <a:buSzPts val="2400"/>
              <a:buFont typeface="Courier New"/>
              <a:buNone/>
            </a:pPr>
            <a:r>
              <a:rPr lang="es-PE" sz="2400" dirty="0">
                <a:solidFill>
                  <a:schemeClr val="dk1"/>
                </a:solidFill>
                <a:latin typeface="Courier New"/>
                <a:ea typeface="Courier New"/>
                <a:cs typeface="Courier New"/>
                <a:sym typeface="Courier New"/>
              </a:rPr>
              <a:t>edad[3]</a:t>
            </a:r>
            <a:endParaRPr dirty="0"/>
          </a:p>
          <a:p>
            <a:pPr marL="0" marR="0" lvl="0" indent="0" algn="l" rtl="0">
              <a:lnSpc>
                <a:spcPct val="100000"/>
              </a:lnSpc>
              <a:spcBef>
                <a:spcPts val="0"/>
              </a:spcBef>
              <a:spcAft>
                <a:spcPts val="0"/>
              </a:spcAft>
              <a:buClr>
                <a:schemeClr val="dk1"/>
              </a:buClr>
              <a:buSzPts val="2400"/>
              <a:buFont typeface="Courier New"/>
              <a:buNone/>
            </a:pPr>
            <a:r>
              <a:rPr lang="es-PE" sz="2400" dirty="0">
                <a:solidFill>
                  <a:schemeClr val="dk1"/>
                </a:solidFill>
                <a:latin typeface="Courier New"/>
                <a:ea typeface="Courier New"/>
                <a:cs typeface="Courier New"/>
                <a:sym typeface="Courier New"/>
              </a:rPr>
              <a:t>PC1[1]</a:t>
            </a:r>
            <a:endParaRPr sz="2400" dirty="0">
              <a:solidFill>
                <a:schemeClr val="dk1"/>
              </a:solidFill>
              <a:latin typeface="Courier New"/>
              <a:ea typeface="Courier New"/>
              <a:cs typeface="Courier New"/>
              <a:sym typeface="Courier New"/>
            </a:endParaRPr>
          </a:p>
        </p:txBody>
      </p:sp>
      <p:sp>
        <p:nvSpPr>
          <p:cNvPr id="217" name="Google Shape;217;p17"/>
          <p:cNvSpPr txBox="1"/>
          <p:nvPr/>
        </p:nvSpPr>
        <p:spPr>
          <a:xfrm>
            <a:off x="657625" y="3545207"/>
            <a:ext cx="10835677" cy="254513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También se pueden alterar los vectores de la siguiente manera:</a:t>
            </a:r>
            <a:endParaRPr sz="2800">
              <a:solidFill>
                <a:schemeClr val="dk1"/>
              </a:solidFill>
              <a:latin typeface="Calibri"/>
              <a:ea typeface="Calibri"/>
              <a:cs typeface="Calibri"/>
              <a:sym typeface="Calibri"/>
            </a:endParaRPr>
          </a:p>
        </p:txBody>
      </p:sp>
      <p:sp>
        <p:nvSpPr>
          <p:cNvPr id="218" name="Google Shape;218;p17"/>
          <p:cNvSpPr/>
          <p:nvPr/>
        </p:nvSpPr>
        <p:spPr>
          <a:xfrm>
            <a:off x="1645493" y="4109386"/>
            <a:ext cx="8609601" cy="446252"/>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chemeClr val="dk1"/>
              </a:buClr>
              <a:buSzPts val="2400"/>
              <a:buFont typeface="Courier New"/>
              <a:buNone/>
            </a:pPr>
            <a:r>
              <a:rPr lang="es-PE" sz="2400">
                <a:solidFill>
                  <a:schemeClr val="dk1"/>
                </a:solidFill>
                <a:latin typeface="Courier New"/>
                <a:ea typeface="Courier New"/>
                <a:cs typeface="Courier New"/>
                <a:sym typeface="Courier New"/>
              </a:rPr>
              <a:t>nombre[1] </a:t>
            </a:r>
            <a:r>
              <a:rPr lang="es-PE" sz="2400">
                <a:solidFill>
                  <a:srgbClr val="333333"/>
                </a:solidFill>
                <a:latin typeface="Courier New"/>
                <a:ea typeface="Courier New"/>
                <a:cs typeface="Courier New"/>
                <a:sym typeface="Courier New"/>
              </a:rPr>
              <a:t>= “Piero”</a:t>
            </a:r>
            <a:endParaRPr sz="2400">
              <a:solidFill>
                <a:srgbClr val="333333"/>
              </a:solidFill>
              <a:latin typeface="Courier New"/>
              <a:ea typeface="Courier New"/>
              <a:cs typeface="Courier New"/>
              <a:sym typeface="Courier New"/>
            </a:endParaRPr>
          </a:p>
        </p:txBody>
      </p:sp>
      <p:sp>
        <p:nvSpPr>
          <p:cNvPr id="219" name="Google Shape;219;p17"/>
          <p:cNvSpPr txBox="1"/>
          <p:nvPr/>
        </p:nvSpPr>
        <p:spPr>
          <a:xfrm>
            <a:off x="657623" y="4691596"/>
            <a:ext cx="10835677" cy="254513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O insertar nuevos elementos:</a:t>
            </a:r>
            <a:endParaRPr sz="2800">
              <a:solidFill>
                <a:schemeClr val="dk1"/>
              </a:solidFill>
              <a:latin typeface="Calibri"/>
              <a:ea typeface="Calibri"/>
              <a:cs typeface="Calibri"/>
              <a:sym typeface="Calibri"/>
            </a:endParaRPr>
          </a:p>
        </p:txBody>
      </p:sp>
      <p:sp>
        <p:nvSpPr>
          <p:cNvPr id="220" name="Google Shape;220;p17"/>
          <p:cNvSpPr/>
          <p:nvPr/>
        </p:nvSpPr>
        <p:spPr>
          <a:xfrm>
            <a:off x="1645493" y="5284009"/>
            <a:ext cx="8609601" cy="446252"/>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chemeClr val="dk1"/>
              </a:buClr>
              <a:buSzPts val="2400"/>
              <a:buFont typeface="Courier New"/>
              <a:buNone/>
            </a:pPr>
            <a:r>
              <a:rPr lang="es-PE" sz="2400">
                <a:solidFill>
                  <a:schemeClr val="dk1"/>
                </a:solidFill>
                <a:latin typeface="Courier New"/>
                <a:ea typeface="Courier New"/>
                <a:cs typeface="Courier New"/>
                <a:sym typeface="Courier New"/>
              </a:rPr>
              <a:t>nombre=c(nombre,”Miguel”)</a:t>
            </a:r>
            <a:endParaRPr sz="2400">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8"/>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Vectores</a:t>
            </a:r>
            <a:endParaRPr/>
          </a:p>
        </p:txBody>
      </p:sp>
      <p:sp>
        <p:nvSpPr>
          <p:cNvPr id="226" name="Google Shape;226;p18"/>
          <p:cNvSpPr txBox="1">
            <a:spLocks noGrp="1"/>
          </p:cNvSpPr>
          <p:nvPr>
            <p:ph type="body" idx="1"/>
          </p:nvPr>
        </p:nvSpPr>
        <p:spPr>
          <a:xfrm>
            <a:off x="657627" y="1407885"/>
            <a:ext cx="10835677" cy="25451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a:t>Para eliminar objetos:</a:t>
            </a:r>
            <a:endParaRPr/>
          </a:p>
        </p:txBody>
      </p:sp>
      <p:sp>
        <p:nvSpPr>
          <p:cNvPr id="227" name="Google Shape;227;p18"/>
          <p:cNvSpPr/>
          <p:nvPr/>
        </p:nvSpPr>
        <p:spPr>
          <a:xfrm>
            <a:off x="1645493" y="1921056"/>
            <a:ext cx="8609601" cy="446252"/>
          </a:xfrm>
          <a:prstGeom prst="rect">
            <a:avLst/>
          </a:prstGeom>
          <a:solidFill>
            <a:srgbClr val="F5F5F5"/>
          </a:solidFill>
          <a:ln>
            <a:noFill/>
          </a:ln>
        </p:spPr>
        <p:txBody>
          <a:bodyPr spcFirstLastPara="1" wrap="square" lIns="0" tIns="0" rIns="0" bIns="76175" anchor="ctr" anchorCtr="0">
            <a:spAutoFit/>
          </a:bodyPr>
          <a:lstStyle/>
          <a:p>
            <a:pPr marL="0" marR="0" lvl="0" indent="0" algn="l" rtl="0">
              <a:spcBef>
                <a:spcPts val="0"/>
              </a:spcBef>
              <a:spcAft>
                <a:spcPts val="0"/>
              </a:spcAft>
              <a:buNone/>
            </a:pPr>
            <a:r>
              <a:rPr lang="es-PE" sz="2400" dirty="0">
                <a:solidFill>
                  <a:schemeClr val="dk1"/>
                </a:solidFill>
                <a:latin typeface="Courier New"/>
                <a:ea typeface="Courier New"/>
                <a:cs typeface="Courier New"/>
                <a:sym typeface="Courier New"/>
              </a:rPr>
              <a:t>nombre=nombre[-5]</a:t>
            </a:r>
            <a:endParaRPr sz="2400" dirty="0">
              <a:solidFill>
                <a:schemeClr val="dk1"/>
              </a:solidFill>
              <a:latin typeface="Courier New"/>
              <a:ea typeface="Courier New"/>
              <a:cs typeface="Courier New"/>
              <a:sym typeface="Courier New"/>
            </a:endParaRPr>
          </a:p>
        </p:txBody>
      </p:sp>
      <p:sp>
        <p:nvSpPr>
          <p:cNvPr id="228" name="Google Shape;228;p18"/>
          <p:cNvSpPr txBox="1"/>
          <p:nvPr/>
        </p:nvSpPr>
        <p:spPr>
          <a:xfrm>
            <a:off x="692500" y="2424597"/>
            <a:ext cx="10835700" cy="3507900"/>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Si tengo objetos repetidos dentro de un vector también los puedo eliminar:</a:t>
            </a:r>
            <a:endParaRPr sz="2800">
              <a:solidFill>
                <a:schemeClr val="dk1"/>
              </a:solidFill>
              <a:latin typeface="Calibri"/>
              <a:ea typeface="Calibri"/>
              <a:cs typeface="Calibri"/>
              <a:sym typeface="Calibri"/>
            </a:endParaRPr>
          </a:p>
        </p:txBody>
      </p:sp>
      <p:sp>
        <p:nvSpPr>
          <p:cNvPr id="229" name="Google Shape;229;p18"/>
          <p:cNvSpPr/>
          <p:nvPr/>
        </p:nvSpPr>
        <p:spPr>
          <a:xfrm>
            <a:off x="1645492" y="3332025"/>
            <a:ext cx="8609601" cy="1184916"/>
          </a:xfrm>
          <a:prstGeom prst="rect">
            <a:avLst/>
          </a:prstGeom>
          <a:solidFill>
            <a:srgbClr val="F5F5F5"/>
          </a:solidFill>
          <a:ln>
            <a:noFill/>
          </a:ln>
        </p:spPr>
        <p:txBody>
          <a:bodyPr spcFirstLastPara="1" wrap="square" lIns="0" tIns="0" rIns="0" bIns="76175" anchor="ctr" anchorCtr="0">
            <a:spAutoFit/>
          </a:bodyPr>
          <a:lstStyle/>
          <a:p>
            <a:pPr marL="0" marR="0" lvl="0" indent="0" algn="l" rtl="0">
              <a:spcBef>
                <a:spcPts val="0"/>
              </a:spcBef>
              <a:spcAft>
                <a:spcPts val="0"/>
              </a:spcAft>
              <a:buNone/>
            </a:pPr>
            <a:r>
              <a:rPr lang="es-PE" sz="2400" dirty="0" err="1">
                <a:solidFill>
                  <a:schemeClr val="dk1"/>
                </a:solidFill>
                <a:latin typeface="Courier New"/>
                <a:ea typeface="Courier New"/>
                <a:cs typeface="Courier New"/>
                <a:sym typeface="Courier New"/>
              </a:rPr>
              <a:t>edad_nueva</a:t>
            </a:r>
            <a:r>
              <a:rPr lang="es-PE" sz="2400" dirty="0">
                <a:solidFill>
                  <a:schemeClr val="dk1"/>
                </a:solidFill>
                <a:latin typeface="Courier New"/>
                <a:ea typeface="Courier New"/>
                <a:cs typeface="Courier New"/>
                <a:sym typeface="Courier New"/>
              </a:rPr>
              <a:t>=</a:t>
            </a:r>
            <a:r>
              <a:rPr lang="es-PE" sz="2400" dirty="0" err="1">
                <a:solidFill>
                  <a:schemeClr val="dk1"/>
                </a:solidFill>
                <a:latin typeface="Courier New"/>
                <a:ea typeface="Courier New"/>
                <a:cs typeface="Courier New"/>
                <a:sym typeface="Courier New"/>
              </a:rPr>
              <a:t>unique</a:t>
            </a:r>
            <a:r>
              <a:rPr lang="es-PE" sz="2400" dirty="0">
                <a:solidFill>
                  <a:schemeClr val="dk1"/>
                </a:solidFill>
                <a:latin typeface="Courier New"/>
                <a:ea typeface="Courier New"/>
                <a:cs typeface="Courier New"/>
                <a:sym typeface="Courier New"/>
              </a:rPr>
              <a:t>(edad)</a:t>
            </a:r>
            <a:endParaRPr dirty="0"/>
          </a:p>
          <a:p>
            <a:pPr marL="0" marR="0" lvl="0" indent="0" algn="l" rtl="0">
              <a:spcBef>
                <a:spcPts val="0"/>
              </a:spcBef>
              <a:spcAft>
                <a:spcPts val="0"/>
              </a:spcAft>
              <a:buNone/>
            </a:pPr>
            <a:r>
              <a:rPr lang="es-PE" sz="2400" dirty="0">
                <a:solidFill>
                  <a:schemeClr val="dk1"/>
                </a:solidFill>
                <a:latin typeface="Courier New"/>
                <a:ea typeface="Courier New"/>
                <a:cs typeface="Courier New"/>
                <a:sym typeface="Courier New"/>
              </a:rPr>
              <a:t>edad #para ver el vector anterior</a:t>
            </a:r>
            <a:endParaRPr dirty="0"/>
          </a:p>
          <a:p>
            <a:pPr marL="0" marR="0" lvl="0" indent="0" algn="l" rtl="0">
              <a:spcBef>
                <a:spcPts val="0"/>
              </a:spcBef>
              <a:spcAft>
                <a:spcPts val="0"/>
              </a:spcAft>
              <a:buNone/>
            </a:pPr>
            <a:r>
              <a:rPr lang="es-PE" sz="2400" dirty="0" err="1">
                <a:solidFill>
                  <a:schemeClr val="dk1"/>
                </a:solidFill>
                <a:latin typeface="Courier New"/>
                <a:ea typeface="Courier New"/>
                <a:cs typeface="Courier New"/>
                <a:sym typeface="Courier New"/>
              </a:rPr>
              <a:t>edad_nueva</a:t>
            </a:r>
            <a:r>
              <a:rPr lang="es-PE" sz="2400" dirty="0">
                <a:solidFill>
                  <a:schemeClr val="dk1"/>
                </a:solidFill>
                <a:latin typeface="Courier New"/>
                <a:ea typeface="Courier New"/>
                <a:cs typeface="Courier New"/>
                <a:sym typeface="Courier New"/>
              </a:rPr>
              <a:t> #para ver el cambio hecho</a:t>
            </a:r>
            <a:endParaRPr sz="2400" dirty="0">
              <a:solidFill>
                <a:schemeClr val="dk1"/>
              </a:solidFill>
              <a:latin typeface="Courier New"/>
              <a:ea typeface="Courier New"/>
              <a:cs typeface="Courier New"/>
              <a:sym typeface="Courier New"/>
            </a:endParaRPr>
          </a:p>
        </p:txBody>
      </p:sp>
      <p:sp>
        <p:nvSpPr>
          <p:cNvPr id="230" name="Google Shape;230;p18"/>
          <p:cNvSpPr txBox="1"/>
          <p:nvPr/>
        </p:nvSpPr>
        <p:spPr>
          <a:xfrm>
            <a:off x="657626" y="4811069"/>
            <a:ext cx="10835677" cy="254513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También puedes pedir los descriptivos para ver el nuevo tipo de datos que tengo:</a:t>
            </a:r>
            <a:endParaRPr sz="2800">
              <a:solidFill>
                <a:schemeClr val="dk1"/>
              </a:solidFill>
              <a:latin typeface="Calibri"/>
              <a:ea typeface="Calibri"/>
              <a:cs typeface="Calibri"/>
              <a:sym typeface="Calibri"/>
            </a:endParaRPr>
          </a:p>
        </p:txBody>
      </p:sp>
      <p:sp>
        <p:nvSpPr>
          <p:cNvPr id="231" name="Google Shape;231;p18"/>
          <p:cNvSpPr/>
          <p:nvPr/>
        </p:nvSpPr>
        <p:spPr>
          <a:xfrm>
            <a:off x="1645491" y="5799647"/>
            <a:ext cx="8609700" cy="446400"/>
          </a:xfrm>
          <a:prstGeom prst="rect">
            <a:avLst/>
          </a:prstGeom>
          <a:solidFill>
            <a:srgbClr val="F5F5F5"/>
          </a:solidFill>
          <a:ln>
            <a:noFill/>
          </a:ln>
        </p:spPr>
        <p:txBody>
          <a:bodyPr spcFirstLastPara="1" wrap="square" lIns="0" tIns="0" rIns="0" bIns="76175" anchor="ctr" anchorCtr="0">
            <a:spAutoFit/>
          </a:bodyPr>
          <a:lstStyle/>
          <a:p>
            <a:pPr marL="0" marR="0" lvl="0" indent="0" algn="l" rtl="0">
              <a:spcBef>
                <a:spcPts val="0"/>
              </a:spcBef>
              <a:spcAft>
                <a:spcPts val="0"/>
              </a:spcAft>
              <a:buNone/>
            </a:pPr>
            <a:r>
              <a:rPr lang="es-PE" sz="2400">
                <a:solidFill>
                  <a:schemeClr val="dk1"/>
                </a:solidFill>
                <a:latin typeface="Courier New"/>
                <a:ea typeface="Courier New"/>
                <a:cs typeface="Courier New"/>
                <a:sym typeface="Courier New"/>
              </a:rPr>
              <a:t>str(edad_nueva)</a:t>
            </a:r>
            <a:endParaRPr sz="2400">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9"/>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Vectores</a:t>
            </a:r>
            <a:endParaRPr/>
          </a:p>
        </p:txBody>
      </p:sp>
      <p:sp>
        <p:nvSpPr>
          <p:cNvPr id="237" name="Google Shape;237;p19"/>
          <p:cNvSpPr txBox="1">
            <a:spLocks noGrp="1"/>
          </p:cNvSpPr>
          <p:nvPr>
            <p:ph type="body" idx="1"/>
          </p:nvPr>
        </p:nvSpPr>
        <p:spPr>
          <a:xfrm>
            <a:off x="657627" y="1407885"/>
            <a:ext cx="10835677" cy="25451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a:t>Ordenando vectores:</a:t>
            </a:r>
            <a:endParaRPr/>
          </a:p>
        </p:txBody>
      </p:sp>
      <p:sp>
        <p:nvSpPr>
          <p:cNvPr id="238" name="Google Shape;238;p19"/>
          <p:cNvSpPr/>
          <p:nvPr/>
        </p:nvSpPr>
        <p:spPr>
          <a:xfrm>
            <a:off x="1645494" y="2230150"/>
            <a:ext cx="8609601" cy="1184916"/>
          </a:xfrm>
          <a:prstGeom prst="rect">
            <a:avLst/>
          </a:prstGeom>
          <a:solidFill>
            <a:srgbClr val="F5F5F5"/>
          </a:solidFill>
          <a:ln>
            <a:noFill/>
          </a:ln>
        </p:spPr>
        <p:txBody>
          <a:bodyPr spcFirstLastPara="1" wrap="square" lIns="0" tIns="0" rIns="0" bIns="76175" anchor="ctr" anchorCtr="0">
            <a:spAutoFit/>
          </a:bodyPr>
          <a:lstStyle/>
          <a:p>
            <a:pPr marL="0" marR="0" lvl="0" indent="0" algn="l" rtl="0">
              <a:spcBef>
                <a:spcPts val="0"/>
              </a:spcBef>
              <a:spcAft>
                <a:spcPts val="0"/>
              </a:spcAft>
              <a:buNone/>
            </a:pPr>
            <a:r>
              <a:rPr lang="es-PE" sz="2400">
                <a:solidFill>
                  <a:schemeClr val="dk1"/>
                </a:solidFill>
                <a:latin typeface="Courier New"/>
                <a:ea typeface="Courier New"/>
                <a:cs typeface="Courier New"/>
                <a:sym typeface="Courier New"/>
              </a:rPr>
              <a:t>edad_ordenada=sort(edad, decreasing = T) </a:t>
            </a:r>
            <a:endParaRPr/>
          </a:p>
          <a:p>
            <a:pPr marL="0" marR="0" lvl="0" indent="0" algn="l" rtl="0">
              <a:spcBef>
                <a:spcPts val="0"/>
              </a:spcBef>
              <a:spcAft>
                <a:spcPts val="0"/>
              </a:spcAft>
              <a:buNone/>
            </a:pPr>
            <a:r>
              <a:rPr lang="es-PE" sz="2400">
                <a:solidFill>
                  <a:schemeClr val="dk1"/>
                </a:solidFill>
                <a:latin typeface="Courier New"/>
                <a:ea typeface="Courier New"/>
                <a:cs typeface="Courier New"/>
                <a:sym typeface="Courier New"/>
              </a:rPr>
              <a:t>#¿qué pasa si quitamos el argumento decreasing?</a:t>
            </a:r>
            <a:endParaRPr/>
          </a:p>
          <a:p>
            <a:pPr marL="0" marR="0" lvl="0" indent="0" algn="l" rtl="0">
              <a:spcBef>
                <a:spcPts val="0"/>
              </a:spcBef>
              <a:spcAft>
                <a:spcPts val="0"/>
              </a:spcAft>
              <a:buNone/>
            </a:pPr>
            <a:r>
              <a:rPr lang="es-PE" sz="2400">
                <a:solidFill>
                  <a:schemeClr val="dk1"/>
                </a:solidFill>
                <a:latin typeface="Courier New"/>
                <a:ea typeface="Courier New"/>
                <a:cs typeface="Courier New"/>
                <a:sym typeface="Courier New"/>
              </a:rPr>
              <a:t>edad_ordenada #resultado</a:t>
            </a:r>
            <a:endParaRPr sz="2400">
              <a:solidFill>
                <a:schemeClr val="dk1"/>
              </a:solidFill>
              <a:latin typeface="Courier New"/>
              <a:ea typeface="Courier New"/>
              <a:cs typeface="Courier New"/>
              <a:sym typeface="Courier New"/>
            </a:endParaRPr>
          </a:p>
        </p:txBody>
      </p:sp>
      <p:sp>
        <p:nvSpPr>
          <p:cNvPr id="239" name="Google Shape;239;p19"/>
          <p:cNvSpPr txBox="1"/>
          <p:nvPr/>
        </p:nvSpPr>
        <p:spPr>
          <a:xfrm>
            <a:off x="657626" y="4169793"/>
            <a:ext cx="10835677" cy="254513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Para observar el tamaño del vector (cuántos elementos tiene el vector):</a:t>
            </a:r>
            <a:endParaRPr sz="2800">
              <a:solidFill>
                <a:schemeClr val="dk1"/>
              </a:solidFill>
              <a:latin typeface="Calibri"/>
              <a:ea typeface="Calibri"/>
              <a:cs typeface="Calibri"/>
              <a:sym typeface="Calibri"/>
            </a:endParaRPr>
          </a:p>
        </p:txBody>
      </p:sp>
      <p:sp>
        <p:nvSpPr>
          <p:cNvPr id="240" name="Google Shape;240;p19"/>
          <p:cNvSpPr/>
          <p:nvPr/>
        </p:nvSpPr>
        <p:spPr>
          <a:xfrm>
            <a:off x="1645493" y="5144619"/>
            <a:ext cx="8609601" cy="446252"/>
          </a:xfrm>
          <a:prstGeom prst="rect">
            <a:avLst/>
          </a:prstGeom>
          <a:solidFill>
            <a:srgbClr val="F5F5F5"/>
          </a:solidFill>
          <a:ln>
            <a:noFill/>
          </a:ln>
        </p:spPr>
        <p:txBody>
          <a:bodyPr spcFirstLastPara="1" wrap="square" lIns="0" tIns="0" rIns="0" bIns="76175" anchor="ctr" anchorCtr="0">
            <a:spAutoFit/>
          </a:bodyPr>
          <a:lstStyle/>
          <a:p>
            <a:pPr marL="0" marR="0" lvl="0" indent="0" algn="l" rtl="0">
              <a:spcBef>
                <a:spcPts val="0"/>
              </a:spcBef>
              <a:spcAft>
                <a:spcPts val="0"/>
              </a:spcAft>
              <a:buNone/>
            </a:pPr>
            <a:r>
              <a:rPr lang="es-PE" sz="2400">
                <a:solidFill>
                  <a:schemeClr val="dk1"/>
                </a:solidFill>
                <a:latin typeface="Courier New"/>
                <a:ea typeface="Courier New"/>
                <a:cs typeface="Courier New"/>
                <a:sym typeface="Courier New"/>
              </a:rPr>
              <a:t>length(edad_ordenada)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dirty="0"/>
              <a:t>Datos de contacto – </a:t>
            </a:r>
            <a:r>
              <a:rPr lang="es-PE" b="1" u="sng" dirty="0" smtClean="0"/>
              <a:t>Jefe </a:t>
            </a:r>
            <a:r>
              <a:rPr lang="es-PE" b="1" u="sng" dirty="0"/>
              <a:t>de Práctica:</a:t>
            </a:r>
            <a:endParaRPr dirty="0"/>
          </a:p>
        </p:txBody>
      </p:sp>
      <p:sp>
        <p:nvSpPr>
          <p:cNvPr id="93" name="Google Shape;93;p2"/>
          <p:cNvSpPr txBox="1">
            <a:spLocks noGrp="1"/>
          </p:cNvSpPr>
          <p:nvPr>
            <p:ph type="body" idx="1"/>
          </p:nvPr>
        </p:nvSpPr>
        <p:spPr>
          <a:xfrm>
            <a:off x="1021080" y="2506662"/>
            <a:ext cx="9515622" cy="283906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endParaRPr lang="es-PE" dirty="0" smtClean="0"/>
          </a:p>
          <a:p>
            <a:pPr marL="228600" lvl="0" indent="-228600" algn="l" rtl="0">
              <a:lnSpc>
                <a:spcPct val="90000"/>
              </a:lnSpc>
              <a:spcBef>
                <a:spcPts val="0"/>
              </a:spcBef>
              <a:spcAft>
                <a:spcPts val="0"/>
              </a:spcAft>
              <a:buClr>
                <a:schemeClr val="dk1"/>
              </a:buClr>
              <a:buSzPts val="2800"/>
              <a:buChar char="•"/>
            </a:pPr>
            <a:endParaRPr lang="es-PE" dirty="0"/>
          </a:p>
          <a:p>
            <a:pPr marL="228600" lvl="0" indent="-228600" algn="l" rtl="0">
              <a:lnSpc>
                <a:spcPct val="90000"/>
              </a:lnSpc>
              <a:spcBef>
                <a:spcPts val="0"/>
              </a:spcBef>
              <a:spcAft>
                <a:spcPts val="0"/>
              </a:spcAft>
              <a:buClr>
                <a:schemeClr val="dk1"/>
              </a:buClr>
              <a:buSzPts val="2800"/>
              <a:buChar char="•"/>
            </a:pPr>
            <a:r>
              <a:rPr lang="es-PE" dirty="0" smtClean="0"/>
              <a:t>Juan </a:t>
            </a:r>
            <a:r>
              <a:rPr lang="es-PE" dirty="0"/>
              <a:t>Carlos González Ciudad</a:t>
            </a:r>
            <a:endParaRPr dirty="0"/>
          </a:p>
          <a:p>
            <a:pPr marL="0" lvl="0" indent="0" algn="l" rtl="0">
              <a:lnSpc>
                <a:spcPct val="90000"/>
              </a:lnSpc>
              <a:spcBef>
                <a:spcPts val="1000"/>
              </a:spcBef>
              <a:spcAft>
                <a:spcPts val="0"/>
              </a:spcAft>
              <a:buClr>
                <a:schemeClr val="dk1"/>
              </a:buClr>
              <a:buSzPts val="2800"/>
              <a:buNone/>
            </a:pPr>
            <a:r>
              <a:rPr lang="es-PE" dirty="0"/>
              <a:t>Correo: </a:t>
            </a:r>
            <a:r>
              <a:rPr lang="es-PE" u="sng" dirty="0">
                <a:solidFill>
                  <a:schemeClr val="hlink"/>
                </a:solidFill>
                <a:hlinkClick r:id="rId3"/>
              </a:rPr>
              <a:t>jcgonzalez@pucp.edu.pe</a:t>
            </a:r>
            <a:endParaRPr dirty="0"/>
          </a:p>
          <a:p>
            <a:pPr marL="0" lvl="0" indent="0" algn="l" rtl="0">
              <a:lnSpc>
                <a:spcPct val="90000"/>
              </a:lnSpc>
              <a:spcBef>
                <a:spcPts val="1000"/>
              </a:spcBef>
              <a:spcAft>
                <a:spcPts val="0"/>
              </a:spcAft>
              <a:buClr>
                <a:schemeClr val="dk1"/>
              </a:buClr>
              <a:buSzPts val="2800"/>
              <a:buNone/>
            </a:pPr>
            <a:endParaRPr dirty="0"/>
          </a:p>
        </p:txBody>
      </p:sp>
      <p:pic>
        <p:nvPicPr>
          <p:cNvPr id="94" name="Google Shape;94;p2"/>
          <p:cNvPicPr preferRelativeResize="0"/>
          <p:nvPr/>
        </p:nvPicPr>
        <p:blipFill rotWithShape="1">
          <a:blip r:embed="rId4">
            <a:alphaModFix/>
          </a:blip>
          <a:srcRect/>
          <a:stretch/>
        </p:blipFill>
        <p:spPr>
          <a:xfrm>
            <a:off x="7569957" y="2868051"/>
            <a:ext cx="2847975" cy="1600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0"/>
          <p:cNvSpPr txBox="1">
            <a:spLocks noGrp="1"/>
          </p:cNvSpPr>
          <p:nvPr>
            <p:ph type="title"/>
          </p:nvPr>
        </p:nvSpPr>
        <p:spPr>
          <a:xfrm>
            <a:off x="657625" y="73975"/>
            <a:ext cx="10675500" cy="1254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highlight>
                  <a:srgbClr val="FFFF00"/>
                </a:highlight>
              </a:rPr>
              <a:t>3) Data Frames</a:t>
            </a:r>
            <a:endParaRPr b="1" u="sng">
              <a:highlight>
                <a:srgbClr val="FFFF00"/>
              </a:highlight>
            </a:endParaRPr>
          </a:p>
        </p:txBody>
      </p:sp>
      <p:sp>
        <p:nvSpPr>
          <p:cNvPr id="246" name="Google Shape;246;p20"/>
          <p:cNvSpPr txBox="1">
            <a:spLocks noGrp="1"/>
          </p:cNvSpPr>
          <p:nvPr>
            <p:ph type="body" idx="1"/>
          </p:nvPr>
        </p:nvSpPr>
        <p:spPr>
          <a:xfrm>
            <a:off x="657627" y="1407885"/>
            <a:ext cx="10835677" cy="25451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a:t>Las Data Frames son contenedores de valores. Se utilizan cuando necesitamos combinar vectores con listas. La analogía más común es la hoja de cálculo.</a:t>
            </a:r>
            <a:endParaRPr/>
          </a:p>
        </p:txBody>
      </p:sp>
      <p:sp>
        <p:nvSpPr>
          <p:cNvPr id="247" name="Google Shape;247;p20"/>
          <p:cNvSpPr/>
          <p:nvPr/>
        </p:nvSpPr>
        <p:spPr>
          <a:xfrm>
            <a:off x="267849" y="2603007"/>
            <a:ext cx="11065200" cy="3770238"/>
          </a:xfrm>
          <a:prstGeom prst="rect">
            <a:avLst/>
          </a:prstGeom>
          <a:solidFill>
            <a:srgbClr val="F5F5F5"/>
          </a:solidFill>
          <a:ln>
            <a:noFill/>
          </a:ln>
        </p:spPr>
        <p:txBody>
          <a:bodyPr spcFirstLastPara="1" wrap="square" lIns="0" tIns="0" rIns="0" bIns="76175" anchor="ctr" anchorCtr="0">
            <a:spAutoFit/>
          </a:bodyPr>
          <a:lstStyle/>
          <a:p>
            <a:pPr marL="0" marR="0" lvl="0" indent="0" algn="l" rtl="0">
              <a:spcBef>
                <a:spcPts val="0"/>
              </a:spcBef>
              <a:spcAft>
                <a:spcPts val="0"/>
              </a:spcAft>
              <a:buNone/>
            </a:pPr>
            <a:r>
              <a:rPr lang="es-PE" sz="2000" dirty="0">
                <a:solidFill>
                  <a:schemeClr val="dk1"/>
                </a:solidFill>
                <a:latin typeface="Courier New"/>
                <a:ea typeface="Courier New"/>
                <a:cs typeface="Courier New"/>
                <a:sym typeface="Courier New"/>
              </a:rPr>
              <a:t>#vectores</a:t>
            </a:r>
            <a:endParaRPr dirty="0"/>
          </a:p>
          <a:p>
            <a:pPr marL="0" marR="0" lvl="0" indent="0" algn="l" rtl="0">
              <a:spcBef>
                <a:spcPts val="0"/>
              </a:spcBef>
              <a:spcAft>
                <a:spcPts val="0"/>
              </a:spcAft>
              <a:buNone/>
            </a:pPr>
            <a:r>
              <a:rPr lang="es-PE" sz="2000" dirty="0">
                <a:solidFill>
                  <a:schemeClr val="dk1"/>
                </a:solidFill>
                <a:latin typeface="Courier New"/>
                <a:ea typeface="Courier New"/>
                <a:cs typeface="Courier New"/>
                <a:sym typeface="Courier New"/>
              </a:rPr>
              <a:t>nombre=c("Marcela", "Miguel", "Diana", "Mayte", "Hans", "Piero", "Katherine", "Alejandra", "Naomi")</a:t>
            </a:r>
            <a:endParaRPr dirty="0"/>
          </a:p>
          <a:p>
            <a:pPr marL="0" marR="0" lvl="0" indent="0" algn="l" rtl="0">
              <a:spcBef>
                <a:spcPts val="0"/>
              </a:spcBef>
              <a:spcAft>
                <a:spcPts val="0"/>
              </a:spcAft>
              <a:buNone/>
            </a:pPr>
            <a:r>
              <a:rPr lang="es-PE" sz="2000" dirty="0">
                <a:solidFill>
                  <a:schemeClr val="dk1"/>
                </a:solidFill>
                <a:latin typeface="Courier New"/>
                <a:ea typeface="Courier New"/>
                <a:cs typeface="Courier New"/>
                <a:sym typeface="Courier New"/>
              </a:rPr>
              <a:t>edad=c("33",NA,"21","19","18","22","23","25",NA)</a:t>
            </a:r>
            <a:endParaRPr dirty="0"/>
          </a:p>
          <a:p>
            <a:pPr marL="0" marR="0" lvl="0" indent="0" algn="l" rtl="0">
              <a:spcBef>
                <a:spcPts val="0"/>
              </a:spcBef>
              <a:spcAft>
                <a:spcPts val="0"/>
              </a:spcAft>
              <a:buNone/>
            </a:pPr>
            <a:r>
              <a:rPr lang="es-PE" sz="2000" dirty="0">
                <a:solidFill>
                  <a:schemeClr val="dk1"/>
                </a:solidFill>
                <a:latin typeface="Courier New"/>
                <a:ea typeface="Courier New"/>
                <a:cs typeface="Courier New"/>
                <a:sym typeface="Courier New"/>
              </a:rPr>
              <a:t>ciudad=c("Lima", "Lima", "Cajamarca", "Huancayo", "Trujillo", "Cusco", "Lima", "Cusco", "Cajamarca")</a:t>
            </a:r>
            <a:endParaRPr dirty="0"/>
          </a:p>
          <a:p>
            <a:pPr marL="0" marR="0" lvl="0" indent="0" algn="l" rtl="0">
              <a:spcBef>
                <a:spcPts val="0"/>
              </a:spcBef>
              <a:spcAft>
                <a:spcPts val="0"/>
              </a:spcAft>
              <a:buNone/>
            </a:pPr>
            <a:r>
              <a:rPr lang="es-PE" sz="2000" dirty="0">
                <a:solidFill>
                  <a:schemeClr val="dk1"/>
                </a:solidFill>
                <a:latin typeface="Courier New"/>
                <a:ea typeface="Courier New"/>
                <a:cs typeface="Courier New"/>
                <a:sym typeface="Courier New"/>
              </a:rPr>
              <a:t>nota_PC1= c(18,16,15,12,14,NA,19,10,NA)</a:t>
            </a:r>
            <a:endParaRPr dirty="0"/>
          </a:p>
          <a:p>
            <a:pPr marL="0" marR="0" lvl="0" indent="0" algn="l" rtl="0">
              <a:spcBef>
                <a:spcPts val="0"/>
              </a:spcBef>
              <a:spcAft>
                <a:spcPts val="0"/>
              </a:spcAft>
              <a:buNone/>
            </a:pPr>
            <a:endParaRPr sz="20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PE" sz="2000" dirty="0">
                <a:solidFill>
                  <a:schemeClr val="dk1"/>
                </a:solidFill>
                <a:latin typeface="Courier New"/>
                <a:ea typeface="Courier New"/>
                <a:cs typeface="Courier New"/>
                <a:sym typeface="Courier New"/>
              </a:rPr>
              <a:t>#Data </a:t>
            </a:r>
            <a:r>
              <a:rPr lang="es-PE" sz="2000" dirty="0" err="1">
                <a:solidFill>
                  <a:schemeClr val="dk1"/>
                </a:solidFill>
                <a:latin typeface="Courier New"/>
                <a:ea typeface="Courier New"/>
                <a:cs typeface="Courier New"/>
                <a:sym typeface="Courier New"/>
              </a:rPr>
              <a:t>Frame</a:t>
            </a:r>
            <a:r>
              <a:rPr lang="es-PE" sz="2000" dirty="0">
                <a:solidFill>
                  <a:schemeClr val="dk1"/>
                </a:solidFill>
                <a:latin typeface="Courier New"/>
                <a:ea typeface="Courier New"/>
                <a:cs typeface="Courier New"/>
                <a:sym typeface="Courier New"/>
              </a:rPr>
              <a:t> como una "lista" de vectores</a:t>
            </a:r>
            <a:endParaRPr dirty="0"/>
          </a:p>
          <a:p>
            <a:pPr marL="0" marR="0" lvl="0" indent="0" algn="l" rtl="0">
              <a:spcBef>
                <a:spcPts val="0"/>
              </a:spcBef>
              <a:spcAft>
                <a:spcPts val="0"/>
              </a:spcAft>
              <a:buNone/>
            </a:pPr>
            <a:r>
              <a:rPr lang="es-PE" sz="2000" dirty="0">
                <a:solidFill>
                  <a:schemeClr val="dk1"/>
                </a:solidFill>
                <a:latin typeface="Courier New"/>
                <a:ea typeface="Courier New"/>
                <a:cs typeface="Courier New"/>
                <a:sym typeface="Courier New"/>
              </a:rPr>
              <a:t>alumnos=</a:t>
            </a:r>
            <a:r>
              <a:rPr lang="es-PE" sz="2000" dirty="0" err="1">
                <a:solidFill>
                  <a:schemeClr val="dk1"/>
                </a:solidFill>
                <a:latin typeface="Courier New"/>
                <a:ea typeface="Courier New"/>
                <a:cs typeface="Courier New"/>
                <a:sym typeface="Courier New"/>
              </a:rPr>
              <a:t>data.frame</a:t>
            </a:r>
            <a:r>
              <a:rPr lang="es-PE" sz="2000" dirty="0">
                <a:solidFill>
                  <a:schemeClr val="dk1"/>
                </a:solidFill>
                <a:latin typeface="Courier New"/>
                <a:ea typeface="Courier New"/>
                <a:cs typeface="Courier New"/>
                <a:sym typeface="Courier New"/>
              </a:rPr>
              <a:t>(nombre, edad, ciudad, nota_PC1, </a:t>
            </a:r>
            <a:r>
              <a:rPr lang="es-PE" sz="2000" dirty="0" err="1">
                <a:solidFill>
                  <a:schemeClr val="dk1"/>
                </a:solidFill>
                <a:latin typeface="Courier New"/>
                <a:ea typeface="Courier New"/>
                <a:cs typeface="Courier New"/>
                <a:sym typeface="Courier New"/>
              </a:rPr>
              <a:t>stringsAsFactors</a:t>
            </a:r>
            <a:r>
              <a:rPr lang="es-PE" sz="2000" dirty="0">
                <a:solidFill>
                  <a:schemeClr val="dk1"/>
                </a:solidFill>
                <a:latin typeface="Courier New"/>
                <a:ea typeface="Courier New"/>
                <a:cs typeface="Courier New"/>
                <a:sym typeface="Courier New"/>
              </a:rPr>
              <a:t> = F) </a:t>
            </a:r>
            <a:endParaRPr dirty="0"/>
          </a:p>
          <a:p>
            <a:pPr marL="0" marR="0" lvl="0" indent="0" algn="l" rtl="0">
              <a:spcBef>
                <a:spcPts val="0"/>
              </a:spcBef>
              <a:spcAft>
                <a:spcPts val="0"/>
              </a:spcAft>
              <a:buNone/>
            </a:pPr>
            <a:endParaRPr sz="20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PE" sz="2000" dirty="0" err="1">
                <a:solidFill>
                  <a:schemeClr val="dk1"/>
                </a:solidFill>
                <a:latin typeface="Courier New"/>
                <a:ea typeface="Courier New"/>
                <a:cs typeface="Courier New"/>
                <a:sym typeface="Courier New"/>
              </a:rPr>
              <a:t>s</a:t>
            </a:r>
            <a:r>
              <a:rPr lang="es-PE" sz="2000" dirty="0" err="1" smtClean="0">
                <a:solidFill>
                  <a:schemeClr val="dk1"/>
                </a:solidFill>
                <a:latin typeface="Courier New"/>
                <a:ea typeface="Courier New"/>
                <a:cs typeface="Courier New"/>
                <a:sym typeface="Courier New"/>
              </a:rPr>
              <a:t>tr</a:t>
            </a:r>
            <a:r>
              <a:rPr lang="es-PE" sz="2000" dirty="0" smtClean="0">
                <a:solidFill>
                  <a:schemeClr val="dk1"/>
                </a:solidFill>
                <a:latin typeface="Courier New"/>
                <a:ea typeface="Courier New"/>
                <a:cs typeface="Courier New"/>
                <a:sym typeface="Courier New"/>
              </a:rPr>
              <a:t>(alumnos)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highlight>
                  <a:srgbClr val="FFFF00"/>
                </a:highlight>
              </a:rPr>
              <a:t>“R-TIP”</a:t>
            </a:r>
            <a:endParaRPr b="1" u="sng">
              <a:highlight>
                <a:srgbClr val="FFFF00"/>
              </a:highlight>
            </a:endParaRPr>
          </a:p>
        </p:txBody>
      </p:sp>
      <p:sp>
        <p:nvSpPr>
          <p:cNvPr id="253" name="Google Shape;253;p21"/>
          <p:cNvSpPr txBox="1">
            <a:spLocks noGrp="1"/>
          </p:cNvSpPr>
          <p:nvPr>
            <p:ph type="body" idx="1"/>
          </p:nvPr>
        </p:nvSpPr>
        <p:spPr>
          <a:xfrm>
            <a:off x="692500" y="1259325"/>
            <a:ext cx="6662100" cy="52953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sz="2200" b="1" dirty="0"/>
              <a:t>¿Por qué se pone “</a:t>
            </a:r>
            <a:r>
              <a:rPr lang="es-PE" sz="2200" b="1" dirty="0" err="1"/>
              <a:t>string</a:t>
            </a:r>
            <a:r>
              <a:rPr lang="es-PE" sz="2200" b="1" dirty="0"/>
              <a:t> as </a:t>
            </a:r>
            <a:r>
              <a:rPr lang="es-PE" sz="2200" b="1" dirty="0" err="1"/>
              <a:t>factors</a:t>
            </a:r>
            <a:r>
              <a:rPr lang="es-PE" sz="2200" b="1" dirty="0"/>
              <a:t> falso”?</a:t>
            </a:r>
            <a:endParaRPr sz="2200" b="1" dirty="0"/>
          </a:p>
          <a:p>
            <a:pPr marL="0" lvl="0" indent="0" algn="just" rtl="0">
              <a:lnSpc>
                <a:spcPct val="90000"/>
              </a:lnSpc>
              <a:spcBef>
                <a:spcPts val="1000"/>
              </a:spcBef>
              <a:spcAft>
                <a:spcPts val="0"/>
              </a:spcAft>
              <a:buClr>
                <a:schemeClr val="dk1"/>
              </a:buClr>
              <a:buSzPts val="2800"/>
              <a:buNone/>
            </a:pPr>
            <a:r>
              <a:rPr lang="es-PE" sz="2200" dirty="0"/>
              <a:t>Cuando uno convierte los elementos a una “DATA FRAME”, R usualmente codifica todos los elementos como factores. En ese proceso, también puede codificar cadenas (</a:t>
            </a:r>
            <a:r>
              <a:rPr lang="es-PE" sz="2200" dirty="0" err="1"/>
              <a:t>strings</a:t>
            </a:r>
            <a:r>
              <a:rPr lang="es-PE" sz="2200" dirty="0"/>
              <a:t>), es decir valores no numéricos. </a:t>
            </a:r>
            <a:endParaRPr sz="2200" dirty="0"/>
          </a:p>
          <a:p>
            <a:pPr marL="0" lvl="0" indent="0" algn="just" rtl="0">
              <a:lnSpc>
                <a:spcPct val="90000"/>
              </a:lnSpc>
              <a:spcBef>
                <a:spcPts val="1000"/>
              </a:spcBef>
              <a:spcAft>
                <a:spcPts val="0"/>
              </a:spcAft>
              <a:buClr>
                <a:schemeClr val="dk1"/>
              </a:buClr>
              <a:buSzPts val="2800"/>
              <a:buNone/>
            </a:pPr>
            <a:endParaRPr sz="2200" dirty="0"/>
          </a:p>
          <a:p>
            <a:pPr marL="0" lvl="0" indent="0" algn="just" rtl="0">
              <a:lnSpc>
                <a:spcPct val="90000"/>
              </a:lnSpc>
              <a:spcBef>
                <a:spcPts val="1000"/>
              </a:spcBef>
              <a:spcAft>
                <a:spcPts val="0"/>
              </a:spcAft>
              <a:buClr>
                <a:schemeClr val="dk1"/>
              </a:buClr>
              <a:buSzPts val="2800"/>
              <a:buNone/>
            </a:pPr>
            <a:r>
              <a:rPr lang="es-PE" sz="2200" dirty="0"/>
              <a:t>No obstante, muchas veces nosotros queremos dejar valores como cadenas, por lo que la data se dañaría si permitimos eso.</a:t>
            </a:r>
            <a:endParaRPr sz="2200" dirty="0"/>
          </a:p>
          <a:p>
            <a:pPr marL="0" lvl="0" indent="0" algn="just" rtl="0">
              <a:lnSpc>
                <a:spcPct val="90000"/>
              </a:lnSpc>
              <a:spcBef>
                <a:spcPts val="1000"/>
              </a:spcBef>
              <a:spcAft>
                <a:spcPts val="0"/>
              </a:spcAft>
              <a:buClr>
                <a:schemeClr val="dk1"/>
              </a:buClr>
              <a:buSzPts val="2800"/>
              <a:buNone/>
            </a:pPr>
            <a:endParaRPr sz="2200" dirty="0"/>
          </a:p>
          <a:p>
            <a:pPr marL="0" lvl="0" indent="0" algn="just" rtl="0">
              <a:lnSpc>
                <a:spcPct val="90000"/>
              </a:lnSpc>
              <a:spcBef>
                <a:spcPts val="1000"/>
              </a:spcBef>
              <a:spcAft>
                <a:spcPts val="0"/>
              </a:spcAft>
              <a:buClr>
                <a:schemeClr val="dk1"/>
              </a:buClr>
              <a:buSzPts val="2800"/>
              <a:buNone/>
            </a:pPr>
            <a:r>
              <a:rPr lang="es-PE" sz="2200" dirty="0"/>
              <a:t>Por esta razón, se usa: </a:t>
            </a:r>
            <a:r>
              <a:rPr lang="es-PE" sz="2200" dirty="0" err="1"/>
              <a:t>stringsAsFactors</a:t>
            </a:r>
            <a:r>
              <a:rPr lang="es-PE" sz="2200" dirty="0"/>
              <a:t> = F</a:t>
            </a:r>
            <a:endParaRPr sz="2200" dirty="0"/>
          </a:p>
          <a:p>
            <a:pPr marL="0" lvl="0" indent="0" algn="just" rtl="0">
              <a:lnSpc>
                <a:spcPct val="90000"/>
              </a:lnSpc>
              <a:spcBef>
                <a:spcPts val="1000"/>
              </a:spcBef>
              <a:spcAft>
                <a:spcPts val="0"/>
              </a:spcAft>
              <a:buClr>
                <a:schemeClr val="dk1"/>
              </a:buClr>
              <a:buSzPts val="2800"/>
              <a:buNone/>
            </a:pPr>
            <a:r>
              <a:rPr lang="es-PE" sz="2200" b="1" dirty="0"/>
              <a:t>“A veces una cadena es solo una cadena </a:t>
            </a:r>
            <a:r>
              <a:rPr lang="es-PE" sz="2200" dirty="0"/>
              <a:t>y no necesita recodificación”.</a:t>
            </a:r>
            <a:endParaRPr sz="2200" b="1" dirty="0"/>
          </a:p>
        </p:txBody>
      </p:sp>
      <p:pic>
        <p:nvPicPr>
          <p:cNvPr id="254" name="Google Shape;254;p21"/>
          <p:cNvPicPr preferRelativeResize="0"/>
          <p:nvPr/>
        </p:nvPicPr>
        <p:blipFill rotWithShape="1">
          <a:blip r:embed="rId3">
            <a:alphaModFix/>
          </a:blip>
          <a:srcRect/>
          <a:stretch/>
        </p:blipFill>
        <p:spPr>
          <a:xfrm>
            <a:off x="8003050" y="1328643"/>
            <a:ext cx="3205045" cy="4360606"/>
          </a:xfrm>
          <a:prstGeom prst="rect">
            <a:avLst/>
          </a:prstGeom>
          <a:noFill/>
          <a:ln>
            <a:noFill/>
          </a:ln>
        </p:spPr>
      </p:pic>
      <p:sp>
        <p:nvSpPr>
          <p:cNvPr id="255" name="Google Shape;255;p21"/>
          <p:cNvSpPr/>
          <p:nvPr/>
        </p:nvSpPr>
        <p:spPr>
          <a:xfrm>
            <a:off x="8003050" y="5893816"/>
            <a:ext cx="317266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1800" dirty="0" err="1">
                <a:solidFill>
                  <a:srgbClr val="000000"/>
                </a:solidFill>
                <a:latin typeface="Times New Roman"/>
                <a:ea typeface="Times New Roman"/>
                <a:cs typeface="Times New Roman"/>
                <a:sym typeface="Times New Roman"/>
              </a:rPr>
              <a:t>Sometimes</a:t>
            </a:r>
            <a:r>
              <a:rPr lang="es-PE" sz="1800" dirty="0">
                <a:solidFill>
                  <a:srgbClr val="000000"/>
                </a:solidFill>
                <a:latin typeface="Times New Roman"/>
                <a:ea typeface="Times New Roman"/>
                <a:cs typeface="Times New Roman"/>
                <a:sym typeface="Times New Roman"/>
              </a:rPr>
              <a:t> a </a:t>
            </a:r>
            <a:r>
              <a:rPr lang="es-PE" sz="1800" dirty="0" err="1">
                <a:solidFill>
                  <a:srgbClr val="000000"/>
                </a:solidFill>
                <a:latin typeface="Times New Roman"/>
                <a:ea typeface="Times New Roman"/>
                <a:cs typeface="Times New Roman"/>
                <a:sym typeface="Times New Roman"/>
              </a:rPr>
              <a:t>cigar</a:t>
            </a:r>
            <a:r>
              <a:rPr lang="es-PE" sz="1800" dirty="0">
                <a:solidFill>
                  <a:srgbClr val="000000"/>
                </a:solidFill>
                <a:latin typeface="Times New Roman"/>
                <a:ea typeface="Times New Roman"/>
                <a:cs typeface="Times New Roman"/>
                <a:sym typeface="Times New Roman"/>
              </a:rPr>
              <a:t> </a:t>
            </a:r>
            <a:r>
              <a:rPr lang="es-PE" sz="1800" dirty="0" err="1">
                <a:solidFill>
                  <a:srgbClr val="000000"/>
                </a:solidFill>
                <a:latin typeface="Times New Roman"/>
                <a:ea typeface="Times New Roman"/>
                <a:cs typeface="Times New Roman"/>
                <a:sym typeface="Times New Roman"/>
              </a:rPr>
              <a:t>is</a:t>
            </a:r>
            <a:r>
              <a:rPr lang="es-PE" sz="1800" dirty="0">
                <a:solidFill>
                  <a:srgbClr val="000000"/>
                </a:solidFill>
                <a:latin typeface="Times New Roman"/>
                <a:ea typeface="Times New Roman"/>
                <a:cs typeface="Times New Roman"/>
                <a:sym typeface="Times New Roman"/>
              </a:rPr>
              <a:t> </a:t>
            </a:r>
            <a:r>
              <a:rPr lang="es-PE" sz="1800" dirty="0" err="1">
                <a:solidFill>
                  <a:srgbClr val="000000"/>
                </a:solidFill>
                <a:latin typeface="Times New Roman"/>
                <a:ea typeface="Times New Roman"/>
                <a:cs typeface="Times New Roman"/>
                <a:sym typeface="Times New Roman"/>
              </a:rPr>
              <a:t>just</a:t>
            </a:r>
            <a:r>
              <a:rPr lang="es-PE" sz="1800" dirty="0">
                <a:solidFill>
                  <a:srgbClr val="000000"/>
                </a:solidFill>
                <a:latin typeface="Times New Roman"/>
                <a:ea typeface="Times New Roman"/>
                <a:cs typeface="Times New Roman"/>
                <a:sym typeface="Times New Roman"/>
              </a:rPr>
              <a:t> a </a:t>
            </a:r>
            <a:r>
              <a:rPr lang="es-PE" sz="1800" dirty="0" err="1">
                <a:solidFill>
                  <a:srgbClr val="000000"/>
                </a:solidFill>
                <a:latin typeface="Times New Roman"/>
                <a:ea typeface="Times New Roman"/>
                <a:cs typeface="Times New Roman"/>
                <a:sym typeface="Times New Roman"/>
              </a:rPr>
              <a:t>cigar</a:t>
            </a:r>
            <a:endParaRPr sz="1800"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Data Frames</a:t>
            </a:r>
            <a:endParaRPr b="1" u="sng"/>
          </a:p>
        </p:txBody>
      </p:sp>
      <p:sp>
        <p:nvSpPr>
          <p:cNvPr id="261" name="Google Shape;261;p22"/>
          <p:cNvSpPr txBox="1">
            <a:spLocks noGrp="1"/>
          </p:cNvSpPr>
          <p:nvPr>
            <p:ph type="body" idx="1"/>
          </p:nvPr>
        </p:nvSpPr>
        <p:spPr>
          <a:xfrm>
            <a:off x="657627" y="1407885"/>
            <a:ext cx="10835677" cy="25451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a:t>Revisando la data:</a:t>
            </a:r>
            <a:endParaRPr/>
          </a:p>
        </p:txBody>
      </p:sp>
      <p:sp>
        <p:nvSpPr>
          <p:cNvPr id="262" name="Google Shape;262;p22"/>
          <p:cNvSpPr/>
          <p:nvPr/>
        </p:nvSpPr>
        <p:spPr>
          <a:xfrm>
            <a:off x="1116844" y="2142786"/>
            <a:ext cx="9917241" cy="353919"/>
          </a:xfrm>
          <a:prstGeom prst="rect">
            <a:avLst/>
          </a:prstGeom>
          <a:solidFill>
            <a:srgbClr val="F5F5F5"/>
          </a:solidFill>
          <a:ln>
            <a:noFill/>
          </a:ln>
        </p:spPr>
        <p:txBody>
          <a:bodyPr spcFirstLastPara="1" wrap="square" lIns="0" tIns="0" rIns="0" bIns="76175" anchor="ctr" anchorCtr="0">
            <a:spAutoFit/>
          </a:bodyPr>
          <a:lstStyle/>
          <a:p>
            <a:pPr marL="0" marR="0" lvl="0" indent="0" algn="l" rtl="0">
              <a:spcBef>
                <a:spcPts val="0"/>
              </a:spcBef>
              <a:spcAft>
                <a:spcPts val="0"/>
              </a:spcAft>
              <a:buNone/>
            </a:pPr>
            <a:r>
              <a:rPr lang="es-PE" sz="1800" dirty="0" err="1">
                <a:solidFill>
                  <a:schemeClr val="dk1"/>
                </a:solidFill>
                <a:latin typeface="Courier New"/>
                <a:ea typeface="Courier New"/>
                <a:cs typeface="Courier New"/>
                <a:sym typeface="Courier New"/>
              </a:rPr>
              <a:t>str</a:t>
            </a:r>
            <a:r>
              <a:rPr lang="es-PE" sz="1800" dirty="0">
                <a:solidFill>
                  <a:schemeClr val="dk1"/>
                </a:solidFill>
                <a:latin typeface="Courier New"/>
                <a:ea typeface="Courier New"/>
                <a:cs typeface="Courier New"/>
                <a:sym typeface="Courier New"/>
              </a:rPr>
              <a:t>(alumnos)</a:t>
            </a:r>
            <a:endParaRPr dirty="0"/>
          </a:p>
        </p:txBody>
      </p:sp>
      <p:sp>
        <p:nvSpPr>
          <p:cNvPr id="263" name="Google Shape;263;p22"/>
          <p:cNvSpPr txBox="1"/>
          <p:nvPr/>
        </p:nvSpPr>
        <p:spPr>
          <a:xfrm>
            <a:off x="657627" y="2961382"/>
            <a:ext cx="10835677" cy="254513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¿Cómo saber cuántas filas y cuántas columnas tiene la data?</a:t>
            </a:r>
            <a:endParaRPr sz="2800">
              <a:solidFill>
                <a:schemeClr val="dk1"/>
              </a:solidFill>
              <a:latin typeface="Calibri"/>
              <a:ea typeface="Calibri"/>
              <a:cs typeface="Calibri"/>
              <a:sym typeface="Calibri"/>
            </a:endParaRPr>
          </a:p>
        </p:txBody>
      </p:sp>
      <p:sp>
        <p:nvSpPr>
          <p:cNvPr id="264" name="Google Shape;264;p22"/>
          <p:cNvSpPr/>
          <p:nvPr/>
        </p:nvSpPr>
        <p:spPr>
          <a:xfrm>
            <a:off x="1116843" y="3783393"/>
            <a:ext cx="9917241" cy="630918"/>
          </a:xfrm>
          <a:prstGeom prst="rect">
            <a:avLst/>
          </a:prstGeom>
          <a:solidFill>
            <a:srgbClr val="F5F5F5"/>
          </a:solidFill>
          <a:ln>
            <a:noFill/>
          </a:ln>
        </p:spPr>
        <p:txBody>
          <a:bodyPr spcFirstLastPara="1" wrap="square" lIns="0" tIns="0" rIns="0" bIns="76175" anchor="ctr" anchorCtr="0">
            <a:spAutoFit/>
          </a:bodyPr>
          <a:lstStyle/>
          <a:p>
            <a:pPr marL="0" marR="0" lvl="0" indent="0" algn="l" rtl="0">
              <a:spcBef>
                <a:spcPts val="0"/>
              </a:spcBef>
              <a:spcAft>
                <a:spcPts val="0"/>
              </a:spcAft>
              <a:buNone/>
            </a:pPr>
            <a:r>
              <a:rPr lang="es-PE" sz="1800" dirty="0" err="1">
                <a:solidFill>
                  <a:schemeClr val="dk1"/>
                </a:solidFill>
                <a:latin typeface="Courier New"/>
                <a:ea typeface="Courier New"/>
                <a:cs typeface="Courier New"/>
                <a:sym typeface="Courier New"/>
              </a:rPr>
              <a:t>nrow</a:t>
            </a:r>
            <a:r>
              <a:rPr lang="es-PE" sz="1800" dirty="0">
                <a:solidFill>
                  <a:schemeClr val="dk1"/>
                </a:solidFill>
                <a:latin typeface="Courier New"/>
                <a:ea typeface="Courier New"/>
                <a:cs typeface="Courier New"/>
                <a:sym typeface="Courier New"/>
              </a:rPr>
              <a:t>(alumnos) #filas</a:t>
            </a:r>
            <a:endParaRPr dirty="0"/>
          </a:p>
          <a:p>
            <a:pPr marL="0" marR="0" lvl="0" indent="0" algn="l" rtl="0">
              <a:spcBef>
                <a:spcPts val="0"/>
              </a:spcBef>
              <a:spcAft>
                <a:spcPts val="0"/>
              </a:spcAft>
              <a:buNone/>
            </a:pPr>
            <a:r>
              <a:rPr lang="es-PE" sz="1800" dirty="0" err="1">
                <a:solidFill>
                  <a:schemeClr val="dk1"/>
                </a:solidFill>
                <a:latin typeface="Courier New"/>
                <a:ea typeface="Courier New"/>
                <a:cs typeface="Courier New"/>
                <a:sym typeface="Courier New"/>
              </a:rPr>
              <a:t>ncol</a:t>
            </a:r>
            <a:r>
              <a:rPr lang="es-PE" sz="1800" dirty="0">
                <a:solidFill>
                  <a:schemeClr val="dk1"/>
                </a:solidFill>
                <a:latin typeface="Courier New"/>
                <a:ea typeface="Courier New"/>
                <a:cs typeface="Courier New"/>
                <a:sym typeface="Courier New"/>
              </a:rPr>
              <a:t>(alumnos) #columnas</a:t>
            </a:r>
            <a:endParaRPr dirty="0"/>
          </a:p>
        </p:txBody>
      </p:sp>
      <p:sp>
        <p:nvSpPr>
          <p:cNvPr id="265" name="Google Shape;265;p22"/>
          <p:cNvSpPr txBox="1"/>
          <p:nvPr/>
        </p:nvSpPr>
        <p:spPr>
          <a:xfrm>
            <a:off x="692495" y="4802466"/>
            <a:ext cx="10835677" cy="254513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Length nos da el número de columnas</a:t>
            </a:r>
            <a:endParaRPr sz="2800">
              <a:solidFill>
                <a:schemeClr val="dk1"/>
              </a:solidFill>
              <a:latin typeface="Calibri"/>
              <a:ea typeface="Calibri"/>
              <a:cs typeface="Calibri"/>
              <a:sym typeface="Calibri"/>
            </a:endParaRPr>
          </a:p>
        </p:txBody>
      </p:sp>
      <p:sp>
        <p:nvSpPr>
          <p:cNvPr id="266" name="Google Shape;266;p22"/>
          <p:cNvSpPr/>
          <p:nvPr/>
        </p:nvSpPr>
        <p:spPr>
          <a:xfrm>
            <a:off x="1116842" y="5645018"/>
            <a:ext cx="9917241" cy="353919"/>
          </a:xfrm>
          <a:prstGeom prst="rect">
            <a:avLst/>
          </a:prstGeom>
          <a:solidFill>
            <a:srgbClr val="F5F5F5"/>
          </a:solidFill>
          <a:ln>
            <a:noFill/>
          </a:ln>
        </p:spPr>
        <p:txBody>
          <a:bodyPr spcFirstLastPara="1" wrap="square" lIns="0" tIns="0" rIns="0" bIns="76175" anchor="ctr" anchorCtr="0">
            <a:spAutoFit/>
          </a:bodyPr>
          <a:lstStyle/>
          <a:p>
            <a:pPr marL="0" marR="0" lvl="0" indent="0" algn="l" rtl="0">
              <a:spcBef>
                <a:spcPts val="0"/>
              </a:spcBef>
              <a:spcAft>
                <a:spcPts val="0"/>
              </a:spcAft>
              <a:buNone/>
            </a:pPr>
            <a:r>
              <a:rPr lang="es-PE" sz="1800">
                <a:solidFill>
                  <a:schemeClr val="dk1"/>
                </a:solidFill>
                <a:latin typeface="Courier New"/>
                <a:ea typeface="Courier New"/>
                <a:cs typeface="Courier New"/>
                <a:sym typeface="Courier New"/>
              </a:rPr>
              <a:t>length(alumnos)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Data Frames</a:t>
            </a:r>
            <a:endParaRPr b="1" u="sng"/>
          </a:p>
        </p:txBody>
      </p:sp>
      <p:sp>
        <p:nvSpPr>
          <p:cNvPr id="272" name="Google Shape;272;p23"/>
          <p:cNvSpPr txBox="1">
            <a:spLocks noGrp="1"/>
          </p:cNvSpPr>
          <p:nvPr>
            <p:ph type="body" idx="1"/>
          </p:nvPr>
        </p:nvSpPr>
        <p:spPr>
          <a:xfrm>
            <a:off x="657627" y="2155139"/>
            <a:ext cx="10835677" cy="25451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a:t>Para ver los primeros casos:</a:t>
            </a:r>
            <a:endParaRPr/>
          </a:p>
        </p:txBody>
      </p:sp>
      <p:sp>
        <p:nvSpPr>
          <p:cNvPr id="273" name="Google Shape;273;p23"/>
          <p:cNvSpPr/>
          <p:nvPr/>
        </p:nvSpPr>
        <p:spPr>
          <a:xfrm>
            <a:off x="1116844" y="2890040"/>
            <a:ext cx="9917241" cy="353919"/>
          </a:xfrm>
          <a:prstGeom prst="rect">
            <a:avLst/>
          </a:prstGeom>
          <a:solidFill>
            <a:srgbClr val="F5F5F5"/>
          </a:solidFill>
          <a:ln>
            <a:noFill/>
          </a:ln>
        </p:spPr>
        <p:txBody>
          <a:bodyPr spcFirstLastPara="1" wrap="square" lIns="0" tIns="0" rIns="0" bIns="76175" anchor="ctr" anchorCtr="0">
            <a:spAutoFit/>
          </a:bodyPr>
          <a:lstStyle/>
          <a:p>
            <a:pPr marL="0" marR="0" lvl="0" indent="0" algn="l" rtl="0">
              <a:spcBef>
                <a:spcPts val="0"/>
              </a:spcBef>
              <a:spcAft>
                <a:spcPts val="0"/>
              </a:spcAft>
              <a:buNone/>
            </a:pPr>
            <a:r>
              <a:rPr lang="es-PE" sz="1800" dirty="0">
                <a:solidFill>
                  <a:schemeClr val="dk1"/>
                </a:solidFill>
                <a:latin typeface="Courier New"/>
                <a:ea typeface="Courier New"/>
                <a:cs typeface="Courier New"/>
                <a:sym typeface="Courier New"/>
              </a:rPr>
              <a:t>head(alumnos) </a:t>
            </a:r>
            <a:endParaRPr dirty="0"/>
          </a:p>
        </p:txBody>
      </p:sp>
      <p:sp>
        <p:nvSpPr>
          <p:cNvPr id="274" name="Google Shape;274;p23"/>
          <p:cNvSpPr txBox="1"/>
          <p:nvPr/>
        </p:nvSpPr>
        <p:spPr>
          <a:xfrm>
            <a:off x="657627" y="3443164"/>
            <a:ext cx="10835677" cy="254513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Para ver los últimos casos:</a:t>
            </a:r>
            <a:endParaRPr sz="2800">
              <a:solidFill>
                <a:schemeClr val="dk1"/>
              </a:solidFill>
              <a:latin typeface="Calibri"/>
              <a:ea typeface="Calibri"/>
              <a:cs typeface="Calibri"/>
              <a:sym typeface="Calibri"/>
            </a:endParaRPr>
          </a:p>
        </p:txBody>
      </p:sp>
      <p:sp>
        <p:nvSpPr>
          <p:cNvPr id="275" name="Google Shape;275;p23"/>
          <p:cNvSpPr/>
          <p:nvPr/>
        </p:nvSpPr>
        <p:spPr>
          <a:xfrm>
            <a:off x="1116843" y="4443003"/>
            <a:ext cx="9917241" cy="353919"/>
          </a:xfrm>
          <a:prstGeom prst="rect">
            <a:avLst/>
          </a:prstGeom>
          <a:solidFill>
            <a:srgbClr val="F5F5F5"/>
          </a:solidFill>
          <a:ln>
            <a:noFill/>
          </a:ln>
        </p:spPr>
        <p:txBody>
          <a:bodyPr spcFirstLastPara="1" wrap="square" lIns="0" tIns="0" rIns="0" bIns="76175" anchor="ctr" anchorCtr="0">
            <a:spAutoFit/>
          </a:bodyPr>
          <a:lstStyle/>
          <a:p>
            <a:pPr marL="0" marR="0" lvl="0" indent="0" algn="l" rtl="0">
              <a:spcBef>
                <a:spcPts val="0"/>
              </a:spcBef>
              <a:spcAft>
                <a:spcPts val="0"/>
              </a:spcAft>
              <a:buNone/>
            </a:pPr>
            <a:r>
              <a:rPr lang="es-PE" sz="1800">
                <a:solidFill>
                  <a:schemeClr val="dk1"/>
                </a:solidFill>
                <a:latin typeface="Courier New"/>
                <a:ea typeface="Courier New"/>
                <a:cs typeface="Courier New"/>
                <a:sym typeface="Courier New"/>
              </a:rPr>
              <a:t>tail(alumnos)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4"/>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Data Frames</a:t>
            </a:r>
            <a:endParaRPr b="1" u="sng"/>
          </a:p>
        </p:txBody>
      </p:sp>
      <p:sp>
        <p:nvSpPr>
          <p:cNvPr id="281" name="Google Shape;281;p24"/>
          <p:cNvSpPr txBox="1">
            <a:spLocks noGrp="1"/>
          </p:cNvSpPr>
          <p:nvPr>
            <p:ph type="body" idx="1"/>
          </p:nvPr>
        </p:nvSpPr>
        <p:spPr>
          <a:xfrm>
            <a:off x="657624" y="1328643"/>
            <a:ext cx="10835677" cy="25451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dirty="0"/>
              <a:t>Para buscar elementos debemos tomar en cuenta la estructura de una data </a:t>
            </a:r>
            <a:r>
              <a:rPr lang="es-PE" dirty="0" err="1"/>
              <a:t>frame</a:t>
            </a:r>
            <a:r>
              <a:rPr lang="es-PE" dirty="0"/>
              <a:t>: </a:t>
            </a:r>
            <a:r>
              <a:rPr lang="es-PE" b="1" dirty="0"/>
              <a:t>data[fila, columna]</a:t>
            </a:r>
            <a:endParaRPr dirty="0"/>
          </a:p>
        </p:txBody>
      </p:sp>
      <p:sp>
        <p:nvSpPr>
          <p:cNvPr id="282" name="Google Shape;282;p24"/>
          <p:cNvSpPr/>
          <p:nvPr/>
        </p:nvSpPr>
        <p:spPr>
          <a:xfrm>
            <a:off x="3710235" y="2424734"/>
            <a:ext cx="4730453" cy="1615803"/>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chemeClr val="dk1"/>
              </a:buClr>
              <a:buSzPts val="2000"/>
              <a:buFont typeface="Courier New"/>
              <a:buNone/>
            </a:pPr>
            <a:r>
              <a:rPr lang="es-PE" sz="2000" b="0" i="0" u="none" strike="noStrike" cap="none" dirty="0" err="1">
                <a:solidFill>
                  <a:schemeClr val="dk1"/>
                </a:solidFill>
                <a:latin typeface="Courier New"/>
                <a:ea typeface="Courier New"/>
                <a:cs typeface="Courier New"/>
                <a:sym typeface="Courier New"/>
              </a:rPr>
              <a:t>alumnos$nombre</a:t>
            </a:r>
            <a:endParaRPr sz="2000" b="0" i="0" u="none" strike="noStrike" cap="none"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2000"/>
              <a:buFont typeface="Calibri"/>
              <a:buNone/>
            </a:pPr>
            <a:endParaRPr sz="2000"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2000"/>
              <a:buFont typeface="Courier New"/>
              <a:buNone/>
            </a:pPr>
            <a:r>
              <a:rPr lang="es-PE" sz="2000" b="0" i="0" u="none" strike="noStrike" cap="none" dirty="0" smtClean="0">
                <a:solidFill>
                  <a:schemeClr val="dk1"/>
                </a:solidFill>
                <a:latin typeface="Courier New"/>
                <a:ea typeface="Courier New"/>
                <a:cs typeface="Courier New"/>
                <a:sym typeface="Courier New"/>
              </a:rPr>
              <a:t>alumnos[,c</a:t>
            </a:r>
            <a:r>
              <a:rPr lang="es-PE" sz="2000" b="0" i="0" u="none" strike="noStrike" cap="none" dirty="0">
                <a:solidFill>
                  <a:schemeClr val="dk1"/>
                </a:solidFill>
                <a:latin typeface="Courier New"/>
                <a:ea typeface="Courier New"/>
                <a:cs typeface="Courier New"/>
                <a:sym typeface="Courier New"/>
              </a:rPr>
              <a:t>("nombre")]</a:t>
            </a:r>
            <a:endParaRPr dirty="0"/>
          </a:p>
          <a:p>
            <a:pPr marL="0" marR="0" lvl="0" indent="0" algn="l" rtl="0">
              <a:lnSpc>
                <a:spcPct val="100000"/>
              </a:lnSpc>
              <a:spcBef>
                <a:spcPts val="0"/>
              </a:spcBef>
              <a:spcAft>
                <a:spcPts val="0"/>
              </a:spcAft>
              <a:buClr>
                <a:schemeClr val="dk1"/>
              </a:buClr>
              <a:buSzPts val="2000"/>
              <a:buFont typeface="Calibri"/>
              <a:buNone/>
            </a:pPr>
            <a:endParaRPr sz="2000" dirty="0">
              <a:solidFill>
                <a:schemeClr val="dk1"/>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dk1"/>
              </a:buClr>
              <a:buSzPts val="2000"/>
              <a:buFont typeface="Courier New"/>
              <a:buNone/>
            </a:pPr>
            <a:r>
              <a:rPr lang="es-PE" sz="2000" b="0" i="0" u="none" strike="noStrike" cap="none" dirty="0">
                <a:solidFill>
                  <a:schemeClr val="dk1"/>
                </a:solidFill>
                <a:latin typeface="Courier New"/>
                <a:ea typeface="Courier New"/>
                <a:cs typeface="Courier New"/>
                <a:sym typeface="Courier New"/>
              </a:rPr>
              <a:t>alumnos[,</a:t>
            </a:r>
            <a:r>
              <a:rPr lang="es-PE" sz="2000" b="0" i="0" u="none" strike="noStrike" cap="none" dirty="0" smtClean="0">
                <a:solidFill>
                  <a:schemeClr val="dk1"/>
                </a:solidFill>
                <a:latin typeface="Courier New"/>
                <a:ea typeface="Courier New"/>
                <a:cs typeface="Courier New"/>
                <a:sym typeface="Courier New"/>
              </a:rPr>
              <a:t>c(1)]</a:t>
            </a:r>
            <a:endParaRPr sz="4400" b="0" i="0" u="none" strike="noStrike" cap="none" dirty="0">
              <a:solidFill>
                <a:schemeClr val="dk1"/>
              </a:solidFill>
              <a:latin typeface="Arial"/>
              <a:ea typeface="Arial"/>
              <a:cs typeface="Arial"/>
              <a:sym typeface="Arial"/>
            </a:endParaRPr>
          </a:p>
        </p:txBody>
      </p:sp>
      <p:sp>
        <p:nvSpPr>
          <p:cNvPr id="283" name="Google Shape;283;p24"/>
          <p:cNvSpPr txBox="1"/>
          <p:nvPr/>
        </p:nvSpPr>
        <p:spPr>
          <a:xfrm>
            <a:off x="678161" y="3826118"/>
            <a:ext cx="10835677" cy="254513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En dos columnas</a:t>
            </a:r>
            <a:endParaRPr sz="2800">
              <a:solidFill>
                <a:schemeClr val="dk1"/>
              </a:solidFill>
              <a:latin typeface="Calibri"/>
              <a:ea typeface="Calibri"/>
              <a:cs typeface="Calibri"/>
              <a:sym typeface="Calibri"/>
            </a:endParaRPr>
          </a:p>
        </p:txBody>
      </p:sp>
      <p:sp>
        <p:nvSpPr>
          <p:cNvPr id="284" name="Google Shape;284;p24"/>
          <p:cNvSpPr/>
          <p:nvPr/>
        </p:nvSpPr>
        <p:spPr>
          <a:xfrm>
            <a:off x="1248519" y="4752451"/>
            <a:ext cx="9694962" cy="692473"/>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chemeClr val="dk1"/>
              </a:buClr>
              <a:buSzPts val="2000"/>
              <a:buFont typeface="Courier New"/>
              <a:buNone/>
            </a:pPr>
            <a:r>
              <a:rPr lang="es-PE" sz="2000" b="0" i="0" u="none" strike="noStrike" cap="none" dirty="0">
                <a:solidFill>
                  <a:schemeClr val="dk1"/>
                </a:solidFill>
                <a:latin typeface="Courier New"/>
                <a:ea typeface="Courier New"/>
                <a:cs typeface="Courier New"/>
                <a:sym typeface="Courier New"/>
              </a:rPr>
              <a:t>alumnos[,c("edad", "ciudad")] </a:t>
            </a:r>
            <a:r>
              <a:rPr lang="es-PE" sz="2000" b="0" i="1" u="none" strike="noStrike" cap="none" dirty="0">
                <a:solidFill>
                  <a:schemeClr val="dk1"/>
                </a:solidFill>
                <a:latin typeface="Courier New"/>
                <a:ea typeface="Courier New"/>
                <a:cs typeface="Courier New"/>
                <a:sym typeface="Courier New"/>
              </a:rPr>
              <a:t>#dos columnas, formato </a:t>
            </a:r>
            <a:r>
              <a:rPr lang="es-PE" sz="2000" b="0" i="1" u="none" strike="noStrike" cap="none" dirty="0" err="1">
                <a:solidFill>
                  <a:schemeClr val="dk1"/>
                </a:solidFill>
                <a:latin typeface="Courier New"/>
                <a:ea typeface="Courier New"/>
                <a:cs typeface="Courier New"/>
                <a:sym typeface="Courier New"/>
              </a:rPr>
              <a:t>dataframe</a:t>
            </a:r>
            <a:r>
              <a:rPr lang="es-PE" sz="2000" b="0" i="1" u="none" strike="noStrike" cap="none" dirty="0">
                <a:solidFill>
                  <a:schemeClr val="dk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dk1"/>
              </a:buClr>
              <a:buSzPts val="2000"/>
              <a:buFont typeface="Courier New"/>
              <a:buNone/>
            </a:pPr>
            <a:r>
              <a:rPr lang="es-PE" sz="2000" b="0" i="0" u="none" strike="noStrike" cap="none" dirty="0">
                <a:solidFill>
                  <a:schemeClr val="dk1"/>
                </a:solidFill>
                <a:latin typeface="Courier New"/>
                <a:ea typeface="Courier New"/>
                <a:cs typeface="Courier New"/>
                <a:sym typeface="Courier New"/>
              </a:rPr>
              <a:t>alumnos[,c(1,2)] </a:t>
            </a:r>
            <a:r>
              <a:rPr lang="es-PE" sz="2000" b="0" i="1" u="none" strike="noStrike" cap="none" dirty="0">
                <a:solidFill>
                  <a:schemeClr val="dk1"/>
                </a:solidFill>
                <a:latin typeface="Courier New"/>
                <a:ea typeface="Courier New"/>
                <a:cs typeface="Courier New"/>
                <a:sym typeface="Courier New"/>
              </a:rPr>
              <a:t>#dos columnas si sabemos su posición</a:t>
            </a:r>
            <a:r>
              <a:rPr lang="es-PE" sz="1800" b="0" i="0" u="none" strike="noStrike" cap="none" dirty="0">
                <a:solidFill>
                  <a:schemeClr val="dk1"/>
                </a:solidFill>
                <a:latin typeface="Calibri"/>
                <a:ea typeface="Calibri"/>
                <a:cs typeface="Calibri"/>
                <a:sym typeface="Calibri"/>
              </a:rPr>
              <a:t> </a:t>
            </a:r>
            <a:endParaRPr sz="4400" b="0" i="0" u="none" strike="noStrike" cap="none" dirty="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5"/>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Data Frames</a:t>
            </a:r>
            <a:endParaRPr b="1" u="sng"/>
          </a:p>
        </p:txBody>
      </p:sp>
      <p:sp>
        <p:nvSpPr>
          <p:cNvPr id="290" name="Google Shape;290;p25"/>
          <p:cNvSpPr txBox="1">
            <a:spLocks noGrp="1"/>
          </p:cNvSpPr>
          <p:nvPr>
            <p:ph type="body" idx="1"/>
          </p:nvPr>
        </p:nvSpPr>
        <p:spPr>
          <a:xfrm>
            <a:off x="657624" y="1328643"/>
            <a:ext cx="10835677" cy="25451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a:t>Utilizar posiciones es la mejor manera de obtener múltiples columnas</a:t>
            </a:r>
            <a:endParaRPr/>
          </a:p>
        </p:txBody>
      </p:sp>
      <p:sp>
        <p:nvSpPr>
          <p:cNvPr id="291" name="Google Shape;291;p25"/>
          <p:cNvSpPr txBox="1"/>
          <p:nvPr/>
        </p:nvSpPr>
        <p:spPr>
          <a:xfrm>
            <a:off x="692495" y="2786359"/>
            <a:ext cx="10835677" cy="254513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Podemos crear nuevos objetos con estos subsets:</a:t>
            </a:r>
            <a:endParaRPr/>
          </a:p>
          <a:p>
            <a:pPr marL="0" marR="0" lvl="0" indent="0" algn="just" rtl="0">
              <a:lnSpc>
                <a:spcPct val="90000"/>
              </a:lnSpc>
              <a:spcBef>
                <a:spcPts val="100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
        <p:nvSpPr>
          <p:cNvPr id="292" name="Google Shape;292;p25"/>
          <p:cNvSpPr/>
          <p:nvPr/>
        </p:nvSpPr>
        <p:spPr>
          <a:xfrm>
            <a:off x="3945300" y="2137050"/>
            <a:ext cx="3627600" cy="446100"/>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chemeClr val="dk1"/>
              </a:buClr>
              <a:buSzPts val="2400"/>
              <a:buFont typeface="Courier New"/>
              <a:buNone/>
            </a:pPr>
            <a:r>
              <a:rPr lang="es-PE" sz="2400" b="0" i="0" u="none" strike="noStrike" cap="none" dirty="0">
                <a:solidFill>
                  <a:schemeClr val="dk1"/>
                </a:solidFill>
                <a:latin typeface="Courier New"/>
                <a:ea typeface="Courier New"/>
                <a:cs typeface="Courier New"/>
                <a:sym typeface="Courier New"/>
              </a:rPr>
              <a:t>alumnos[,c(1:3)]</a:t>
            </a:r>
            <a:endParaRPr sz="4800" b="0" i="0" u="none" strike="noStrike" cap="none" dirty="0">
              <a:solidFill>
                <a:schemeClr val="dk1"/>
              </a:solidFill>
              <a:latin typeface="Arial"/>
              <a:ea typeface="Arial"/>
              <a:cs typeface="Arial"/>
              <a:sym typeface="Arial"/>
            </a:endParaRPr>
          </a:p>
        </p:txBody>
      </p:sp>
      <p:sp>
        <p:nvSpPr>
          <p:cNvPr id="293" name="Google Shape;293;p25"/>
          <p:cNvSpPr/>
          <p:nvPr/>
        </p:nvSpPr>
        <p:spPr>
          <a:xfrm>
            <a:off x="3308843" y="3650654"/>
            <a:ext cx="5602977" cy="446252"/>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chemeClr val="dk1"/>
              </a:buClr>
              <a:buSzPts val="2400"/>
              <a:buFont typeface="Courier New"/>
              <a:buNone/>
            </a:pPr>
            <a:r>
              <a:rPr lang="es-PE" sz="2400" b="0" i="0" u="none" strike="noStrike" cap="none">
                <a:solidFill>
                  <a:schemeClr val="dk1"/>
                </a:solidFill>
                <a:latin typeface="Courier New"/>
                <a:ea typeface="Courier New"/>
                <a:cs typeface="Courier New"/>
                <a:sym typeface="Courier New"/>
              </a:rPr>
              <a:t>alumnosSub = alumnos[,c(1:3)]</a:t>
            </a:r>
            <a:endParaRPr sz="2400" b="0" i="0" u="none" strike="noStrike" cap="none">
              <a:solidFill>
                <a:schemeClr val="dk1"/>
              </a:solidFill>
              <a:latin typeface="Arial"/>
              <a:ea typeface="Arial"/>
              <a:cs typeface="Arial"/>
              <a:sym typeface="Arial"/>
            </a:endParaRPr>
          </a:p>
        </p:txBody>
      </p:sp>
      <p:sp>
        <p:nvSpPr>
          <p:cNvPr id="294" name="Google Shape;294;p25"/>
          <p:cNvSpPr txBox="1"/>
          <p:nvPr/>
        </p:nvSpPr>
        <p:spPr>
          <a:xfrm>
            <a:off x="692495" y="4497172"/>
            <a:ext cx="10835677" cy="254513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La misma lógica existe para las filas, solo se cambia la “,”</a:t>
            </a:r>
            <a:endParaRPr/>
          </a:p>
          <a:p>
            <a:pPr marL="0" marR="0" lvl="0" indent="0" algn="just" rtl="0">
              <a:lnSpc>
                <a:spcPct val="90000"/>
              </a:lnSpc>
              <a:spcBef>
                <a:spcPts val="100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
        <p:nvSpPr>
          <p:cNvPr id="295" name="Google Shape;295;p25"/>
          <p:cNvSpPr/>
          <p:nvPr/>
        </p:nvSpPr>
        <p:spPr>
          <a:xfrm>
            <a:off x="3402454" y="5361467"/>
            <a:ext cx="5346015" cy="446252"/>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chemeClr val="dk1"/>
              </a:buClr>
              <a:buSzPts val="2400"/>
              <a:buFont typeface="Courier New"/>
              <a:buNone/>
            </a:pPr>
            <a:r>
              <a:rPr lang="es-PE" sz="2400" b="0" i="0" u="none" strike="noStrike" cap="none">
                <a:solidFill>
                  <a:schemeClr val="dk1"/>
                </a:solidFill>
                <a:latin typeface="Courier New"/>
                <a:ea typeface="Courier New"/>
                <a:cs typeface="Courier New"/>
                <a:sym typeface="Courier New"/>
              </a:rPr>
              <a:t>alumnos[c(4:6),] </a:t>
            </a:r>
            <a:r>
              <a:rPr lang="es-PE" sz="2400" b="0" i="1" u="none" strike="noStrike" cap="none">
                <a:solidFill>
                  <a:schemeClr val="dk1"/>
                </a:solidFill>
                <a:latin typeface="Courier New"/>
                <a:ea typeface="Courier New"/>
                <a:cs typeface="Courier New"/>
                <a:sym typeface="Courier New"/>
              </a:rPr>
              <a:t>#filas 4 a 6</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6"/>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Data Frames</a:t>
            </a:r>
            <a:endParaRPr b="1" u="sng"/>
          </a:p>
        </p:txBody>
      </p:sp>
      <p:sp>
        <p:nvSpPr>
          <p:cNvPr id="301" name="Google Shape;301;p26"/>
          <p:cNvSpPr txBox="1">
            <a:spLocks noGrp="1"/>
          </p:cNvSpPr>
          <p:nvPr>
            <p:ph type="body" idx="1"/>
          </p:nvPr>
        </p:nvSpPr>
        <p:spPr>
          <a:xfrm>
            <a:off x="657624" y="1328643"/>
            <a:ext cx="10835677" cy="25451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a:t>Se puede modificar elementos de un data frame. Por ejemplo, cambiar la edad de Marcela:</a:t>
            </a:r>
            <a:endParaRPr/>
          </a:p>
        </p:txBody>
      </p:sp>
      <p:sp>
        <p:nvSpPr>
          <p:cNvPr id="302" name="Google Shape;302;p26"/>
          <p:cNvSpPr/>
          <p:nvPr/>
        </p:nvSpPr>
        <p:spPr>
          <a:xfrm>
            <a:off x="1176384" y="2352411"/>
            <a:ext cx="9839232" cy="815584"/>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chemeClr val="dk1"/>
              </a:buClr>
              <a:buSzPts val="2400"/>
              <a:buFont typeface="Courier New"/>
              <a:buNone/>
            </a:pPr>
            <a:r>
              <a:rPr lang="es-PE" sz="2400" b="0" i="0" u="none" strike="noStrike" cap="none" dirty="0">
                <a:solidFill>
                  <a:schemeClr val="dk1"/>
                </a:solidFill>
                <a:latin typeface="Courier New"/>
                <a:ea typeface="Courier New"/>
                <a:cs typeface="Courier New"/>
                <a:sym typeface="Courier New"/>
              </a:rPr>
              <a:t>alumnos[1,2]=19 </a:t>
            </a:r>
            <a:endParaRPr dirty="0"/>
          </a:p>
          <a:p>
            <a:pPr marL="0" marR="0" lvl="0" indent="0" algn="l" rtl="0">
              <a:lnSpc>
                <a:spcPct val="100000"/>
              </a:lnSpc>
              <a:spcBef>
                <a:spcPts val="0"/>
              </a:spcBef>
              <a:spcAft>
                <a:spcPts val="0"/>
              </a:spcAft>
              <a:buClr>
                <a:schemeClr val="dk1"/>
              </a:buClr>
              <a:buSzPts val="2400"/>
              <a:buFont typeface="Courier New"/>
              <a:buNone/>
            </a:pPr>
            <a:r>
              <a:rPr lang="es-PE" sz="2400" b="0" i="0" u="none" strike="noStrike" cap="none" dirty="0">
                <a:solidFill>
                  <a:schemeClr val="dk1"/>
                </a:solidFill>
                <a:latin typeface="Courier New"/>
                <a:ea typeface="Courier New"/>
                <a:cs typeface="Courier New"/>
                <a:sym typeface="Courier New"/>
              </a:rPr>
              <a:t>alumnos[1,] </a:t>
            </a:r>
            <a:r>
              <a:rPr lang="es-PE" sz="2400" b="0" i="1" u="none" strike="noStrike" cap="none" dirty="0">
                <a:solidFill>
                  <a:schemeClr val="dk1"/>
                </a:solidFill>
                <a:latin typeface="Courier New"/>
                <a:ea typeface="Courier New"/>
                <a:cs typeface="Courier New"/>
                <a:sym typeface="Courier New"/>
              </a:rPr>
              <a:t>#el cambio es inmediato (sin advertencia)</a:t>
            </a:r>
            <a:r>
              <a:rPr lang="es-PE" sz="2400" b="0"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Arial"/>
              <a:ea typeface="Arial"/>
              <a:cs typeface="Arial"/>
              <a:sym typeface="Arial"/>
            </a:endParaRPr>
          </a:p>
        </p:txBody>
      </p:sp>
      <p:sp>
        <p:nvSpPr>
          <p:cNvPr id="303" name="Google Shape;303;p26"/>
          <p:cNvSpPr txBox="1"/>
          <p:nvPr/>
        </p:nvSpPr>
        <p:spPr>
          <a:xfrm>
            <a:off x="657623" y="3781892"/>
            <a:ext cx="10835677" cy="254513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Es posible también modificar una variable y cambiarla a numérica:</a:t>
            </a:r>
            <a:endParaRPr sz="2800">
              <a:solidFill>
                <a:schemeClr val="dk1"/>
              </a:solidFill>
              <a:latin typeface="Calibri"/>
              <a:ea typeface="Calibri"/>
              <a:cs typeface="Calibri"/>
              <a:sym typeface="Calibri"/>
            </a:endParaRPr>
          </a:p>
        </p:txBody>
      </p:sp>
      <p:sp>
        <p:nvSpPr>
          <p:cNvPr id="304" name="Google Shape;304;p26"/>
          <p:cNvSpPr/>
          <p:nvPr/>
        </p:nvSpPr>
        <p:spPr>
          <a:xfrm>
            <a:off x="2263388" y="4646668"/>
            <a:ext cx="7373813" cy="815584"/>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chemeClr val="dk1"/>
              </a:buClr>
              <a:buSzPts val="2400"/>
              <a:buFont typeface="Courier New"/>
              <a:buNone/>
            </a:pPr>
            <a:r>
              <a:rPr lang="es-PE" sz="2400" b="0" i="0" u="none" strike="noStrike" cap="none" dirty="0" err="1">
                <a:solidFill>
                  <a:schemeClr val="dk1"/>
                </a:solidFill>
                <a:latin typeface="Courier New"/>
                <a:ea typeface="Courier New"/>
                <a:cs typeface="Courier New"/>
                <a:sym typeface="Courier New"/>
              </a:rPr>
              <a:t>alumnos$edad</a:t>
            </a:r>
            <a:r>
              <a:rPr lang="es-PE" sz="2400" b="0" i="0" u="none" strike="noStrike" cap="none" dirty="0">
                <a:solidFill>
                  <a:schemeClr val="dk1"/>
                </a:solidFill>
                <a:latin typeface="Courier New"/>
                <a:ea typeface="Courier New"/>
                <a:cs typeface="Courier New"/>
                <a:sym typeface="Courier New"/>
              </a:rPr>
              <a:t> = </a:t>
            </a:r>
            <a:r>
              <a:rPr lang="es-PE" sz="2400" b="0" i="0" u="none" strike="noStrike" cap="none" dirty="0" err="1">
                <a:solidFill>
                  <a:schemeClr val="dk1"/>
                </a:solidFill>
                <a:latin typeface="Courier New"/>
                <a:ea typeface="Courier New"/>
                <a:cs typeface="Courier New"/>
                <a:sym typeface="Courier New"/>
              </a:rPr>
              <a:t>as.numeric</a:t>
            </a:r>
            <a:r>
              <a:rPr lang="es-PE" sz="2400" b="0" i="0" u="none" strike="noStrike" cap="none" dirty="0">
                <a:solidFill>
                  <a:schemeClr val="dk1"/>
                </a:solidFill>
                <a:latin typeface="Courier New"/>
                <a:ea typeface="Courier New"/>
                <a:cs typeface="Courier New"/>
                <a:sym typeface="Courier New"/>
              </a:rPr>
              <a:t>(</a:t>
            </a:r>
            <a:r>
              <a:rPr lang="es-PE" sz="2400" b="0" i="0" u="none" strike="noStrike" cap="none" dirty="0" err="1">
                <a:solidFill>
                  <a:schemeClr val="dk1"/>
                </a:solidFill>
                <a:latin typeface="Courier New"/>
                <a:ea typeface="Courier New"/>
                <a:cs typeface="Courier New"/>
                <a:sym typeface="Courier New"/>
              </a:rPr>
              <a:t>alumnos$edad</a:t>
            </a:r>
            <a:r>
              <a:rPr lang="es-PE" sz="2400" b="0" i="0" u="none" strike="noStrike" cap="none" dirty="0">
                <a:solidFill>
                  <a:schemeClr val="dk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dk1"/>
              </a:buClr>
              <a:buSzPts val="2400"/>
              <a:buFont typeface="Courier New"/>
              <a:buNone/>
            </a:pPr>
            <a:r>
              <a:rPr lang="es-PE" sz="2400" b="0" i="0" u="none" strike="noStrike" cap="none" dirty="0" err="1">
                <a:solidFill>
                  <a:schemeClr val="dk1"/>
                </a:solidFill>
                <a:latin typeface="Courier New"/>
                <a:ea typeface="Courier New"/>
                <a:cs typeface="Courier New"/>
                <a:sym typeface="Courier New"/>
              </a:rPr>
              <a:t>str</a:t>
            </a:r>
            <a:r>
              <a:rPr lang="es-PE" sz="2400" b="0" i="0" u="none" strike="noStrike" cap="none" dirty="0">
                <a:solidFill>
                  <a:schemeClr val="dk1"/>
                </a:solidFill>
                <a:latin typeface="Courier New"/>
                <a:ea typeface="Courier New"/>
                <a:cs typeface="Courier New"/>
                <a:sym typeface="Courier New"/>
              </a:rPr>
              <a:t>(</a:t>
            </a:r>
            <a:r>
              <a:rPr lang="es-PE" sz="2400" b="0" i="0" u="none" strike="noStrike" cap="none" dirty="0" err="1">
                <a:solidFill>
                  <a:schemeClr val="dk1"/>
                </a:solidFill>
                <a:latin typeface="Courier New"/>
                <a:ea typeface="Courier New"/>
                <a:cs typeface="Courier New"/>
                <a:sym typeface="Courier New"/>
              </a:rPr>
              <a:t>alumnos$edad</a:t>
            </a:r>
            <a:r>
              <a:rPr lang="es-PE" sz="2400" b="0" i="0" u="none" strike="noStrike" cap="none" dirty="0">
                <a:solidFill>
                  <a:schemeClr val="dk1"/>
                </a:solidFill>
                <a:latin typeface="Courier New"/>
                <a:ea typeface="Courier New"/>
                <a:cs typeface="Courier New"/>
                <a:sym typeface="Courier New"/>
              </a:rPr>
              <a:t>)</a:t>
            </a:r>
            <a:r>
              <a:rPr lang="es-PE" sz="2400" b="0" i="0" u="none" strike="noStrike" cap="none" dirty="0">
                <a:solidFill>
                  <a:schemeClr val="dk1"/>
                </a:solidFill>
                <a:latin typeface="Calibri"/>
                <a:ea typeface="Calibri"/>
                <a:cs typeface="Calibri"/>
                <a:sym typeface="Calibri"/>
              </a:rPr>
              <a:t> </a:t>
            </a: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7"/>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highlight>
                  <a:srgbClr val="FFFF00"/>
                </a:highlight>
              </a:rPr>
              <a:t>4) Merge</a:t>
            </a:r>
            <a:endParaRPr b="1" u="sng">
              <a:highlight>
                <a:srgbClr val="FFFF00"/>
              </a:highlight>
            </a:endParaRPr>
          </a:p>
        </p:txBody>
      </p:sp>
      <p:sp>
        <p:nvSpPr>
          <p:cNvPr id="310" name="Google Shape;310;p27"/>
          <p:cNvSpPr txBox="1">
            <a:spLocks noGrp="1"/>
          </p:cNvSpPr>
          <p:nvPr>
            <p:ph type="body" idx="1"/>
          </p:nvPr>
        </p:nvSpPr>
        <p:spPr>
          <a:xfrm>
            <a:off x="657624" y="1328643"/>
            <a:ext cx="10835677" cy="25451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a:t>Creamos una nueva Data Frame</a:t>
            </a:r>
            <a:endParaRPr/>
          </a:p>
        </p:txBody>
      </p:sp>
      <p:sp>
        <p:nvSpPr>
          <p:cNvPr id="311" name="Google Shape;311;p27"/>
          <p:cNvSpPr txBox="1"/>
          <p:nvPr/>
        </p:nvSpPr>
        <p:spPr>
          <a:xfrm>
            <a:off x="609843" y="4312863"/>
            <a:ext cx="10835677" cy="2545137"/>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Juntando las dos datas (con el anterior ejemplo que tenía la base creada “alumnos):</a:t>
            </a:r>
            <a:endParaRPr sz="2800">
              <a:solidFill>
                <a:schemeClr val="dk1"/>
              </a:solidFill>
              <a:latin typeface="Calibri"/>
              <a:ea typeface="Calibri"/>
              <a:cs typeface="Calibri"/>
              <a:sym typeface="Calibri"/>
            </a:endParaRPr>
          </a:p>
        </p:txBody>
      </p:sp>
      <p:sp>
        <p:nvSpPr>
          <p:cNvPr id="312" name="Google Shape;312;p27"/>
          <p:cNvSpPr/>
          <p:nvPr/>
        </p:nvSpPr>
        <p:spPr>
          <a:xfrm>
            <a:off x="1177411" y="5296423"/>
            <a:ext cx="9770400" cy="1185000"/>
          </a:xfrm>
          <a:prstGeom prst="rect">
            <a:avLst/>
          </a:prstGeom>
          <a:solidFill>
            <a:srgbClr val="F5F5F5"/>
          </a:solidFill>
          <a:ln>
            <a:noFill/>
          </a:ln>
        </p:spPr>
        <p:txBody>
          <a:bodyPr spcFirstLastPara="1" wrap="square" lIns="0" tIns="0" rIns="0" bIns="76175" anchor="ctr" anchorCtr="0">
            <a:spAutoFit/>
          </a:bodyPr>
          <a:lstStyle/>
          <a:p>
            <a:pPr marL="0" marR="0" lvl="0" indent="0" algn="l" rtl="0">
              <a:spcBef>
                <a:spcPts val="0"/>
              </a:spcBef>
              <a:spcAft>
                <a:spcPts val="0"/>
              </a:spcAft>
              <a:buNone/>
            </a:pPr>
            <a:r>
              <a:rPr lang="es-PE" sz="2400" dirty="0" err="1">
                <a:solidFill>
                  <a:schemeClr val="dk1"/>
                </a:solidFill>
                <a:latin typeface="Courier New"/>
                <a:ea typeface="Courier New"/>
                <a:cs typeface="Courier New"/>
                <a:sym typeface="Courier New"/>
              </a:rPr>
              <a:t>alumnos_total</a:t>
            </a:r>
            <a:r>
              <a:rPr lang="es-PE" sz="2400" dirty="0">
                <a:solidFill>
                  <a:schemeClr val="dk1"/>
                </a:solidFill>
                <a:latin typeface="Courier New"/>
                <a:ea typeface="Courier New"/>
                <a:cs typeface="Courier New"/>
                <a:sym typeface="Courier New"/>
              </a:rPr>
              <a:t> = </a:t>
            </a:r>
            <a:r>
              <a:rPr lang="es-PE" sz="2400" dirty="0" err="1">
                <a:solidFill>
                  <a:schemeClr val="dk1"/>
                </a:solidFill>
                <a:latin typeface="Courier New"/>
                <a:ea typeface="Courier New"/>
                <a:cs typeface="Courier New"/>
                <a:sym typeface="Courier New"/>
              </a:rPr>
              <a:t>merge</a:t>
            </a:r>
            <a:r>
              <a:rPr lang="es-PE" sz="2400" dirty="0">
                <a:solidFill>
                  <a:schemeClr val="dk1"/>
                </a:solidFill>
                <a:latin typeface="Courier New"/>
                <a:ea typeface="Courier New"/>
                <a:cs typeface="Courier New"/>
                <a:sym typeface="Courier New"/>
              </a:rPr>
              <a:t>(alumnos, alumnos2, </a:t>
            </a:r>
            <a:r>
              <a:rPr lang="es-PE" sz="2400" dirty="0" err="1">
                <a:solidFill>
                  <a:schemeClr val="dk1"/>
                </a:solidFill>
                <a:latin typeface="Courier New"/>
                <a:ea typeface="Courier New"/>
                <a:cs typeface="Courier New"/>
                <a:sym typeface="Courier New"/>
              </a:rPr>
              <a:t>by</a:t>
            </a:r>
            <a:r>
              <a:rPr lang="es-PE" sz="2400" dirty="0">
                <a:solidFill>
                  <a:schemeClr val="dk1"/>
                </a:solidFill>
                <a:latin typeface="Courier New"/>
                <a:ea typeface="Courier New"/>
                <a:cs typeface="Courier New"/>
                <a:sym typeface="Courier New"/>
              </a:rPr>
              <a:t>="nombre")</a:t>
            </a:r>
            <a:endParaRPr dirty="0"/>
          </a:p>
          <a:p>
            <a:pPr marL="0" marR="0" lvl="0" indent="0" algn="l" rtl="0">
              <a:spcBef>
                <a:spcPts val="0"/>
              </a:spcBef>
              <a:spcAft>
                <a:spcPts val="0"/>
              </a:spcAft>
              <a:buNone/>
            </a:pPr>
            <a:endParaRPr sz="2400" dirty="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PE" sz="2400" dirty="0" err="1">
                <a:solidFill>
                  <a:schemeClr val="dk1"/>
                </a:solidFill>
                <a:latin typeface="Courier New"/>
                <a:ea typeface="Courier New"/>
                <a:cs typeface="Courier New"/>
                <a:sym typeface="Courier New"/>
              </a:rPr>
              <a:t>alumnos_total</a:t>
            </a:r>
            <a:endParaRPr sz="2400" dirty="0">
              <a:solidFill>
                <a:schemeClr val="dk1"/>
              </a:solidFill>
              <a:latin typeface="Courier New"/>
              <a:ea typeface="Courier New"/>
              <a:cs typeface="Courier New"/>
              <a:sym typeface="Courier New"/>
            </a:endParaRPr>
          </a:p>
        </p:txBody>
      </p:sp>
      <p:sp>
        <p:nvSpPr>
          <p:cNvPr id="313" name="Google Shape;313;p27"/>
          <p:cNvSpPr/>
          <p:nvPr/>
        </p:nvSpPr>
        <p:spPr>
          <a:xfrm>
            <a:off x="692495" y="1849584"/>
            <a:ext cx="10740120" cy="2231356"/>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chemeClr val="dk1"/>
              </a:buClr>
              <a:buSzPts val="2000"/>
              <a:buFont typeface="Courier New"/>
              <a:buNone/>
            </a:pPr>
            <a:r>
              <a:rPr lang="es-PE" sz="2000" b="0" i="1" u="none" strike="noStrike" cap="none" dirty="0">
                <a:solidFill>
                  <a:schemeClr val="dk1"/>
                </a:solidFill>
                <a:latin typeface="Courier New"/>
                <a:ea typeface="Courier New"/>
                <a:cs typeface="Courier New"/>
                <a:sym typeface="Courier New"/>
              </a:rPr>
              <a:t>#vectores</a:t>
            </a:r>
            <a:r>
              <a:rPr lang="es-PE" sz="2000" b="0" i="0" u="none" strike="noStrike" cap="none" dirty="0">
                <a:solidFill>
                  <a:schemeClr val="dk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dk1"/>
              </a:buClr>
              <a:buSzPts val="2000"/>
              <a:buFont typeface="Courier New"/>
              <a:buNone/>
            </a:pPr>
            <a:r>
              <a:rPr lang="es-PE" sz="2000" b="0" i="0" u="none" strike="noStrike" cap="none" dirty="0">
                <a:solidFill>
                  <a:schemeClr val="dk1"/>
                </a:solidFill>
                <a:latin typeface="Courier New"/>
                <a:ea typeface="Courier New"/>
                <a:cs typeface="Courier New"/>
                <a:sym typeface="Courier New"/>
              </a:rPr>
              <a:t>nombre=c("Marcela", "Miguel", "Diana", "Mayte", "Hans", "Piero", "Katherine", "Alejandra", "Naomi") </a:t>
            </a:r>
            <a:endParaRPr dirty="0"/>
          </a:p>
          <a:p>
            <a:pPr marL="0" marR="0" lvl="0" indent="0" algn="l" rtl="0">
              <a:lnSpc>
                <a:spcPct val="100000"/>
              </a:lnSpc>
              <a:spcBef>
                <a:spcPts val="0"/>
              </a:spcBef>
              <a:spcAft>
                <a:spcPts val="0"/>
              </a:spcAft>
              <a:buClr>
                <a:schemeClr val="dk1"/>
              </a:buClr>
              <a:buSzPts val="2000"/>
              <a:buFont typeface="Courier New"/>
              <a:buNone/>
            </a:pPr>
            <a:r>
              <a:rPr lang="es-PE" sz="2000" b="0" i="0" u="none" strike="noStrike" cap="none" dirty="0">
                <a:solidFill>
                  <a:schemeClr val="dk1"/>
                </a:solidFill>
                <a:latin typeface="Courier New"/>
                <a:ea typeface="Courier New"/>
                <a:cs typeface="Courier New"/>
                <a:sym typeface="Courier New"/>
              </a:rPr>
              <a:t>nota_PC2=c(14,17,18,13,15,16,17,11,20) </a:t>
            </a:r>
            <a:r>
              <a:rPr lang="es-PE" sz="2000" b="0" i="1" u="none" strike="noStrike" cap="none" dirty="0">
                <a:solidFill>
                  <a:schemeClr val="dk1"/>
                </a:solidFill>
                <a:latin typeface="Courier New"/>
                <a:ea typeface="Courier New"/>
                <a:cs typeface="Courier New"/>
                <a:sym typeface="Courier New"/>
              </a:rPr>
              <a:t>#Data </a:t>
            </a:r>
            <a:r>
              <a:rPr lang="es-PE" sz="2000" b="0" i="1" u="none" strike="noStrike" cap="none" dirty="0" err="1">
                <a:solidFill>
                  <a:schemeClr val="dk1"/>
                </a:solidFill>
                <a:latin typeface="Courier New"/>
                <a:ea typeface="Courier New"/>
                <a:cs typeface="Courier New"/>
                <a:sym typeface="Courier New"/>
              </a:rPr>
              <a:t>Frame</a:t>
            </a:r>
            <a:r>
              <a:rPr lang="es-PE" sz="2000" b="0" i="1" u="none" strike="noStrike" cap="none" dirty="0">
                <a:solidFill>
                  <a:schemeClr val="dk1"/>
                </a:solidFill>
                <a:latin typeface="Courier New"/>
                <a:ea typeface="Courier New"/>
                <a:cs typeface="Courier New"/>
                <a:sym typeface="Courier New"/>
              </a:rPr>
              <a:t> como una "lista" de vectores</a:t>
            </a:r>
            <a:r>
              <a:rPr lang="es-PE" sz="2000" b="0" i="0" u="none" strike="noStrike" cap="none" dirty="0">
                <a:solidFill>
                  <a:schemeClr val="dk1"/>
                </a:solidFill>
                <a:latin typeface="Courier New"/>
                <a:ea typeface="Courier New"/>
                <a:cs typeface="Courier New"/>
                <a:sym typeface="Courier New"/>
              </a:rPr>
              <a:t> </a:t>
            </a:r>
            <a:endParaRPr dirty="0"/>
          </a:p>
          <a:p>
            <a:pPr marL="0" marR="0" lvl="0" indent="0" algn="l" rtl="0">
              <a:lnSpc>
                <a:spcPct val="100000"/>
              </a:lnSpc>
              <a:spcBef>
                <a:spcPts val="0"/>
              </a:spcBef>
              <a:spcAft>
                <a:spcPts val="0"/>
              </a:spcAft>
              <a:buClr>
                <a:schemeClr val="dk1"/>
              </a:buClr>
              <a:buSzPts val="2000"/>
              <a:buFont typeface="Courier New"/>
              <a:buNone/>
            </a:pPr>
            <a:r>
              <a:rPr lang="es-PE" sz="2000" b="0" i="0" u="none" strike="noStrike" cap="none" dirty="0">
                <a:solidFill>
                  <a:schemeClr val="dk1"/>
                </a:solidFill>
                <a:latin typeface="Courier New"/>
                <a:ea typeface="Courier New"/>
                <a:cs typeface="Courier New"/>
                <a:sym typeface="Courier New"/>
              </a:rPr>
              <a:t>alumnos2=</a:t>
            </a:r>
            <a:r>
              <a:rPr lang="es-PE" sz="2000" b="0" i="0" u="none" strike="noStrike" cap="none" dirty="0" err="1">
                <a:solidFill>
                  <a:schemeClr val="dk1"/>
                </a:solidFill>
                <a:latin typeface="Courier New"/>
                <a:ea typeface="Courier New"/>
                <a:cs typeface="Courier New"/>
                <a:sym typeface="Courier New"/>
              </a:rPr>
              <a:t>data.frame</a:t>
            </a:r>
            <a:r>
              <a:rPr lang="es-PE" sz="2000" b="0" i="0" u="none" strike="noStrike" cap="none" dirty="0">
                <a:solidFill>
                  <a:schemeClr val="dk1"/>
                </a:solidFill>
                <a:latin typeface="Courier New"/>
                <a:ea typeface="Courier New"/>
                <a:cs typeface="Courier New"/>
                <a:sym typeface="Courier New"/>
              </a:rPr>
              <a:t>(nombre, nota_PC2, </a:t>
            </a:r>
            <a:r>
              <a:rPr lang="es-PE" sz="2000" b="0" i="0" u="none" strike="noStrike" cap="none" dirty="0" err="1">
                <a:solidFill>
                  <a:schemeClr val="dk1"/>
                </a:solidFill>
                <a:latin typeface="Courier New"/>
                <a:ea typeface="Courier New"/>
                <a:cs typeface="Courier New"/>
                <a:sym typeface="Courier New"/>
              </a:rPr>
              <a:t>stringsAsFactors</a:t>
            </a:r>
            <a:r>
              <a:rPr lang="es-PE" sz="2000" b="0" i="0" u="none" strike="noStrike" cap="none" dirty="0">
                <a:solidFill>
                  <a:schemeClr val="dk1"/>
                </a:solidFill>
                <a:latin typeface="Courier New"/>
                <a:ea typeface="Courier New"/>
                <a:cs typeface="Courier New"/>
                <a:sym typeface="Courier New"/>
              </a:rPr>
              <a:t> = F)</a:t>
            </a:r>
            <a:endParaRPr dirty="0"/>
          </a:p>
          <a:p>
            <a:pPr marL="0" marR="0" lvl="0" indent="0" algn="l" rtl="0">
              <a:lnSpc>
                <a:spcPct val="100000"/>
              </a:lnSpc>
              <a:spcBef>
                <a:spcPts val="0"/>
              </a:spcBef>
              <a:spcAft>
                <a:spcPts val="0"/>
              </a:spcAft>
              <a:buClr>
                <a:schemeClr val="dk1"/>
              </a:buClr>
              <a:buSzPts val="2000"/>
              <a:buFont typeface="Courier New"/>
              <a:buNone/>
            </a:pPr>
            <a:r>
              <a:rPr lang="es-PE" sz="2000" b="0" i="0" u="none" strike="noStrike" cap="none" dirty="0">
                <a:solidFill>
                  <a:schemeClr val="dk1"/>
                </a:solidFill>
                <a:latin typeface="Courier New"/>
                <a:ea typeface="Courier New"/>
                <a:cs typeface="Courier New"/>
                <a:sym typeface="Courier New"/>
              </a:rPr>
              <a:t>alumnos2</a:t>
            </a:r>
            <a:r>
              <a:rPr lang="es-PE" sz="2000" b="0" i="0" u="none" strike="noStrike" cap="none" dirty="0">
                <a:solidFill>
                  <a:schemeClr val="dk1"/>
                </a:solidFill>
                <a:latin typeface="Calibri"/>
                <a:ea typeface="Calibri"/>
                <a:cs typeface="Calibri"/>
                <a:sym typeface="Calibri"/>
              </a:rPr>
              <a:t> </a:t>
            </a:r>
            <a:endParaRPr sz="2000" b="0" i="0" u="none" strike="noStrike" cap="none" dirty="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8"/>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highlight>
                  <a:srgbClr val="FFFFFF"/>
                </a:highlight>
              </a:rPr>
              <a:t>Operaciones básicas con data frames</a:t>
            </a:r>
            <a:endParaRPr b="1" u="sng">
              <a:highlight>
                <a:srgbClr val="FFFFFF"/>
              </a:highlight>
            </a:endParaRPr>
          </a:p>
        </p:txBody>
      </p:sp>
      <p:sp>
        <p:nvSpPr>
          <p:cNvPr id="319" name="Google Shape;319;p28"/>
          <p:cNvSpPr txBox="1">
            <a:spLocks noGrp="1"/>
          </p:cNvSpPr>
          <p:nvPr>
            <p:ph type="body" idx="1"/>
          </p:nvPr>
        </p:nvSpPr>
        <p:spPr>
          <a:xfrm>
            <a:off x="657624" y="1328643"/>
            <a:ext cx="10835677" cy="25451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a:t>Colocamos la variable “nombre” en el índice de la data:</a:t>
            </a:r>
            <a:endParaRPr/>
          </a:p>
        </p:txBody>
      </p:sp>
      <p:sp>
        <p:nvSpPr>
          <p:cNvPr id="320" name="Google Shape;320;p28"/>
          <p:cNvSpPr/>
          <p:nvPr/>
        </p:nvSpPr>
        <p:spPr>
          <a:xfrm>
            <a:off x="725940" y="2286808"/>
            <a:ext cx="10740120" cy="1923579"/>
          </a:xfrm>
          <a:prstGeom prst="rect">
            <a:avLst/>
          </a:prstGeom>
          <a:solidFill>
            <a:srgbClr val="F5F5F5"/>
          </a:solidFill>
          <a:ln>
            <a:noFill/>
          </a:ln>
        </p:spPr>
        <p:txBody>
          <a:bodyPr spcFirstLastPara="1" wrap="square" lIns="0" tIns="0" rIns="0" bIns="76175" anchor="ctr" anchorCtr="0">
            <a:spAutoFit/>
          </a:bodyPr>
          <a:lstStyle/>
          <a:p>
            <a:pPr marL="0" marR="0" lvl="0" indent="0" algn="l" rtl="0">
              <a:spcBef>
                <a:spcPts val="0"/>
              </a:spcBef>
              <a:spcAft>
                <a:spcPts val="0"/>
              </a:spcAft>
              <a:buNone/>
            </a:pPr>
            <a:r>
              <a:rPr lang="es-PE" sz="2400" i="1">
                <a:solidFill>
                  <a:schemeClr val="dk1"/>
                </a:solidFill>
                <a:latin typeface="Courier New"/>
                <a:ea typeface="Courier New"/>
                <a:cs typeface="Courier New"/>
                <a:sym typeface="Courier New"/>
              </a:rPr>
              <a:t>row.names(alumnos_total)=alumnos_total$nombre</a:t>
            </a:r>
            <a:endParaRPr sz="2400" i="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PE" sz="2400" i="1">
                <a:solidFill>
                  <a:schemeClr val="dk1"/>
                </a:solidFill>
                <a:latin typeface="Courier New"/>
                <a:ea typeface="Courier New"/>
                <a:cs typeface="Courier New"/>
                <a:sym typeface="Courier New"/>
              </a:rPr>
              <a:t>alumnos_total = alumnos_total[-c(1)]#ya no necesito la variable nombre, la elimino. </a:t>
            </a:r>
            <a:endParaRPr/>
          </a:p>
          <a:p>
            <a:pPr marL="0" marR="0" lvl="0" indent="0" algn="l" rtl="0">
              <a:spcBef>
                <a:spcPts val="0"/>
              </a:spcBef>
              <a:spcAft>
                <a:spcPts val="0"/>
              </a:spcAft>
              <a:buNone/>
            </a:pPr>
            <a:endParaRPr sz="2400" i="1">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s-PE" sz="2400" i="1">
                <a:solidFill>
                  <a:schemeClr val="dk1"/>
                </a:solidFill>
                <a:latin typeface="Courier New"/>
                <a:ea typeface="Courier New"/>
                <a:cs typeface="Courier New"/>
                <a:sym typeface="Courier New"/>
              </a:rPr>
              <a:t>alumnos_total </a:t>
            </a:r>
            <a:endParaRPr sz="2400" b="0" i="0" u="none" strike="noStrike" cap="none">
              <a:solidFill>
                <a:schemeClr val="dk1"/>
              </a:solidFill>
              <a:latin typeface="Arial"/>
              <a:ea typeface="Arial"/>
              <a:cs typeface="Arial"/>
              <a:sym typeface="Arial"/>
            </a:endParaRPr>
          </a:p>
        </p:txBody>
      </p:sp>
      <p:sp>
        <p:nvSpPr>
          <p:cNvPr id="321" name="Google Shape;321;p28"/>
          <p:cNvSpPr txBox="1">
            <a:spLocks noGrp="1"/>
          </p:cNvSpPr>
          <p:nvPr>
            <p:ph type="body" idx="1"/>
          </p:nvPr>
        </p:nvSpPr>
        <p:spPr>
          <a:xfrm>
            <a:off x="725950" y="4962775"/>
            <a:ext cx="7728600" cy="15918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800"/>
              <a:buNone/>
            </a:pPr>
            <a:r>
              <a:rPr lang="es-PE" sz="2200" b="1"/>
              <a:t>“R TIP”</a:t>
            </a:r>
            <a:r>
              <a:rPr lang="es-PE" sz="2200"/>
              <a:t>: El comando row.names permite establecer nombres a las columnas, es decir introducir la variable seleccionada como nombre de cada columna.</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9"/>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Operaciones básicas con data frames</a:t>
            </a:r>
            <a:endParaRPr b="1" u="sng"/>
          </a:p>
        </p:txBody>
      </p:sp>
      <p:sp>
        <p:nvSpPr>
          <p:cNvPr id="327" name="Google Shape;327;p29"/>
          <p:cNvSpPr txBox="1">
            <a:spLocks noGrp="1"/>
          </p:cNvSpPr>
          <p:nvPr>
            <p:ph type="body" idx="1"/>
          </p:nvPr>
        </p:nvSpPr>
        <p:spPr>
          <a:xfrm>
            <a:off x="657624" y="1328643"/>
            <a:ext cx="10835677" cy="64182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a:t>Buscar la nota máxima en la PC1</a:t>
            </a:r>
            <a:endParaRPr/>
          </a:p>
        </p:txBody>
      </p:sp>
      <p:sp>
        <p:nvSpPr>
          <p:cNvPr id="328" name="Google Shape;328;p29"/>
          <p:cNvSpPr/>
          <p:nvPr/>
        </p:nvSpPr>
        <p:spPr>
          <a:xfrm>
            <a:off x="580235" y="2137060"/>
            <a:ext cx="10740120" cy="446252"/>
          </a:xfrm>
          <a:prstGeom prst="rect">
            <a:avLst/>
          </a:prstGeom>
          <a:solidFill>
            <a:srgbClr val="F5F5F5"/>
          </a:solidFill>
          <a:ln>
            <a:noFill/>
          </a:ln>
        </p:spPr>
        <p:txBody>
          <a:bodyPr spcFirstLastPara="1" wrap="square" lIns="0" tIns="0" rIns="0" bIns="76175" anchor="ctr" anchorCtr="0">
            <a:spAutoFit/>
          </a:bodyPr>
          <a:lstStyle/>
          <a:p>
            <a:pPr marL="0" marR="0" lvl="0" indent="0" algn="ctr" rtl="0">
              <a:spcBef>
                <a:spcPts val="0"/>
              </a:spcBef>
              <a:spcAft>
                <a:spcPts val="0"/>
              </a:spcAft>
              <a:buNone/>
            </a:pPr>
            <a:r>
              <a:rPr lang="es-PE" sz="2400" i="1">
                <a:solidFill>
                  <a:schemeClr val="dk1"/>
                </a:solidFill>
                <a:latin typeface="Courier New"/>
                <a:ea typeface="Courier New"/>
                <a:cs typeface="Courier New"/>
                <a:sym typeface="Courier New"/>
              </a:rPr>
              <a:t>alumnos_total[which.max(alumnos_total$nota_PC1),] </a:t>
            </a:r>
            <a:endParaRPr/>
          </a:p>
        </p:txBody>
      </p:sp>
      <p:sp>
        <p:nvSpPr>
          <p:cNvPr id="329" name="Google Shape;329;p29"/>
          <p:cNvSpPr txBox="1"/>
          <p:nvPr/>
        </p:nvSpPr>
        <p:spPr>
          <a:xfrm>
            <a:off x="678161" y="2904224"/>
            <a:ext cx="10835677" cy="641825"/>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Solo las notas de los alumnos de Lima</a:t>
            </a:r>
            <a:endParaRPr sz="2800">
              <a:solidFill>
                <a:schemeClr val="dk1"/>
              </a:solidFill>
              <a:latin typeface="Calibri"/>
              <a:ea typeface="Calibri"/>
              <a:cs typeface="Calibri"/>
              <a:sym typeface="Calibri"/>
            </a:endParaRPr>
          </a:p>
        </p:txBody>
      </p:sp>
      <p:sp>
        <p:nvSpPr>
          <p:cNvPr id="330" name="Google Shape;330;p29"/>
          <p:cNvSpPr/>
          <p:nvPr/>
        </p:nvSpPr>
        <p:spPr>
          <a:xfrm>
            <a:off x="580235" y="3643835"/>
            <a:ext cx="10740120" cy="446252"/>
          </a:xfrm>
          <a:prstGeom prst="rect">
            <a:avLst/>
          </a:prstGeom>
          <a:solidFill>
            <a:srgbClr val="F5F5F5"/>
          </a:solidFill>
          <a:ln>
            <a:noFill/>
          </a:ln>
        </p:spPr>
        <p:txBody>
          <a:bodyPr spcFirstLastPara="1" wrap="square" lIns="0" tIns="0" rIns="0" bIns="76175" anchor="ctr" anchorCtr="0">
            <a:spAutoFit/>
          </a:bodyPr>
          <a:lstStyle/>
          <a:p>
            <a:pPr marL="0" marR="0" lvl="0" indent="0" algn="ctr" rtl="0">
              <a:spcBef>
                <a:spcPts val="0"/>
              </a:spcBef>
              <a:spcAft>
                <a:spcPts val="0"/>
              </a:spcAft>
              <a:buNone/>
            </a:pPr>
            <a:r>
              <a:rPr lang="es-PE" sz="2400" i="1">
                <a:solidFill>
                  <a:schemeClr val="dk1"/>
                </a:solidFill>
                <a:latin typeface="Courier New"/>
                <a:ea typeface="Courier New"/>
                <a:cs typeface="Courier New"/>
                <a:sym typeface="Courier New"/>
              </a:rPr>
              <a:t>alumnos_total[alumnos_total$ciudad == "Lima",]$nota_PC1</a:t>
            </a:r>
            <a:endParaRPr/>
          </a:p>
        </p:txBody>
      </p:sp>
      <p:sp>
        <p:nvSpPr>
          <p:cNvPr id="331" name="Google Shape;331;p29"/>
          <p:cNvSpPr txBox="1"/>
          <p:nvPr/>
        </p:nvSpPr>
        <p:spPr>
          <a:xfrm>
            <a:off x="678161" y="4461531"/>
            <a:ext cx="10835677" cy="641825"/>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Con subset de alumnos de Lima con nota mayor a 16 en la PC2</a:t>
            </a:r>
            <a:endParaRPr sz="2800">
              <a:solidFill>
                <a:schemeClr val="dk1"/>
              </a:solidFill>
              <a:latin typeface="Calibri"/>
              <a:ea typeface="Calibri"/>
              <a:cs typeface="Calibri"/>
              <a:sym typeface="Calibri"/>
            </a:endParaRPr>
          </a:p>
        </p:txBody>
      </p:sp>
      <p:sp>
        <p:nvSpPr>
          <p:cNvPr id="332" name="Google Shape;332;p29"/>
          <p:cNvSpPr/>
          <p:nvPr/>
        </p:nvSpPr>
        <p:spPr>
          <a:xfrm>
            <a:off x="580235" y="5288022"/>
            <a:ext cx="10740120" cy="815584"/>
          </a:xfrm>
          <a:prstGeom prst="rect">
            <a:avLst/>
          </a:prstGeom>
          <a:solidFill>
            <a:srgbClr val="F5F5F5"/>
          </a:solidFill>
          <a:ln>
            <a:noFill/>
          </a:ln>
        </p:spPr>
        <p:txBody>
          <a:bodyPr spcFirstLastPara="1" wrap="square" lIns="0" tIns="0" rIns="0" bIns="76175" anchor="ctr" anchorCtr="0">
            <a:spAutoFit/>
          </a:bodyPr>
          <a:lstStyle/>
          <a:p>
            <a:pPr marL="0" marR="0" lvl="0" indent="0" algn="ctr" rtl="0">
              <a:spcBef>
                <a:spcPts val="0"/>
              </a:spcBef>
              <a:spcAft>
                <a:spcPts val="0"/>
              </a:spcAft>
              <a:buNone/>
            </a:pPr>
            <a:r>
              <a:rPr lang="es-PE" sz="2400" i="1">
                <a:solidFill>
                  <a:schemeClr val="dk1"/>
                </a:solidFill>
                <a:latin typeface="Courier New"/>
                <a:ea typeface="Courier New"/>
                <a:cs typeface="Courier New"/>
                <a:sym typeface="Courier New"/>
              </a:rPr>
              <a:t>alumnosSub = alumnos_total[alumnos_total$ciudad == "Lima" &amp; alumnos_total$nota_PC2 &gt; 16,]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52419" y="213399"/>
            <a:ext cx="9965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¿Qué vamos a repasar en esta primera sesión?</a:t>
            </a:r>
            <a:endParaRPr/>
          </a:p>
        </p:txBody>
      </p:sp>
      <p:sp>
        <p:nvSpPr>
          <p:cNvPr id="100" name="Google Shape;100;p3"/>
          <p:cNvSpPr txBox="1">
            <a:spLocks noGrp="1"/>
          </p:cNvSpPr>
          <p:nvPr>
            <p:ph type="body" idx="1"/>
          </p:nvPr>
        </p:nvSpPr>
        <p:spPr>
          <a:xfrm>
            <a:off x="491725" y="1668625"/>
            <a:ext cx="8020500" cy="5008500"/>
          </a:xfrm>
          <a:prstGeom prst="rect">
            <a:avLst/>
          </a:prstGeom>
          <a:noFill/>
          <a:ln>
            <a:noFill/>
          </a:ln>
        </p:spPr>
        <p:txBody>
          <a:bodyPr spcFirstLastPara="1" wrap="square" lIns="91425" tIns="45700" rIns="91425" bIns="45700" anchor="t" anchorCtr="0">
            <a:normAutofit/>
          </a:bodyPr>
          <a:lstStyle/>
          <a:p>
            <a:pPr marL="228600" lvl="0" indent="-266700" algn="just" rtl="0">
              <a:lnSpc>
                <a:spcPct val="90000"/>
              </a:lnSpc>
              <a:spcBef>
                <a:spcPts val="0"/>
              </a:spcBef>
              <a:spcAft>
                <a:spcPts val="0"/>
              </a:spcAft>
              <a:buSzPts val="2400"/>
              <a:buChar char="●"/>
            </a:pPr>
            <a:r>
              <a:rPr lang="es-PE" sz="2400" dirty="0"/>
              <a:t>Repasar </a:t>
            </a:r>
            <a:r>
              <a:rPr lang="es-PE" sz="2400" b="1" u="sng" dirty="0"/>
              <a:t>de manera sencilla</a:t>
            </a:r>
            <a:r>
              <a:rPr lang="es-PE" sz="2400" dirty="0"/>
              <a:t> las operaciones básicas para la creación de bases de datos dentro del programa R:</a:t>
            </a:r>
            <a:endParaRPr sz="2400" dirty="0"/>
          </a:p>
          <a:p>
            <a:pPr marL="685800" lvl="1" indent="-266700" algn="just" rtl="0">
              <a:lnSpc>
                <a:spcPct val="90000"/>
              </a:lnSpc>
              <a:spcBef>
                <a:spcPts val="1000"/>
              </a:spcBef>
              <a:spcAft>
                <a:spcPts val="0"/>
              </a:spcAft>
              <a:buClr>
                <a:schemeClr val="dk1"/>
              </a:buClr>
              <a:buSzPts val="2400"/>
              <a:buChar char="○"/>
            </a:pPr>
            <a:r>
              <a:rPr lang="es-PE" sz="2400" dirty="0"/>
              <a:t>Qué es y cómo crear listas en R</a:t>
            </a:r>
            <a:endParaRPr sz="2400" dirty="0"/>
          </a:p>
          <a:p>
            <a:pPr marL="685800" lvl="1" indent="-266700" algn="just" rtl="0">
              <a:lnSpc>
                <a:spcPct val="90000"/>
              </a:lnSpc>
              <a:spcBef>
                <a:spcPts val="1000"/>
              </a:spcBef>
              <a:spcAft>
                <a:spcPts val="0"/>
              </a:spcAft>
              <a:buClr>
                <a:schemeClr val="dk1"/>
              </a:buClr>
              <a:buSzPts val="2400"/>
              <a:buChar char="○"/>
            </a:pPr>
            <a:r>
              <a:rPr lang="es-PE" sz="2400" dirty="0"/>
              <a:t>Qué es y cómo crear vectores en R</a:t>
            </a:r>
            <a:endParaRPr sz="2400" dirty="0"/>
          </a:p>
          <a:p>
            <a:pPr marL="685800" lvl="1" indent="-266700" algn="just" rtl="0">
              <a:lnSpc>
                <a:spcPct val="90000"/>
              </a:lnSpc>
              <a:spcBef>
                <a:spcPts val="1000"/>
              </a:spcBef>
              <a:spcAft>
                <a:spcPts val="0"/>
              </a:spcAft>
              <a:buClr>
                <a:schemeClr val="dk1"/>
              </a:buClr>
              <a:buSzPts val="2400"/>
              <a:buChar char="○"/>
            </a:pPr>
            <a:r>
              <a:rPr lang="es-PE" sz="2400" dirty="0"/>
              <a:t>Qué es y cómo crear data </a:t>
            </a:r>
            <a:r>
              <a:rPr lang="es-PE" sz="2400" dirty="0" err="1"/>
              <a:t>frames</a:t>
            </a:r>
            <a:r>
              <a:rPr lang="es-PE" sz="2400" dirty="0"/>
              <a:t> en R</a:t>
            </a:r>
            <a:endParaRPr sz="2400" dirty="0"/>
          </a:p>
          <a:p>
            <a:pPr marL="685800" lvl="1" indent="-266700" algn="just" rtl="0">
              <a:lnSpc>
                <a:spcPct val="90000"/>
              </a:lnSpc>
              <a:spcBef>
                <a:spcPts val="1000"/>
              </a:spcBef>
              <a:spcAft>
                <a:spcPts val="0"/>
              </a:spcAft>
              <a:buClr>
                <a:schemeClr val="dk1"/>
              </a:buClr>
              <a:buSzPts val="2400"/>
              <a:buChar char="○"/>
            </a:pPr>
            <a:r>
              <a:rPr lang="es-PE" sz="2400" dirty="0"/>
              <a:t>Cómo hacer un MERGE de data </a:t>
            </a:r>
            <a:r>
              <a:rPr lang="es-PE" sz="2400" dirty="0" err="1"/>
              <a:t>frames</a:t>
            </a:r>
            <a:r>
              <a:rPr lang="es-PE" sz="2400" dirty="0"/>
              <a:t> en R</a:t>
            </a:r>
            <a:endParaRPr sz="2400" dirty="0"/>
          </a:p>
          <a:p>
            <a:pPr marL="685800" lvl="1" indent="-266700" algn="just" rtl="0">
              <a:lnSpc>
                <a:spcPct val="90000"/>
              </a:lnSpc>
              <a:spcBef>
                <a:spcPts val="1000"/>
              </a:spcBef>
              <a:spcAft>
                <a:spcPts val="0"/>
              </a:spcAft>
              <a:buClr>
                <a:schemeClr val="dk1"/>
              </a:buClr>
              <a:buSzPts val="2400"/>
              <a:buChar char="○"/>
            </a:pPr>
            <a:r>
              <a:rPr lang="es-PE" sz="2400" dirty="0"/>
              <a:t>Operaciones básicas con data </a:t>
            </a:r>
            <a:r>
              <a:rPr lang="es-PE" sz="2400" dirty="0" err="1"/>
              <a:t>frames</a:t>
            </a:r>
            <a:endParaRPr sz="2400" dirty="0"/>
          </a:p>
          <a:p>
            <a:pPr marL="457200" lvl="0" indent="-381000" algn="just" rtl="0">
              <a:lnSpc>
                <a:spcPct val="90000"/>
              </a:lnSpc>
              <a:spcBef>
                <a:spcPts val="0"/>
              </a:spcBef>
              <a:spcAft>
                <a:spcPts val="0"/>
              </a:spcAft>
              <a:buSzPts val="2400"/>
              <a:buChar char="●"/>
            </a:pPr>
            <a:r>
              <a:rPr lang="es-PE" sz="2400" dirty="0"/>
              <a:t>Responder preguntas sobre la clase teórica</a:t>
            </a:r>
            <a:endParaRPr sz="2400" dirty="0"/>
          </a:p>
          <a:p>
            <a:pPr marL="914400" lvl="1" indent="-381000" algn="just" rtl="0">
              <a:lnSpc>
                <a:spcPct val="90000"/>
              </a:lnSpc>
              <a:spcBef>
                <a:spcPts val="0"/>
              </a:spcBef>
              <a:spcAft>
                <a:spcPts val="0"/>
              </a:spcAft>
              <a:buSzPts val="2400"/>
              <a:buChar char="○"/>
            </a:pPr>
            <a:r>
              <a:rPr lang="es-PE" sz="2400" dirty="0"/>
              <a:t>Repasar ejemplo sobre APIS</a:t>
            </a:r>
            <a:endParaRPr sz="2400" dirty="0"/>
          </a:p>
          <a:p>
            <a:pPr marL="0" lvl="0" indent="0" algn="just" rtl="0">
              <a:lnSpc>
                <a:spcPct val="90000"/>
              </a:lnSpc>
              <a:spcBef>
                <a:spcPts val="1000"/>
              </a:spcBef>
              <a:spcAft>
                <a:spcPts val="0"/>
              </a:spcAft>
              <a:buNone/>
            </a:pPr>
            <a:endParaRPr sz="2400" dirty="0"/>
          </a:p>
          <a:p>
            <a:pPr marL="457200" lvl="0" indent="-381000" algn="just" rtl="0">
              <a:lnSpc>
                <a:spcPct val="90000"/>
              </a:lnSpc>
              <a:spcBef>
                <a:spcPts val="1000"/>
              </a:spcBef>
              <a:spcAft>
                <a:spcPts val="0"/>
              </a:spcAft>
              <a:buSzPts val="2400"/>
              <a:buChar char="-"/>
            </a:pPr>
            <a:r>
              <a:rPr lang="es-PE" sz="2400" b="1" u="sng" dirty="0"/>
              <a:t>Tomar la Práctica Calificada 1</a:t>
            </a:r>
            <a:endParaRPr sz="2400" b="1" u="sng" dirty="0"/>
          </a:p>
        </p:txBody>
      </p:sp>
      <p:pic>
        <p:nvPicPr>
          <p:cNvPr id="101" name="Google Shape;101;p3" descr="Resultado de imagen para estadÃ­stica"/>
          <p:cNvPicPr preferRelativeResize="0"/>
          <p:nvPr/>
        </p:nvPicPr>
        <p:blipFill rotWithShape="1">
          <a:blip r:embed="rId3">
            <a:alphaModFix/>
          </a:blip>
          <a:srcRect/>
          <a:stretch/>
        </p:blipFill>
        <p:spPr>
          <a:xfrm>
            <a:off x="8709500" y="3179825"/>
            <a:ext cx="3049675" cy="2118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0"/>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Operaciones básicas con data frames</a:t>
            </a:r>
            <a:endParaRPr b="1" u="sng"/>
          </a:p>
        </p:txBody>
      </p:sp>
      <p:sp>
        <p:nvSpPr>
          <p:cNvPr id="338" name="Google Shape;338;p30"/>
          <p:cNvSpPr txBox="1">
            <a:spLocks noGrp="1"/>
          </p:cNvSpPr>
          <p:nvPr>
            <p:ph type="body" idx="1"/>
          </p:nvPr>
        </p:nvSpPr>
        <p:spPr>
          <a:xfrm>
            <a:off x="643291" y="2127133"/>
            <a:ext cx="10835677" cy="641825"/>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a:t>Eliminar casos que tienen valores perdidos en una columna específica</a:t>
            </a:r>
            <a:endParaRPr/>
          </a:p>
        </p:txBody>
      </p:sp>
      <p:sp>
        <p:nvSpPr>
          <p:cNvPr id="339" name="Google Shape;339;p30"/>
          <p:cNvSpPr/>
          <p:nvPr/>
        </p:nvSpPr>
        <p:spPr>
          <a:xfrm>
            <a:off x="565902" y="2935550"/>
            <a:ext cx="10740120" cy="446252"/>
          </a:xfrm>
          <a:prstGeom prst="rect">
            <a:avLst/>
          </a:prstGeom>
          <a:solidFill>
            <a:srgbClr val="F5F5F5"/>
          </a:solidFill>
          <a:ln>
            <a:noFill/>
          </a:ln>
        </p:spPr>
        <p:txBody>
          <a:bodyPr spcFirstLastPara="1" wrap="square" lIns="0" tIns="0" rIns="0" bIns="76175" anchor="ctr" anchorCtr="0">
            <a:spAutoFit/>
          </a:bodyPr>
          <a:lstStyle/>
          <a:p>
            <a:pPr marL="0" marR="0" lvl="0" indent="0" algn="ctr" rtl="0">
              <a:spcBef>
                <a:spcPts val="0"/>
              </a:spcBef>
              <a:spcAft>
                <a:spcPts val="0"/>
              </a:spcAft>
              <a:buNone/>
            </a:pPr>
            <a:r>
              <a:rPr lang="es-PE" sz="2400" i="1">
                <a:solidFill>
                  <a:schemeClr val="dk1"/>
                </a:solidFill>
                <a:latin typeface="Courier New"/>
                <a:ea typeface="Courier New"/>
                <a:cs typeface="Courier New"/>
                <a:sym typeface="Courier New"/>
              </a:rPr>
              <a:t>alumnos_total[!is.na(alumnos_total$nota_PC1),]</a:t>
            </a:r>
            <a:endParaRPr/>
          </a:p>
        </p:txBody>
      </p:sp>
      <p:sp>
        <p:nvSpPr>
          <p:cNvPr id="340" name="Google Shape;340;p30"/>
          <p:cNvSpPr txBox="1"/>
          <p:nvPr/>
        </p:nvSpPr>
        <p:spPr>
          <a:xfrm>
            <a:off x="663828" y="3702714"/>
            <a:ext cx="10835677" cy="641825"/>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590"/>
              <a:buFont typeface="Arial"/>
              <a:buNone/>
            </a:pPr>
            <a:r>
              <a:rPr lang="es-PE" sz="2590">
                <a:solidFill>
                  <a:schemeClr val="dk1"/>
                </a:solidFill>
                <a:latin typeface="Calibri"/>
                <a:ea typeface="Calibri"/>
                <a:cs typeface="Calibri"/>
                <a:sym typeface="Calibri"/>
              </a:rPr>
              <a:t>Alternativa para eliminar los casos con valores perdidos en cualquier columna</a:t>
            </a:r>
            <a:endParaRPr sz="2590">
              <a:solidFill>
                <a:schemeClr val="dk1"/>
              </a:solidFill>
              <a:latin typeface="Calibri"/>
              <a:ea typeface="Calibri"/>
              <a:cs typeface="Calibri"/>
              <a:sym typeface="Calibri"/>
            </a:endParaRPr>
          </a:p>
        </p:txBody>
      </p:sp>
      <p:sp>
        <p:nvSpPr>
          <p:cNvPr id="341" name="Google Shape;341;p30"/>
          <p:cNvSpPr/>
          <p:nvPr/>
        </p:nvSpPr>
        <p:spPr>
          <a:xfrm>
            <a:off x="565902" y="4442325"/>
            <a:ext cx="10740120" cy="446252"/>
          </a:xfrm>
          <a:prstGeom prst="rect">
            <a:avLst/>
          </a:prstGeom>
          <a:solidFill>
            <a:srgbClr val="F5F5F5"/>
          </a:solidFill>
          <a:ln>
            <a:noFill/>
          </a:ln>
        </p:spPr>
        <p:txBody>
          <a:bodyPr spcFirstLastPara="1" wrap="square" lIns="0" tIns="0" rIns="0" bIns="76175" anchor="ctr" anchorCtr="0">
            <a:spAutoFit/>
          </a:bodyPr>
          <a:lstStyle/>
          <a:p>
            <a:pPr marL="0" marR="0" lvl="0" indent="0" algn="ctr" rtl="0">
              <a:spcBef>
                <a:spcPts val="0"/>
              </a:spcBef>
              <a:spcAft>
                <a:spcPts val="0"/>
              </a:spcAft>
              <a:buNone/>
            </a:pPr>
            <a:r>
              <a:rPr lang="es-PE" sz="2400" i="1">
                <a:solidFill>
                  <a:schemeClr val="dk1"/>
                </a:solidFill>
                <a:latin typeface="Courier New"/>
                <a:ea typeface="Courier New"/>
                <a:cs typeface="Courier New"/>
                <a:sym typeface="Courier New"/>
              </a:rPr>
              <a:t>alumnos_total[complete.cases(alumnos_total),]</a:t>
            </a:r>
            <a:endParaRPr/>
          </a:p>
        </p:txBody>
      </p:sp>
      <p:sp>
        <p:nvSpPr>
          <p:cNvPr id="342" name="Google Shape;342;p30"/>
          <p:cNvSpPr txBox="1"/>
          <p:nvPr/>
        </p:nvSpPr>
        <p:spPr>
          <a:xfrm>
            <a:off x="643300" y="5554454"/>
            <a:ext cx="10835700" cy="8496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SzPts val="2590"/>
              <a:buFont typeface="Arial"/>
              <a:buNone/>
            </a:pPr>
            <a:r>
              <a:rPr lang="es-PE" sz="2200" b="1">
                <a:solidFill>
                  <a:schemeClr val="dk1"/>
                </a:solidFill>
                <a:latin typeface="Calibri"/>
                <a:ea typeface="Calibri"/>
                <a:cs typeface="Calibri"/>
                <a:sym typeface="Calibri"/>
              </a:rPr>
              <a:t>“R TIP”</a:t>
            </a:r>
            <a:r>
              <a:rPr lang="es-PE" sz="2200">
                <a:solidFill>
                  <a:schemeClr val="dk1"/>
                </a:solidFill>
                <a:latin typeface="Calibri"/>
                <a:ea typeface="Calibri"/>
                <a:cs typeface="Calibri"/>
                <a:sym typeface="Calibri"/>
              </a:rPr>
              <a:t>: el comando complete.cases permite poner de manera automática todos los valores vacíos como N.A.</a:t>
            </a:r>
            <a:endParaRPr sz="22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1"/>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Operaciones básicas con data frames</a:t>
            </a:r>
            <a:endParaRPr b="1" u="sng"/>
          </a:p>
        </p:txBody>
      </p:sp>
      <p:sp>
        <p:nvSpPr>
          <p:cNvPr id="348" name="Google Shape;348;p31"/>
          <p:cNvSpPr txBox="1">
            <a:spLocks noGrp="1"/>
          </p:cNvSpPr>
          <p:nvPr>
            <p:ph type="body" idx="1"/>
          </p:nvPr>
        </p:nvSpPr>
        <p:spPr>
          <a:xfrm>
            <a:off x="643291" y="1440367"/>
            <a:ext cx="10835677" cy="111940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590"/>
              <a:buNone/>
            </a:pPr>
            <a:r>
              <a:rPr lang="es-PE" sz="2590"/>
              <a:t>Aplicando funciones:</a:t>
            </a:r>
            <a:endParaRPr/>
          </a:p>
          <a:p>
            <a:pPr marL="0" lvl="0" indent="0" algn="just" rtl="0">
              <a:lnSpc>
                <a:spcPct val="90000"/>
              </a:lnSpc>
              <a:spcBef>
                <a:spcPts val="1000"/>
              </a:spcBef>
              <a:spcAft>
                <a:spcPts val="0"/>
              </a:spcAft>
              <a:buClr>
                <a:schemeClr val="dk1"/>
              </a:buClr>
              <a:buSzPts val="2590"/>
              <a:buNone/>
            </a:pPr>
            <a:r>
              <a:rPr lang="es-PE" sz="2590"/>
              <a:t>Para ver el promedio de notas por alumno primero convierto mis variables.</a:t>
            </a:r>
            <a:endParaRPr sz="2590"/>
          </a:p>
        </p:txBody>
      </p:sp>
      <p:sp>
        <p:nvSpPr>
          <p:cNvPr id="349" name="Google Shape;349;p31"/>
          <p:cNvSpPr/>
          <p:nvPr/>
        </p:nvSpPr>
        <p:spPr>
          <a:xfrm>
            <a:off x="565902" y="2750884"/>
            <a:ext cx="10740120" cy="815584"/>
          </a:xfrm>
          <a:prstGeom prst="rect">
            <a:avLst/>
          </a:prstGeom>
          <a:solidFill>
            <a:srgbClr val="F5F5F5"/>
          </a:solidFill>
          <a:ln>
            <a:noFill/>
          </a:ln>
        </p:spPr>
        <p:txBody>
          <a:bodyPr spcFirstLastPara="1" wrap="square" lIns="0" tIns="0" rIns="0" bIns="76175" anchor="ctr" anchorCtr="0">
            <a:spAutoFit/>
          </a:bodyPr>
          <a:lstStyle/>
          <a:p>
            <a:pPr marL="0" marR="0" lvl="0" indent="0" algn="ctr" rtl="0">
              <a:spcBef>
                <a:spcPts val="0"/>
              </a:spcBef>
              <a:spcAft>
                <a:spcPts val="0"/>
              </a:spcAft>
              <a:buNone/>
            </a:pPr>
            <a:r>
              <a:rPr lang="es-PE" sz="2400" i="1">
                <a:solidFill>
                  <a:schemeClr val="dk1"/>
                </a:solidFill>
                <a:latin typeface="Courier New"/>
                <a:ea typeface="Courier New"/>
                <a:cs typeface="Courier New"/>
                <a:sym typeface="Courier New"/>
              </a:rPr>
              <a:t>alumnos_total[c(3,4)] = lapply(alumnos_total[c(3,4)], as.numeric)</a:t>
            </a:r>
            <a:endParaRPr/>
          </a:p>
        </p:txBody>
      </p:sp>
      <p:sp>
        <p:nvSpPr>
          <p:cNvPr id="350" name="Google Shape;350;p31"/>
          <p:cNvSpPr txBox="1"/>
          <p:nvPr/>
        </p:nvSpPr>
        <p:spPr>
          <a:xfrm>
            <a:off x="663828" y="3702714"/>
            <a:ext cx="10835677" cy="641825"/>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0"/>
              </a:spcBef>
              <a:spcAft>
                <a:spcPts val="0"/>
              </a:spcAft>
              <a:buClr>
                <a:schemeClr val="dk1"/>
              </a:buClr>
              <a:buSzPts val="2800"/>
              <a:buFont typeface="Arial"/>
              <a:buNone/>
            </a:pPr>
            <a:r>
              <a:rPr lang="es-PE" sz="2800">
                <a:solidFill>
                  <a:schemeClr val="dk1"/>
                </a:solidFill>
                <a:latin typeface="Calibri"/>
                <a:ea typeface="Calibri"/>
                <a:cs typeface="Calibri"/>
                <a:sym typeface="Calibri"/>
              </a:rPr>
              <a:t>Media por grupo</a:t>
            </a:r>
            <a:endParaRPr sz="2800">
              <a:solidFill>
                <a:schemeClr val="dk1"/>
              </a:solidFill>
              <a:latin typeface="Calibri"/>
              <a:ea typeface="Calibri"/>
              <a:cs typeface="Calibri"/>
              <a:sym typeface="Calibri"/>
            </a:endParaRPr>
          </a:p>
        </p:txBody>
      </p:sp>
      <p:sp>
        <p:nvSpPr>
          <p:cNvPr id="351" name="Google Shape;351;p31"/>
          <p:cNvSpPr/>
          <p:nvPr/>
        </p:nvSpPr>
        <p:spPr>
          <a:xfrm>
            <a:off x="565902" y="4257659"/>
            <a:ext cx="10740120" cy="815584"/>
          </a:xfrm>
          <a:prstGeom prst="rect">
            <a:avLst/>
          </a:prstGeom>
          <a:solidFill>
            <a:srgbClr val="F5F5F5"/>
          </a:solidFill>
          <a:ln>
            <a:noFill/>
          </a:ln>
        </p:spPr>
        <p:txBody>
          <a:bodyPr spcFirstLastPara="1" wrap="square" lIns="0" tIns="0" rIns="0" bIns="76175" anchor="ctr" anchorCtr="0">
            <a:spAutoFit/>
          </a:bodyPr>
          <a:lstStyle/>
          <a:p>
            <a:pPr marL="0" marR="0" lvl="0" indent="0" algn="ctr" rtl="0">
              <a:spcBef>
                <a:spcPts val="0"/>
              </a:spcBef>
              <a:spcAft>
                <a:spcPts val="0"/>
              </a:spcAft>
              <a:buNone/>
            </a:pPr>
            <a:r>
              <a:rPr lang="es-PE" sz="2200" i="1">
                <a:solidFill>
                  <a:schemeClr val="dk1"/>
                </a:solidFill>
                <a:latin typeface="Courier New"/>
                <a:ea typeface="Courier New"/>
                <a:cs typeface="Courier New"/>
                <a:sym typeface="Courier New"/>
              </a:rPr>
              <a:t>aggregate(cbind(nota_PC1, nota_PC2) ~ ciudad,data=alumnos_total,FUN=mean)</a:t>
            </a:r>
            <a:endParaRPr sz="2200"/>
          </a:p>
        </p:txBody>
      </p:sp>
      <p:sp>
        <p:nvSpPr>
          <p:cNvPr id="352" name="Google Shape;352;p31"/>
          <p:cNvSpPr txBox="1">
            <a:spLocks noGrp="1"/>
          </p:cNvSpPr>
          <p:nvPr>
            <p:ph type="body" idx="1"/>
          </p:nvPr>
        </p:nvSpPr>
        <p:spPr>
          <a:xfrm>
            <a:off x="532441" y="5173492"/>
            <a:ext cx="10835700" cy="11193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chemeClr val="dk1"/>
              </a:buClr>
              <a:buSzPts val="2590"/>
              <a:buNone/>
            </a:pPr>
            <a:r>
              <a:rPr lang="es-PE" sz="2100" b="1"/>
              <a:t>“R TIP”: </a:t>
            </a:r>
            <a:r>
              <a:rPr lang="es-PE" sz="2100"/>
              <a:t>agregate es un comando que manipula la data recogiendo subgrupos, y brindando estadísticas descriptivas de estos.</a:t>
            </a:r>
            <a:endParaRPr sz="2100"/>
          </a:p>
          <a:p>
            <a:pPr marL="0" lvl="0" indent="0" algn="just" rtl="0">
              <a:lnSpc>
                <a:spcPct val="90000"/>
              </a:lnSpc>
              <a:spcBef>
                <a:spcPts val="1000"/>
              </a:spcBef>
              <a:spcAft>
                <a:spcPts val="0"/>
              </a:spcAft>
              <a:buClr>
                <a:schemeClr val="dk1"/>
              </a:buClr>
              <a:buSzPts val="2590"/>
              <a:buNone/>
            </a:pPr>
            <a:r>
              <a:rPr lang="es-PE" sz="2100" b="1"/>
              <a:t>“R TIP”</a:t>
            </a:r>
            <a:r>
              <a:rPr lang="es-PE" sz="2100"/>
              <a:t>: lapply es un comando que permite aplicar una función a varios elementos a la vez.</a:t>
            </a:r>
            <a:endParaRPr sz="2100"/>
          </a:p>
          <a:p>
            <a:pPr marL="0" lvl="0" indent="0" algn="just" rtl="0">
              <a:lnSpc>
                <a:spcPct val="90000"/>
              </a:lnSpc>
              <a:spcBef>
                <a:spcPts val="1000"/>
              </a:spcBef>
              <a:spcAft>
                <a:spcPts val="0"/>
              </a:spcAft>
              <a:buClr>
                <a:schemeClr val="dk1"/>
              </a:buClr>
              <a:buSzPts val="2590"/>
              <a:buNone/>
            </a:pPr>
            <a:r>
              <a:rPr lang="es-PE" sz="2100" b="1"/>
              <a:t>“R TIP”</a:t>
            </a:r>
            <a:r>
              <a:rPr lang="es-PE" sz="2100"/>
              <a:t>: cbind es un comando que combina los objetos por columna o por fila.</a:t>
            </a:r>
            <a:endParaRPr sz="21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Operaciones básicas con data frames</a:t>
            </a:r>
            <a:endParaRPr b="1" u="sng"/>
          </a:p>
        </p:txBody>
      </p:sp>
      <p:sp>
        <p:nvSpPr>
          <p:cNvPr id="358" name="Google Shape;358;p32"/>
          <p:cNvSpPr txBox="1">
            <a:spLocks noGrp="1"/>
          </p:cNvSpPr>
          <p:nvPr>
            <p:ph type="body" idx="1"/>
          </p:nvPr>
        </p:nvSpPr>
        <p:spPr>
          <a:xfrm>
            <a:off x="643291" y="1440367"/>
            <a:ext cx="10835677" cy="111940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PE"/>
              <a:t>Imputar</a:t>
            </a:r>
            <a:endParaRPr/>
          </a:p>
          <a:p>
            <a:pPr marL="0" lvl="0" indent="0" algn="just" rtl="0">
              <a:lnSpc>
                <a:spcPct val="90000"/>
              </a:lnSpc>
              <a:spcBef>
                <a:spcPts val="1000"/>
              </a:spcBef>
              <a:spcAft>
                <a:spcPts val="0"/>
              </a:spcAft>
              <a:buClr>
                <a:schemeClr val="dk1"/>
              </a:buClr>
              <a:buSzPts val="2800"/>
              <a:buNone/>
            </a:pPr>
            <a:r>
              <a:rPr lang="es-PE"/>
              <a:t>Reemplazando los valores perdidos:</a:t>
            </a:r>
            <a:endParaRPr/>
          </a:p>
        </p:txBody>
      </p:sp>
      <p:sp>
        <p:nvSpPr>
          <p:cNvPr id="359" name="Google Shape;359;p32"/>
          <p:cNvSpPr/>
          <p:nvPr/>
        </p:nvSpPr>
        <p:spPr>
          <a:xfrm>
            <a:off x="580225" y="2559774"/>
            <a:ext cx="10740000" cy="2873400"/>
          </a:xfrm>
          <a:prstGeom prst="rect">
            <a:avLst/>
          </a:prstGeom>
          <a:solidFill>
            <a:srgbClr val="F5F5F5"/>
          </a:solidFill>
          <a:ln>
            <a:noFill/>
          </a:ln>
        </p:spPr>
        <p:txBody>
          <a:bodyPr spcFirstLastPara="1" wrap="square" lIns="0" tIns="0" rIns="0" bIns="76175" anchor="ctr" anchorCtr="0">
            <a:spAutoFit/>
          </a:bodyPr>
          <a:lstStyle/>
          <a:p>
            <a:pPr marL="0" marR="0" lvl="0" indent="0" algn="ctr" rtl="0">
              <a:spcBef>
                <a:spcPts val="0"/>
              </a:spcBef>
              <a:spcAft>
                <a:spcPts val="0"/>
              </a:spcAft>
              <a:buNone/>
            </a:pPr>
            <a:r>
              <a:rPr lang="es-PE" sz="2000" i="1">
                <a:solidFill>
                  <a:schemeClr val="dk1"/>
                </a:solidFill>
                <a:latin typeface="Courier New"/>
                <a:ea typeface="Courier New"/>
                <a:cs typeface="Courier New"/>
                <a:sym typeface="Courier New"/>
              </a:rPr>
              <a:t>for(i in 1:ncol(alumnos_total)){  # para cada columna de alumnos_total:</a:t>
            </a:r>
            <a:endParaRPr sz="2000"/>
          </a:p>
          <a:p>
            <a:pPr marL="0" marR="0" lvl="0" indent="0" algn="ctr" rtl="0">
              <a:spcBef>
                <a:spcPts val="0"/>
              </a:spcBef>
              <a:spcAft>
                <a:spcPts val="0"/>
              </a:spcAft>
              <a:buNone/>
            </a:pPr>
            <a:r>
              <a:rPr lang="es-PE" sz="2000" i="1">
                <a:solidFill>
                  <a:schemeClr val="dk1"/>
                </a:solidFill>
                <a:latin typeface="Courier New"/>
                <a:ea typeface="Courier New"/>
                <a:cs typeface="Courier New"/>
                <a:sym typeface="Courier New"/>
              </a:rPr>
              <a:t>  MEDIA=mean(alumnos_total[,i], na.rm = T) # calcula la </a:t>
            </a:r>
            <a:endParaRPr sz="2000"/>
          </a:p>
          <a:p>
            <a:pPr marL="0" marR="0" lvl="0" indent="0" algn="ctr" rtl="0">
              <a:spcBef>
                <a:spcPts val="0"/>
              </a:spcBef>
              <a:spcAft>
                <a:spcPts val="0"/>
              </a:spcAft>
              <a:buNone/>
            </a:pPr>
            <a:r>
              <a:rPr lang="es-PE" sz="2000" i="1">
                <a:solidFill>
                  <a:schemeClr val="dk1"/>
                </a:solidFill>
                <a:latin typeface="Courier New"/>
                <a:ea typeface="Courier New"/>
                <a:cs typeface="Courier New"/>
                <a:sym typeface="Courier New"/>
              </a:rPr>
              <a:t>  alumnos_total[is.na(alumnos_total[,i]), i] &lt;- round(MEDIA) # pon la media donde haya un NA en esa columna </a:t>
            </a:r>
            <a:endParaRPr sz="2000"/>
          </a:p>
          <a:p>
            <a:pPr marL="0" marR="0" lvl="0" indent="0" algn="ctr" rtl="0">
              <a:spcBef>
                <a:spcPts val="0"/>
              </a:spcBef>
              <a:spcAft>
                <a:spcPts val="0"/>
              </a:spcAft>
              <a:buNone/>
            </a:pPr>
            <a:r>
              <a:rPr lang="es-PE" sz="2000" i="1">
                <a:solidFill>
                  <a:schemeClr val="dk1"/>
                </a:solidFill>
                <a:latin typeface="Courier New"/>
                <a:ea typeface="Courier New"/>
                <a:cs typeface="Courier New"/>
                <a:sym typeface="Courier New"/>
              </a:rPr>
              <a:t>}</a:t>
            </a:r>
            <a:endParaRPr sz="2000"/>
          </a:p>
          <a:p>
            <a:pPr marL="0" marR="0" lvl="0" indent="0" algn="ctr" rtl="0">
              <a:spcBef>
                <a:spcPts val="0"/>
              </a:spcBef>
              <a:spcAft>
                <a:spcPts val="0"/>
              </a:spcAft>
              <a:buNone/>
            </a:pPr>
            <a:endParaRPr sz="2000" i="1">
              <a:solidFill>
                <a:schemeClr val="dk1"/>
              </a:solidFill>
              <a:latin typeface="Courier New"/>
              <a:ea typeface="Courier New"/>
              <a:cs typeface="Courier New"/>
              <a:sym typeface="Courier New"/>
            </a:endParaRPr>
          </a:p>
          <a:p>
            <a:pPr marL="0" marR="0" lvl="0" indent="0" algn="ctr" rtl="0">
              <a:spcBef>
                <a:spcPts val="0"/>
              </a:spcBef>
              <a:spcAft>
                <a:spcPts val="0"/>
              </a:spcAft>
              <a:buNone/>
            </a:pPr>
            <a:r>
              <a:rPr lang="es-PE" sz="2000" i="1">
                <a:solidFill>
                  <a:schemeClr val="dk1"/>
                </a:solidFill>
                <a:latin typeface="Courier New"/>
                <a:ea typeface="Courier New"/>
                <a:cs typeface="Courier New"/>
                <a:sym typeface="Courier New"/>
              </a:rPr>
              <a:t>alumnos_total #ya no hay valores perdidos</a:t>
            </a: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63"/>
        <p:cNvGrpSpPr/>
        <p:nvPr/>
      </p:nvGrpSpPr>
      <p:grpSpPr>
        <a:xfrm>
          <a:off x="0" y="0"/>
          <a:ext cx="0" cy="0"/>
          <a:chOff x="0" y="0"/>
          <a:chExt cx="0" cy="0"/>
        </a:xfrm>
      </p:grpSpPr>
      <p:sp>
        <p:nvSpPr>
          <p:cNvPr id="364" name="Google Shape;364;g73c070e8a9_0_3"/>
          <p:cNvSpPr txBox="1">
            <a:spLocks noGrp="1"/>
          </p:cNvSpPr>
          <p:nvPr>
            <p:ph type="title"/>
          </p:nvPr>
        </p:nvSpPr>
        <p:spPr>
          <a:xfrm>
            <a:off x="1793371" y="2766223"/>
            <a:ext cx="91557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alibri"/>
              <a:buNone/>
            </a:pPr>
            <a:r>
              <a:rPr lang="es-PE" b="1">
                <a:solidFill>
                  <a:schemeClr val="lt1"/>
                </a:solidFill>
              </a:rPr>
              <a:t>EJERCICIO PARA DESARROLLAR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g73c070e8a9_0_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s-PE"/>
              <a:t>Repasando temas de la clase teórica</a:t>
            </a:r>
            <a:endParaRPr/>
          </a:p>
        </p:txBody>
      </p:sp>
      <p:sp>
        <p:nvSpPr>
          <p:cNvPr id="370" name="Google Shape;370;g73c070e8a9_0_7"/>
          <p:cNvSpPr txBox="1">
            <a:spLocks noGrp="1"/>
          </p:cNvSpPr>
          <p:nvPr>
            <p:ph type="body" idx="1"/>
          </p:nvPr>
        </p:nvSpPr>
        <p:spPr>
          <a:xfrm>
            <a:off x="838200" y="1601625"/>
            <a:ext cx="10515600" cy="1929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s-PE" sz="2200"/>
              <a:t>Vamos a usar dos ejercicios para repasar la descarga de bases de datos a traves de (i) Scrapping de página web, y (ii) APIS.</a:t>
            </a:r>
            <a:endParaRPr sz="2200"/>
          </a:p>
          <a:p>
            <a:pPr marL="0" lvl="0" indent="0" algn="l" rtl="0">
              <a:spcBef>
                <a:spcPts val="1000"/>
              </a:spcBef>
              <a:spcAft>
                <a:spcPts val="0"/>
              </a:spcAft>
              <a:buNone/>
            </a:pPr>
            <a:endParaRPr sz="2200"/>
          </a:p>
          <a:p>
            <a:pPr marL="0" lvl="0" indent="0" algn="l" rtl="0">
              <a:spcBef>
                <a:spcPts val="1000"/>
              </a:spcBef>
              <a:spcAft>
                <a:spcPts val="0"/>
              </a:spcAft>
              <a:buNone/>
            </a:pPr>
            <a:r>
              <a:rPr lang="es-PE" sz="2200"/>
              <a:t>Para eso, vamos a utilizar el RMD que se les compartirá por correo a continuación.</a:t>
            </a:r>
            <a:endParaRPr sz="2200"/>
          </a:p>
        </p:txBody>
      </p:sp>
      <p:sp>
        <p:nvSpPr>
          <p:cNvPr id="371" name="Google Shape;371;g73c070e8a9_0_7"/>
          <p:cNvSpPr txBox="1">
            <a:spLocks noGrp="1"/>
          </p:cNvSpPr>
          <p:nvPr>
            <p:ph type="body" idx="1"/>
          </p:nvPr>
        </p:nvSpPr>
        <p:spPr>
          <a:xfrm>
            <a:off x="468900" y="4393925"/>
            <a:ext cx="4779600" cy="1929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s-PE" sz="2200" b="1" u="sng" dirty="0"/>
              <a:t>Video sobre qué son las APIS:</a:t>
            </a:r>
            <a:endParaRPr sz="2200" b="1" u="sng" dirty="0"/>
          </a:p>
          <a:p>
            <a:pPr marL="0" lvl="0" indent="0" algn="l" rtl="0">
              <a:spcBef>
                <a:spcPts val="1000"/>
              </a:spcBef>
              <a:spcAft>
                <a:spcPts val="0"/>
              </a:spcAft>
              <a:buNone/>
            </a:pPr>
            <a:r>
              <a:rPr lang="es-PE" sz="2200" dirty="0"/>
              <a:t>“</a:t>
            </a:r>
            <a:r>
              <a:rPr lang="es-PE" sz="2200" dirty="0" err="1"/>
              <a:t>What</a:t>
            </a:r>
            <a:r>
              <a:rPr lang="es-PE" sz="2200" dirty="0"/>
              <a:t> </a:t>
            </a:r>
            <a:r>
              <a:rPr lang="es-PE" sz="2200" dirty="0" err="1"/>
              <a:t>is</a:t>
            </a:r>
            <a:r>
              <a:rPr lang="es-PE" sz="2200" dirty="0"/>
              <a:t> </a:t>
            </a:r>
            <a:r>
              <a:rPr lang="es-PE" sz="2200" dirty="0" err="1"/>
              <a:t>an</a:t>
            </a:r>
            <a:r>
              <a:rPr lang="es-PE" sz="2200" dirty="0"/>
              <a:t> API?”</a:t>
            </a:r>
            <a:endParaRPr sz="2200" dirty="0"/>
          </a:p>
          <a:p>
            <a:pPr marL="0" lvl="0" indent="0" algn="l" rtl="0">
              <a:spcBef>
                <a:spcPts val="1000"/>
              </a:spcBef>
              <a:spcAft>
                <a:spcPts val="0"/>
              </a:spcAft>
              <a:buNone/>
            </a:pPr>
            <a:r>
              <a:rPr lang="es-PE" sz="2200" u="sng" dirty="0">
                <a:solidFill>
                  <a:schemeClr val="hlink"/>
                </a:solidFill>
                <a:hlinkClick r:id="rId3"/>
              </a:rPr>
              <a:t>https://www.youtube.com/watch?v=s7wmiS2mSXY&amp;t=6s</a:t>
            </a:r>
            <a:endParaRPr sz="2200" dirty="0"/>
          </a:p>
          <a:p>
            <a:pPr marL="0" lvl="0" indent="0" algn="l" rtl="0">
              <a:spcBef>
                <a:spcPts val="1000"/>
              </a:spcBef>
              <a:spcAft>
                <a:spcPts val="0"/>
              </a:spcAft>
              <a:buNone/>
            </a:pPr>
            <a:endParaRPr sz="2200" dirty="0"/>
          </a:p>
        </p:txBody>
      </p:sp>
      <p:sp>
        <p:nvSpPr>
          <p:cNvPr id="372" name="Google Shape;372;g73c070e8a9_0_7"/>
          <p:cNvSpPr txBox="1">
            <a:spLocks noGrp="1"/>
          </p:cNvSpPr>
          <p:nvPr>
            <p:ph type="body" idx="1"/>
          </p:nvPr>
        </p:nvSpPr>
        <p:spPr>
          <a:xfrm>
            <a:off x="6574200" y="4393925"/>
            <a:ext cx="4779600" cy="19299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s-PE" sz="2200" b="1" u="sng"/>
              <a:t>Video sobre qué es el scrapping:</a:t>
            </a:r>
            <a:endParaRPr sz="2200" b="1" u="sng"/>
          </a:p>
          <a:p>
            <a:pPr marL="0" lvl="0" indent="0" algn="l" rtl="0">
              <a:spcBef>
                <a:spcPts val="1000"/>
              </a:spcBef>
              <a:spcAft>
                <a:spcPts val="0"/>
              </a:spcAft>
              <a:buNone/>
            </a:pPr>
            <a:r>
              <a:rPr lang="es-PE" sz="2200"/>
              <a:t>“What is Web Scraping and What is it Used For?”</a:t>
            </a:r>
            <a:endParaRPr sz="2200"/>
          </a:p>
          <a:p>
            <a:pPr marL="0" lvl="0" indent="0" algn="l" rtl="0">
              <a:spcBef>
                <a:spcPts val="1000"/>
              </a:spcBef>
              <a:spcAft>
                <a:spcPts val="0"/>
              </a:spcAft>
              <a:buNone/>
            </a:pPr>
            <a:r>
              <a:rPr lang="es-PE" sz="2200" u="sng">
                <a:solidFill>
                  <a:schemeClr val="hlink"/>
                </a:solidFill>
                <a:hlinkClick r:id="rId4"/>
              </a:rPr>
              <a:t>https://www.youtube.com/watch?v=Ct8Gxo8StBU</a:t>
            </a:r>
            <a:r>
              <a:rPr lang="es-PE" sz="2200"/>
              <a:t> </a:t>
            </a:r>
            <a:endParaRPr sz="2200"/>
          </a:p>
          <a:p>
            <a:pPr marL="0" lvl="0" indent="0" algn="l" rtl="0">
              <a:spcBef>
                <a:spcPts val="1000"/>
              </a:spcBef>
              <a:spcAft>
                <a:spcPts val="0"/>
              </a:spcAft>
              <a:buNone/>
            </a:pPr>
            <a:endParaRPr sz="2200"/>
          </a:p>
        </p:txBody>
      </p:sp>
      <p:pic>
        <p:nvPicPr>
          <p:cNvPr id="373" name="Google Shape;373;g73c070e8a9_0_7"/>
          <p:cNvPicPr preferRelativeResize="0"/>
          <p:nvPr/>
        </p:nvPicPr>
        <p:blipFill>
          <a:blip r:embed="rId5">
            <a:alphaModFix/>
          </a:blip>
          <a:stretch>
            <a:fillRect/>
          </a:stretch>
        </p:blipFill>
        <p:spPr>
          <a:xfrm>
            <a:off x="5096100" y="4696025"/>
            <a:ext cx="1325700" cy="1325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1732671" y="2798836"/>
            <a:ext cx="9155723"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Calibri"/>
              <a:buNone/>
            </a:pPr>
            <a:r>
              <a:rPr lang="es-PE" b="1">
                <a:solidFill>
                  <a:schemeClr val="lt1"/>
                </a:solidFill>
              </a:rPr>
              <a:t>INTRODUCCIÓN A R</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Instalación de librerías</a:t>
            </a:r>
            <a:endParaRPr b="1" u="sng"/>
          </a:p>
        </p:txBody>
      </p:sp>
      <p:sp>
        <p:nvSpPr>
          <p:cNvPr id="112" name="Google Shape;112;p5"/>
          <p:cNvSpPr txBox="1">
            <a:spLocks noGrp="1"/>
          </p:cNvSpPr>
          <p:nvPr>
            <p:ph type="body" idx="1"/>
          </p:nvPr>
        </p:nvSpPr>
        <p:spPr>
          <a:xfrm>
            <a:off x="519311" y="1690688"/>
            <a:ext cx="10493682" cy="345989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s-PE" sz="2000" dirty="0"/>
              <a:t>Analogía: la biblioteca de Babel de Borges. (</a:t>
            </a:r>
            <a:r>
              <a:rPr lang="es-PE" sz="2000" u="sng" dirty="0">
                <a:solidFill>
                  <a:schemeClr val="hlink"/>
                </a:solidFill>
                <a:hlinkClick r:id="rId3"/>
              </a:rPr>
              <a:t>http://libraryofbabel.info/</a:t>
            </a:r>
            <a:r>
              <a:rPr lang="es-PE" sz="2000" dirty="0"/>
              <a:t>).</a:t>
            </a:r>
            <a:endParaRPr dirty="0"/>
          </a:p>
          <a:p>
            <a:pPr marL="228600" lvl="0" indent="-101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Char char="•"/>
            </a:pPr>
            <a:r>
              <a:rPr lang="es-PE" sz="2000" dirty="0"/>
              <a:t>R se guía a través de comandos que se encuentran almacenados en librerías (</a:t>
            </a:r>
            <a:r>
              <a:rPr lang="es-PE" sz="2000" dirty="0" err="1"/>
              <a:t>Hmisc</a:t>
            </a:r>
            <a:r>
              <a:rPr lang="es-PE" sz="2000" dirty="0"/>
              <a:t>, car, </a:t>
            </a:r>
            <a:r>
              <a:rPr lang="es-PE" sz="2000" dirty="0" err="1"/>
              <a:t>ggplot</a:t>
            </a:r>
            <a:r>
              <a:rPr lang="es-PE" sz="2000" dirty="0"/>
              <a:t>, </a:t>
            </a:r>
            <a:r>
              <a:rPr lang="es-PE" sz="2000" dirty="0" err="1"/>
              <a:t>etc</a:t>
            </a:r>
            <a:r>
              <a:rPr lang="es-PE" sz="2000" dirty="0"/>
              <a:t>). Cada una de estas librerías se han creado con un propósito en específico.</a:t>
            </a:r>
            <a:endParaRPr dirty="0"/>
          </a:p>
          <a:p>
            <a:pPr marL="228600" lvl="0" indent="-101600" algn="l" rtl="0">
              <a:lnSpc>
                <a:spcPct val="90000"/>
              </a:lnSpc>
              <a:spcBef>
                <a:spcPts val="1000"/>
              </a:spcBef>
              <a:spcAft>
                <a:spcPts val="0"/>
              </a:spcAft>
              <a:buClr>
                <a:schemeClr val="dk1"/>
              </a:buClr>
              <a:buSzPts val="2000"/>
              <a:buNone/>
            </a:pPr>
            <a:endParaRPr sz="2000" dirty="0"/>
          </a:p>
          <a:p>
            <a:pPr marL="228600" lvl="0" indent="-228600" algn="l" rtl="0">
              <a:lnSpc>
                <a:spcPct val="90000"/>
              </a:lnSpc>
              <a:spcBef>
                <a:spcPts val="1000"/>
              </a:spcBef>
              <a:spcAft>
                <a:spcPts val="0"/>
              </a:spcAft>
              <a:buClr>
                <a:schemeClr val="dk1"/>
              </a:buClr>
              <a:buSzPts val="2000"/>
              <a:buChar char="•"/>
            </a:pPr>
            <a:r>
              <a:rPr lang="es-PE" sz="2000" dirty="0"/>
              <a:t>Para usar las librerías antes debes instalarlas y luego llamarlas. Si uno de estos pasos no se realiza, los comandos no se ejecutarán.</a:t>
            </a:r>
            <a:endParaRPr dirty="0"/>
          </a:p>
          <a:p>
            <a:pPr marL="228600" lvl="0" indent="-101600" algn="l" rtl="0">
              <a:lnSpc>
                <a:spcPct val="90000"/>
              </a:lnSpc>
              <a:spcBef>
                <a:spcPts val="1000"/>
              </a:spcBef>
              <a:spcAft>
                <a:spcPts val="0"/>
              </a:spcAft>
              <a:buClr>
                <a:schemeClr val="dk1"/>
              </a:buClr>
              <a:buSzPts val="2000"/>
              <a:buNone/>
            </a:pPr>
            <a:endParaRPr sz="2000" dirty="0"/>
          </a:p>
          <a:p>
            <a:pPr marL="228600" lvl="0" indent="-101600" algn="l" rtl="0">
              <a:lnSpc>
                <a:spcPct val="90000"/>
              </a:lnSpc>
              <a:spcBef>
                <a:spcPts val="1000"/>
              </a:spcBef>
              <a:spcAft>
                <a:spcPts val="0"/>
              </a:spcAft>
              <a:buClr>
                <a:schemeClr val="dk1"/>
              </a:buClr>
              <a:buSzPts val="2000"/>
              <a:buNone/>
            </a:pPr>
            <a:endParaRPr sz="2000" dirty="0"/>
          </a:p>
        </p:txBody>
      </p:sp>
      <p:sp>
        <p:nvSpPr>
          <p:cNvPr id="113" name="Google Shape;113;p5"/>
          <p:cNvSpPr/>
          <p:nvPr/>
        </p:nvSpPr>
        <p:spPr>
          <a:xfrm>
            <a:off x="1791199" y="4878923"/>
            <a:ext cx="8609700" cy="1185000"/>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rgbClr val="333333"/>
              </a:buClr>
              <a:buSzPts val="2400"/>
              <a:buFont typeface="Courier New"/>
              <a:buNone/>
            </a:pPr>
            <a:r>
              <a:rPr lang="es-PE" sz="2400" dirty="0" err="1">
                <a:solidFill>
                  <a:srgbClr val="333333"/>
                </a:solidFill>
                <a:latin typeface="Courier New"/>
                <a:ea typeface="Courier New"/>
                <a:cs typeface="Courier New"/>
                <a:sym typeface="Courier New"/>
              </a:rPr>
              <a:t>install.packages</a:t>
            </a:r>
            <a:r>
              <a:rPr lang="es-PE" sz="2400" dirty="0">
                <a:solidFill>
                  <a:srgbClr val="333333"/>
                </a:solidFill>
                <a:latin typeface="Courier New"/>
                <a:ea typeface="Courier New"/>
                <a:cs typeface="Courier New"/>
                <a:sym typeface="Courier New"/>
              </a:rPr>
              <a:t>(“car”)</a:t>
            </a:r>
            <a:endParaRPr dirty="0"/>
          </a:p>
          <a:p>
            <a:pPr marL="0" marR="0" lvl="0" indent="0" algn="l" rtl="0">
              <a:lnSpc>
                <a:spcPct val="100000"/>
              </a:lnSpc>
              <a:spcBef>
                <a:spcPts val="0"/>
              </a:spcBef>
              <a:spcAft>
                <a:spcPts val="0"/>
              </a:spcAft>
              <a:buClr>
                <a:srgbClr val="333333"/>
              </a:buClr>
              <a:buSzPts val="2400"/>
              <a:buFont typeface="Courier New"/>
              <a:buNone/>
            </a:pPr>
            <a:r>
              <a:rPr lang="es-PE" sz="2400" dirty="0" err="1">
                <a:solidFill>
                  <a:srgbClr val="333333"/>
                </a:solidFill>
                <a:latin typeface="Courier New"/>
                <a:ea typeface="Courier New"/>
                <a:cs typeface="Courier New"/>
                <a:sym typeface="Courier New"/>
              </a:rPr>
              <a:t>library</a:t>
            </a:r>
            <a:r>
              <a:rPr lang="es-PE" sz="2400" dirty="0">
                <a:solidFill>
                  <a:srgbClr val="333333"/>
                </a:solidFill>
                <a:latin typeface="Courier New"/>
                <a:ea typeface="Courier New"/>
                <a:cs typeface="Courier New"/>
                <a:sym typeface="Courier New"/>
              </a:rPr>
              <a:t>(car)</a:t>
            </a:r>
            <a:endParaRPr dirty="0"/>
          </a:p>
          <a:p>
            <a:pPr marL="0" marR="0" lvl="0" indent="0" algn="l" rtl="0">
              <a:lnSpc>
                <a:spcPct val="100000"/>
              </a:lnSpc>
              <a:spcBef>
                <a:spcPts val="0"/>
              </a:spcBef>
              <a:spcAft>
                <a:spcPts val="0"/>
              </a:spcAft>
              <a:buClr>
                <a:srgbClr val="333333"/>
              </a:buClr>
              <a:buSzPts val="2400"/>
              <a:buFont typeface="Courier New"/>
              <a:buNone/>
            </a:pPr>
            <a:r>
              <a:rPr lang="es-PE" sz="2400" dirty="0">
                <a:solidFill>
                  <a:srgbClr val="333333"/>
                </a:solidFill>
                <a:latin typeface="Courier New"/>
                <a:ea typeface="Courier New"/>
                <a:cs typeface="Courier New"/>
                <a:sym typeface="Courier New"/>
              </a:rPr>
              <a:t>?car</a:t>
            </a:r>
            <a:endParaRPr sz="2400" dirty="0">
              <a:solidFill>
                <a:srgbClr val="333333"/>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Comandos comunes</a:t>
            </a:r>
            <a:endParaRPr b="1" u="sng"/>
          </a:p>
        </p:txBody>
      </p:sp>
      <p:sp>
        <p:nvSpPr>
          <p:cNvPr id="119" name="Google Shape;119;p6"/>
          <p:cNvSpPr txBox="1">
            <a:spLocks noGrp="1"/>
          </p:cNvSpPr>
          <p:nvPr>
            <p:ph type="body" idx="1"/>
          </p:nvPr>
        </p:nvSpPr>
        <p:spPr>
          <a:xfrm>
            <a:off x="519311" y="1690688"/>
            <a:ext cx="10493682" cy="345989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Char char="•"/>
            </a:pPr>
            <a:r>
              <a:rPr lang="es-PE" sz="2000"/>
              <a:t>Existen algunos comandos comunes que son necesarios memorizar (o intentarlo). Cada uno de estos facilita el trabajo con la base de datos y los estadísticos. Estos son:</a:t>
            </a:r>
            <a:endParaRPr/>
          </a:p>
          <a:p>
            <a:pPr marL="228600" lvl="0" indent="-101600" algn="l" rtl="0">
              <a:lnSpc>
                <a:spcPct val="90000"/>
              </a:lnSpc>
              <a:spcBef>
                <a:spcPts val="100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p:txBody>
      </p:sp>
      <p:sp>
        <p:nvSpPr>
          <p:cNvPr id="120" name="Google Shape;120;p6"/>
          <p:cNvSpPr/>
          <p:nvPr/>
        </p:nvSpPr>
        <p:spPr>
          <a:xfrm>
            <a:off x="3485932" y="3138571"/>
            <a:ext cx="4560439" cy="2569910"/>
          </a:xfrm>
          <a:prstGeom prst="rect">
            <a:avLst/>
          </a:prstGeom>
          <a:solidFill>
            <a:srgbClr val="F5F5F5"/>
          </a:solidFill>
          <a:ln>
            <a:noFill/>
          </a:ln>
        </p:spPr>
        <p:txBody>
          <a:bodyPr spcFirstLastPara="1" wrap="square" lIns="0" tIns="0" rIns="0" bIns="76175" anchor="ctr" anchorCtr="0">
            <a:spAutoFit/>
          </a:bodyPr>
          <a:lstStyle/>
          <a:p>
            <a:pPr marL="0" marR="0" lvl="0" indent="0" algn="l" rtl="0">
              <a:lnSpc>
                <a:spcPct val="100000"/>
              </a:lnSpc>
              <a:spcBef>
                <a:spcPts val="0"/>
              </a:spcBef>
              <a:spcAft>
                <a:spcPts val="0"/>
              </a:spcAft>
              <a:buClr>
                <a:srgbClr val="333333"/>
              </a:buClr>
              <a:buSzPts val="1800"/>
              <a:buFont typeface="Courier New"/>
              <a:buNone/>
            </a:pPr>
            <a:r>
              <a:rPr lang="es-PE" sz="1800" dirty="0" err="1">
                <a:solidFill>
                  <a:srgbClr val="333333"/>
                </a:solidFill>
                <a:latin typeface="Courier New"/>
                <a:ea typeface="Courier New"/>
                <a:cs typeface="Courier New"/>
                <a:sym typeface="Courier New"/>
              </a:rPr>
              <a:t>max</a:t>
            </a:r>
            <a:r>
              <a:rPr lang="es-PE" sz="1800" dirty="0">
                <a:solidFill>
                  <a:srgbClr val="333333"/>
                </a:solidFill>
                <a:latin typeface="Courier New"/>
                <a:ea typeface="Courier New"/>
                <a:cs typeface="Courier New"/>
                <a:sym typeface="Courier New"/>
              </a:rPr>
              <a:t>(): valor máximo</a:t>
            </a:r>
            <a:endParaRPr dirty="0"/>
          </a:p>
          <a:p>
            <a:pPr marL="0" marR="0" lvl="0" indent="0" algn="l" rtl="0">
              <a:lnSpc>
                <a:spcPct val="100000"/>
              </a:lnSpc>
              <a:spcBef>
                <a:spcPts val="0"/>
              </a:spcBef>
              <a:spcAft>
                <a:spcPts val="0"/>
              </a:spcAft>
              <a:buClr>
                <a:srgbClr val="333333"/>
              </a:buClr>
              <a:buSzPts val="1800"/>
              <a:buFont typeface="Courier New"/>
              <a:buNone/>
            </a:pPr>
            <a:r>
              <a:rPr lang="es-PE" sz="1800" dirty="0">
                <a:solidFill>
                  <a:srgbClr val="333333"/>
                </a:solidFill>
                <a:latin typeface="Courier New"/>
                <a:ea typeface="Courier New"/>
                <a:cs typeface="Courier New"/>
                <a:sym typeface="Courier New"/>
              </a:rPr>
              <a:t>min(): valor mínimo</a:t>
            </a:r>
            <a:endParaRPr dirty="0"/>
          </a:p>
          <a:p>
            <a:pPr marL="0" marR="0" lvl="0" indent="0" algn="l" rtl="0">
              <a:lnSpc>
                <a:spcPct val="100000"/>
              </a:lnSpc>
              <a:spcBef>
                <a:spcPts val="0"/>
              </a:spcBef>
              <a:spcAft>
                <a:spcPts val="0"/>
              </a:spcAft>
              <a:buClr>
                <a:srgbClr val="333333"/>
              </a:buClr>
              <a:buSzPts val="1800"/>
              <a:buFont typeface="Courier New"/>
              <a:buNone/>
            </a:pPr>
            <a:r>
              <a:rPr lang="es-PE" sz="1800" dirty="0">
                <a:solidFill>
                  <a:srgbClr val="333333"/>
                </a:solidFill>
                <a:latin typeface="Courier New"/>
                <a:ea typeface="Courier New"/>
                <a:cs typeface="Courier New"/>
                <a:sym typeface="Courier New"/>
              </a:rPr>
              <a:t>mean(): media</a:t>
            </a:r>
            <a:endParaRPr dirty="0"/>
          </a:p>
          <a:p>
            <a:pPr marL="0" marR="0" lvl="0" indent="0" algn="l" rtl="0">
              <a:lnSpc>
                <a:spcPct val="100000"/>
              </a:lnSpc>
              <a:spcBef>
                <a:spcPts val="0"/>
              </a:spcBef>
              <a:spcAft>
                <a:spcPts val="0"/>
              </a:spcAft>
              <a:buClr>
                <a:srgbClr val="333333"/>
              </a:buClr>
              <a:buSzPts val="1800"/>
              <a:buFont typeface="Courier New"/>
              <a:buNone/>
            </a:pPr>
            <a:r>
              <a:rPr lang="es-PE" sz="1800" dirty="0">
                <a:solidFill>
                  <a:srgbClr val="333333"/>
                </a:solidFill>
                <a:latin typeface="Courier New"/>
                <a:ea typeface="Courier New"/>
                <a:cs typeface="Courier New"/>
                <a:sym typeface="Courier New"/>
              </a:rPr>
              <a:t>median(): mediana</a:t>
            </a:r>
            <a:endParaRPr dirty="0"/>
          </a:p>
          <a:p>
            <a:pPr marL="0" marR="0" lvl="0" indent="0" algn="l" rtl="0">
              <a:lnSpc>
                <a:spcPct val="100000"/>
              </a:lnSpc>
              <a:spcBef>
                <a:spcPts val="0"/>
              </a:spcBef>
              <a:spcAft>
                <a:spcPts val="0"/>
              </a:spcAft>
              <a:buClr>
                <a:srgbClr val="333333"/>
              </a:buClr>
              <a:buSzPts val="1800"/>
              <a:buFont typeface="Courier New"/>
              <a:buNone/>
            </a:pPr>
            <a:r>
              <a:rPr lang="es-PE" sz="1800" dirty="0">
                <a:solidFill>
                  <a:srgbClr val="333333"/>
                </a:solidFill>
                <a:latin typeface="Courier New"/>
                <a:ea typeface="Courier New"/>
                <a:cs typeface="Courier New"/>
                <a:sym typeface="Courier New"/>
              </a:rPr>
              <a:t>sum(): suma</a:t>
            </a:r>
            <a:endParaRPr dirty="0"/>
          </a:p>
          <a:p>
            <a:pPr marL="0" marR="0" lvl="0" indent="0" algn="l" rtl="0">
              <a:lnSpc>
                <a:spcPct val="100000"/>
              </a:lnSpc>
              <a:spcBef>
                <a:spcPts val="0"/>
              </a:spcBef>
              <a:spcAft>
                <a:spcPts val="0"/>
              </a:spcAft>
              <a:buClr>
                <a:srgbClr val="333333"/>
              </a:buClr>
              <a:buSzPts val="1800"/>
              <a:buFont typeface="Courier New"/>
              <a:buNone/>
            </a:pPr>
            <a:r>
              <a:rPr lang="es-PE" sz="1800" dirty="0" err="1">
                <a:solidFill>
                  <a:srgbClr val="333333"/>
                </a:solidFill>
                <a:latin typeface="Courier New"/>
                <a:ea typeface="Courier New"/>
                <a:cs typeface="Courier New"/>
                <a:sym typeface="Courier New"/>
              </a:rPr>
              <a:t>sd</a:t>
            </a:r>
            <a:r>
              <a:rPr lang="es-PE" sz="1800" dirty="0">
                <a:solidFill>
                  <a:srgbClr val="333333"/>
                </a:solidFill>
                <a:latin typeface="Courier New"/>
                <a:ea typeface="Courier New"/>
                <a:cs typeface="Courier New"/>
                <a:sym typeface="Courier New"/>
              </a:rPr>
              <a:t>(): desviación estándar</a:t>
            </a:r>
            <a:endParaRPr dirty="0"/>
          </a:p>
          <a:p>
            <a:pPr marL="0" marR="0" lvl="0" indent="0" algn="l" rtl="0">
              <a:lnSpc>
                <a:spcPct val="100000"/>
              </a:lnSpc>
              <a:spcBef>
                <a:spcPts val="0"/>
              </a:spcBef>
              <a:spcAft>
                <a:spcPts val="0"/>
              </a:spcAft>
              <a:buClr>
                <a:srgbClr val="333333"/>
              </a:buClr>
              <a:buSzPts val="1800"/>
              <a:buFont typeface="Courier New"/>
              <a:buNone/>
            </a:pPr>
            <a:r>
              <a:rPr lang="es-PE" sz="1800" dirty="0">
                <a:solidFill>
                  <a:srgbClr val="333333"/>
                </a:solidFill>
                <a:latin typeface="Courier New"/>
                <a:ea typeface="Courier New"/>
                <a:cs typeface="Courier New"/>
                <a:sym typeface="Courier New"/>
              </a:rPr>
              <a:t>lm(): modelo lineal</a:t>
            </a:r>
            <a:endParaRPr dirty="0"/>
          </a:p>
          <a:p>
            <a:pPr marL="0" marR="0" lvl="0" indent="0" algn="l" rtl="0">
              <a:lnSpc>
                <a:spcPct val="100000"/>
              </a:lnSpc>
              <a:spcBef>
                <a:spcPts val="0"/>
              </a:spcBef>
              <a:spcAft>
                <a:spcPts val="0"/>
              </a:spcAft>
              <a:buClr>
                <a:srgbClr val="333333"/>
              </a:buClr>
              <a:buSzPts val="1800"/>
              <a:buFont typeface="Courier New"/>
              <a:buNone/>
            </a:pPr>
            <a:r>
              <a:rPr lang="es-PE" sz="1800" dirty="0" err="1">
                <a:solidFill>
                  <a:srgbClr val="333333"/>
                </a:solidFill>
                <a:latin typeface="Courier New"/>
                <a:ea typeface="Courier New"/>
                <a:cs typeface="Courier New"/>
                <a:sym typeface="Courier New"/>
              </a:rPr>
              <a:t>boxplot</a:t>
            </a:r>
            <a:r>
              <a:rPr lang="es-PE" sz="1800" dirty="0">
                <a:solidFill>
                  <a:srgbClr val="333333"/>
                </a:solidFill>
                <a:latin typeface="Courier New"/>
                <a:ea typeface="Courier New"/>
                <a:cs typeface="Courier New"/>
                <a:sym typeface="Courier New"/>
              </a:rPr>
              <a:t>(): gráfico de cajas</a:t>
            </a:r>
            <a:endParaRPr dirty="0"/>
          </a:p>
          <a:p>
            <a:pPr marL="0" marR="0" lvl="0" indent="0" algn="l" rtl="0">
              <a:lnSpc>
                <a:spcPct val="100000"/>
              </a:lnSpc>
              <a:spcBef>
                <a:spcPts val="0"/>
              </a:spcBef>
              <a:spcAft>
                <a:spcPts val="0"/>
              </a:spcAft>
              <a:buClr>
                <a:srgbClr val="333333"/>
              </a:buClr>
              <a:buSzPts val="1800"/>
              <a:buFont typeface="Courier New"/>
              <a:buNone/>
            </a:pPr>
            <a:r>
              <a:rPr lang="es-PE" sz="1800" dirty="0" err="1">
                <a:solidFill>
                  <a:srgbClr val="333333"/>
                </a:solidFill>
                <a:latin typeface="Courier New"/>
                <a:ea typeface="Courier New"/>
                <a:cs typeface="Courier New"/>
                <a:sym typeface="Courier New"/>
              </a:rPr>
              <a:t>str</a:t>
            </a:r>
            <a:r>
              <a:rPr lang="es-PE" sz="1800" dirty="0">
                <a:solidFill>
                  <a:srgbClr val="333333"/>
                </a:solidFill>
                <a:latin typeface="Courier New"/>
                <a:ea typeface="Courier New"/>
                <a:cs typeface="Courier New"/>
                <a:sym typeface="Courier New"/>
              </a:rPr>
              <a:t>(): características</a:t>
            </a:r>
            <a:endParaRPr sz="1800" dirty="0">
              <a:solidFill>
                <a:srgbClr val="333333"/>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4"/>
        <p:cNvGrpSpPr/>
        <p:nvPr/>
      </p:nvGrpSpPr>
      <p:grpSpPr>
        <a:xfrm>
          <a:off x="0" y="0"/>
          <a:ext cx="0" cy="0"/>
          <a:chOff x="0" y="0"/>
          <a:chExt cx="0" cy="0"/>
        </a:xfrm>
      </p:grpSpPr>
      <p:sp>
        <p:nvSpPr>
          <p:cNvPr id="125" name="Google Shape;125;p7"/>
          <p:cNvSpPr txBox="1">
            <a:spLocks noGrp="1"/>
          </p:cNvSpPr>
          <p:nvPr>
            <p:ph type="title"/>
          </p:nvPr>
        </p:nvSpPr>
        <p:spPr>
          <a:xfrm>
            <a:off x="1793371" y="2766223"/>
            <a:ext cx="9155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s-PE" b="1">
                <a:solidFill>
                  <a:schemeClr val="lt1"/>
                </a:solidFill>
              </a:rPr>
              <a:t>OPERACIONES BÁSICAS PARA CREAR DATOS EN 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8"/>
          <p:cNvSpPr txBox="1">
            <a:spLocks noGrp="1"/>
          </p:cNvSpPr>
          <p:nvPr>
            <p:ph type="title"/>
          </p:nvPr>
        </p:nvSpPr>
        <p:spPr>
          <a:xfrm>
            <a:off x="692495" y="73974"/>
            <a:ext cx="10515600" cy="125466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dirty="0">
                <a:highlight>
                  <a:srgbClr val="FFFF00"/>
                </a:highlight>
              </a:rPr>
              <a:t>1) Listas: Definición</a:t>
            </a:r>
            <a:endParaRPr dirty="0">
              <a:highlight>
                <a:srgbClr val="FFFF00"/>
              </a:highlight>
            </a:endParaRPr>
          </a:p>
        </p:txBody>
      </p:sp>
      <p:sp>
        <p:nvSpPr>
          <p:cNvPr id="131" name="Google Shape;131;p8"/>
          <p:cNvSpPr txBox="1">
            <a:spLocks noGrp="1"/>
          </p:cNvSpPr>
          <p:nvPr>
            <p:ph type="body" idx="1"/>
          </p:nvPr>
        </p:nvSpPr>
        <p:spPr>
          <a:xfrm>
            <a:off x="657627" y="1407885"/>
            <a:ext cx="10835677" cy="2545137"/>
          </a:xfrm>
          <a:prstGeom prst="rect">
            <a:avLst/>
          </a:prstGeom>
          <a:noFill/>
          <a:ln>
            <a:noFill/>
          </a:ln>
        </p:spPr>
        <p:txBody>
          <a:bodyPr spcFirstLastPara="1" wrap="square" lIns="91425" tIns="45700" rIns="91425" bIns="45700" anchor="t" anchorCtr="0">
            <a:normAutofit/>
          </a:bodyPr>
          <a:lstStyle/>
          <a:p>
            <a:pPr marL="0" lvl="0" indent="0" algn="just" rtl="0">
              <a:lnSpc>
                <a:spcPct val="80000"/>
              </a:lnSpc>
              <a:spcBef>
                <a:spcPts val="0"/>
              </a:spcBef>
              <a:spcAft>
                <a:spcPts val="0"/>
              </a:spcAft>
              <a:buClr>
                <a:schemeClr val="dk1"/>
              </a:buClr>
              <a:buSzPts val="2800"/>
              <a:buNone/>
            </a:pPr>
            <a:r>
              <a:rPr lang="es-PE"/>
              <a:t>Una lista es un conjunto de valores. Estos valores pueden ser de cualquier tipo:</a:t>
            </a:r>
            <a:endParaRPr/>
          </a:p>
          <a:p>
            <a:pPr marL="228600" lvl="0" indent="-228600" algn="just" rtl="0">
              <a:lnSpc>
                <a:spcPct val="80000"/>
              </a:lnSpc>
              <a:spcBef>
                <a:spcPts val="1000"/>
              </a:spcBef>
              <a:spcAft>
                <a:spcPts val="0"/>
              </a:spcAft>
              <a:buClr>
                <a:schemeClr val="dk1"/>
              </a:buClr>
              <a:buSzPts val="2800"/>
              <a:buChar char="•"/>
            </a:pPr>
            <a:r>
              <a:rPr lang="es-PE"/>
              <a:t>Numéricas: 1, 2 , 20</a:t>
            </a:r>
            <a:endParaRPr/>
          </a:p>
          <a:p>
            <a:pPr marL="228600" lvl="0" indent="-228600" algn="just" rtl="0">
              <a:lnSpc>
                <a:spcPct val="80000"/>
              </a:lnSpc>
              <a:spcBef>
                <a:spcPts val="1000"/>
              </a:spcBef>
              <a:spcAft>
                <a:spcPts val="0"/>
              </a:spcAft>
              <a:buClr>
                <a:schemeClr val="dk1"/>
              </a:buClr>
              <a:buSzPts val="2800"/>
              <a:buChar char="•"/>
            </a:pPr>
            <a:r>
              <a:rPr lang="es-PE"/>
              <a:t>No-numéricas: “Coronavirus”, “ébola”, “dengue”</a:t>
            </a:r>
            <a:endParaRPr/>
          </a:p>
          <a:p>
            <a:pPr marL="228600" lvl="0" indent="-228600" algn="just" rtl="0">
              <a:lnSpc>
                <a:spcPct val="80000"/>
              </a:lnSpc>
              <a:spcBef>
                <a:spcPts val="1000"/>
              </a:spcBef>
              <a:spcAft>
                <a:spcPts val="0"/>
              </a:spcAft>
              <a:buClr>
                <a:schemeClr val="dk1"/>
              </a:buClr>
              <a:buSzPts val="2800"/>
              <a:buChar char="•"/>
            </a:pPr>
            <a:r>
              <a:rPr lang="es-PE"/>
              <a:t>Tomando como referencia a una hoja de cálculo, una fila podría ser una lista:</a:t>
            </a:r>
            <a:endParaRPr/>
          </a:p>
          <a:p>
            <a:pPr marL="0" lvl="0" indent="0" algn="just" rtl="0">
              <a:lnSpc>
                <a:spcPct val="80000"/>
              </a:lnSpc>
              <a:spcBef>
                <a:spcPts val="1000"/>
              </a:spcBef>
              <a:spcAft>
                <a:spcPts val="0"/>
              </a:spcAft>
              <a:buClr>
                <a:schemeClr val="dk1"/>
              </a:buClr>
              <a:buSzPts val="2800"/>
              <a:buNone/>
            </a:pPr>
            <a:endParaRPr/>
          </a:p>
          <a:p>
            <a:pPr marL="0" lvl="0" indent="0" algn="just" rtl="0">
              <a:lnSpc>
                <a:spcPct val="80000"/>
              </a:lnSpc>
              <a:spcBef>
                <a:spcPts val="1000"/>
              </a:spcBef>
              <a:spcAft>
                <a:spcPts val="0"/>
              </a:spcAft>
              <a:buClr>
                <a:schemeClr val="dk1"/>
              </a:buClr>
              <a:buSzPts val="2800"/>
              <a:buNone/>
            </a:pPr>
            <a:endParaRPr/>
          </a:p>
        </p:txBody>
      </p:sp>
      <p:grpSp>
        <p:nvGrpSpPr>
          <p:cNvPr id="132" name="Google Shape;132;p8"/>
          <p:cNvGrpSpPr/>
          <p:nvPr/>
        </p:nvGrpSpPr>
        <p:grpSpPr>
          <a:xfrm>
            <a:off x="512229" y="4032264"/>
            <a:ext cx="11364490" cy="1601142"/>
            <a:chOff x="535643" y="4145018"/>
            <a:chExt cx="11364490" cy="1601142"/>
          </a:xfrm>
        </p:grpSpPr>
        <p:pic>
          <p:nvPicPr>
            <p:cNvPr id="133" name="Google Shape;133;p8"/>
            <p:cNvPicPr preferRelativeResize="0"/>
            <p:nvPr/>
          </p:nvPicPr>
          <p:blipFill rotWithShape="1">
            <a:blip r:embed="rId3">
              <a:alphaModFix/>
            </a:blip>
            <a:srcRect/>
            <a:stretch/>
          </p:blipFill>
          <p:spPr>
            <a:xfrm>
              <a:off x="814383" y="4440418"/>
              <a:ext cx="11085750" cy="1305742"/>
            </a:xfrm>
            <a:prstGeom prst="rect">
              <a:avLst/>
            </a:prstGeom>
            <a:noFill/>
            <a:ln w="9525" cap="flat" cmpd="sng">
              <a:solidFill>
                <a:schemeClr val="accent1"/>
              </a:solidFill>
              <a:prstDash val="solid"/>
              <a:round/>
              <a:headEnd type="none" w="sm" len="sm"/>
              <a:tailEnd type="none" w="sm" len="sm"/>
            </a:ln>
          </p:spPr>
        </p:pic>
        <p:pic>
          <p:nvPicPr>
            <p:cNvPr id="134" name="Google Shape;134;p8"/>
            <p:cNvPicPr preferRelativeResize="0"/>
            <p:nvPr/>
          </p:nvPicPr>
          <p:blipFill rotWithShape="1">
            <a:blip r:embed="rId4">
              <a:alphaModFix/>
            </a:blip>
            <a:srcRect/>
            <a:stretch/>
          </p:blipFill>
          <p:spPr>
            <a:xfrm>
              <a:off x="535643" y="4145018"/>
              <a:ext cx="504966" cy="493843"/>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201683" y="1665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PE" b="1" u="sng"/>
              <a:t>Ejercicio 1: Aprendiendo a crear una lista</a:t>
            </a:r>
            <a:endParaRPr/>
          </a:p>
        </p:txBody>
      </p:sp>
      <p:sp>
        <p:nvSpPr>
          <p:cNvPr id="140" name="Google Shape;140;p9"/>
          <p:cNvSpPr/>
          <p:nvPr/>
        </p:nvSpPr>
        <p:spPr>
          <a:xfrm>
            <a:off x="670560" y="1233798"/>
            <a:ext cx="847344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3200" b="1" dirty="0">
                <a:solidFill>
                  <a:schemeClr val="dk1"/>
                </a:solidFill>
                <a:latin typeface="Calibri"/>
                <a:ea typeface="Calibri"/>
                <a:cs typeface="Calibri"/>
                <a:sym typeface="Calibri"/>
              </a:rPr>
              <a:t>alumnos=</a:t>
            </a:r>
            <a:r>
              <a:rPr lang="es-PE" sz="3200" b="1" dirty="0" err="1">
                <a:solidFill>
                  <a:schemeClr val="dk1"/>
                </a:solidFill>
                <a:latin typeface="Calibri"/>
                <a:ea typeface="Calibri"/>
                <a:cs typeface="Calibri"/>
                <a:sym typeface="Calibri"/>
              </a:rPr>
              <a:t>list</a:t>
            </a:r>
            <a:r>
              <a:rPr lang="es-PE" sz="3200" b="1" dirty="0">
                <a:solidFill>
                  <a:schemeClr val="dk1"/>
                </a:solidFill>
                <a:latin typeface="Calibri"/>
                <a:ea typeface="Calibri"/>
                <a:cs typeface="Calibri"/>
                <a:sym typeface="Calibri"/>
              </a:rPr>
              <a:t>(nombre="MG", edad=24, PC1=F)</a:t>
            </a:r>
            <a:endParaRPr dirty="0"/>
          </a:p>
        </p:txBody>
      </p:sp>
      <p:sp>
        <p:nvSpPr>
          <p:cNvPr id="141" name="Google Shape;141;p9"/>
          <p:cNvSpPr/>
          <p:nvPr/>
        </p:nvSpPr>
        <p:spPr>
          <a:xfrm>
            <a:off x="367937" y="5025354"/>
            <a:ext cx="11367150" cy="1446550"/>
          </a:xfrm>
          <a:prstGeom prst="rect">
            <a:avLst/>
          </a:prstGeom>
          <a:noFill/>
          <a:ln w="9525" cap="flat" cmpd="sng">
            <a:solidFill>
              <a:srgbClr val="323F4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s-PE" sz="2800" b="1" dirty="0">
                <a:solidFill>
                  <a:schemeClr val="dk1"/>
                </a:solidFill>
                <a:latin typeface="Calibri"/>
                <a:ea typeface="Calibri"/>
                <a:cs typeface="Calibri"/>
                <a:sym typeface="Calibri"/>
              </a:rPr>
              <a:t>Recomendaciones:</a:t>
            </a:r>
            <a:endParaRPr dirty="0"/>
          </a:p>
          <a:p>
            <a:pPr marL="457200" marR="0" lvl="0" indent="-457200" algn="l" rtl="0">
              <a:spcBef>
                <a:spcPts val="0"/>
              </a:spcBef>
              <a:spcAft>
                <a:spcPts val="0"/>
              </a:spcAft>
              <a:buClr>
                <a:schemeClr val="dk1"/>
              </a:buClr>
              <a:buSzPts val="2000"/>
              <a:buFont typeface="Arial"/>
              <a:buChar char="•"/>
            </a:pPr>
            <a:r>
              <a:rPr lang="es-PE" sz="2000" dirty="0">
                <a:solidFill>
                  <a:schemeClr val="dk1"/>
                </a:solidFill>
                <a:latin typeface="Calibri"/>
                <a:ea typeface="Calibri"/>
                <a:cs typeface="Calibri"/>
                <a:sym typeface="Calibri"/>
              </a:rPr>
              <a:t>Para crear una lista, no es necesario que cada comando esté separado por un ENTER</a:t>
            </a:r>
            <a:endParaRPr dirty="0"/>
          </a:p>
          <a:p>
            <a:pPr marL="457200" marR="0" lvl="0" indent="-457200" algn="l" rtl="0">
              <a:spcBef>
                <a:spcPts val="0"/>
              </a:spcBef>
              <a:spcAft>
                <a:spcPts val="0"/>
              </a:spcAft>
              <a:buClr>
                <a:schemeClr val="dk1"/>
              </a:buClr>
              <a:buSzPts val="2000"/>
              <a:buFont typeface="Arial"/>
              <a:buChar char="•"/>
            </a:pPr>
            <a:r>
              <a:rPr lang="es-PE" sz="2000" dirty="0">
                <a:solidFill>
                  <a:schemeClr val="dk1"/>
                </a:solidFill>
                <a:latin typeface="Calibri"/>
                <a:ea typeface="Calibri"/>
                <a:cs typeface="Calibri"/>
                <a:sym typeface="Calibri"/>
              </a:rPr>
              <a:t>Los caracteres (palabras) SIEMPRE van entre comillas</a:t>
            </a:r>
            <a:endParaRPr dirty="0"/>
          </a:p>
          <a:p>
            <a:pPr marL="457200" marR="0" lvl="0" indent="-457200" algn="l" rtl="0">
              <a:spcBef>
                <a:spcPts val="0"/>
              </a:spcBef>
              <a:spcAft>
                <a:spcPts val="0"/>
              </a:spcAft>
              <a:buClr>
                <a:schemeClr val="dk1"/>
              </a:buClr>
              <a:buSzPts val="2000"/>
              <a:buFont typeface="Arial"/>
              <a:buChar char="•"/>
            </a:pPr>
            <a:r>
              <a:rPr lang="es-PE" sz="2000" dirty="0">
                <a:solidFill>
                  <a:schemeClr val="dk1"/>
                </a:solidFill>
                <a:latin typeface="Calibri"/>
                <a:ea typeface="Calibri"/>
                <a:cs typeface="Calibri"/>
                <a:sym typeface="Calibri"/>
              </a:rPr>
              <a:t>Para ejecutar siempre se usa CONTROL + ENTER</a:t>
            </a:r>
            <a:endParaRPr dirty="0"/>
          </a:p>
        </p:txBody>
      </p:sp>
      <p:pic>
        <p:nvPicPr>
          <p:cNvPr id="142" name="Google Shape;142;p9"/>
          <p:cNvPicPr preferRelativeResize="0"/>
          <p:nvPr/>
        </p:nvPicPr>
        <p:blipFill rotWithShape="1">
          <a:blip r:embed="rId3">
            <a:alphaModFix/>
          </a:blip>
          <a:srcRect/>
          <a:stretch/>
        </p:blipFill>
        <p:spPr>
          <a:xfrm>
            <a:off x="492628" y="2181838"/>
            <a:ext cx="6439111" cy="1240125"/>
          </a:xfrm>
          <a:prstGeom prst="rect">
            <a:avLst/>
          </a:prstGeom>
          <a:noFill/>
          <a:ln>
            <a:noFill/>
          </a:ln>
        </p:spPr>
      </p:pic>
      <p:pic>
        <p:nvPicPr>
          <p:cNvPr id="143" name="Google Shape;143;p9"/>
          <p:cNvPicPr preferRelativeResize="0"/>
          <p:nvPr/>
        </p:nvPicPr>
        <p:blipFill rotWithShape="1">
          <a:blip r:embed="rId4">
            <a:alphaModFix/>
          </a:blip>
          <a:srcRect/>
          <a:stretch/>
        </p:blipFill>
        <p:spPr>
          <a:xfrm>
            <a:off x="3292702" y="3538249"/>
            <a:ext cx="5742704" cy="1294340"/>
          </a:xfrm>
          <a:prstGeom prst="rect">
            <a:avLst/>
          </a:prstGeom>
          <a:noFill/>
          <a:ln>
            <a:noFill/>
          </a:ln>
        </p:spPr>
      </p:pic>
      <p:pic>
        <p:nvPicPr>
          <p:cNvPr id="144" name="Google Shape;144;p9"/>
          <p:cNvPicPr preferRelativeResize="0"/>
          <p:nvPr/>
        </p:nvPicPr>
        <p:blipFill rotWithShape="1">
          <a:blip r:embed="rId5">
            <a:alphaModFix/>
          </a:blip>
          <a:srcRect/>
          <a:stretch/>
        </p:blipFill>
        <p:spPr>
          <a:xfrm>
            <a:off x="7186062" y="2165589"/>
            <a:ext cx="4295806" cy="1213015"/>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1467</TotalTime>
  <Words>2031</Words>
  <Application>Microsoft Office PowerPoint</Application>
  <PresentationFormat>Panorámica</PresentationFormat>
  <Paragraphs>247</Paragraphs>
  <Slides>34</Slides>
  <Notes>34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34</vt:i4>
      </vt:variant>
    </vt:vector>
  </HeadingPairs>
  <TitlesOfParts>
    <vt:vector size="39" baseType="lpstr">
      <vt:lpstr>Arial</vt:lpstr>
      <vt:lpstr>Calibri</vt:lpstr>
      <vt:lpstr>Courier New</vt:lpstr>
      <vt:lpstr>Times New Roman</vt:lpstr>
      <vt:lpstr>Tema de Office</vt:lpstr>
      <vt:lpstr>1era CLASE PRÁCTICA</vt:lpstr>
      <vt:lpstr>Datos de contacto – Jefe de Práctica:</vt:lpstr>
      <vt:lpstr>¿Qué vamos a repasar en esta primera sesión?</vt:lpstr>
      <vt:lpstr>INTRODUCCIÓN A R</vt:lpstr>
      <vt:lpstr>Instalación de librerías</vt:lpstr>
      <vt:lpstr>Comandos comunes</vt:lpstr>
      <vt:lpstr>OPERACIONES BÁSICAS PARA CREAR DATOS EN R</vt:lpstr>
      <vt:lpstr>1) Listas: Definición</vt:lpstr>
      <vt:lpstr>Ejercicio 1: Aprendiendo a crear una lista</vt:lpstr>
      <vt:lpstr>Ejercicio 1: Explorar la estructura de nuestros datos</vt:lpstr>
      <vt:lpstr>Ejercicio 1: Acceder a elementos individuales:</vt:lpstr>
      <vt:lpstr>Ejercicio 1: Acceder a más elementos:</vt:lpstr>
      <vt:lpstr>Ejercicio 1: Reemplazar elementos:</vt:lpstr>
      <vt:lpstr>Ejercicio 1: Insertar nuevos elementos:</vt:lpstr>
      <vt:lpstr>Ejercicio 1: Eliminar elementos de la lista:</vt:lpstr>
      <vt:lpstr>2) Vectores: Definición</vt:lpstr>
      <vt:lpstr>Vectores</vt:lpstr>
      <vt:lpstr>Vectores</vt:lpstr>
      <vt:lpstr>Vectores</vt:lpstr>
      <vt:lpstr>3) Data Frames</vt:lpstr>
      <vt:lpstr>“R-TIP”</vt:lpstr>
      <vt:lpstr>Data Frames</vt:lpstr>
      <vt:lpstr>Data Frames</vt:lpstr>
      <vt:lpstr>Data Frames</vt:lpstr>
      <vt:lpstr>Data Frames</vt:lpstr>
      <vt:lpstr>Data Frames</vt:lpstr>
      <vt:lpstr>4) Merge</vt:lpstr>
      <vt:lpstr>Operaciones básicas con data frames</vt:lpstr>
      <vt:lpstr>Operaciones básicas con data frames</vt:lpstr>
      <vt:lpstr>Operaciones básicas con data frames</vt:lpstr>
      <vt:lpstr>Operaciones básicas con data frames</vt:lpstr>
      <vt:lpstr>Operaciones básicas con data frames</vt:lpstr>
      <vt:lpstr>EJERCICIO PARA DESARROLLAR</vt:lpstr>
      <vt:lpstr>Repasando temas de la clase teórica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1era CLASE PRÁCTICA</dc:title>
  <dc:creator>Juan Carlo</dc:creator>
  <cp:lastModifiedBy>Juan Carlo</cp:lastModifiedBy>
  <cp:revision>7</cp:revision>
  <dcterms:created xsi:type="dcterms:W3CDTF">2019-08-17T21:23:42Z</dcterms:created>
  <dcterms:modified xsi:type="dcterms:W3CDTF">2020-09-08T23:23:14Z</dcterms:modified>
</cp:coreProperties>
</file>