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7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6F76-D68A-4A8E-BB3B-9947678AD5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FAE0-EB09-44C7-9FB1-D81E1B5A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solidFill>
                  <a:srgbClr val="4D5156"/>
                </a:solidFill>
                <a:latin typeface="arial" panose="020B0604020202020204" pitchFamily="34" charset="0"/>
              </a:rPr>
              <a:t>Accesibilidad a </a:t>
            </a:r>
            <a:r>
              <a:rPr lang="en-US" sz="4000" dirty="0" smtClean="0">
                <a:solidFill>
                  <a:srgbClr val="4D5156"/>
                </a:solidFill>
                <a:latin typeface="arial" panose="020B0604020202020204" pitchFamily="34" charset="0"/>
              </a:rPr>
              <a:t>las </a:t>
            </a:r>
            <a:r>
              <a:rPr lang="en-US" sz="4000" dirty="0" err="1" smtClean="0">
                <a:solidFill>
                  <a:srgbClr val="4D5156"/>
                </a:solidFill>
                <a:latin typeface="arial" panose="020B0604020202020204" pitchFamily="34" charset="0"/>
              </a:rPr>
              <a:t>fuentes</a:t>
            </a:r>
            <a:r>
              <a:rPr lang="en-US" sz="4000" dirty="0" smtClean="0">
                <a:solidFill>
                  <a:srgbClr val="4D5156"/>
                </a:solidFill>
                <a:latin typeface="arial" panose="020B0604020202020204" pitchFamily="34" charset="0"/>
              </a:rPr>
              <a:t> de </a:t>
            </a:r>
            <a:r>
              <a:rPr lang="en-US" sz="4000" dirty="0" err="1" smtClean="0">
                <a:solidFill>
                  <a:srgbClr val="4D5156"/>
                </a:solidFill>
                <a:latin typeface="arial" panose="020B0604020202020204" pitchFamily="34" charset="0"/>
              </a:rPr>
              <a:t>contaminación</a:t>
            </a:r>
            <a:endParaRPr lang="en-US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1" y="263446"/>
            <a:ext cx="1265838" cy="10333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05527"/>
            <a:ext cx="1162739" cy="94917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523999" y="35898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dirty="0" smtClean="0"/>
              <a:t>Mauricio Galeana </a:t>
            </a:r>
            <a:r>
              <a:rPr lang="es-ES" sz="2000" dirty="0" err="1" smtClean="0"/>
              <a:t>Pizaña</a:t>
            </a:r>
            <a:endParaRPr lang="es-ES" sz="2000" dirty="0" smtClean="0"/>
          </a:p>
          <a:p>
            <a:pPr marL="0" indent="0" algn="ctr">
              <a:buNone/>
            </a:pPr>
            <a:r>
              <a:rPr lang="es-ES" sz="1400" dirty="0" smtClean="0"/>
              <a:t>Investigador asociado C</a:t>
            </a:r>
          </a:p>
          <a:p>
            <a:pPr marL="0" indent="0" algn="ctr">
              <a:buNone/>
            </a:pPr>
            <a:r>
              <a:rPr lang="es-ES" sz="1400" dirty="0" smtClean="0"/>
              <a:t>mgaleana@centrogeo.edu.mx</a:t>
            </a:r>
            <a:endParaRPr lang="es-MX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1554"/>
            <a:ext cx="12192000" cy="20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7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21204" y="265640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Frakes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2015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330892" y="2216453"/>
            <a:ext cx="4617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spc="-15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Travel</a:t>
            </a:r>
            <a:r>
              <a:rPr lang="es-ES" b="1" i="1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Time </a:t>
            </a:r>
            <a:r>
              <a:rPr lang="es-ES" b="1" i="1" spc="-15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Cost</a:t>
            </a:r>
            <a:r>
              <a:rPr lang="es-ES" b="1" i="1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Surface </a:t>
            </a:r>
            <a:r>
              <a:rPr lang="es-ES" b="1" i="1" spc="-15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Model</a:t>
            </a:r>
            <a:r>
              <a:rPr lang="es-ES" b="1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(TTCSM)</a:t>
            </a:r>
            <a:endParaRPr lang="en-US" b="1" dirty="0"/>
          </a:p>
        </p:txBody>
      </p:sp>
      <p:sp>
        <p:nvSpPr>
          <p:cNvPr id="6" name="Rectángulo 5"/>
          <p:cNvSpPr/>
          <p:nvPr/>
        </p:nvSpPr>
        <p:spPr>
          <a:xfrm>
            <a:off x="5076303" y="1677685"/>
            <a:ext cx="692701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sz="1400" spc="-15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Calcula </a:t>
            </a:r>
            <a:r>
              <a:rPr lang="es-ES" sz="1400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ES" sz="1400" b="1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 de traslado esperado</a:t>
            </a:r>
            <a:r>
              <a:rPr lang="es-ES" sz="1400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1400" spc="-15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entre dos puntos, </a:t>
            </a:r>
            <a:r>
              <a:rPr lang="es-ES" sz="1400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bajo el supuesto de que una persona accede a ésta en el menor tiempo posible, haciendo </a:t>
            </a:r>
            <a:r>
              <a:rPr lang="es-ES" sz="1400" b="1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uso de un automóvil </a:t>
            </a:r>
            <a:r>
              <a:rPr lang="es-ES" sz="14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desplazándose </a:t>
            </a:r>
            <a:r>
              <a:rPr lang="es-ES" sz="1400" b="1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pie</a:t>
            </a:r>
            <a:r>
              <a:rPr lang="es-ES" sz="1400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considerando aspectos como la </a:t>
            </a:r>
            <a:r>
              <a:rPr lang="es-ES" sz="1400" b="1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velocidad máxima de circulación de la red vial </a:t>
            </a:r>
            <a:r>
              <a:rPr lang="es-ES" sz="1400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la </a:t>
            </a:r>
            <a:r>
              <a:rPr lang="es-ES" sz="1400" b="1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velocidad a la que puede caminar </a:t>
            </a:r>
            <a:r>
              <a:rPr lang="es-ES" sz="1400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acuerdo a las </a:t>
            </a:r>
            <a:r>
              <a:rPr lang="es-ES" sz="1400" spc="-15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condiciones de la superficie como la pendiente y cobertura del </a:t>
            </a:r>
            <a:r>
              <a:rPr lang="es-ES" sz="1400" spc="-15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suelo</a:t>
            </a:r>
            <a:r>
              <a:rPr lang="es-ES" sz="1400" spc="-15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2087728" y="3993766"/>
                <a:ext cx="8373373" cy="714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𝑇𝑖𝑒𝑚𝑝𝑜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𝑒𝑛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𝑠𝑒𝑔𝑢𝑛𝑑𝑜𝑠</m:t>
                    </m:r>
                    <m:r>
                      <a:rPr lang="es-ES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=6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𝐸𝑋𝑃</m:t>
                    </m:r>
                    <m:r>
                      <a:rPr lang="es-ES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s-ES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3.5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𝐴𝐵𝑆</m:t>
                    </m:r>
                    <m:r>
                      <a:rPr lang="es-ES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s-ES" i="1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𝑇𝐴𝑁</m:t>
                    </m:r>
                    <m:r>
                      <a:rPr lang="es-ES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i="1" spc="-15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pc="-15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ES" i="1" spc="-15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𝑃𝑒𝑛𝑑𝑖𝑒𝑛𝑡𝑒</m:t>
                            </m:r>
                            <m:r>
                              <a:rPr lang="es-ES" spc="-15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s-ES" i="1" spc="-15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𝑒𝑛</m:t>
                            </m:r>
                            <m:r>
                              <a:rPr lang="es-ES" spc="-15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s-ES" i="1" spc="-15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𝑔𝑟𝑎𝑑𝑜𝑠</m:t>
                            </m:r>
                          </m:num>
                          <m:den>
                            <m:r>
                              <a:rPr lang="es-ES" spc="-15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57.29578</m:t>
                            </m:r>
                          </m:den>
                        </m:f>
                      </m:e>
                    </m:d>
                    <m:r>
                      <a:rPr lang="es-ES" spc="-15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+0.05)</m:t>
                    </m:r>
                  </m:oMath>
                </a14:m>
                <a:r>
                  <a:rPr lang="es-ES" spc="-15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lang="en-US" sz="2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728" y="3993766"/>
                <a:ext cx="8373373" cy="714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4892873" y="4884798"/>
            <a:ext cx="21544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spc="-15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Theobald</a:t>
            </a:r>
            <a:r>
              <a:rPr lang="es-ES" sz="1100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(2010) y </a:t>
            </a:r>
            <a:r>
              <a:rPr lang="es-ES" sz="1100" spc="-15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Tobler</a:t>
            </a:r>
            <a:r>
              <a:rPr lang="es-ES" sz="1100" spc="-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(1993)</a:t>
            </a:r>
            <a:endParaRPr lang="en-US" sz="1100" dirty="0"/>
          </a:p>
        </p:txBody>
      </p:sp>
      <p:sp>
        <p:nvSpPr>
          <p:cNvPr id="10" name="Rectángulo 9"/>
          <p:cNvSpPr/>
          <p:nvPr/>
        </p:nvSpPr>
        <p:spPr>
          <a:xfrm>
            <a:off x="162939" y="6108386"/>
            <a:ext cx="113264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Frakes</a:t>
            </a:r>
            <a:r>
              <a:rPr lang="en-US" sz="1100" dirty="0" smtClean="0"/>
              <a:t>, B., T. </a:t>
            </a:r>
            <a:r>
              <a:rPr lang="en-US" sz="1100" dirty="0" err="1" smtClean="0"/>
              <a:t>Flowe</a:t>
            </a:r>
            <a:r>
              <a:rPr lang="en-US" sz="1100" dirty="0" smtClean="0"/>
              <a:t>, and Sherrill, K. R. (2015). National Park Service travel time cost surface model (TTCSM): March 2015. Natural Resource Report NPS/NRSS/NRR—2015/933. National Park Service. Fort Collins, Colorado</a:t>
            </a:r>
            <a:endParaRPr lang="en-US" sz="1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1" y="263446"/>
            <a:ext cx="1265838" cy="10333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05527"/>
            <a:ext cx="1162739" cy="9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isc web icono de base de datos - ico,png,icns,Iconos Descargar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15" y="3785491"/>
            <a:ext cx="180594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1753614" y="6175307"/>
            <a:ext cx="2890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 de suelo y vegetación</a:t>
            </a:r>
          </a:p>
          <a:p>
            <a:pPr algn="ctr"/>
            <a:r>
              <a:rPr lang="es-E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(INEGI, 2017)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9108736" y="2060157"/>
            <a:ext cx="2133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 vial</a:t>
            </a:r>
          </a:p>
          <a:p>
            <a:pPr algn="ctr"/>
            <a:r>
              <a:rPr lang="es-E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(SCT-INEGI, 2018)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1455179" y="2060157"/>
            <a:ext cx="1608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MDE</a:t>
            </a:r>
          </a:p>
          <a:p>
            <a:pPr algn="ctr"/>
            <a:r>
              <a:rPr lang="es-E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(INEGI, 2012)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10015000" y="5314432"/>
            <a:ext cx="1608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Sitios_fuente</a:t>
            </a:r>
            <a:endParaRPr lang="es-ES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(INEGI, 2018)</a:t>
            </a:r>
            <a:endParaRPr lang="en-U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1" y="263446"/>
            <a:ext cx="1265838" cy="103333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05527"/>
            <a:ext cx="1162739" cy="949176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5446803" y="559143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geodatabase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40" y="714916"/>
            <a:ext cx="1565038" cy="20253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58" y="714917"/>
            <a:ext cx="1565038" cy="20253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97" y="4149964"/>
            <a:ext cx="1565038" cy="202534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86" y="3900017"/>
            <a:ext cx="1566901" cy="2027754"/>
          </a:xfrm>
          <a:prstGeom prst="rect">
            <a:avLst/>
          </a:prstGeom>
        </p:spPr>
      </p:pic>
      <p:sp>
        <p:nvSpPr>
          <p:cNvPr id="21" name="Flecha curvada hacia la izquierda 20"/>
          <p:cNvSpPr/>
          <p:nvPr/>
        </p:nvSpPr>
        <p:spPr>
          <a:xfrm rot="14314978">
            <a:off x="4111265" y="3832529"/>
            <a:ext cx="1054730" cy="16836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echa curvada hacia la izquierda 21"/>
          <p:cNvSpPr/>
          <p:nvPr/>
        </p:nvSpPr>
        <p:spPr>
          <a:xfrm rot="19485367">
            <a:off x="5130874" y="1923611"/>
            <a:ext cx="1054730" cy="16836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echa curvada hacia la izquierda 22"/>
          <p:cNvSpPr/>
          <p:nvPr/>
        </p:nvSpPr>
        <p:spPr>
          <a:xfrm rot="2263813">
            <a:off x="7356632" y="2957227"/>
            <a:ext cx="1054730" cy="16836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echa curvada hacia la izquierda 23"/>
          <p:cNvSpPr/>
          <p:nvPr/>
        </p:nvSpPr>
        <p:spPr>
          <a:xfrm rot="7415961">
            <a:off x="7113489" y="5139278"/>
            <a:ext cx="1054730" cy="16836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isc web icono de base de datos - ico,png,icns,Iconos Descargar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925" y="3396447"/>
            <a:ext cx="180594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159654" y="2565358"/>
            <a:ext cx="476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</a:t>
            </a:r>
          </a:p>
          <a:p>
            <a:pPr algn="ctr"/>
            <a:endParaRPr lang="es-E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Velocidad definida en función de los límites especificados </a:t>
            </a:r>
          </a:p>
          <a:p>
            <a:pPr algn="ctr"/>
            <a:r>
              <a:rPr lang="es-E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la SCT</a:t>
            </a:r>
          </a:p>
          <a:p>
            <a:pPr algn="ctr"/>
            <a:endParaRPr lang="es-E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Velocidad a pie = 5.5 km/</a:t>
            </a:r>
            <a:r>
              <a:rPr lang="es-E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lang="es-ES" b="1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1" y="263446"/>
            <a:ext cx="1265838" cy="103333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05527"/>
            <a:ext cx="1162739" cy="949176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7168"/>
              </p:ext>
            </p:extLst>
          </p:nvPr>
        </p:nvGraphicFramePr>
        <p:xfrm>
          <a:off x="7265050" y="1422610"/>
          <a:ext cx="4168874" cy="4558942"/>
        </p:xfrm>
        <a:graphic>
          <a:graphicData uri="http://schemas.openxmlformats.org/drawingml/2006/table">
            <a:tbl>
              <a:tblPr/>
              <a:tblGrid>
                <a:gridCol w="3751734">
                  <a:extLst>
                    <a:ext uri="{9D8B030D-6E8A-4147-A177-3AD203B41FA5}">
                      <a16:colId xmlns:a16="http://schemas.microsoft.com/office/drawing/2014/main" val="756738488"/>
                    </a:ext>
                  </a:extLst>
                </a:gridCol>
                <a:gridCol w="417140">
                  <a:extLst>
                    <a:ext uri="{9D8B030D-6E8A-4147-A177-3AD203B41FA5}">
                      <a16:colId xmlns:a16="http://schemas.microsoft.com/office/drawing/2014/main" val="413600873"/>
                    </a:ext>
                  </a:extLst>
                </a:gridCol>
              </a:tblGrid>
              <a:tr h="14128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Uso de suelo y vegetación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Fricción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533455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AGRICULTURA DE RIEGO ANUAL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17400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AGRICULTURA DE RIEGO ANUAL Y SEMIPERMANENTE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194858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AGRICULTURA DE RIEGO SEMIPERMANENTE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55910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AGRICULTURA DE RIEGO SEMIPERMANENTE Y PERMANENTE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70780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AGRICULTURA DE TEMPORAL ANUAL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26563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AGRICULTURA DE TEMPORAL ANUAL Y PERMANENTE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4028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AGRICULTURA DE TEMPORAL ANUAL Y SEMIPERMANENTE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1448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72649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DESPROVISTA DE VEGETACIÓN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27624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DE ENCINO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4715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DE ENCINO-PINO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8349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DE PINO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81724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DE PINO-ENCINO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47336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DE TÁSCATE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584041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MATORRAL CRASICAULE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87401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MATORRAL DESÉRTICO ROSETÓFILO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87928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MATORRAL SUBMONTANO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5873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PASTIZAL INDUCIDO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56241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 VEGETACIÓN APARENTE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09115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URBANO CONSTRUIDO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03440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ARBÓREA DE BOSQUE DE ENCINO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04857"/>
                  </a:ext>
                </a:extLst>
              </a:tr>
              <a:tr h="17923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ARBUSTIVA DE BOSQUE DE ENCINO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308180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ARBUSTIVA DE BOSQUE DE ENCINO-PINO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683549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ARBUSTIVA DE BOSQUE DE MEZQUITE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73637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ARBUSTIVA DE BOSQUE DE TÁSCATE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743286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ARBUSTIVA DE MATORRAL CRASICAULE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49219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ARBUSTIVA DE MATORRAL DESÉRTICO MICRÓFILO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72932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ARBUSTIVA DE MATORRAL DESÉRTICO ROSETÓFILO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12726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HERBÁCEA DE BOSQUE DE ENCINO-PINO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549639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HERBÁCEA DE BOSQUE DE TÁSCATE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02120"/>
                  </a:ext>
                </a:extLst>
              </a:tr>
              <a:tr h="141281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VEGETACIÓN SECUNDARIA HERBÁCEA DE MATORRAL CRASICAULE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09728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8439885" y="78465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Impedancia</a:t>
            </a:r>
            <a:endParaRPr lang="es-ES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echa curvada hacia la izquierda 18"/>
          <p:cNvSpPr/>
          <p:nvPr/>
        </p:nvSpPr>
        <p:spPr>
          <a:xfrm rot="17760795">
            <a:off x="4152108" y="1896044"/>
            <a:ext cx="1054730" cy="16836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echa curvada hacia la izquierda 23"/>
          <p:cNvSpPr/>
          <p:nvPr/>
        </p:nvSpPr>
        <p:spPr>
          <a:xfrm rot="5709630">
            <a:off x="5851835" y="5139723"/>
            <a:ext cx="1054730" cy="16836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1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1524000" y="-288594"/>
            <a:ext cx="9144000" cy="1314570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rgbClr val="4D5156"/>
                </a:solidFill>
                <a:latin typeface="arial" panose="020B0604020202020204" pitchFamily="34" charset="0"/>
              </a:rPr>
              <a:t>Accesibilidad a </a:t>
            </a:r>
            <a:r>
              <a:rPr lang="en-US" sz="3200" dirty="0" err="1" smtClean="0">
                <a:solidFill>
                  <a:srgbClr val="4D5156"/>
                </a:solidFill>
                <a:latin typeface="arial" panose="020B0604020202020204" pitchFamily="34" charset="0"/>
              </a:rPr>
              <a:t>los</a:t>
            </a:r>
            <a:r>
              <a:rPr lang="en-US" sz="3200" dirty="0" smtClean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4D5156"/>
                </a:solidFill>
                <a:latin typeface="arial" panose="020B0604020202020204" pitchFamily="34" charset="0"/>
              </a:rPr>
              <a:t>sitios</a:t>
            </a:r>
            <a:r>
              <a:rPr lang="en-US" sz="3200" dirty="0" smtClean="0">
                <a:solidFill>
                  <a:srgbClr val="4D5156"/>
                </a:solidFill>
                <a:latin typeface="arial" panose="020B0604020202020204" pitchFamily="34" charset="0"/>
              </a:rPr>
              <a:t>/</a:t>
            </a:r>
            <a:r>
              <a:rPr lang="en-US" sz="3200" dirty="0" err="1" smtClean="0">
                <a:solidFill>
                  <a:srgbClr val="4D5156"/>
                </a:solidFill>
                <a:latin typeface="arial" panose="020B0604020202020204" pitchFamily="34" charset="0"/>
              </a:rPr>
              <a:t>fuentes</a:t>
            </a:r>
            <a:r>
              <a:rPr lang="en-US" sz="3200" b="0" i="0" dirty="0" smtClean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1" y="263446"/>
            <a:ext cx="1265838" cy="10333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05527"/>
            <a:ext cx="1162739" cy="94917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59" y="1254703"/>
            <a:ext cx="4093169" cy="52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2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401</Words>
  <Application>Microsoft Office PowerPoint</Application>
  <PresentationFormat>Panorámica</PresentationFormat>
  <Paragraphs>91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Times New Roman</vt:lpstr>
      <vt:lpstr>Tema de Office</vt:lpstr>
      <vt:lpstr>Accesibilidad a las fuentes de contaminación</vt:lpstr>
      <vt:lpstr>Presentación de PowerPoint</vt:lpstr>
      <vt:lpstr>Presentación de PowerPoint</vt:lpstr>
      <vt:lpstr>Presentación de PowerPoint</vt:lpstr>
      <vt:lpstr>Accesibilidad a los sitios/fuentes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Galeana</dc:creator>
  <cp:lastModifiedBy>Mauricio Galeana</cp:lastModifiedBy>
  <cp:revision>11</cp:revision>
  <dcterms:created xsi:type="dcterms:W3CDTF">2020-08-06T17:31:47Z</dcterms:created>
  <dcterms:modified xsi:type="dcterms:W3CDTF">2021-03-24T19:40:20Z</dcterms:modified>
</cp:coreProperties>
</file>