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</p:sldIdLst>
  <p:sldSz cx="32399288" cy="43200638"/>
  <p:notesSz cx="6858000" cy="9144000"/>
  <p:defaultTextStyle>
    <a:defPPr>
      <a:defRPr lang="pt-BR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0917"/>
    <a:srgbClr val="B22D30"/>
    <a:srgbClr val="727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7" autoAdjust="0"/>
    <p:restoredTop sz="94660"/>
  </p:normalViewPr>
  <p:slideViewPr>
    <p:cSldViewPr snapToGrid="0">
      <p:cViewPr>
        <p:scale>
          <a:sx n="33" d="100"/>
          <a:sy n="33" d="100"/>
        </p:scale>
        <p:origin x="1038" y="-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8001000"/>
            <a:ext cx="27539395" cy="14109330"/>
          </a:xfrm>
          <a:prstGeom prst="rect">
            <a:avLst/>
          </a:prstGeo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C72E3F-DC70-4274-B66E-EB985F5A03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5355" y="40186200"/>
            <a:ext cx="5444289" cy="280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6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C21E4D0-055C-4631-82BA-F35E4A68F3C2}"/>
              </a:ext>
            </a:extLst>
          </p:cNvPr>
          <p:cNvSpPr/>
          <p:nvPr userDrawn="1"/>
        </p:nvSpPr>
        <p:spPr>
          <a:xfrm>
            <a:off x="70337" y="2951092"/>
            <a:ext cx="32399288" cy="411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9209104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4CDC0F3-3C8F-4B12-A253-A623DF10D44E}"/>
              </a:ext>
            </a:extLst>
          </p:cNvPr>
          <p:cNvSpPr/>
          <p:nvPr userDrawn="1"/>
        </p:nvSpPr>
        <p:spPr>
          <a:xfrm>
            <a:off x="0" y="0"/>
            <a:ext cx="32399288" cy="4114800"/>
          </a:xfrm>
          <a:prstGeom prst="rect">
            <a:avLst/>
          </a:prstGeom>
          <a:solidFill>
            <a:srgbClr val="AF0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A8EE983-FAD0-47A0-8DCC-B25D03B1FB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" t="-6997" r="-70" b="9711"/>
          <a:stretch/>
        </p:blipFill>
        <p:spPr>
          <a:xfrm>
            <a:off x="70337" y="38475138"/>
            <a:ext cx="32355693" cy="474293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87A2E1F-504A-4EFC-89EF-79EDAB567C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1213" y="626949"/>
            <a:ext cx="5444289" cy="280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3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 txBox="1">
            <a:spLocks noChangeArrowheads="1"/>
          </p:cNvSpPr>
          <p:nvPr/>
        </p:nvSpPr>
        <p:spPr bwMode="auto">
          <a:xfrm>
            <a:off x="3181474" y="8007741"/>
            <a:ext cx="25891958" cy="2620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352" tIns="182673" rIns="365352" bIns="182673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just" eaLnBrk="1" hangingPunct="1">
              <a:buFontTx/>
              <a:buNone/>
              <a:defRPr/>
            </a:pPr>
            <a:r>
              <a:rPr lang="pt-BR" altLang="pt-BR" sz="7103" kern="0" dirty="0"/>
              <a:t>O pôster deve conter os itens abaixo, conforme as normas disponibilizadas no </a:t>
            </a:r>
            <a:r>
              <a:rPr lang="pt-BR" altLang="pt-BR" sz="7103" b="1" kern="0" dirty="0"/>
              <a:t>www.fatecmm.edu.br</a:t>
            </a:r>
          </a:p>
          <a:p>
            <a:pPr algn="just" eaLnBrk="1" hangingPunct="1">
              <a:buFontTx/>
              <a:buNone/>
              <a:defRPr/>
            </a:pPr>
            <a:endParaRPr lang="pt-BR" altLang="pt-BR" sz="7103" kern="0" dirty="0"/>
          </a:p>
          <a:p>
            <a:pPr algn="just" eaLnBrk="1" hangingPunct="1">
              <a:buFontTx/>
              <a:buNone/>
              <a:defRPr/>
            </a:pPr>
            <a:r>
              <a:rPr lang="pt-BR" altLang="pt-BR" sz="7103" b="1" kern="0" dirty="0"/>
              <a:t>Introdução</a:t>
            </a:r>
          </a:p>
          <a:p>
            <a:pPr algn="just" eaLnBrk="1" hangingPunct="1">
              <a:buFontTx/>
              <a:buNone/>
              <a:defRPr/>
            </a:pPr>
            <a:r>
              <a:rPr lang="pt-BR" altLang="pt-BR" sz="7103" b="1" kern="0" dirty="0"/>
              <a:t>Objetivos</a:t>
            </a:r>
          </a:p>
          <a:p>
            <a:pPr algn="just" eaLnBrk="1" hangingPunct="1">
              <a:buFontTx/>
              <a:buNone/>
              <a:defRPr/>
            </a:pPr>
            <a:r>
              <a:rPr lang="pt-BR" altLang="pt-BR" sz="7103" b="1" kern="0" dirty="0"/>
              <a:t>Método</a:t>
            </a:r>
          </a:p>
          <a:p>
            <a:pPr algn="just" eaLnBrk="1" hangingPunct="1">
              <a:buFontTx/>
              <a:buNone/>
              <a:defRPr/>
            </a:pPr>
            <a:r>
              <a:rPr lang="pt-BR" altLang="pt-BR" sz="7103" b="1" kern="0" dirty="0"/>
              <a:t>Resultado e Discussões</a:t>
            </a:r>
          </a:p>
          <a:p>
            <a:pPr algn="just" eaLnBrk="1" hangingPunct="1">
              <a:buFontTx/>
              <a:buNone/>
              <a:defRPr/>
            </a:pPr>
            <a:r>
              <a:rPr lang="pt-BR" altLang="pt-BR" sz="7103" b="1" kern="0" dirty="0"/>
              <a:t>Considerações Finais</a:t>
            </a:r>
          </a:p>
          <a:p>
            <a:pPr algn="just" eaLnBrk="1" hangingPunct="1">
              <a:buFontTx/>
              <a:buNone/>
              <a:defRPr/>
            </a:pPr>
            <a:r>
              <a:rPr lang="pt-BR" altLang="pt-BR" sz="7103" b="1" kern="0" dirty="0"/>
              <a:t>Referências</a:t>
            </a:r>
          </a:p>
          <a:p>
            <a:pPr algn="just" eaLnBrk="1" hangingPunct="1">
              <a:lnSpc>
                <a:spcPct val="150000"/>
              </a:lnSpc>
              <a:buFontTx/>
              <a:buNone/>
              <a:defRPr/>
            </a:pPr>
            <a:endParaRPr lang="pt-BR" altLang="pt-BR" sz="7103" kern="0" dirty="0"/>
          </a:p>
          <a:p>
            <a:pPr marL="857250" indent="-857250" algn="just" eaLnBrk="1" hangingPunct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pt-BR" altLang="pt-BR" sz="7000" kern="0" dirty="0"/>
              <a:t>Aconselha-se fonte 40, tamanho mínimo 30 para uma boa visualização dos itens. Espaçamento entre linhas de 1,0.</a:t>
            </a:r>
          </a:p>
          <a:p>
            <a:pPr marL="857250" indent="-857250" algn="just" eaLnBrk="1" hangingPunct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pt-BR" altLang="pt-BR" sz="7000" kern="0" dirty="0"/>
              <a:t>Medidas: largura: 90, altura: 120 cm. (Este modelo possui a configuração solicitada)</a:t>
            </a:r>
          </a:p>
          <a:p>
            <a:pPr marL="857250" indent="-857250" algn="just" eaLnBrk="1" hangingPunct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pt-BR" altLang="pt-BR" sz="7000" kern="0" dirty="0"/>
              <a:t>As legendas devem ser numeradas e posicionadas acima das figuras e/ou tabelas e as fontes abaixo das mesmas, ambos seguindo o padrão justificado.</a:t>
            </a:r>
          </a:p>
          <a:p>
            <a:pPr marL="857250" indent="-857250" algn="just" eaLnBrk="1" hangingPunct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pt-BR" sz="7000" dirty="0"/>
              <a:t>O arquivo deve respeitar o limite máximo de 10MB, e deve ser submetido ao evento em </a:t>
            </a:r>
            <a:r>
              <a:rPr lang="pt-BR" sz="7000" b="1" dirty="0"/>
              <a:t>arquivo.pdf</a:t>
            </a:r>
            <a:endParaRPr lang="pt-BR" altLang="pt-BR" sz="7000" kern="0" dirty="0"/>
          </a:p>
        </p:txBody>
      </p:sp>
    </p:spTree>
    <p:extLst>
      <p:ext uri="{BB962C8B-B14F-4D97-AF65-F5344CB8AC3E}">
        <p14:creationId xmlns:p14="http://schemas.microsoft.com/office/powerpoint/2010/main" val="12645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530942" y="4402025"/>
            <a:ext cx="31650039" cy="225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352" tIns="182673" rIns="365352" bIns="182673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  <a:defRPr/>
            </a:pPr>
            <a:r>
              <a:rPr lang="pt-BR" altLang="pt-BR" sz="3600" b="1" kern="0" dirty="0"/>
              <a:t>Anderson Guedes – anderson.garcia01@fatec.sp.gov.br  | Elias Jonas – elias.jonas@fatec.sp.gov.br |  Jair Lopes – jair.lopes@fatec.sp.gov.br |  João Victor – joao.gomes31@fatec.sp.gov.br |  Renato Dias – renato.dias@fatec.sp.gov.br</a:t>
            </a:r>
          </a:p>
          <a:p>
            <a:pPr algn="ctr" eaLnBrk="1" hangingPunct="1">
              <a:buFontTx/>
              <a:buNone/>
              <a:defRPr/>
            </a:pPr>
            <a:r>
              <a:rPr lang="pt-BR" altLang="pt-BR" sz="3600" b="1" kern="0" dirty="0"/>
              <a:t> </a:t>
            </a:r>
          </a:p>
          <a:p>
            <a:pPr algn="ctr" eaLnBrk="1" hangingPunct="1">
              <a:buFontTx/>
              <a:buNone/>
              <a:defRPr/>
            </a:pPr>
            <a:r>
              <a:rPr lang="pt-BR" altLang="pt-BR" sz="3600" b="1" kern="0" dirty="0"/>
              <a:t>Prof. Dr. Luciano Heitor </a:t>
            </a:r>
            <a:r>
              <a:rPr lang="pt-BR" altLang="pt-BR" sz="3600" b="1" kern="0" dirty="0" err="1"/>
              <a:t>Gallegos</a:t>
            </a:r>
            <a:r>
              <a:rPr lang="pt-BR" altLang="pt-BR" sz="3600" b="1" kern="0" dirty="0"/>
              <a:t> Marin – luciano.marin@fatec.sp.gov.br | Prof. Dr. Leonardo Souza de Lima – lslima@live.com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941732" y="8427438"/>
            <a:ext cx="12240000" cy="1224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360">
            <a:solidFill>
              <a:srgbClr val="C0000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800" b="1" dirty="0">
                <a:solidFill>
                  <a:srgbClr val="FFFFFF"/>
                </a:solidFill>
              </a:rPr>
              <a:t>1. Introdução</a:t>
            </a:r>
            <a:r>
              <a:rPr lang="pt-BR" sz="48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8273421" y="8273575"/>
            <a:ext cx="12240000" cy="1224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360">
            <a:solidFill>
              <a:srgbClr val="C0000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800" b="1" dirty="0">
                <a:solidFill>
                  <a:srgbClr val="FFFFFF"/>
                </a:solidFill>
              </a:rPr>
              <a:t>4. Resultados e Discussões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1821907" y="16802953"/>
            <a:ext cx="12240000" cy="1224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360">
            <a:solidFill>
              <a:srgbClr val="C0000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800" b="1" dirty="0">
                <a:solidFill>
                  <a:srgbClr val="FFFFFF"/>
                </a:solidFill>
              </a:rPr>
              <a:t>2. Objetivos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8287833" y="21538060"/>
            <a:ext cx="12240000" cy="1224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360">
            <a:solidFill>
              <a:srgbClr val="C0000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800" b="1" dirty="0">
                <a:solidFill>
                  <a:srgbClr val="FFFFFF"/>
                </a:solidFill>
              </a:rPr>
              <a:t>5. Considerações Finais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1883212" y="24925722"/>
            <a:ext cx="12240000" cy="1224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360">
            <a:solidFill>
              <a:srgbClr val="C0000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800" b="1" dirty="0">
                <a:solidFill>
                  <a:srgbClr val="FFFFFF"/>
                </a:solidFill>
              </a:rPr>
              <a:t>3. Métodos</a:t>
            </a: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18273421" y="26617136"/>
            <a:ext cx="12240000" cy="1224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360">
            <a:solidFill>
              <a:srgbClr val="C0000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800" b="1" dirty="0">
                <a:solidFill>
                  <a:srgbClr val="FFFFFF"/>
                </a:solidFill>
              </a:rPr>
              <a:t>6. Referências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000252" y="10406957"/>
            <a:ext cx="1232033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dirty="0"/>
              <a:t>Hoje em dia, muitas empresas dependem de equipamentos computacionais para realizar suas atividades.</a:t>
            </a:r>
          </a:p>
          <a:p>
            <a:r>
              <a:rPr lang="pt-BR" sz="4500" dirty="0"/>
              <a:t>Em caso de dano, este equipamentos podem interromper o funcionamento da empresa.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2000252" y="18875731"/>
            <a:ext cx="1232033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500" dirty="0"/>
              <a:t>Neste trabalho, tem-se como objetivo desenvolver um dispositivo para monitoramento, capaz de identificar e alertar sobre aumentos irregulares de temperatura em Datacenters.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000252" y="26753124"/>
            <a:ext cx="12122960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dirty="0"/>
              <a:t>Para o desenvolvimento deste trabalho, foram utilizados;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500" dirty="0" err="1"/>
              <a:t>Arduino</a:t>
            </a:r>
            <a:r>
              <a:rPr lang="pt-BR" sz="4500" dirty="0"/>
              <a:t> (Fig. 1): Recebe os dados, processa e emite sinais visuais e sonoros;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500" dirty="0"/>
              <a:t>Led RGB (</a:t>
            </a:r>
            <a:r>
              <a:rPr lang="pt-BR" sz="4500" dirty="0" err="1"/>
              <a:t>Red</a:t>
            </a:r>
            <a:r>
              <a:rPr lang="pt-BR" sz="4500" dirty="0"/>
              <a:t> Green Blue): Emite alerta visual;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500" dirty="0" err="1"/>
              <a:t>Buzzer</a:t>
            </a:r>
            <a:r>
              <a:rPr lang="pt-BR" sz="4500" dirty="0"/>
              <a:t>: Emite alerta sonoro;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500" dirty="0"/>
              <a:t>Sensor NTC (Negative </a:t>
            </a:r>
            <a:r>
              <a:rPr lang="pt-BR" sz="4500" dirty="0" err="1"/>
              <a:t>Temperature</a:t>
            </a:r>
            <a:r>
              <a:rPr lang="pt-BR" sz="4500" dirty="0"/>
              <a:t> </a:t>
            </a:r>
            <a:r>
              <a:rPr lang="pt-BR" sz="4500" dirty="0" err="1"/>
              <a:t>Coeficient</a:t>
            </a:r>
            <a:r>
              <a:rPr lang="pt-BR" sz="4500" dirty="0"/>
              <a:t>): Mede a temperatura.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8421602" y="10103412"/>
            <a:ext cx="11526650" cy="906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dirty="0"/>
              <a:t>Foram realizados 6 testes(AUTODESK [2])</a:t>
            </a:r>
          </a:p>
          <a:p>
            <a:r>
              <a:rPr lang="pt-BR" sz="4500" dirty="0"/>
              <a:t> com </a:t>
            </a:r>
            <a:r>
              <a:rPr lang="pt-BR" sz="4500" dirty="0" err="1"/>
              <a:t>leds</a:t>
            </a:r>
            <a:r>
              <a:rPr lang="pt-BR" sz="4500" dirty="0"/>
              <a:t> comuns e com </a:t>
            </a:r>
            <a:r>
              <a:rPr lang="pt-BR" sz="4500" dirty="0" err="1"/>
              <a:t>leds</a:t>
            </a:r>
            <a:r>
              <a:rPr lang="pt-BR" sz="4500" dirty="0"/>
              <a:t> RGD, sendo o </a:t>
            </a:r>
            <a:r>
              <a:rPr lang="pt-BR" sz="4500" dirty="0" err="1"/>
              <a:t>led</a:t>
            </a:r>
            <a:r>
              <a:rPr lang="pt-BR" sz="4500" dirty="0"/>
              <a:t> RGB mais visível. Foram realizados 10 testes(THOMSEN [1]) com sensor TMP e com sensor NTC, sendo o sensor NTC mais preciso.</a:t>
            </a:r>
          </a:p>
          <a:p>
            <a:r>
              <a:rPr lang="pt-BR" sz="4500" dirty="0"/>
              <a:t>Em 60% dos testes realizados, obteve-se um resultado satisfatório, com o dispositivo(Fig. 2) atingindo o objetivo proposto.</a:t>
            </a:r>
          </a:p>
          <a:p>
            <a:r>
              <a:rPr lang="pt-BR" sz="4000" dirty="0"/>
              <a:t>           </a:t>
            </a:r>
            <a:r>
              <a:rPr lang="pt-BR" sz="4000" dirty="0" smtClean="0"/>
              <a:t>              Fig</a:t>
            </a:r>
            <a:r>
              <a:rPr lang="pt-BR" sz="4000" dirty="0"/>
              <a:t>. 2: O Dispositivo</a:t>
            </a:r>
          </a:p>
          <a:p>
            <a:endParaRPr lang="pt-BR" sz="4800" dirty="0"/>
          </a:p>
          <a:p>
            <a:endParaRPr lang="pt-BR" sz="45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421602" y="23367897"/>
            <a:ext cx="1197246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dirty="0"/>
              <a:t>Foi desenvolvido, neste trabalho, um dispositivo de baixo custo, capaz de monitorar a temperatura(ASSIS [3]) em Datacenters.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8421602" y="28446973"/>
            <a:ext cx="11943638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dirty="0"/>
              <a:t>[1] THOMSEN, Adilson. Monitorando Temperatura e Umidade com sensores. 2013. Disponível em: &lt;www.filipeflop.com&gt;. Acesso em: 13 mar. 2019.</a:t>
            </a:r>
          </a:p>
          <a:p>
            <a:endParaRPr lang="pt-BR" sz="4500" dirty="0"/>
          </a:p>
          <a:p>
            <a:r>
              <a:rPr lang="pt-BR" sz="4500" dirty="0"/>
              <a:t>[2] AUTODESK (Brasil). </a:t>
            </a:r>
            <a:r>
              <a:rPr lang="pt-BR" sz="4500" dirty="0" err="1"/>
              <a:t>Circuits</a:t>
            </a:r>
            <a:r>
              <a:rPr lang="pt-BR" sz="4500" dirty="0"/>
              <a:t>. 2019. Disponível em: &lt;https://www.tinkercad.com/dashboard?type=circuits&amp;collection=designs&gt;. Acesso em: 27 mar. 2019.</a:t>
            </a:r>
          </a:p>
          <a:p>
            <a:endParaRPr lang="pt-BR" sz="4500" dirty="0"/>
          </a:p>
          <a:p>
            <a:r>
              <a:rPr lang="pt-BR" sz="4500" dirty="0"/>
              <a:t>[3] ASSIS, Francisco de. </a:t>
            </a:r>
            <a:r>
              <a:rPr lang="pt-BR" sz="4500" dirty="0" err="1"/>
              <a:t>Arduino</a:t>
            </a:r>
            <a:r>
              <a:rPr lang="pt-BR" sz="4500" dirty="0"/>
              <a:t> Gerando </a:t>
            </a:r>
            <a:r>
              <a:rPr lang="pt-BR" sz="4500" dirty="0" err="1"/>
              <a:t>graficos</a:t>
            </a:r>
            <a:r>
              <a:rPr lang="pt-BR" sz="4500" dirty="0"/>
              <a:t> com socket.io. 2015. Disponível em: &lt;www.clubedosgeeks.com.br/</a:t>
            </a:r>
            <a:r>
              <a:rPr lang="pt-BR" sz="4500" dirty="0" err="1"/>
              <a:t>programacao</a:t>
            </a:r>
            <a:r>
              <a:rPr lang="pt-BR" sz="4500" dirty="0"/>
              <a:t>/</a:t>
            </a:r>
            <a:r>
              <a:rPr lang="pt-BR" sz="4500" dirty="0" err="1"/>
              <a:t>arduino</a:t>
            </a:r>
            <a:r>
              <a:rPr lang="pt-BR" sz="4500" dirty="0"/>
              <a:t>-gerando-</a:t>
            </a:r>
            <a:r>
              <a:rPr lang="pt-BR" sz="4500" dirty="0" err="1"/>
              <a:t>graficos</a:t>
            </a:r>
            <a:r>
              <a:rPr lang="pt-BR" sz="4500" dirty="0"/>
              <a:t>-com-socket-</a:t>
            </a:r>
            <a:r>
              <a:rPr lang="pt-BR" sz="4500" dirty="0" err="1"/>
              <a:t>io</a:t>
            </a:r>
            <a:r>
              <a:rPr lang="pt-BR" sz="4500" dirty="0"/>
              <a:t>&gt;. Acesso em: 08 maio 2019.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945730" y="335690"/>
            <a:ext cx="2524176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>
                <a:solidFill>
                  <a:schemeClr val="bg1"/>
                </a:solidFill>
                <a:latin typeface="+mj-lt"/>
              </a:rPr>
              <a:t>Protótipo de Dispositivo de Monitoramento de Temperatura </a:t>
            </a:r>
          </a:p>
          <a:p>
            <a:pPr algn="ctr"/>
            <a:endParaRPr lang="pt-BR" sz="10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15"/>
          <a:stretch/>
        </p:blipFill>
        <p:spPr>
          <a:xfrm>
            <a:off x="20232733" y="17682984"/>
            <a:ext cx="7904388" cy="316657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" t="19939" b="25372"/>
          <a:stretch/>
        </p:blipFill>
        <p:spPr>
          <a:xfrm>
            <a:off x="2859578" y="35467987"/>
            <a:ext cx="9819208" cy="309716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489706" y="2365683"/>
            <a:ext cx="4813503" cy="1446550"/>
          </a:xfrm>
          <a:prstGeom prst="rect">
            <a:avLst/>
          </a:prstGeom>
          <a:solidFill>
            <a:srgbClr val="AF0917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sz="4800" dirty="0">
                <a:solidFill>
                  <a:schemeClr val="bg1"/>
                </a:solidFill>
              </a:rPr>
              <a:t>Araras</a:t>
            </a:r>
          </a:p>
          <a:p>
            <a:pPr algn="r"/>
            <a:r>
              <a:rPr lang="pt-BR" sz="4000" dirty="0">
                <a:solidFill>
                  <a:schemeClr val="bg1"/>
                </a:solidFill>
              </a:rPr>
              <a:t>Antônio </a:t>
            </a:r>
            <a:r>
              <a:rPr lang="pt-BR" sz="4000" dirty="0" err="1">
                <a:solidFill>
                  <a:schemeClr val="bg1"/>
                </a:solidFill>
              </a:rPr>
              <a:t>Brambilla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859578" y="34760101"/>
            <a:ext cx="8968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                  Fig</a:t>
            </a:r>
            <a:r>
              <a:rPr lang="pt-BR" sz="4000" dirty="0"/>
              <a:t>. 1: O Protótipo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011978" y="38570101"/>
            <a:ext cx="8968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                 Fonte</a:t>
            </a:r>
            <a:r>
              <a:rPr lang="pt-BR" sz="4000" dirty="0"/>
              <a:t>: Os Autores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11287551" y="41754088"/>
            <a:ext cx="4813503" cy="1446550"/>
          </a:xfrm>
          <a:prstGeom prst="rect">
            <a:avLst/>
          </a:prstGeom>
          <a:solidFill>
            <a:srgbClr val="AF0917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sz="4800" dirty="0">
                <a:solidFill>
                  <a:schemeClr val="bg1"/>
                </a:solidFill>
              </a:rPr>
              <a:t>Araras</a:t>
            </a:r>
          </a:p>
          <a:p>
            <a:pPr algn="r"/>
            <a:r>
              <a:rPr lang="pt-BR" sz="4000" dirty="0">
                <a:solidFill>
                  <a:schemeClr val="bg1"/>
                </a:solidFill>
              </a:rPr>
              <a:t>Antônio </a:t>
            </a:r>
            <a:r>
              <a:rPr lang="pt-BR" sz="4000" dirty="0" err="1">
                <a:solidFill>
                  <a:schemeClr val="bg1"/>
                </a:solidFill>
              </a:rPr>
              <a:t>Brambilla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A42C0B3-B660-4673-B056-4226ED482AA1}"/>
              </a:ext>
            </a:extLst>
          </p:cNvPr>
          <p:cNvSpPr/>
          <p:nvPr/>
        </p:nvSpPr>
        <p:spPr>
          <a:xfrm>
            <a:off x="22025233" y="20824858"/>
            <a:ext cx="43193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Fonte: Os Autores</a:t>
            </a:r>
          </a:p>
        </p:txBody>
      </p:sp>
    </p:spTree>
    <p:extLst>
      <p:ext uri="{BB962C8B-B14F-4D97-AF65-F5344CB8AC3E}">
        <p14:creationId xmlns:p14="http://schemas.microsoft.com/office/powerpoint/2010/main" val="2412787220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494</Words>
  <Application>Microsoft Office PowerPoint</Application>
  <PresentationFormat>Personalizar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Wingdings</vt:lpstr>
      <vt:lpstr>1_Tema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Laboratório GP</dc:creator>
  <cp:lastModifiedBy>Aluno</cp:lastModifiedBy>
  <cp:revision>54</cp:revision>
  <dcterms:created xsi:type="dcterms:W3CDTF">2017-12-19T19:51:00Z</dcterms:created>
  <dcterms:modified xsi:type="dcterms:W3CDTF">2019-05-25T16:49:32Z</dcterms:modified>
</cp:coreProperties>
</file>