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8114" y="11"/>
            <a:ext cx="12950190" cy="10287000"/>
          </a:xfrm>
          <a:custGeom>
            <a:avLst/>
            <a:gdLst/>
            <a:ahLst/>
            <a:cxnLst/>
            <a:rect l="l" t="t" r="r" b="b"/>
            <a:pathLst>
              <a:path w="12950190" h="10287000">
                <a:moveTo>
                  <a:pt x="12949873" y="0"/>
                </a:moveTo>
                <a:lnTo>
                  <a:pt x="3805885" y="0"/>
                </a:lnTo>
                <a:lnTo>
                  <a:pt x="3805885" y="4652111"/>
                </a:lnTo>
                <a:lnTo>
                  <a:pt x="0" y="4652111"/>
                </a:lnTo>
                <a:lnTo>
                  <a:pt x="0" y="5532005"/>
                </a:lnTo>
                <a:lnTo>
                  <a:pt x="3805885" y="5532005"/>
                </a:lnTo>
                <a:lnTo>
                  <a:pt x="3805885" y="10286987"/>
                </a:lnTo>
                <a:lnTo>
                  <a:pt x="12949873" y="10286987"/>
                </a:lnTo>
                <a:lnTo>
                  <a:pt x="12949873" y="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772" y="2991248"/>
            <a:ext cx="14140455" cy="176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6461" y="1760851"/>
            <a:ext cx="9495077" cy="649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762480" cy="10287000"/>
          </a:xfrm>
          <a:custGeom>
            <a:avLst/>
            <a:gdLst/>
            <a:ahLst/>
            <a:cxnLst/>
            <a:rect l="l" t="t" r="r" b="b"/>
            <a:pathLst>
              <a:path w="14762480" h="10287000">
                <a:moveTo>
                  <a:pt x="0" y="10286999"/>
                </a:moveTo>
                <a:lnTo>
                  <a:pt x="14762002" y="10286999"/>
                </a:lnTo>
                <a:lnTo>
                  <a:pt x="1476200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9836" y="0"/>
            <a:ext cx="95250" cy="9257030"/>
          </a:xfrm>
          <a:custGeom>
            <a:avLst/>
            <a:gdLst/>
            <a:ahLst/>
            <a:cxnLst/>
            <a:rect l="l" t="t" r="r" b="b"/>
            <a:pathLst>
              <a:path w="95250" h="9257030">
                <a:moveTo>
                  <a:pt x="0" y="0"/>
                </a:moveTo>
                <a:lnTo>
                  <a:pt x="95249" y="0"/>
                </a:lnTo>
                <a:lnTo>
                  <a:pt x="95249" y="9256835"/>
                </a:lnTo>
                <a:lnTo>
                  <a:pt x="0" y="9256835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4004" y="2450542"/>
            <a:ext cx="9952990" cy="1768475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462915">
              <a:lnSpc>
                <a:spcPts val="10770"/>
              </a:lnSpc>
            </a:pPr>
            <a:r>
              <a:rPr dirty="0" spc="5"/>
              <a:t>Estructura</a:t>
            </a:r>
            <a:r>
              <a:rPr dirty="0" spc="-40"/>
              <a:t> </a:t>
            </a:r>
            <a:r>
              <a:rPr dirty="0" spc="5"/>
              <a:t>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4004" y="4218674"/>
            <a:ext cx="5786755" cy="1315085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462915">
              <a:lnSpc>
                <a:spcPts val="7195"/>
              </a:lnSpc>
            </a:pPr>
            <a:r>
              <a:rPr dirty="0" sz="9100" spc="5">
                <a:solidFill>
                  <a:srgbClr val="FFFFFF"/>
                </a:solidFill>
                <a:latin typeface="Courier New"/>
                <a:cs typeface="Courier New"/>
              </a:rPr>
              <a:t>Datos</a:t>
            </a:r>
            <a:r>
              <a:rPr dirty="0" sz="91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100" spc="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9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638" y="6917629"/>
            <a:ext cx="1503680" cy="189738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334010">
              <a:lnSpc>
                <a:spcPts val="12055"/>
              </a:lnSpc>
            </a:pPr>
            <a:r>
              <a:rPr dirty="0" sz="10950" spc="-1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7254" y="5790553"/>
            <a:ext cx="4630420" cy="883285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31140">
              <a:lnSpc>
                <a:spcPts val="5380"/>
              </a:lnSpc>
            </a:pPr>
            <a:r>
              <a:rPr dirty="0" sz="4550" spc="-5">
                <a:solidFill>
                  <a:srgbClr val="FF904D"/>
                </a:solidFill>
                <a:latin typeface="Courier New"/>
                <a:cs typeface="Courier New"/>
              </a:rPr>
              <a:t>&lt;"Arboles"/&gt;</a:t>
            </a:r>
            <a:endParaRPr sz="4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889" y="1683384"/>
            <a:ext cx="4653915" cy="530225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138430">
              <a:lnSpc>
                <a:spcPts val="3210"/>
              </a:lnSpc>
            </a:pPr>
            <a:r>
              <a:rPr dirty="0" sz="2700" spc="20">
                <a:solidFill>
                  <a:srgbClr val="737373"/>
                </a:solidFill>
                <a:latin typeface="Courier New"/>
                <a:cs typeface="Courier New"/>
              </a:rPr>
              <a:t>&lt;!--Estudio</a:t>
            </a:r>
            <a:r>
              <a:rPr dirty="0" sz="2700" spc="-40">
                <a:solidFill>
                  <a:srgbClr val="737373"/>
                </a:solidFill>
                <a:latin typeface="Courier New"/>
                <a:cs typeface="Courier New"/>
              </a:rPr>
              <a:t> </a:t>
            </a:r>
            <a:r>
              <a:rPr dirty="0" sz="2700" spc="20">
                <a:solidFill>
                  <a:srgbClr val="737373"/>
                </a:solidFill>
                <a:latin typeface="Courier New"/>
                <a:cs typeface="Courier New"/>
              </a:rPr>
              <a:t>Shonos--&gt;</a:t>
            </a:r>
            <a:endParaRPr sz="27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62002" y="0"/>
            <a:ext cx="3526154" cy="10287000"/>
            <a:chOff x="14762002" y="0"/>
            <a:chExt cx="3526154" cy="10287000"/>
          </a:xfrm>
        </p:grpSpPr>
        <p:sp>
          <p:nvSpPr>
            <p:cNvPr id="10" name="object 10"/>
            <p:cNvSpPr/>
            <p:nvPr/>
          </p:nvSpPr>
          <p:spPr>
            <a:xfrm>
              <a:off x="14762002" y="0"/>
              <a:ext cx="3526154" cy="10287000"/>
            </a:xfrm>
            <a:custGeom>
              <a:avLst/>
              <a:gdLst/>
              <a:ahLst/>
              <a:cxnLst/>
              <a:rect l="l" t="t" r="r" b="b"/>
              <a:pathLst>
                <a:path w="3526155" h="10287000">
                  <a:moveTo>
                    <a:pt x="352599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3525996" y="0"/>
                  </a:lnTo>
                  <a:lnTo>
                    <a:pt x="3525996" y="10287000"/>
                  </a:lnTo>
                  <a:close/>
                </a:path>
              </a:pathLst>
            </a:custGeom>
            <a:solidFill>
              <a:srgbClr val="2D2D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17203" y="9282112"/>
              <a:ext cx="1364615" cy="0"/>
            </a:xfrm>
            <a:custGeom>
              <a:avLst/>
              <a:gdLst/>
              <a:ahLst/>
              <a:cxnLst/>
              <a:rect l="l" t="t" r="r" b="b"/>
              <a:pathLst>
                <a:path w="1364615" h="0">
                  <a:moveTo>
                    <a:pt x="0" y="0"/>
                  </a:moveTo>
                  <a:lnTo>
                    <a:pt x="136409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2035" y="9186829"/>
              <a:ext cx="190951" cy="1905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85785" y="9210674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0" y="0"/>
                  </a:moveTo>
                  <a:lnTo>
                    <a:pt x="95507" y="71437"/>
                  </a:lnTo>
                  <a:lnTo>
                    <a:pt x="0" y="142874"/>
                  </a:lnTo>
                </a:path>
              </a:pathLst>
            </a:custGeom>
            <a:ln w="477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33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7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882" y="2874389"/>
            <a:ext cx="8658224" cy="5600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3"/>
            <a:ext cx="1015492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</a:pPr>
            <a:r>
              <a:rPr dirty="0" sz="4000" spc="-5"/>
              <a:t>En</a:t>
            </a:r>
            <a:r>
              <a:rPr dirty="0" sz="4000" spc="-10"/>
              <a:t> relación</a:t>
            </a:r>
            <a:r>
              <a:rPr dirty="0" sz="4000" spc="-5"/>
              <a:t> al </a:t>
            </a:r>
            <a:r>
              <a:rPr dirty="0" sz="4000" spc="-10"/>
              <a:t>tamaño del</a:t>
            </a:r>
            <a:r>
              <a:rPr dirty="0" sz="4000" spc="-5"/>
              <a:t> </a:t>
            </a:r>
            <a:r>
              <a:rPr dirty="0" sz="4000" spc="-10"/>
              <a:t>árbol{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446358" y="8502138"/>
            <a:ext cx="1019810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3118" y="5050160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3118" y="5612135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3118" y="6174110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33213" y="4650745"/>
            <a:ext cx="3681095" cy="171132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Camino.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53600"/>
              </a:lnSpc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Longitud</a:t>
            </a:r>
            <a:r>
              <a:rPr dirty="0" sz="2400" spc="-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del</a:t>
            </a:r>
            <a:r>
              <a:rPr dirty="0" sz="2400" spc="-2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Camino. </a:t>
            </a:r>
            <a:r>
              <a:rPr dirty="0" sz="2400" spc="-14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Sub-Arbol.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29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3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440" y="3171002"/>
            <a:ext cx="9467849" cy="5419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0"/>
            <a:ext cx="1015492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</a:pPr>
            <a:r>
              <a:rPr dirty="0" sz="4000" spc="-5"/>
              <a:t>En</a:t>
            </a:r>
            <a:r>
              <a:rPr dirty="0" sz="4000" spc="-10"/>
              <a:t> relación</a:t>
            </a:r>
            <a:r>
              <a:rPr dirty="0" sz="4000" spc="-5"/>
              <a:t> al </a:t>
            </a:r>
            <a:r>
              <a:rPr dirty="0" sz="4000" spc="-10"/>
              <a:t>tamaño del</a:t>
            </a:r>
            <a:r>
              <a:rPr dirty="0" sz="4000" spc="-5"/>
              <a:t> </a:t>
            </a:r>
            <a:r>
              <a:rPr dirty="0" sz="4000" spc="-10"/>
              <a:t>árbol{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59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2981" y="6009287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53076" y="5806087"/>
            <a:ext cx="1122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Grado.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155" y="4632236"/>
            <a:ext cx="5906770" cy="7181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50" spc="-15"/>
              <a:t>Tipos</a:t>
            </a:r>
            <a:r>
              <a:rPr dirty="0" sz="4550" spc="-35"/>
              <a:t> </a:t>
            </a:r>
            <a:r>
              <a:rPr dirty="0" sz="4550" spc="-10"/>
              <a:t>de</a:t>
            </a:r>
            <a:r>
              <a:rPr dirty="0" sz="4550" spc="-30"/>
              <a:t> </a:t>
            </a:r>
            <a:r>
              <a:rPr dirty="0" sz="4550" spc="-15"/>
              <a:t>Arboles{</a:t>
            </a:r>
            <a:endParaRPr sz="4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3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18287983" y="0"/>
                </a:lnTo>
                <a:lnTo>
                  <a:pt x="18287983" y="10286997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82572" y="2094244"/>
            <a:ext cx="9902190" cy="7242175"/>
            <a:chOff x="4182572" y="2094244"/>
            <a:chExt cx="9902190" cy="7242175"/>
          </a:xfrm>
        </p:grpSpPr>
        <p:sp>
          <p:nvSpPr>
            <p:cNvPr id="4" name="object 4"/>
            <p:cNvSpPr/>
            <p:nvPr/>
          </p:nvSpPr>
          <p:spPr>
            <a:xfrm>
              <a:off x="4182567" y="2094254"/>
              <a:ext cx="9902190" cy="7242175"/>
            </a:xfrm>
            <a:custGeom>
              <a:avLst/>
              <a:gdLst/>
              <a:ahLst/>
              <a:cxnLst/>
              <a:rect l="l" t="t" r="r" b="b"/>
              <a:pathLst>
                <a:path w="9902190" h="7242175">
                  <a:moveTo>
                    <a:pt x="9901961" y="1847583"/>
                  </a:moveTo>
                  <a:lnTo>
                    <a:pt x="8987892" y="1847583"/>
                  </a:lnTo>
                  <a:lnTo>
                    <a:pt x="8987892" y="0"/>
                  </a:lnTo>
                  <a:lnTo>
                    <a:pt x="0" y="0"/>
                  </a:lnTo>
                  <a:lnTo>
                    <a:pt x="0" y="7241794"/>
                  </a:lnTo>
                  <a:lnTo>
                    <a:pt x="7159930" y="7241794"/>
                  </a:lnTo>
                  <a:lnTo>
                    <a:pt x="7159930" y="6318631"/>
                  </a:lnTo>
                  <a:lnTo>
                    <a:pt x="9597225" y="6318631"/>
                  </a:lnTo>
                  <a:lnTo>
                    <a:pt x="9597225" y="4619612"/>
                  </a:lnTo>
                  <a:lnTo>
                    <a:pt x="8073987" y="4619612"/>
                  </a:lnTo>
                  <a:lnTo>
                    <a:pt x="8073987" y="3546614"/>
                  </a:lnTo>
                  <a:lnTo>
                    <a:pt x="8987892" y="3546614"/>
                  </a:lnTo>
                  <a:lnTo>
                    <a:pt x="8987892" y="2622181"/>
                  </a:lnTo>
                  <a:lnTo>
                    <a:pt x="9901961" y="2622181"/>
                  </a:lnTo>
                  <a:lnTo>
                    <a:pt x="9901961" y="1847583"/>
                  </a:lnTo>
                  <a:close/>
                </a:path>
              </a:pathLst>
            </a:custGeom>
            <a:solidFill>
              <a:srgbClr val="2023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087" y="2395857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087" y="3319782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1087" y="4243707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087" y="5167632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087" y="6091557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087" y="7015482"/>
              <a:ext cx="133350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087" y="7939407"/>
              <a:ext cx="133350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4170" marR="5080">
              <a:lnSpc>
                <a:spcPct val="151600"/>
              </a:lnSpc>
              <a:spcBef>
                <a:spcPts val="95"/>
              </a:spcBef>
            </a:pPr>
            <a:r>
              <a:rPr dirty="0" spc="-10"/>
              <a:t>Arboles binarios</a:t>
            </a:r>
            <a:r>
              <a:rPr dirty="0" spc="-5"/>
              <a:t> </a:t>
            </a:r>
            <a:r>
              <a:rPr dirty="0" spc="-10"/>
              <a:t>distintos. </a:t>
            </a:r>
            <a:r>
              <a:rPr dirty="0" spc="-5"/>
              <a:t> </a:t>
            </a:r>
            <a:r>
              <a:rPr dirty="0" spc="-10"/>
              <a:t>Arboles binarios</a:t>
            </a:r>
            <a:r>
              <a:rPr dirty="0" spc="-5"/>
              <a:t> </a:t>
            </a:r>
            <a:r>
              <a:rPr dirty="0" spc="-10"/>
              <a:t>similares. </a:t>
            </a:r>
            <a:r>
              <a:rPr dirty="0" spc="-5"/>
              <a:t> </a:t>
            </a:r>
            <a:r>
              <a:rPr dirty="0" spc="-10"/>
              <a:t>Arboles</a:t>
            </a:r>
            <a:r>
              <a:rPr dirty="0" spc="-5"/>
              <a:t> </a:t>
            </a:r>
            <a:r>
              <a:rPr dirty="0" spc="-10"/>
              <a:t>binarios</a:t>
            </a:r>
            <a:r>
              <a:rPr dirty="0" spc="-5"/>
              <a:t> </a:t>
            </a:r>
            <a:r>
              <a:rPr dirty="0" spc="-10"/>
              <a:t>equivalentes. </a:t>
            </a:r>
            <a:r>
              <a:rPr dirty="0" spc="-2385"/>
              <a:t> </a:t>
            </a:r>
            <a:r>
              <a:rPr dirty="0" spc="-10"/>
              <a:t>Arboles binarios</a:t>
            </a:r>
            <a:r>
              <a:rPr dirty="0" spc="-5"/>
              <a:t> </a:t>
            </a:r>
            <a:r>
              <a:rPr dirty="0" spc="-10"/>
              <a:t>completos.</a:t>
            </a:r>
          </a:p>
          <a:p>
            <a:pPr marL="344170" marR="309245">
              <a:lnSpc>
                <a:spcPts val="7280"/>
              </a:lnSpc>
              <a:spcBef>
                <a:spcPts val="455"/>
              </a:spcBef>
            </a:pPr>
            <a:r>
              <a:rPr dirty="0" spc="-10"/>
              <a:t>Arboles binarios</a:t>
            </a:r>
            <a:r>
              <a:rPr dirty="0" spc="-5"/>
              <a:t> </a:t>
            </a:r>
            <a:r>
              <a:rPr dirty="0" spc="-10"/>
              <a:t>llenos. </a:t>
            </a:r>
            <a:r>
              <a:rPr dirty="0" spc="-5"/>
              <a:t> </a:t>
            </a:r>
            <a:r>
              <a:rPr dirty="0" spc="-10"/>
              <a:t>Arboles binarios</a:t>
            </a:r>
            <a:r>
              <a:rPr dirty="0" spc="-5"/>
              <a:t> </a:t>
            </a:r>
            <a:r>
              <a:rPr dirty="0" spc="-10"/>
              <a:t>degenerados. </a:t>
            </a:r>
            <a:r>
              <a:rPr dirty="0" spc="-2385"/>
              <a:t> </a:t>
            </a:r>
            <a:r>
              <a:rPr dirty="0" spc="-10"/>
              <a:t>Arboles binarios </a:t>
            </a:r>
            <a:r>
              <a:rPr dirty="0" spc="-5"/>
              <a:t>de</a:t>
            </a:r>
            <a:r>
              <a:rPr dirty="0" spc="-10"/>
              <a:t> búsqueda.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1087" y="8863331"/>
            <a:ext cx="133350" cy="1333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28488" y="8542688"/>
            <a:ext cx="64217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Arboles</a:t>
            </a:r>
            <a:r>
              <a:rPr dirty="0" sz="4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equilibrados.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6865" y="928688"/>
            <a:ext cx="152400" cy="1523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25817" y="558134"/>
            <a:ext cx="5906135" cy="7181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50" spc="-15"/>
              <a:t>Arboles</a:t>
            </a:r>
            <a:r>
              <a:rPr dirty="0" sz="4550" spc="-45"/>
              <a:t> </a:t>
            </a:r>
            <a:r>
              <a:rPr dirty="0" sz="4550" spc="-15"/>
              <a:t>Binarios{</a:t>
            </a:r>
            <a:endParaRPr sz="4550"/>
          </a:p>
        </p:txBody>
      </p:sp>
      <p:sp>
        <p:nvSpPr>
          <p:cNvPr id="17" name="object 17"/>
          <p:cNvSpPr txBox="1"/>
          <p:nvPr/>
        </p:nvSpPr>
        <p:spPr>
          <a:xfrm>
            <a:off x="16941953" y="8851932"/>
            <a:ext cx="3302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83" y="0"/>
                </a:lnTo>
                <a:lnTo>
                  <a:pt x="18287983" y="10286999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82572" y="2094241"/>
            <a:ext cx="4418330" cy="2622550"/>
            <a:chOff x="4182572" y="2094241"/>
            <a:chExt cx="4418330" cy="2622550"/>
          </a:xfrm>
        </p:grpSpPr>
        <p:sp>
          <p:nvSpPr>
            <p:cNvPr id="4" name="object 4"/>
            <p:cNvSpPr/>
            <p:nvPr/>
          </p:nvSpPr>
          <p:spPr>
            <a:xfrm>
              <a:off x="4182567" y="2094242"/>
              <a:ext cx="4418330" cy="2622550"/>
            </a:xfrm>
            <a:custGeom>
              <a:avLst/>
              <a:gdLst/>
              <a:ahLst/>
              <a:cxnLst/>
              <a:rect l="l" t="t" r="r" b="b"/>
              <a:pathLst>
                <a:path w="4418330" h="2622550">
                  <a:moveTo>
                    <a:pt x="4418050" y="1847596"/>
                  </a:moveTo>
                  <a:lnTo>
                    <a:pt x="4113466" y="1847596"/>
                  </a:lnTo>
                  <a:lnTo>
                    <a:pt x="4113466" y="0"/>
                  </a:lnTo>
                  <a:lnTo>
                    <a:pt x="0" y="0"/>
                  </a:lnTo>
                  <a:lnTo>
                    <a:pt x="0" y="1847596"/>
                  </a:lnTo>
                  <a:lnTo>
                    <a:pt x="0" y="2622194"/>
                  </a:lnTo>
                  <a:lnTo>
                    <a:pt x="4418050" y="2622194"/>
                  </a:lnTo>
                  <a:lnTo>
                    <a:pt x="4418050" y="1847596"/>
                  </a:lnTo>
                  <a:close/>
                </a:path>
              </a:pathLst>
            </a:custGeom>
            <a:solidFill>
              <a:srgbClr val="2023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087" y="2395855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1087" y="3319780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087" y="4243705"/>
              <a:ext cx="133350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82572" y="2094241"/>
            <a:ext cx="4418330" cy="2622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165">
              <a:lnSpc>
                <a:spcPts val="4750"/>
              </a:lnSpc>
            </a:pP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Arboles</a:t>
            </a:r>
            <a:r>
              <a:rPr dirty="0" sz="4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-B.</a:t>
            </a:r>
            <a:endParaRPr sz="4000">
              <a:latin typeface="Courier New"/>
              <a:cs typeface="Courier New"/>
            </a:endParaRPr>
          </a:p>
          <a:p>
            <a:pPr marL="558165" marR="196850">
              <a:lnSpc>
                <a:spcPts val="7270"/>
              </a:lnSpc>
              <a:spcBef>
                <a:spcPts val="660"/>
              </a:spcBef>
            </a:pP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Arboles B+. </a:t>
            </a: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Arboles</a:t>
            </a:r>
            <a:r>
              <a:rPr dirty="0" sz="40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2-4.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6865" y="928687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25817" y="558133"/>
            <a:ext cx="7289165" cy="7181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50" spc="-15"/>
              <a:t>Arboles</a:t>
            </a:r>
            <a:r>
              <a:rPr dirty="0" sz="4550" spc="-35"/>
              <a:t> </a:t>
            </a:r>
            <a:r>
              <a:rPr dirty="0" sz="4550" spc="-15"/>
              <a:t>multicaminos{</a:t>
            </a:r>
            <a:endParaRPr sz="4550"/>
          </a:p>
        </p:txBody>
      </p:sp>
      <p:sp>
        <p:nvSpPr>
          <p:cNvPr id="11" name="object 11"/>
          <p:cNvSpPr txBox="1"/>
          <p:nvPr/>
        </p:nvSpPr>
        <p:spPr>
          <a:xfrm>
            <a:off x="16941953" y="8851931"/>
            <a:ext cx="3302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9878695" cy="10287000"/>
          </a:xfrm>
          <a:custGeom>
            <a:avLst/>
            <a:gdLst/>
            <a:ahLst/>
            <a:cxnLst/>
            <a:rect l="l" t="t" r="r" b="b"/>
            <a:pathLst>
              <a:path w="9878695" h="10287000">
                <a:moveTo>
                  <a:pt x="0" y="10286978"/>
                </a:moveTo>
                <a:lnTo>
                  <a:pt x="0" y="0"/>
                </a:lnTo>
                <a:lnTo>
                  <a:pt x="9878296" y="0"/>
                </a:lnTo>
                <a:lnTo>
                  <a:pt x="9878296" y="10286978"/>
                </a:lnTo>
                <a:lnTo>
                  <a:pt x="0" y="10286978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29235" y="3"/>
            <a:ext cx="95250" cy="7590155"/>
          </a:xfrm>
          <a:custGeom>
            <a:avLst/>
            <a:gdLst/>
            <a:ahLst/>
            <a:cxnLst/>
            <a:rect l="l" t="t" r="r" b="b"/>
            <a:pathLst>
              <a:path w="95250" h="7590155">
                <a:moveTo>
                  <a:pt x="0" y="0"/>
                </a:moveTo>
                <a:lnTo>
                  <a:pt x="95249" y="0"/>
                </a:lnTo>
                <a:lnTo>
                  <a:pt x="95249" y="7590087"/>
                </a:lnTo>
                <a:lnTo>
                  <a:pt x="0" y="7590087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799" y="2920010"/>
            <a:ext cx="6353174" cy="5057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916" y="942343"/>
            <a:ext cx="9235440" cy="774700"/>
          </a:xfrm>
          <a:prstGeom prst="rect"/>
          <a:solidFill>
            <a:srgbClr val="202329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Arboles binarios </a:t>
            </a:r>
            <a:r>
              <a:rPr dirty="0" sz="4000" spc="-5"/>
              <a:t>de </a:t>
            </a:r>
            <a:r>
              <a:rPr dirty="0" sz="4000" spc="-10"/>
              <a:t>búsqueda{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62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4299587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4861562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5423537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29923" y="3900172"/>
            <a:ext cx="2218690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0205">
              <a:lnSpc>
                <a:spcPct val="153600"/>
              </a:lnSpc>
              <a:spcBef>
                <a:spcPts val="100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Busqueda. </a:t>
            </a:r>
            <a:r>
              <a:rPr dirty="0" sz="2400" spc="-14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Inserción.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Eliminación.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5985512"/>
            <a:ext cx="76200" cy="76199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10873" y="5861687"/>
          <a:ext cx="5363845" cy="90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1462405"/>
                <a:gridCol w="365760"/>
                <a:gridCol w="548639"/>
                <a:gridCol w="1951355"/>
              </a:tblGrid>
              <a:tr h="452139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Nodos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menores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dirty="0" sz="2400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la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izquierda.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</a:tr>
              <a:tr h="4521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Nodos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mayores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la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derecha.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6547487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56" y="942340"/>
            <a:ext cx="3451225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Recorrido{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52087" y="8569959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869" y="5649297"/>
            <a:ext cx="2032635" cy="61976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ts val="3754"/>
              </a:lnSpc>
            </a:pP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INORDEN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9080" y="5602089"/>
            <a:ext cx="2276475" cy="619760"/>
          </a:xfrm>
          <a:custGeom>
            <a:avLst/>
            <a:gdLst/>
            <a:ahLst/>
            <a:cxnLst/>
            <a:rect l="l" t="t" r="r" b="b"/>
            <a:pathLst>
              <a:path w="2276475" h="619760">
                <a:moveTo>
                  <a:pt x="2275994" y="619760"/>
                </a:moveTo>
                <a:lnTo>
                  <a:pt x="0" y="619760"/>
                </a:lnTo>
                <a:lnTo>
                  <a:pt x="0" y="0"/>
                </a:lnTo>
                <a:lnTo>
                  <a:pt x="2275994" y="0"/>
                </a:lnTo>
                <a:lnTo>
                  <a:pt x="2275994" y="61976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9080" y="5578658"/>
            <a:ext cx="22764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POSORDEN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46036" y="5602089"/>
            <a:ext cx="2276475" cy="619760"/>
          </a:xfrm>
          <a:custGeom>
            <a:avLst/>
            <a:gdLst/>
            <a:ahLst/>
            <a:cxnLst/>
            <a:rect l="l" t="t" r="r" b="b"/>
            <a:pathLst>
              <a:path w="2276475" h="619760">
                <a:moveTo>
                  <a:pt x="2275994" y="619760"/>
                </a:moveTo>
                <a:lnTo>
                  <a:pt x="0" y="619760"/>
                </a:lnTo>
                <a:lnTo>
                  <a:pt x="0" y="0"/>
                </a:lnTo>
                <a:lnTo>
                  <a:pt x="2275994" y="0"/>
                </a:lnTo>
                <a:lnTo>
                  <a:pt x="2275994" y="61976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546036" y="5578658"/>
            <a:ext cx="22764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PREORDEN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0582" y="4739937"/>
            <a:ext cx="1019810" cy="774700"/>
          </a:xfrm>
          <a:custGeom>
            <a:avLst/>
            <a:gdLst/>
            <a:ahLst/>
            <a:cxnLst/>
            <a:rect l="l" t="t" r="r" b="b"/>
            <a:pathLst>
              <a:path w="1019810" h="774700">
                <a:moveTo>
                  <a:pt x="1019438" y="774699"/>
                </a:moveTo>
                <a:lnTo>
                  <a:pt x="0" y="774699"/>
                </a:lnTo>
                <a:lnTo>
                  <a:pt x="0" y="0"/>
                </a:lnTo>
                <a:lnTo>
                  <a:pt x="1019438" y="0"/>
                </a:lnTo>
                <a:lnTo>
                  <a:pt x="1019438" y="7746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1859" y="4720919"/>
            <a:ext cx="6350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4857" y="4787145"/>
            <a:ext cx="1019810" cy="774700"/>
          </a:xfrm>
          <a:custGeom>
            <a:avLst/>
            <a:gdLst/>
            <a:ahLst/>
            <a:cxnLst/>
            <a:rect l="l" t="t" r="r" b="b"/>
            <a:pathLst>
              <a:path w="1019809" h="774700">
                <a:moveTo>
                  <a:pt x="1019438" y="774699"/>
                </a:moveTo>
                <a:lnTo>
                  <a:pt x="0" y="774699"/>
                </a:lnTo>
                <a:lnTo>
                  <a:pt x="0" y="0"/>
                </a:lnTo>
                <a:lnTo>
                  <a:pt x="1019438" y="0"/>
                </a:lnTo>
                <a:lnTo>
                  <a:pt x="1019438" y="7746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26135" y="4768127"/>
            <a:ext cx="6350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60001" y="4787145"/>
            <a:ext cx="1019810" cy="774700"/>
          </a:xfrm>
          <a:custGeom>
            <a:avLst/>
            <a:gdLst/>
            <a:ahLst/>
            <a:cxnLst/>
            <a:rect l="l" t="t" r="r" b="b"/>
            <a:pathLst>
              <a:path w="1019809" h="774700">
                <a:moveTo>
                  <a:pt x="1019438" y="774699"/>
                </a:moveTo>
                <a:lnTo>
                  <a:pt x="0" y="774699"/>
                </a:lnTo>
                <a:lnTo>
                  <a:pt x="0" y="0"/>
                </a:lnTo>
                <a:lnTo>
                  <a:pt x="1019438" y="0"/>
                </a:lnTo>
                <a:lnTo>
                  <a:pt x="1019438" y="774699"/>
                </a:lnTo>
                <a:close/>
              </a:path>
            </a:pathLst>
          </a:custGeom>
          <a:solidFill>
            <a:srgbClr val="2023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551279" y="4768127"/>
            <a:ext cx="6350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120" y="8886825"/>
            <a:ext cx="15186025" cy="61976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ts val="3754"/>
              </a:lnSpc>
            </a:pP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(En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cada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recorrido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tiene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cuenta</a:t>
            </a:r>
            <a:r>
              <a:rPr dirty="0" sz="3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posición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raíz.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120" y="9556115"/>
            <a:ext cx="8853170" cy="61976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ts val="3754"/>
              </a:lnSpc>
            </a:pP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(Primero</a:t>
            </a:r>
            <a:r>
              <a:rPr dirty="0" sz="3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izquiedo,</a:t>
            </a:r>
            <a:r>
              <a:rPr dirty="0" sz="3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despues</a:t>
            </a:r>
            <a:r>
              <a:rPr dirty="0" sz="3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ourier New"/>
                <a:cs typeface="Courier New"/>
              </a:rPr>
              <a:t>derecho.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023" y="1630679"/>
            <a:ext cx="7515224" cy="5219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1506" y="7376795"/>
            <a:ext cx="14189710" cy="18256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75"/>
              </a:spcBef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Este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recorrido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se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realiza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así: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primero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recorre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el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 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izquierdo,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segundo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visita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la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raíz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y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por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último,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va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al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 </a:t>
            </a:r>
            <a:r>
              <a:rPr dirty="0" sz="3000" spc="-178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derecho.</a:t>
            </a:r>
            <a:r>
              <a:rPr dirty="0" sz="30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En síntesis: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410"/>
              </a:lnSpc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hijo izquierdo — raíz — hijo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derecho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56" y="942340"/>
            <a:ext cx="2538095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INORDEN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6752087" y="8569960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938" y="1630681"/>
            <a:ext cx="7562849" cy="5105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1506" y="7376796"/>
            <a:ext cx="14874875" cy="18256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75"/>
              </a:spcBef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Este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recorrido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se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realiza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así: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primero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visita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la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raíz;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segundo 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recorre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el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izquierdo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y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por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último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va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a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derecho. </a:t>
            </a:r>
            <a:r>
              <a:rPr dirty="0" sz="3000" spc="-178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En</a:t>
            </a:r>
            <a:r>
              <a:rPr dirty="0" sz="30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síntesis: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410"/>
              </a:lnSpc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raíz — hijo izquierdo — hijo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derecho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56" y="942341"/>
            <a:ext cx="314706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PREORDEN{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6752087" y="8569961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938" y="1630679"/>
            <a:ext cx="7562849" cy="5276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1506" y="7376794"/>
            <a:ext cx="15332075" cy="13779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75"/>
              </a:spcBef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Primero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recorre</a:t>
            </a:r>
            <a:r>
              <a:rPr dirty="0" sz="300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el</a:t>
            </a:r>
            <a:r>
              <a:rPr dirty="0" sz="300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izquierdo;</a:t>
            </a:r>
            <a:r>
              <a:rPr dirty="0" sz="300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segundo,</a:t>
            </a:r>
            <a:r>
              <a:rPr dirty="0" sz="300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recorre</a:t>
            </a:r>
            <a:r>
              <a:rPr dirty="0" sz="300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el</a:t>
            </a:r>
            <a:r>
              <a:rPr dirty="0" sz="30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subárbol </a:t>
            </a:r>
            <a:r>
              <a:rPr dirty="0" sz="3000" spc="-178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derecho y por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último, visita la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raíz. En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síntesis: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415"/>
              </a:lnSpc>
            </a:pP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hijo izquierdo– hijo derecho —</a:t>
            </a:r>
            <a:r>
              <a:rPr dirty="0" sz="300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3000" spc="-5">
                <a:solidFill>
                  <a:srgbClr val="FF904D"/>
                </a:solidFill>
                <a:latin typeface="Courier New"/>
                <a:cs typeface="Courier New"/>
              </a:rPr>
              <a:t>raíz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56" y="942340"/>
            <a:ext cx="314706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POSORDEN{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6752087" y="8569956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2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6" y="0"/>
                </a:lnTo>
                <a:lnTo>
                  <a:pt x="9143996" y="10286999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51383" y="4557712"/>
            <a:ext cx="4724400" cy="116205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304800">
              <a:lnSpc>
                <a:spcPts val="7125"/>
              </a:lnSpc>
            </a:pPr>
            <a:r>
              <a:rPr dirty="0" sz="6000" spc="-5">
                <a:solidFill>
                  <a:srgbClr val="FFFFFF"/>
                </a:solidFill>
                <a:latin typeface="Courier New"/>
                <a:cs typeface="Courier New"/>
              </a:rPr>
              <a:t>Contenido</a:t>
            </a:r>
            <a:endParaRPr sz="6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38285" y="3776010"/>
            <a:ext cx="3747135" cy="775335"/>
          </a:xfrm>
          <a:prstGeom prst="rect"/>
          <a:solidFill>
            <a:srgbClr val="202329"/>
          </a:solidFill>
        </p:spPr>
        <p:txBody>
          <a:bodyPr wrap="square" lIns="0" tIns="0" rIns="0" bIns="0" rtlCol="0" vert="horz">
            <a:spAutoFit/>
          </a:bodyPr>
          <a:lstStyle/>
          <a:p>
            <a:pPr marL="194310">
              <a:lnSpc>
                <a:spcPts val="4750"/>
              </a:lnSpc>
            </a:pPr>
            <a:r>
              <a:rPr dirty="0" sz="4000" spc="-10"/>
              <a:t>Fundamentos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0338285" y="4550860"/>
            <a:ext cx="1616075" cy="1073785"/>
          </a:xfrm>
          <a:prstGeom prst="rect">
            <a:avLst/>
          </a:prstGeom>
          <a:solidFill>
            <a:srgbClr val="202329"/>
          </a:solidFill>
        </p:spPr>
        <p:txBody>
          <a:bodyPr wrap="square" lIns="0" tIns="1422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120"/>
              </a:spcBef>
            </a:pP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Tipo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8285" y="5624219"/>
            <a:ext cx="7400290" cy="775335"/>
          </a:xfrm>
          <a:prstGeom prst="rect">
            <a:avLst/>
          </a:prstGeom>
          <a:solidFill>
            <a:srgbClr val="202329"/>
          </a:solidFill>
        </p:spPr>
        <p:txBody>
          <a:bodyPr wrap="square" lIns="0" tIns="0" rIns="0" bIns="0" rtlCol="0" vert="horz">
            <a:spAutoFit/>
          </a:bodyPr>
          <a:lstStyle/>
          <a:p>
            <a:pPr marL="194310">
              <a:lnSpc>
                <a:spcPts val="4745"/>
              </a:lnSpc>
            </a:pP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Implementación</a:t>
            </a:r>
            <a:r>
              <a:rPr dirty="0" sz="4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ourier New"/>
                <a:cs typeface="Courier New"/>
              </a:rPr>
              <a:t>(Python)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8846" y="3776010"/>
            <a:ext cx="1019810" cy="2623185"/>
          </a:xfrm>
          <a:prstGeom prst="rect">
            <a:avLst/>
          </a:prstGeom>
          <a:solidFill>
            <a:srgbClr val="202329"/>
          </a:solidFill>
        </p:spPr>
        <p:txBody>
          <a:bodyPr wrap="square" lIns="0" tIns="0" rIns="0" bIns="0" rtlCol="0" vert="horz">
            <a:spAutoFit/>
          </a:bodyPr>
          <a:lstStyle/>
          <a:p>
            <a:pPr marL="201930">
              <a:lnSpc>
                <a:spcPts val="4750"/>
              </a:lnSpc>
            </a:pP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01</a:t>
            </a:r>
            <a:endParaRPr sz="4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2475"/>
              </a:spcBef>
            </a:pP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02</a:t>
            </a:r>
            <a:endParaRPr sz="4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2475"/>
              </a:spcBef>
            </a:pPr>
            <a:r>
              <a:rPr dirty="0" sz="4000" spc="-5">
                <a:solidFill>
                  <a:srgbClr val="FF904D"/>
                </a:solidFill>
                <a:latin typeface="Courier New"/>
                <a:cs typeface="Courier New"/>
              </a:rPr>
              <a:t>03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3352" y="3"/>
            <a:ext cx="95250" cy="8352155"/>
          </a:xfrm>
          <a:custGeom>
            <a:avLst/>
            <a:gdLst/>
            <a:ahLst/>
            <a:cxnLst/>
            <a:rect l="l" t="t" r="r" b="b"/>
            <a:pathLst>
              <a:path w="95250" h="8352155">
                <a:moveTo>
                  <a:pt x="0" y="0"/>
                </a:moveTo>
                <a:lnTo>
                  <a:pt x="95249" y="0"/>
                </a:lnTo>
                <a:lnTo>
                  <a:pt x="95249" y="8352085"/>
                </a:lnTo>
                <a:lnTo>
                  <a:pt x="0" y="8352085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3772" y="2991248"/>
            <a:ext cx="7179309" cy="176657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462915">
              <a:lnSpc>
                <a:spcPts val="10760"/>
              </a:lnSpc>
            </a:pPr>
            <a:r>
              <a:rPr dirty="0"/>
              <a:t>Gracias</a:t>
            </a:r>
            <a:r>
              <a:rPr dirty="0" spc="-45"/>
              <a:t> </a:t>
            </a:r>
            <a:r>
              <a:rPr dirty="0" spc="5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1638" y="6363342"/>
            <a:ext cx="1503680" cy="189738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334010">
              <a:lnSpc>
                <a:spcPts val="12055"/>
              </a:lnSpc>
            </a:pPr>
            <a:r>
              <a:rPr dirty="0" sz="10950" spc="-1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242" y="5236266"/>
            <a:ext cx="13658215" cy="883285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31140">
              <a:lnSpc>
                <a:spcPts val="5380"/>
              </a:lnSpc>
            </a:pPr>
            <a:r>
              <a:rPr dirty="0" sz="4550" spc="-5">
                <a:solidFill>
                  <a:srgbClr val="FF904D"/>
                </a:solidFill>
                <a:latin typeface="Courier New"/>
                <a:cs typeface="Courier New"/>
              </a:rPr>
              <a:t>&lt;Por="Jair</a:t>
            </a:r>
            <a:r>
              <a:rPr dirty="0" sz="455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4550" spc="-5">
                <a:solidFill>
                  <a:srgbClr val="FF904D"/>
                </a:solidFill>
                <a:latin typeface="Courier New"/>
                <a:cs typeface="Courier New"/>
              </a:rPr>
              <a:t>Martinez</a:t>
            </a:r>
            <a:r>
              <a:rPr dirty="0" sz="455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4550">
                <a:solidFill>
                  <a:srgbClr val="FF904D"/>
                </a:solidFill>
                <a:latin typeface="Courier New"/>
                <a:cs typeface="Courier New"/>
              </a:rPr>
              <a:t>&amp;</a:t>
            </a:r>
            <a:r>
              <a:rPr dirty="0" sz="455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4550" spc="-5">
                <a:solidFill>
                  <a:srgbClr val="FF904D"/>
                </a:solidFill>
                <a:latin typeface="Courier New"/>
                <a:cs typeface="Courier New"/>
              </a:rPr>
              <a:t>Freddy</a:t>
            </a:r>
            <a:r>
              <a:rPr dirty="0" sz="4550" spc="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4550" spc="-5">
                <a:solidFill>
                  <a:srgbClr val="FF904D"/>
                </a:solidFill>
                <a:latin typeface="Courier New"/>
                <a:cs typeface="Courier New"/>
              </a:rPr>
              <a:t>Pontón"/&gt;</a:t>
            </a:r>
            <a:endParaRPr sz="4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5270" cy="10287000"/>
          </a:xfrm>
          <a:custGeom>
            <a:avLst/>
            <a:gdLst/>
            <a:ahLst/>
            <a:cxnLst/>
            <a:rect l="l" t="t" r="r" b="b"/>
            <a:pathLst>
              <a:path w="9145270" h="10287000">
                <a:moveTo>
                  <a:pt x="0" y="10286998"/>
                </a:moveTo>
                <a:lnTo>
                  <a:pt x="0" y="0"/>
                </a:lnTo>
                <a:lnTo>
                  <a:pt x="9144868" y="0"/>
                </a:lnTo>
                <a:lnTo>
                  <a:pt x="9144868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29235" y="1"/>
            <a:ext cx="95250" cy="7590155"/>
          </a:xfrm>
          <a:custGeom>
            <a:avLst/>
            <a:gdLst/>
            <a:ahLst/>
            <a:cxnLst/>
            <a:rect l="l" t="t" r="r" b="b"/>
            <a:pathLst>
              <a:path w="95250" h="7590155">
                <a:moveTo>
                  <a:pt x="0" y="0"/>
                </a:moveTo>
                <a:lnTo>
                  <a:pt x="95249" y="0"/>
                </a:lnTo>
                <a:lnTo>
                  <a:pt x="95249" y="7590088"/>
                </a:lnTo>
                <a:lnTo>
                  <a:pt x="0" y="7590088"/>
                </a:lnTo>
                <a:lnTo>
                  <a:pt x="0" y="0"/>
                </a:lnTo>
                <a:close/>
              </a:path>
            </a:pathLst>
          </a:custGeom>
          <a:solidFill>
            <a:srgbClr val="2D2D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98" y="2498267"/>
            <a:ext cx="8591549" cy="6162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7864" y="1362102"/>
            <a:ext cx="3147060" cy="774700"/>
          </a:xfrm>
          <a:prstGeom prst="rect"/>
          <a:solidFill>
            <a:srgbClr val="202329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10"/>
              <a:t>Arboles</a:t>
            </a:r>
            <a:r>
              <a:rPr dirty="0" sz="4000" spc="-55"/>
              <a:t> </a:t>
            </a:r>
            <a:r>
              <a:rPr dirty="0" sz="4000" spc="-5"/>
              <a:t>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61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3730457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4292432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485440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5416382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827" y="5978357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29923" y="3331042"/>
            <a:ext cx="5508625" cy="2835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94379">
              <a:lnSpc>
                <a:spcPct val="153600"/>
              </a:lnSpc>
              <a:spcBef>
                <a:spcPts val="100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Jerárquica. </a:t>
            </a:r>
            <a:r>
              <a:rPr dirty="0" sz="2400" spc="-14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No</a:t>
            </a:r>
            <a:r>
              <a:rPr dirty="0" sz="2400" spc="-6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lineales. </a:t>
            </a:r>
            <a:r>
              <a:rPr dirty="0" sz="2400" spc="-14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Dinamicas.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53600"/>
              </a:lnSpc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Busquedas grandes y complejas. </a:t>
            </a:r>
            <a:r>
              <a:rPr dirty="0" sz="2400" spc="-14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Almacenamiento</a:t>
            </a:r>
            <a:r>
              <a:rPr dirty="0" sz="24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de archivos.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155" y="4632238"/>
            <a:ext cx="5906770" cy="7181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50" spc="-15"/>
              <a:t>Caracteristicas</a:t>
            </a:r>
            <a:r>
              <a:rPr dirty="0" sz="4550" spc="-50"/>
              <a:t> </a:t>
            </a:r>
            <a:r>
              <a:rPr dirty="0" sz="4550" spc="-10"/>
              <a:t>{</a:t>
            </a:r>
            <a:endParaRPr sz="4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33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7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570" y="2694940"/>
            <a:ext cx="4657724" cy="3067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1184" y="6013965"/>
            <a:ext cx="5153024" cy="2943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514" y="942343"/>
            <a:ext cx="9238615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/>
              <a:t>En</a:t>
            </a:r>
            <a:r>
              <a:rPr dirty="0" sz="4000" spc="-10"/>
              <a:t> relación</a:t>
            </a:r>
            <a:r>
              <a:rPr dirty="0" sz="4000" spc="-5"/>
              <a:t> </a:t>
            </a:r>
            <a:r>
              <a:rPr dirty="0" sz="4000" spc="-10"/>
              <a:t>con otros</a:t>
            </a:r>
            <a:r>
              <a:rPr dirty="0" sz="4000" spc="-5"/>
              <a:t> </a:t>
            </a:r>
            <a:r>
              <a:rPr dirty="0" sz="4000" spc="-10"/>
              <a:t>nodos </a:t>
            </a:r>
            <a:r>
              <a:rPr dirty="0" sz="4000" spc="-5"/>
              <a:t>{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6752087" y="8569962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9354" y="3531753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9354" y="4093728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9354" y="4655703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9354" y="5217678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59450" y="3132338"/>
            <a:ext cx="2584450" cy="2273300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Nodos.</a:t>
            </a:r>
            <a:endParaRPr sz="2400">
              <a:latin typeface="Courier New"/>
              <a:cs typeface="Courier New"/>
            </a:endParaRPr>
          </a:p>
          <a:p>
            <a:pPr marL="12700" marR="370205">
              <a:lnSpc>
                <a:spcPct val="153600"/>
              </a:lnSpc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Nodos</a:t>
            </a:r>
            <a:r>
              <a:rPr dirty="0" sz="2400" spc="-6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Padre. </a:t>
            </a:r>
            <a:r>
              <a:rPr dirty="0" sz="2400" spc="-14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Nodos</a:t>
            </a:r>
            <a:r>
              <a:rPr dirty="0" sz="2400" spc="-4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Hijo.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Nodos</a:t>
            </a:r>
            <a:r>
              <a:rPr dirty="0" sz="2400" spc="-5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Hermano.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29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6058330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795" y="3104048"/>
            <a:ext cx="9229724" cy="5391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0"/>
            <a:ext cx="1380998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</a:pPr>
            <a:r>
              <a:rPr dirty="0" sz="4000" spc="-5"/>
              <a:t>En </a:t>
            </a:r>
            <a:r>
              <a:rPr dirty="0" sz="4000" spc="-10"/>
              <a:t>relación</a:t>
            </a:r>
            <a:r>
              <a:rPr dirty="0" sz="4000"/>
              <a:t> </a:t>
            </a:r>
            <a:r>
              <a:rPr dirty="0" sz="4000" spc="-5"/>
              <a:t>a la</a:t>
            </a:r>
            <a:r>
              <a:rPr dirty="0" sz="4000"/>
              <a:t> </a:t>
            </a:r>
            <a:r>
              <a:rPr dirty="0" sz="4000" spc="-10"/>
              <a:t>posición</a:t>
            </a:r>
            <a:r>
              <a:rPr dirty="0" sz="4000" spc="-5"/>
              <a:t> </a:t>
            </a:r>
            <a:r>
              <a:rPr dirty="0" sz="4000" spc="-10"/>
              <a:t>dentro</a:t>
            </a:r>
            <a:r>
              <a:rPr dirty="0" sz="4000"/>
              <a:t> </a:t>
            </a:r>
            <a:r>
              <a:rPr dirty="0" sz="4000" spc="-10"/>
              <a:t>del</a:t>
            </a:r>
            <a:r>
              <a:rPr dirty="0" sz="4000"/>
              <a:t> </a:t>
            </a:r>
            <a:r>
              <a:rPr dirty="0" sz="4000" spc="-10"/>
              <a:t>árbol</a:t>
            </a:r>
            <a:r>
              <a:rPr dirty="0" sz="4000" spc="-5"/>
              <a:t> 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59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0362" y="4903916"/>
            <a:ext cx="76200" cy="761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331407" y="4780091"/>
          <a:ext cx="3902075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644650"/>
                <a:gridCol w="1402079"/>
              </a:tblGrid>
              <a:tr h="452139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Nodo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355"/>
                        </a:lnSpc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Raiz.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Nodo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Hoja.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02329"/>
                    </a:solidFill>
                  </a:tcPr>
                </a:tc>
              </a:tr>
              <a:tr h="4521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Nodo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Interior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2400" spc="-7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solidFill>
                            <a:srgbClr val="FF904D"/>
                          </a:solidFill>
                          <a:latin typeface="Courier New"/>
                          <a:cs typeface="Courier New"/>
                        </a:rPr>
                        <a:t>Rama.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3180">
                    <a:solidFill>
                      <a:srgbClr val="202329"/>
                    </a:solidFill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0362" y="5465891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0362" y="6027866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31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5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395" y="2874385"/>
            <a:ext cx="8067674" cy="5581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0"/>
            <a:ext cx="10763885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  <a:tabLst>
                <a:tab pos="10253345" algn="l"/>
              </a:tabLst>
            </a:pPr>
            <a:r>
              <a:rPr dirty="0" sz="4000" spc="-5"/>
              <a:t>En</a:t>
            </a:r>
            <a:r>
              <a:rPr dirty="0" sz="4000" spc="10"/>
              <a:t> </a:t>
            </a:r>
            <a:r>
              <a:rPr dirty="0" sz="4000" spc="-10"/>
              <a:t>relación</a:t>
            </a:r>
            <a:r>
              <a:rPr dirty="0" sz="4000" spc="10"/>
              <a:t> </a:t>
            </a:r>
            <a:r>
              <a:rPr dirty="0" sz="4000" spc="-5"/>
              <a:t>al</a:t>
            </a:r>
            <a:r>
              <a:rPr dirty="0" sz="4000" spc="10"/>
              <a:t> </a:t>
            </a:r>
            <a:r>
              <a:rPr dirty="0" sz="4000" spc="-10"/>
              <a:t>tamaño</a:t>
            </a:r>
            <a:r>
              <a:rPr dirty="0" sz="4000" spc="10"/>
              <a:t> </a:t>
            </a:r>
            <a:r>
              <a:rPr dirty="0" sz="4000" spc="-10"/>
              <a:t>del</a:t>
            </a:r>
            <a:r>
              <a:rPr dirty="0" sz="4000" spc="10"/>
              <a:t> </a:t>
            </a:r>
            <a:r>
              <a:rPr dirty="0" sz="4000" spc="-10"/>
              <a:t>árbol	</a:t>
            </a:r>
            <a:r>
              <a:rPr dirty="0" sz="4000" spc="-5"/>
              <a:t>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60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5037" y="4570076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4150" y="5127288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4150" y="5689263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5037" y="6256001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55133" y="4170660"/>
            <a:ext cx="6392545" cy="2273300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Nivel.</a:t>
            </a:r>
            <a:endParaRPr sz="2400">
              <a:latin typeface="Courier New"/>
              <a:cs typeface="Courier New"/>
            </a:endParaRPr>
          </a:p>
          <a:p>
            <a:pPr marL="713105" marR="5080">
              <a:lnSpc>
                <a:spcPct val="153600"/>
              </a:lnSpc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Un árbol vacío tiene 0 niveles. </a:t>
            </a:r>
            <a:r>
              <a:rPr dirty="0" sz="2400" spc="-14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El</a:t>
            </a:r>
            <a:r>
              <a:rPr dirty="0" sz="24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nivel de</a:t>
            </a:r>
            <a:r>
              <a:rPr dirty="0" sz="24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la raíz</a:t>
            </a:r>
            <a:r>
              <a:rPr dirty="0" sz="24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es 1.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Altura.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30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6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113" y="3189723"/>
            <a:ext cx="8848724" cy="5600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1"/>
            <a:ext cx="11068685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  <a:tabLst>
                <a:tab pos="10558145" algn="l"/>
              </a:tabLst>
            </a:pPr>
            <a:r>
              <a:rPr dirty="0" sz="4000" spc="-5"/>
              <a:t>En</a:t>
            </a:r>
            <a:r>
              <a:rPr dirty="0" sz="4000" spc="10"/>
              <a:t> </a:t>
            </a:r>
            <a:r>
              <a:rPr dirty="0" sz="4000" spc="-10"/>
              <a:t>relación</a:t>
            </a:r>
            <a:r>
              <a:rPr dirty="0" sz="4000" spc="10"/>
              <a:t> </a:t>
            </a:r>
            <a:r>
              <a:rPr dirty="0" sz="4000" spc="-5"/>
              <a:t>al</a:t>
            </a:r>
            <a:r>
              <a:rPr dirty="0" sz="4000" spc="10"/>
              <a:t> </a:t>
            </a:r>
            <a:r>
              <a:rPr dirty="0" sz="4000" spc="-10"/>
              <a:t>tamaño</a:t>
            </a:r>
            <a:r>
              <a:rPr dirty="0" sz="4000" spc="10"/>
              <a:t> </a:t>
            </a:r>
            <a:r>
              <a:rPr dirty="0" sz="4000" spc="-10"/>
              <a:t>del</a:t>
            </a:r>
            <a:r>
              <a:rPr dirty="0" sz="4000" spc="10"/>
              <a:t> </a:t>
            </a:r>
            <a:r>
              <a:rPr dirty="0" sz="4000" spc="-10"/>
              <a:t>árbol	</a:t>
            </a:r>
            <a:r>
              <a:rPr dirty="0" sz="4000" spc="-5"/>
              <a:t>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61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2499" y="5847252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52595" y="5644052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Peso.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54" y="2874430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60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754" y="5990504"/>
            <a:ext cx="0" cy="2600960"/>
          </a:xfrm>
          <a:custGeom>
            <a:avLst/>
            <a:gdLst/>
            <a:ahLst/>
            <a:cxnLst/>
            <a:rect l="l" t="t" r="r" b="b"/>
            <a:pathLst>
              <a:path w="0" h="2600959">
                <a:moveTo>
                  <a:pt x="0" y="0"/>
                </a:moveTo>
                <a:lnTo>
                  <a:pt x="0" y="2600414"/>
                </a:lnTo>
              </a:path>
            </a:pathLst>
          </a:custGeom>
          <a:ln w="7626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440" y="3171000"/>
            <a:ext cx="9467849" cy="5419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465" y="942340"/>
            <a:ext cx="10154920" cy="774700"/>
          </a:xfrm>
          <a:prstGeom prst="rect"/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4750"/>
              </a:lnSpc>
            </a:pPr>
            <a:r>
              <a:rPr dirty="0" sz="4000" spc="-5"/>
              <a:t>En</a:t>
            </a:r>
            <a:r>
              <a:rPr dirty="0" sz="4000" spc="-10"/>
              <a:t> relación</a:t>
            </a:r>
            <a:r>
              <a:rPr dirty="0" sz="4000" spc="-5"/>
              <a:t> al </a:t>
            </a:r>
            <a:r>
              <a:rPr dirty="0" sz="4000" spc="-10"/>
              <a:t>tamaño del</a:t>
            </a:r>
            <a:r>
              <a:rPr dirty="0" sz="4000" spc="-5"/>
              <a:t> </a:t>
            </a:r>
            <a:r>
              <a:rPr dirty="0" sz="4000" spc="-10"/>
              <a:t>árbol{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6752087" y="8569956"/>
            <a:ext cx="714375" cy="774700"/>
          </a:xfrm>
          <a:prstGeom prst="rect">
            <a:avLst/>
          </a:prstGeom>
          <a:solidFill>
            <a:srgbClr val="2D2D34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ts val="4750"/>
              </a:lnSpc>
            </a:pPr>
            <a:r>
              <a:rPr dirty="0" sz="4000" spc="-5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2981" y="6009289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53076" y="5806089"/>
            <a:ext cx="1122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904D"/>
                </a:solidFill>
                <a:latin typeface="Courier New"/>
                <a:cs typeface="Courier New"/>
              </a:rPr>
              <a:t>Orden.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Freddy Ponton</dc:creator>
  <cp:keywords>DAFTP8-b-pk,BAD-EAVOds0</cp:keywords>
  <dc:title>Estructura de Datos {</dc:title>
  <dcterms:created xsi:type="dcterms:W3CDTF">2022-11-29T15:57:55Z</dcterms:created>
  <dcterms:modified xsi:type="dcterms:W3CDTF">2022-11-29T15:57:55Z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2022-11-29T00:00:00Z</vt:filetime>
  </property>
</Properties>
</file>