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 id="2147483661" r:id="rId2"/>
  </p:sldMasterIdLst>
  <p:sldIdLst>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CEB2D-F383-4ACB-A21C-F8C81B77C811}" v="99" dt="2024-03-09T22:13:54.311"/>
    <p1510:client id="{45DA143A-042A-3148-FCAD-2A9E1604E4F9}" v="250" dt="2024-03-09T21:55:52.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72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1076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16871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a:p>
        </p:txBody>
      </p:sp>
    </p:spTree>
    <p:extLst>
      <p:ext uri="{BB962C8B-B14F-4D97-AF65-F5344CB8AC3E}">
        <p14:creationId xmlns:p14="http://schemas.microsoft.com/office/powerpoint/2010/main" val="13629185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75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542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660196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7975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3/9/2024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65339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3/9/2024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770211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694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3/9/2024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16461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3/9/2024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60" r:id="rId11"/>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721F-F312-7F15-3462-999B095737D8}"/>
              </a:ext>
            </a:extLst>
          </p:cNvPr>
          <p:cNvSpPr txBox="1">
            <a:spLocks/>
          </p:cNvSpPr>
          <p:nvPr/>
        </p:nvSpPr>
        <p:spPr>
          <a:xfrm>
            <a:off x="1069361" y="311226"/>
            <a:ext cx="10176151" cy="109751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a:solidFill>
                  <a:schemeClr val="tx1"/>
                </a:solidFill>
                <a:latin typeface="Amasis MT Pro" panose="02040504050005020304" pitchFamily="18" charset="0"/>
              </a:rPr>
              <a:t>Road Safety Pilot Project: Intersection Ranking</a:t>
            </a:r>
          </a:p>
        </p:txBody>
      </p:sp>
      <p:sp>
        <p:nvSpPr>
          <p:cNvPr id="3" name="TextBox 2">
            <a:extLst>
              <a:ext uri="{FF2B5EF4-FFF2-40B4-BE49-F238E27FC236}">
                <a16:creationId xmlns:a16="http://schemas.microsoft.com/office/drawing/2014/main" id="{E6507F72-3AE1-081E-1292-654679E7BAB7}"/>
              </a:ext>
            </a:extLst>
          </p:cNvPr>
          <p:cNvSpPr txBox="1"/>
          <p:nvPr/>
        </p:nvSpPr>
        <p:spPr>
          <a:xfrm>
            <a:off x="722352" y="1909937"/>
            <a:ext cx="2093864" cy="347146"/>
          </a:xfrm>
          <a:prstGeom prst="rect">
            <a:avLst/>
          </a:prstGeom>
          <a:noFill/>
        </p:spPr>
        <p:txBody>
          <a:bodyPr wrap="square" lIns="91440" tIns="45720" rIns="91440" bIns="45720" anchor="t">
            <a:spAutoFit/>
          </a:bodyPr>
          <a:lstStyle/>
          <a:p>
            <a:pPr defTabSz="841248">
              <a:spcAft>
                <a:spcPts val="600"/>
              </a:spcAft>
            </a:pPr>
            <a:r>
              <a:rPr lang="en-US" sz="1650" b="1" kern="1200">
                <a:latin typeface="Amasis MT Pro" panose="02040504050005020304" pitchFamily="18" charset="0"/>
              </a:rPr>
              <a:t>Objective of Study</a:t>
            </a:r>
            <a:endParaRPr lang="en-US" sz="1650" b="1">
              <a:latin typeface="Amasis MT Pro" panose="02040504050005020304" pitchFamily="18" charset="0"/>
            </a:endParaRPr>
          </a:p>
        </p:txBody>
      </p:sp>
      <p:sp>
        <p:nvSpPr>
          <p:cNvPr id="4" name="TextBox 3">
            <a:extLst>
              <a:ext uri="{FF2B5EF4-FFF2-40B4-BE49-F238E27FC236}">
                <a16:creationId xmlns:a16="http://schemas.microsoft.com/office/drawing/2014/main" id="{4DB59F6E-187B-FABE-19D1-57164B14524D}"/>
              </a:ext>
            </a:extLst>
          </p:cNvPr>
          <p:cNvSpPr txBox="1"/>
          <p:nvPr/>
        </p:nvSpPr>
        <p:spPr>
          <a:xfrm>
            <a:off x="722352" y="2257083"/>
            <a:ext cx="3621819" cy="857154"/>
          </a:xfrm>
          <a:prstGeom prst="rect">
            <a:avLst/>
          </a:prstGeom>
          <a:noFill/>
        </p:spPr>
        <p:txBody>
          <a:bodyPr wrap="square">
            <a:spAutoFit/>
          </a:bodyPr>
          <a:lstStyle/>
          <a:p>
            <a:pPr defTabSz="841248">
              <a:spcAft>
                <a:spcPts val="600"/>
              </a:spcAft>
            </a:pPr>
            <a:r>
              <a:rPr lang="en-US" sz="1656" kern="1200">
                <a:solidFill>
                  <a:schemeClr val="tx1"/>
                </a:solidFill>
                <a:latin typeface="Amasis MT Pro" panose="02040504050005020304" pitchFamily="18" charset="0"/>
              </a:rPr>
              <a:t>Assessment and ranking of street intersections to prioritize the riskiest ones for infrastructure improvements.</a:t>
            </a:r>
            <a:endParaRPr lang="en-US">
              <a:latin typeface="Amasis MT Pro" panose="02040504050005020304" pitchFamily="18" charset="0"/>
            </a:endParaRPr>
          </a:p>
        </p:txBody>
      </p:sp>
      <p:sp>
        <p:nvSpPr>
          <p:cNvPr id="5" name="TextBox 4">
            <a:extLst>
              <a:ext uri="{FF2B5EF4-FFF2-40B4-BE49-F238E27FC236}">
                <a16:creationId xmlns:a16="http://schemas.microsoft.com/office/drawing/2014/main" id="{B655F85A-22DE-67D6-8B13-F2B9E12D277C}"/>
              </a:ext>
            </a:extLst>
          </p:cNvPr>
          <p:cNvSpPr txBox="1"/>
          <p:nvPr/>
        </p:nvSpPr>
        <p:spPr>
          <a:xfrm>
            <a:off x="722352" y="3619842"/>
            <a:ext cx="4008521" cy="857154"/>
          </a:xfrm>
          <a:prstGeom prst="rect">
            <a:avLst/>
          </a:prstGeom>
          <a:noFill/>
        </p:spPr>
        <p:txBody>
          <a:bodyPr wrap="square">
            <a:spAutoFit/>
          </a:bodyPr>
          <a:lstStyle/>
          <a:p>
            <a:pPr defTabSz="841248">
              <a:spcAft>
                <a:spcPts val="600"/>
              </a:spcAft>
            </a:pPr>
            <a:r>
              <a:rPr lang="en-US" sz="1656" kern="1200">
                <a:solidFill>
                  <a:schemeClr val="tx1"/>
                </a:solidFill>
                <a:latin typeface="Amasis MT Pro" panose="02040504050005020304" pitchFamily="18" charset="0"/>
              </a:rPr>
              <a:t>Collection of accident data, traffic data, and road geometry data for 1864 signalized intersections.</a:t>
            </a:r>
            <a:endParaRPr lang="en-US">
              <a:latin typeface="Amasis MT Pro" panose="02040504050005020304" pitchFamily="18" charset="0"/>
            </a:endParaRPr>
          </a:p>
        </p:txBody>
      </p:sp>
      <p:sp>
        <p:nvSpPr>
          <p:cNvPr id="6" name="TextBox 5">
            <a:extLst>
              <a:ext uri="{FF2B5EF4-FFF2-40B4-BE49-F238E27FC236}">
                <a16:creationId xmlns:a16="http://schemas.microsoft.com/office/drawing/2014/main" id="{C4EE79C7-268A-5501-ACD6-90CDEC72F4B1}"/>
              </a:ext>
            </a:extLst>
          </p:cNvPr>
          <p:cNvSpPr txBox="1"/>
          <p:nvPr/>
        </p:nvSpPr>
        <p:spPr>
          <a:xfrm>
            <a:off x="722352" y="3206614"/>
            <a:ext cx="2093864" cy="347146"/>
          </a:xfrm>
          <a:prstGeom prst="rect">
            <a:avLst/>
          </a:prstGeom>
          <a:noFill/>
        </p:spPr>
        <p:txBody>
          <a:bodyPr wrap="square" lIns="91440" tIns="45720" rIns="91440" bIns="45720" anchor="t">
            <a:spAutoFit/>
          </a:bodyPr>
          <a:lstStyle/>
          <a:p>
            <a:pPr defTabSz="841248">
              <a:spcAft>
                <a:spcPts val="600"/>
              </a:spcAft>
            </a:pPr>
            <a:r>
              <a:rPr lang="en-US" sz="1650" b="1" kern="1200">
                <a:latin typeface="Amasis MT Pro" panose="02040504050005020304" pitchFamily="18" charset="0"/>
              </a:rPr>
              <a:t>Data used</a:t>
            </a:r>
            <a:endParaRPr lang="en-US" sz="1650" b="1">
              <a:latin typeface="Amasis MT Pro" panose="02040504050005020304" pitchFamily="18" charset="0"/>
            </a:endParaRPr>
          </a:p>
        </p:txBody>
      </p:sp>
      <p:pic>
        <p:nvPicPr>
          <p:cNvPr id="7" name="Picture 6" descr="A diagram of a diagram&#10;&#10;Description automatically generated">
            <a:extLst>
              <a:ext uri="{FF2B5EF4-FFF2-40B4-BE49-F238E27FC236}">
                <a16:creationId xmlns:a16="http://schemas.microsoft.com/office/drawing/2014/main" id="{DBED859E-8CA2-72AE-7152-A9087E029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6985" y="2148470"/>
            <a:ext cx="6388902" cy="3636903"/>
          </a:xfrm>
          <a:prstGeom prst="rect">
            <a:avLst/>
          </a:prstGeom>
        </p:spPr>
      </p:pic>
      <p:sp>
        <p:nvSpPr>
          <p:cNvPr id="8" name="TextBox 7">
            <a:extLst>
              <a:ext uri="{FF2B5EF4-FFF2-40B4-BE49-F238E27FC236}">
                <a16:creationId xmlns:a16="http://schemas.microsoft.com/office/drawing/2014/main" id="{2F7FBB7F-1B2E-63BC-4537-3AEBDDE6B574}"/>
              </a:ext>
            </a:extLst>
          </p:cNvPr>
          <p:cNvSpPr txBox="1"/>
          <p:nvPr/>
        </p:nvSpPr>
        <p:spPr>
          <a:xfrm>
            <a:off x="722352" y="4635455"/>
            <a:ext cx="2093864" cy="347146"/>
          </a:xfrm>
          <a:prstGeom prst="rect">
            <a:avLst/>
          </a:prstGeom>
          <a:noFill/>
        </p:spPr>
        <p:txBody>
          <a:bodyPr wrap="square" lIns="91440" tIns="45720" rIns="91440" bIns="45720" anchor="t">
            <a:spAutoFit/>
          </a:bodyPr>
          <a:lstStyle/>
          <a:p>
            <a:pPr defTabSz="841248">
              <a:spcAft>
                <a:spcPts val="600"/>
              </a:spcAft>
            </a:pPr>
            <a:r>
              <a:rPr lang="en-US" sz="1650" b="1" kern="1200">
                <a:latin typeface="Amasis MT Pro" panose="02040504050005020304" pitchFamily="18" charset="0"/>
              </a:rPr>
              <a:t>Methodology</a:t>
            </a:r>
            <a:endParaRPr lang="en-US" sz="1650" b="1">
              <a:latin typeface="Amasis MT Pro" panose="02040504050005020304" pitchFamily="18" charset="0"/>
            </a:endParaRPr>
          </a:p>
        </p:txBody>
      </p:sp>
      <p:sp>
        <p:nvSpPr>
          <p:cNvPr id="9" name="TextBox 8">
            <a:extLst>
              <a:ext uri="{FF2B5EF4-FFF2-40B4-BE49-F238E27FC236}">
                <a16:creationId xmlns:a16="http://schemas.microsoft.com/office/drawing/2014/main" id="{68BC171E-4A57-EC86-8F6F-D28A74755C5A}"/>
              </a:ext>
            </a:extLst>
          </p:cNvPr>
          <p:cNvSpPr txBox="1"/>
          <p:nvPr/>
        </p:nvSpPr>
        <p:spPr>
          <a:xfrm>
            <a:off x="722352" y="5010902"/>
            <a:ext cx="4008521" cy="857154"/>
          </a:xfrm>
          <a:prstGeom prst="rect">
            <a:avLst/>
          </a:prstGeom>
          <a:noFill/>
        </p:spPr>
        <p:txBody>
          <a:bodyPr wrap="square">
            <a:spAutoFit/>
          </a:bodyPr>
          <a:lstStyle/>
          <a:p>
            <a:pPr defTabSz="841248">
              <a:spcAft>
                <a:spcPts val="600"/>
              </a:spcAft>
            </a:pPr>
            <a:r>
              <a:rPr lang="en-US" sz="1656" kern="1200">
                <a:solidFill>
                  <a:schemeClr val="tx1"/>
                </a:solidFill>
                <a:latin typeface="Amasis MT Pro" panose="02040504050005020304" pitchFamily="18" charset="0"/>
              </a:rPr>
              <a:t>Use of statistical learning tools to model safety of intersection based on accidents counts over the past 10 years.</a:t>
            </a:r>
            <a:endParaRPr lang="en-US">
              <a:latin typeface="Amasis MT Pro" panose="02040504050005020304" pitchFamily="18" charset="0"/>
            </a:endParaRPr>
          </a:p>
        </p:txBody>
      </p:sp>
      <p:sp>
        <p:nvSpPr>
          <p:cNvPr id="10" name="TextBox 9">
            <a:extLst>
              <a:ext uri="{FF2B5EF4-FFF2-40B4-BE49-F238E27FC236}">
                <a16:creationId xmlns:a16="http://schemas.microsoft.com/office/drawing/2014/main" id="{F1DB9E50-F423-2876-2A96-DE65C6508F7F}"/>
              </a:ext>
            </a:extLst>
          </p:cNvPr>
          <p:cNvSpPr txBox="1"/>
          <p:nvPr/>
        </p:nvSpPr>
        <p:spPr>
          <a:xfrm>
            <a:off x="6193086" y="1795588"/>
            <a:ext cx="4536699" cy="347146"/>
          </a:xfrm>
          <a:prstGeom prst="rect">
            <a:avLst/>
          </a:prstGeom>
          <a:noFill/>
        </p:spPr>
        <p:txBody>
          <a:bodyPr wrap="square" lIns="91440" tIns="45720" rIns="91440" bIns="45720" anchor="t">
            <a:spAutoFit/>
          </a:bodyPr>
          <a:lstStyle/>
          <a:p>
            <a:pPr defTabSz="841248">
              <a:spcAft>
                <a:spcPts val="600"/>
              </a:spcAft>
            </a:pPr>
            <a:r>
              <a:rPr lang="en-US" sz="1650" b="1">
                <a:latin typeface="Amasis MT Pro" panose="02040504050005020304" pitchFamily="18" charset="0"/>
              </a:rPr>
              <a:t>Methodology Architecture Diagram:</a:t>
            </a:r>
          </a:p>
        </p:txBody>
      </p:sp>
      <p:sp>
        <p:nvSpPr>
          <p:cNvPr id="11" name="TextBox 10">
            <a:extLst>
              <a:ext uri="{FF2B5EF4-FFF2-40B4-BE49-F238E27FC236}">
                <a16:creationId xmlns:a16="http://schemas.microsoft.com/office/drawing/2014/main" id="{EF402113-C3D7-4A53-A2DE-7A42680A5865}"/>
              </a:ext>
            </a:extLst>
          </p:cNvPr>
          <p:cNvSpPr txBox="1"/>
          <p:nvPr/>
        </p:nvSpPr>
        <p:spPr>
          <a:xfrm>
            <a:off x="1563378" y="1126936"/>
            <a:ext cx="5026639" cy="347146"/>
          </a:xfrm>
          <a:prstGeom prst="rect">
            <a:avLst/>
          </a:prstGeom>
          <a:noFill/>
        </p:spPr>
        <p:txBody>
          <a:bodyPr wrap="square">
            <a:spAutoFit/>
          </a:bodyPr>
          <a:lstStyle/>
          <a:p>
            <a:pPr defTabSz="841248">
              <a:spcAft>
                <a:spcPts val="600"/>
              </a:spcAft>
            </a:pPr>
            <a:r>
              <a:rPr lang="en-US" sz="1600" kern="1200">
                <a:solidFill>
                  <a:schemeClr val="tx1"/>
                </a:solidFill>
                <a:latin typeface="Amasis MT Pro" panose="02040504050005020304" pitchFamily="18" charset="0"/>
              </a:rPr>
              <a:t>By </a:t>
            </a:r>
            <a:r>
              <a:rPr lang="en-US" sz="1400" b="0" i="0">
                <a:effectLst/>
                <a:latin typeface="Amasis MT Pro" panose="02040504050005020304" pitchFamily="18" charset="0"/>
              </a:rPr>
              <a:t>Hair Albeiro Parra Barrera </a:t>
            </a:r>
            <a:r>
              <a:rPr lang="en-US" sz="1600" kern="1200">
                <a:solidFill>
                  <a:schemeClr val="tx1"/>
                </a:solidFill>
                <a:latin typeface="Amasis MT Pro" panose="02040504050005020304" pitchFamily="18" charset="0"/>
              </a:rPr>
              <a:t>and Charles Julien</a:t>
            </a:r>
            <a:endParaRPr lang="en-US" sz="1600">
              <a:latin typeface="Amasis MT Pro" panose="02040504050005020304" pitchFamily="18" charset="0"/>
            </a:endParaRPr>
          </a:p>
        </p:txBody>
      </p:sp>
    </p:spTree>
    <p:extLst>
      <p:ext uri="{BB962C8B-B14F-4D97-AF65-F5344CB8AC3E}">
        <p14:creationId xmlns:p14="http://schemas.microsoft.com/office/powerpoint/2010/main" val="205335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51CA-9624-8060-CEBD-E54C21D8AC78}"/>
              </a:ext>
            </a:extLst>
          </p:cNvPr>
          <p:cNvSpPr>
            <a:spLocks noGrp="1"/>
          </p:cNvSpPr>
          <p:nvPr>
            <p:ph type="title"/>
          </p:nvPr>
        </p:nvSpPr>
        <p:spPr>
          <a:xfrm>
            <a:off x="1180945" y="311225"/>
            <a:ext cx="10506456" cy="1014984"/>
          </a:xfrm>
        </p:spPr>
        <p:txBody>
          <a:bodyPr anchor="b">
            <a:normAutofit/>
          </a:bodyPr>
          <a:lstStyle/>
          <a:p>
            <a:r>
              <a:rPr lang="en-CA">
                <a:latin typeface="Amasis MT Pro" panose="02040504050005020304" pitchFamily="18" charset="0"/>
              </a:rPr>
              <a:t>The Results</a:t>
            </a:r>
            <a:endParaRPr lang="en-US">
              <a:latin typeface="Amasis MT Pro" panose="02040504050005020304" pitchFamily="18" charset="0"/>
            </a:endParaRPr>
          </a:p>
        </p:txBody>
      </p:sp>
      <p:pic>
        <p:nvPicPr>
          <p:cNvPr id="5" name="Picture 4">
            <a:extLst>
              <a:ext uri="{FF2B5EF4-FFF2-40B4-BE49-F238E27FC236}">
                <a16:creationId xmlns:a16="http://schemas.microsoft.com/office/drawing/2014/main" id="{575338FE-505B-CB50-B924-2269281CEC41}"/>
              </a:ext>
            </a:extLst>
          </p:cNvPr>
          <p:cNvPicPr>
            <a:picLocks noChangeAspect="1"/>
          </p:cNvPicPr>
          <p:nvPr/>
        </p:nvPicPr>
        <p:blipFill>
          <a:blip r:embed="rId2"/>
          <a:stretch>
            <a:fillRect/>
          </a:stretch>
        </p:blipFill>
        <p:spPr>
          <a:xfrm>
            <a:off x="1180945" y="2233425"/>
            <a:ext cx="4503931" cy="1623426"/>
          </a:xfrm>
          <a:prstGeom prst="rect">
            <a:avLst/>
          </a:prstGeom>
        </p:spPr>
      </p:pic>
      <p:sp>
        <p:nvSpPr>
          <p:cNvPr id="7" name="TextBox 6">
            <a:extLst>
              <a:ext uri="{FF2B5EF4-FFF2-40B4-BE49-F238E27FC236}">
                <a16:creationId xmlns:a16="http://schemas.microsoft.com/office/drawing/2014/main" id="{D0F2D101-42D3-63D4-F0B1-5B7AA326C426}"/>
              </a:ext>
            </a:extLst>
          </p:cNvPr>
          <p:cNvSpPr txBox="1"/>
          <p:nvPr/>
        </p:nvSpPr>
        <p:spPr>
          <a:xfrm>
            <a:off x="1159164" y="1933709"/>
            <a:ext cx="2927249" cy="322268"/>
          </a:xfrm>
          <a:prstGeom prst="rect">
            <a:avLst/>
          </a:prstGeom>
          <a:noFill/>
        </p:spPr>
        <p:txBody>
          <a:bodyPr wrap="square" lIns="91440" tIns="45720" rIns="91440" bIns="45720" anchor="t">
            <a:spAutoFit/>
          </a:bodyPr>
          <a:lstStyle/>
          <a:p>
            <a:pPr defTabSz="758952">
              <a:spcAft>
                <a:spcPts val="600"/>
              </a:spcAft>
            </a:pPr>
            <a:r>
              <a:rPr lang="en-US" sz="1494" b="1" kern="1200">
                <a:solidFill>
                  <a:schemeClr val="tx1"/>
                </a:solidFill>
                <a:latin typeface="Amasis MT Pro" panose="02040504050005020304" pitchFamily="18" charset="0"/>
              </a:rPr>
              <a:t>The models performance</a:t>
            </a:r>
            <a:endParaRPr lang="en-US" b="1">
              <a:latin typeface="Amasis MT Pro" panose="02040504050005020304" pitchFamily="18" charset="0"/>
            </a:endParaRPr>
          </a:p>
        </p:txBody>
      </p:sp>
      <p:sp>
        <p:nvSpPr>
          <p:cNvPr id="8" name="TextBox 7">
            <a:extLst>
              <a:ext uri="{FF2B5EF4-FFF2-40B4-BE49-F238E27FC236}">
                <a16:creationId xmlns:a16="http://schemas.microsoft.com/office/drawing/2014/main" id="{898AE379-7308-45BF-4C68-B463D16EA4ED}"/>
              </a:ext>
            </a:extLst>
          </p:cNvPr>
          <p:cNvSpPr txBox="1"/>
          <p:nvPr/>
        </p:nvSpPr>
        <p:spPr>
          <a:xfrm>
            <a:off x="1180945" y="3856852"/>
            <a:ext cx="4351145" cy="552202"/>
          </a:xfrm>
          <a:prstGeom prst="rect">
            <a:avLst/>
          </a:prstGeom>
          <a:noFill/>
        </p:spPr>
        <p:txBody>
          <a:bodyPr wrap="square">
            <a:spAutoFit/>
          </a:bodyPr>
          <a:lstStyle/>
          <a:p>
            <a:pPr defTabSz="758952">
              <a:spcAft>
                <a:spcPts val="600"/>
              </a:spcAft>
            </a:pPr>
            <a:r>
              <a:rPr lang="en-US" sz="1494" kern="1200">
                <a:solidFill>
                  <a:schemeClr val="tx1"/>
                </a:solidFill>
                <a:latin typeface="Amasis MT Pro" panose="02040504050005020304" pitchFamily="18" charset="0"/>
              </a:rPr>
              <a:t>It shows that we have succeeded to model the safety of intersections based on </a:t>
            </a:r>
            <a:r>
              <a:rPr lang="en-US" sz="1494">
                <a:latin typeface="Amasis MT Pro" panose="02040504050005020304" pitchFamily="18" charset="0"/>
              </a:rPr>
              <a:t>their</a:t>
            </a:r>
            <a:r>
              <a:rPr lang="en-US" sz="1494" kern="1200">
                <a:solidFill>
                  <a:schemeClr val="tx1"/>
                </a:solidFill>
                <a:latin typeface="Amasis MT Pro" panose="02040504050005020304" pitchFamily="18" charset="0"/>
              </a:rPr>
              <a:t> attributes.</a:t>
            </a:r>
            <a:endParaRPr lang="en-US">
              <a:latin typeface="Amasis MT Pro" panose="02040504050005020304" pitchFamily="18" charset="0"/>
            </a:endParaRPr>
          </a:p>
        </p:txBody>
      </p:sp>
      <p:sp>
        <p:nvSpPr>
          <p:cNvPr id="9" name="TextBox 8">
            <a:extLst>
              <a:ext uri="{FF2B5EF4-FFF2-40B4-BE49-F238E27FC236}">
                <a16:creationId xmlns:a16="http://schemas.microsoft.com/office/drawing/2014/main" id="{98DC83D6-C6F2-062B-30CE-CEF7E75DC5C9}"/>
              </a:ext>
            </a:extLst>
          </p:cNvPr>
          <p:cNvSpPr txBox="1"/>
          <p:nvPr/>
        </p:nvSpPr>
        <p:spPr>
          <a:xfrm>
            <a:off x="6095509" y="1926266"/>
            <a:ext cx="2927249" cy="322268"/>
          </a:xfrm>
          <a:prstGeom prst="rect">
            <a:avLst/>
          </a:prstGeom>
          <a:noFill/>
        </p:spPr>
        <p:txBody>
          <a:bodyPr wrap="square" lIns="91440" tIns="45720" rIns="91440" bIns="45720" anchor="t">
            <a:spAutoFit/>
          </a:bodyPr>
          <a:lstStyle/>
          <a:p>
            <a:pPr defTabSz="758952">
              <a:spcAft>
                <a:spcPts val="600"/>
              </a:spcAft>
            </a:pPr>
            <a:r>
              <a:rPr lang="en-US" sz="1494" b="1" kern="1200">
                <a:solidFill>
                  <a:schemeClr val="tx1"/>
                </a:solidFill>
                <a:latin typeface="Amasis MT Pro" panose="02040504050005020304" pitchFamily="18" charset="0"/>
              </a:rPr>
              <a:t>The Rankings</a:t>
            </a:r>
            <a:endParaRPr lang="en-US" b="1">
              <a:latin typeface="Amasis MT Pro" panose="02040504050005020304" pitchFamily="18" charset="0"/>
            </a:endParaRPr>
          </a:p>
        </p:txBody>
      </p:sp>
      <p:pic>
        <p:nvPicPr>
          <p:cNvPr id="11" name="Picture 10">
            <a:extLst>
              <a:ext uri="{FF2B5EF4-FFF2-40B4-BE49-F238E27FC236}">
                <a16:creationId xmlns:a16="http://schemas.microsoft.com/office/drawing/2014/main" id="{E7D4545B-67B7-EEBD-1E58-B6B10ED5AB2A}"/>
              </a:ext>
            </a:extLst>
          </p:cNvPr>
          <p:cNvPicPr>
            <a:picLocks noChangeAspect="1"/>
          </p:cNvPicPr>
          <p:nvPr/>
        </p:nvPicPr>
        <p:blipFill>
          <a:blip r:embed="rId3"/>
          <a:stretch>
            <a:fillRect/>
          </a:stretch>
        </p:blipFill>
        <p:spPr>
          <a:xfrm>
            <a:off x="6095509" y="2233425"/>
            <a:ext cx="4618077" cy="1242290"/>
          </a:xfrm>
          <a:prstGeom prst="rect">
            <a:avLst/>
          </a:prstGeom>
        </p:spPr>
      </p:pic>
      <p:sp>
        <p:nvSpPr>
          <p:cNvPr id="12" name="TextBox 11">
            <a:extLst>
              <a:ext uri="{FF2B5EF4-FFF2-40B4-BE49-F238E27FC236}">
                <a16:creationId xmlns:a16="http://schemas.microsoft.com/office/drawing/2014/main" id="{06E44E4E-8607-0239-02F2-DA5E1D5D6F04}"/>
              </a:ext>
            </a:extLst>
          </p:cNvPr>
          <p:cNvSpPr txBox="1"/>
          <p:nvPr/>
        </p:nvSpPr>
        <p:spPr>
          <a:xfrm>
            <a:off x="6094476" y="3597395"/>
            <a:ext cx="4998203" cy="1012072"/>
          </a:xfrm>
          <a:prstGeom prst="rect">
            <a:avLst/>
          </a:prstGeom>
          <a:noFill/>
        </p:spPr>
        <p:txBody>
          <a:bodyPr wrap="square">
            <a:spAutoFit/>
          </a:bodyPr>
          <a:lstStyle/>
          <a:p>
            <a:pPr defTabSz="758952">
              <a:spcAft>
                <a:spcPts val="600"/>
              </a:spcAft>
            </a:pPr>
            <a:r>
              <a:rPr lang="en-US" sz="1494" kern="1200">
                <a:solidFill>
                  <a:schemeClr val="tx1"/>
                </a:solidFill>
                <a:latin typeface="Amasis MT Pro" panose="02040504050005020304" pitchFamily="18" charset="0"/>
              </a:rPr>
              <a:t>Using that model and each intersection attributes, we have been able to rank them in order of safety. A csv file with the intersections’ numbers and their ranking has been provided.</a:t>
            </a:r>
            <a:endParaRPr lang="en-US">
              <a:latin typeface="Amasis MT Pro" panose="02040504050005020304" pitchFamily="18" charset="0"/>
            </a:endParaRPr>
          </a:p>
        </p:txBody>
      </p:sp>
      <p:sp>
        <p:nvSpPr>
          <p:cNvPr id="14" name="TextBox 13">
            <a:extLst>
              <a:ext uri="{FF2B5EF4-FFF2-40B4-BE49-F238E27FC236}">
                <a16:creationId xmlns:a16="http://schemas.microsoft.com/office/drawing/2014/main" id="{E066E05E-46B5-AF18-5440-B3B556F3BD3D}"/>
              </a:ext>
            </a:extLst>
          </p:cNvPr>
          <p:cNvSpPr txBox="1"/>
          <p:nvPr/>
        </p:nvSpPr>
        <p:spPr>
          <a:xfrm>
            <a:off x="6094476" y="4574913"/>
            <a:ext cx="4812310" cy="1821781"/>
          </a:xfrm>
          <a:prstGeom prst="rect">
            <a:avLst/>
          </a:prstGeom>
          <a:noFill/>
        </p:spPr>
        <p:txBody>
          <a:bodyPr wrap="square" lIns="91440" tIns="45720" rIns="91440" bIns="45720" anchor="t">
            <a:spAutoFit/>
          </a:bodyPr>
          <a:lstStyle/>
          <a:p>
            <a:pPr defTabSz="758952">
              <a:spcAft>
                <a:spcPts val="600"/>
              </a:spcAft>
            </a:pPr>
            <a:r>
              <a:rPr lang="en-US" sz="1494">
                <a:latin typeface="Amasis MT Pro" panose="02040504050005020304" pitchFamily="18" charset="0"/>
              </a:rPr>
              <a:t>How much do these rankings differ from simple ordering using the observed accidents count?</a:t>
            </a:r>
          </a:p>
          <a:p>
            <a:pPr defTabSz="758952">
              <a:spcAft>
                <a:spcPts val="600"/>
              </a:spcAft>
            </a:pPr>
            <a:r>
              <a:rPr lang="en-US" sz="1450">
                <a:latin typeface="Amasis MT Pro" panose="02040504050005020304" pitchFamily="18" charset="0"/>
              </a:rPr>
              <a:t>Our predicted rankings show spearman correlation of 0.682, meaning that they show much similarity in their general order, proof that the model is capturing the structure without overfitting the sample data.</a:t>
            </a:r>
          </a:p>
          <a:p>
            <a:pPr defTabSz="758952">
              <a:spcAft>
                <a:spcPts val="600"/>
              </a:spcAft>
            </a:pPr>
            <a:endParaRPr lang="en-US" sz="1450">
              <a:latin typeface="Amasis MT Pro" panose="02040504050005020304" pitchFamily="18" charset="0"/>
            </a:endParaRPr>
          </a:p>
        </p:txBody>
      </p:sp>
      <p:sp>
        <p:nvSpPr>
          <p:cNvPr id="15" name="TextBox 14">
            <a:extLst>
              <a:ext uri="{FF2B5EF4-FFF2-40B4-BE49-F238E27FC236}">
                <a16:creationId xmlns:a16="http://schemas.microsoft.com/office/drawing/2014/main" id="{76E414CD-918C-AB00-F1DF-F4217F8F2B7E}"/>
              </a:ext>
            </a:extLst>
          </p:cNvPr>
          <p:cNvSpPr txBox="1"/>
          <p:nvPr/>
        </p:nvSpPr>
        <p:spPr>
          <a:xfrm>
            <a:off x="1180945" y="4496992"/>
            <a:ext cx="2927249" cy="322268"/>
          </a:xfrm>
          <a:prstGeom prst="rect">
            <a:avLst/>
          </a:prstGeom>
          <a:noFill/>
        </p:spPr>
        <p:txBody>
          <a:bodyPr wrap="square" lIns="91440" tIns="45720" rIns="91440" bIns="45720" anchor="t">
            <a:spAutoFit/>
          </a:bodyPr>
          <a:lstStyle/>
          <a:p>
            <a:pPr defTabSz="758952">
              <a:spcAft>
                <a:spcPts val="600"/>
              </a:spcAft>
            </a:pPr>
            <a:r>
              <a:rPr lang="en-US" sz="1494" b="1" kern="1200">
                <a:solidFill>
                  <a:schemeClr val="tx1"/>
                </a:solidFill>
                <a:latin typeface="Amasis MT Pro" panose="02040504050005020304" pitchFamily="18" charset="0"/>
              </a:rPr>
              <a:t>Conclusion</a:t>
            </a:r>
            <a:endParaRPr lang="en-US">
              <a:latin typeface="Amasis MT Pro" panose="02040504050005020304" pitchFamily="18" charset="0"/>
            </a:endParaRPr>
          </a:p>
        </p:txBody>
      </p:sp>
      <p:sp>
        <p:nvSpPr>
          <p:cNvPr id="16" name="TextBox 15">
            <a:extLst>
              <a:ext uri="{FF2B5EF4-FFF2-40B4-BE49-F238E27FC236}">
                <a16:creationId xmlns:a16="http://schemas.microsoft.com/office/drawing/2014/main" id="{D057B932-DD1B-E900-D0F8-2E1BF22E38FC}"/>
              </a:ext>
            </a:extLst>
          </p:cNvPr>
          <p:cNvSpPr txBox="1"/>
          <p:nvPr/>
        </p:nvSpPr>
        <p:spPr>
          <a:xfrm>
            <a:off x="1180945" y="4819260"/>
            <a:ext cx="4372926" cy="1459006"/>
          </a:xfrm>
          <a:prstGeom prst="rect">
            <a:avLst/>
          </a:prstGeom>
          <a:noFill/>
        </p:spPr>
        <p:txBody>
          <a:bodyPr wrap="square">
            <a:spAutoFit/>
          </a:bodyPr>
          <a:lstStyle/>
          <a:p>
            <a:pPr defTabSz="758952">
              <a:spcAft>
                <a:spcPts val="600"/>
              </a:spcAft>
            </a:pPr>
            <a:r>
              <a:rPr lang="en-US" sz="1494" kern="1200">
                <a:solidFill>
                  <a:schemeClr val="tx1"/>
                </a:solidFill>
                <a:latin typeface="Amasis MT Pro" panose="02040504050005020304" pitchFamily="18" charset="0"/>
              </a:rPr>
              <a:t>This study has succeeded in providing a data driven approach to rank intersection’s safety based on attributes like traffic, geometry, signalized intersection, etc. Hence, it provides an alternative to ranking them purely based on their observed accidents count.</a:t>
            </a:r>
            <a:endParaRPr lang="en-US">
              <a:latin typeface="Amasis MT Pro" panose="02040504050005020304" pitchFamily="18" charset="0"/>
            </a:endParaRPr>
          </a:p>
        </p:txBody>
      </p:sp>
      <p:sp>
        <p:nvSpPr>
          <p:cNvPr id="3" name="Title 1">
            <a:extLst>
              <a:ext uri="{FF2B5EF4-FFF2-40B4-BE49-F238E27FC236}">
                <a16:creationId xmlns:a16="http://schemas.microsoft.com/office/drawing/2014/main" id="{F1BC083B-1747-CEA3-A58F-F01ED0CBEBFB}"/>
              </a:ext>
            </a:extLst>
          </p:cNvPr>
          <p:cNvSpPr txBox="1">
            <a:spLocks/>
          </p:cNvSpPr>
          <p:nvPr/>
        </p:nvSpPr>
        <p:spPr>
          <a:xfrm>
            <a:off x="1069361" y="311226"/>
            <a:ext cx="10176151" cy="109751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4000">
              <a:solidFill>
                <a:schemeClr val="tx1"/>
              </a:solidFill>
              <a:latin typeface="Amasis MT Pro" panose="02040504050005020304" pitchFamily="18" charset="0"/>
            </a:endParaRPr>
          </a:p>
        </p:txBody>
      </p:sp>
    </p:spTree>
    <p:extLst>
      <p:ext uri="{BB962C8B-B14F-4D97-AF65-F5344CB8AC3E}">
        <p14:creationId xmlns:p14="http://schemas.microsoft.com/office/powerpoint/2010/main" val="369610149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 dockstate="right" visibility="0" width="525"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F3E9E3A1-493D-4DC7-AB76-D9457FDE7041}">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5B26FC7E-1DA2-464D-A42A-DBB5A4ECD93F}">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0</Notes>
  <HiddenSlides>0</HiddenSlide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Retrospect</vt:lpstr>
      <vt:lpstr>1_Office Theme</vt:lpstr>
      <vt:lpstr>PowerPoint Presentation</vt:lpstr>
      <vt:lpstr>The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Safety Pilot Project: Intersection Ranking</dc:title>
  <dc:creator>Charles Julien</dc:creator>
  <cp:revision>3</cp:revision>
  <dcterms:created xsi:type="dcterms:W3CDTF">2024-03-08T15:19:41Z</dcterms:created>
  <dcterms:modified xsi:type="dcterms:W3CDTF">2024-03-09T22:16:20Z</dcterms:modified>
</cp:coreProperties>
</file>