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80" r:id="rId11"/>
    <p:sldId id="281" r:id="rId12"/>
    <p:sldId id="267" r:id="rId13"/>
    <p:sldId id="268" r:id="rId14"/>
    <p:sldId id="270" r:id="rId15"/>
    <p:sldId id="271" r:id="rId16"/>
    <p:sldId id="278" r:id="rId17"/>
    <p:sldId id="272" r:id="rId18"/>
    <p:sldId id="279" r:id="rId19"/>
    <p:sldId id="273" r:id="rId20"/>
    <p:sldId id="274" r:id="rId21"/>
    <p:sldId id="275" r:id="rId22"/>
    <p:sldId id="276" r:id="rId23"/>
    <p:sldId id="277" r:id="rId24"/>
    <p:sldId id="282" r:id="rId25"/>
    <p:sldId id="283" r:id="rId26"/>
    <p:sldId id="284" r:id="rId27"/>
    <p:sldId id="285" r:id="rId28"/>
    <p:sldId id="26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9A1E-9FE3-489C-9F81-5E0087E2651E}" type="datetimeFigureOut">
              <a:rPr lang="es-PE" smtClean="0"/>
              <a:t>27/06/2023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22C-F4B1-4173-B0D9-9257721997D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95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9A1E-9FE3-489C-9F81-5E0087E2651E}" type="datetimeFigureOut">
              <a:rPr lang="es-PE" smtClean="0"/>
              <a:t>27/06/2023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22C-F4B1-4173-B0D9-9257721997D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750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9A1E-9FE3-489C-9F81-5E0087E2651E}" type="datetimeFigureOut">
              <a:rPr lang="es-PE" smtClean="0"/>
              <a:t>27/06/2023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22C-F4B1-4173-B0D9-9257721997D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2596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9A1E-9FE3-489C-9F81-5E0087E2651E}" type="datetimeFigureOut">
              <a:rPr lang="es-PE" smtClean="0"/>
              <a:t>27/06/2023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22C-F4B1-4173-B0D9-9257721997D2}" type="slidenum">
              <a:rPr lang="es-PE" smtClean="0"/>
              <a:t>‹#›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6681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9A1E-9FE3-489C-9F81-5E0087E2651E}" type="datetimeFigureOut">
              <a:rPr lang="es-PE" smtClean="0"/>
              <a:t>27/06/2023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22C-F4B1-4173-B0D9-9257721997D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6409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9A1E-9FE3-489C-9F81-5E0087E2651E}" type="datetimeFigureOut">
              <a:rPr lang="es-PE" smtClean="0"/>
              <a:t>27/06/2023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22C-F4B1-4173-B0D9-9257721997D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812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9A1E-9FE3-489C-9F81-5E0087E2651E}" type="datetimeFigureOut">
              <a:rPr lang="es-PE" smtClean="0"/>
              <a:t>27/06/2023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22C-F4B1-4173-B0D9-9257721997D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2648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9A1E-9FE3-489C-9F81-5E0087E2651E}" type="datetimeFigureOut">
              <a:rPr lang="es-PE" smtClean="0"/>
              <a:t>27/06/2023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22C-F4B1-4173-B0D9-9257721997D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6955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9A1E-9FE3-489C-9F81-5E0087E2651E}" type="datetimeFigureOut">
              <a:rPr lang="es-PE" smtClean="0"/>
              <a:t>27/06/2023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22C-F4B1-4173-B0D9-9257721997D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86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9A1E-9FE3-489C-9F81-5E0087E2651E}" type="datetimeFigureOut">
              <a:rPr lang="es-PE" smtClean="0"/>
              <a:t>27/06/2023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22C-F4B1-4173-B0D9-9257721997D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588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9A1E-9FE3-489C-9F81-5E0087E2651E}" type="datetimeFigureOut">
              <a:rPr lang="es-PE" smtClean="0"/>
              <a:t>27/06/2023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22C-F4B1-4173-B0D9-9257721997D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039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9A1E-9FE3-489C-9F81-5E0087E2651E}" type="datetimeFigureOut">
              <a:rPr lang="es-PE" smtClean="0"/>
              <a:t>27/06/2023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22C-F4B1-4173-B0D9-9257721997D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532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9A1E-9FE3-489C-9F81-5E0087E2651E}" type="datetimeFigureOut">
              <a:rPr lang="es-PE" smtClean="0"/>
              <a:t>27/06/2023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22C-F4B1-4173-B0D9-9257721997D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875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9A1E-9FE3-489C-9F81-5E0087E2651E}" type="datetimeFigureOut">
              <a:rPr lang="es-PE" smtClean="0"/>
              <a:t>27/06/2023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22C-F4B1-4173-B0D9-9257721997D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846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9A1E-9FE3-489C-9F81-5E0087E2651E}" type="datetimeFigureOut">
              <a:rPr lang="es-PE" smtClean="0"/>
              <a:t>27/06/2023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22C-F4B1-4173-B0D9-9257721997D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995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9A1E-9FE3-489C-9F81-5E0087E2651E}" type="datetimeFigureOut">
              <a:rPr lang="es-PE" smtClean="0"/>
              <a:t>27/06/2023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22C-F4B1-4173-B0D9-9257721997D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275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9A1E-9FE3-489C-9F81-5E0087E2651E}" type="datetimeFigureOut">
              <a:rPr lang="es-PE" smtClean="0"/>
              <a:t>27/06/2023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022C-F4B1-4173-B0D9-9257721997D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04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FF9A1E-9FE3-489C-9F81-5E0087E2651E}" type="datetimeFigureOut">
              <a:rPr lang="es-PE" smtClean="0"/>
              <a:t>27/06/2023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2022C-F4B1-4173-B0D9-9257721997D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934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63FB8-8B49-F744-6A88-F23D924E0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6309"/>
            <a:ext cx="8825658" cy="3329581"/>
          </a:xfrm>
        </p:spPr>
        <p:txBody>
          <a:bodyPr>
            <a:normAutofit/>
          </a:bodyPr>
          <a:lstStyle/>
          <a:p>
            <a:r>
              <a:rPr lang="es-ES" sz="4800" dirty="0"/>
              <a:t>TRABAJO FINAL: FUNDAMENTOS DE DATA SCIENCE</a:t>
            </a:r>
            <a:endParaRPr lang="es-PE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13113F-B0F0-EACF-8964-35DF359AE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503347"/>
          </a:xfrm>
        </p:spPr>
        <p:txBody>
          <a:bodyPr>
            <a:noAutofit/>
          </a:bodyPr>
          <a:lstStyle/>
          <a:p>
            <a:r>
              <a:rPr lang="es-PE" sz="1600" dirty="0"/>
              <a:t>Mauro Imanol Obermeyer Adauto Angulo – 202111197</a:t>
            </a:r>
          </a:p>
          <a:p>
            <a:r>
              <a:rPr lang="es-ES" sz="1600" dirty="0"/>
              <a:t>David Joaquin Niño Suarez - U202112116</a:t>
            </a:r>
          </a:p>
          <a:p>
            <a:r>
              <a:rPr lang="es-ES" sz="1600" dirty="0"/>
              <a:t>Jair stephano Rodriguez Calla - 202116247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412492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5FC53-6A9F-549F-F747-01AD2A14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2.COMPRENSIÓN DE LOS DATOS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7D474-2006-14E2-C568-7E2A34E4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9354"/>
            <a:ext cx="4424653" cy="47727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u="sng" dirty="0"/>
              <a:t>Verificar la calidad de los datos</a:t>
            </a:r>
            <a:endParaRPr lang="es-PE" sz="1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38C901-B57D-4770-8FF3-882A70A7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15" y="1736454"/>
            <a:ext cx="4689621" cy="2289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CCF458A-E255-4C06-9A5D-E21AEA55CC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84"/>
          <a:stretch/>
        </p:blipFill>
        <p:spPr>
          <a:xfrm>
            <a:off x="4014103" y="4278580"/>
            <a:ext cx="7371988" cy="206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5FC53-6A9F-549F-F747-01AD2A14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2.COMPRENSIÓN DE LOS DATOS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7D474-2006-14E2-C568-7E2A34E4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9354"/>
            <a:ext cx="4424653" cy="47727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u="sng" dirty="0"/>
              <a:t>Verificar la calidad de los datos</a:t>
            </a:r>
            <a:endParaRPr lang="es-PE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B28701-3985-49B5-A5CA-68EB6B431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6"/>
          <a:stretch/>
        </p:blipFill>
        <p:spPr>
          <a:xfrm>
            <a:off x="462863" y="1853248"/>
            <a:ext cx="5153744" cy="24837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A0922B9-5999-49BF-ACC1-576E4F066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49"/>
          <a:stretch/>
        </p:blipFill>
        <p:spPr>
          <a:xfrm>
            <a:off x="5799855" y="3429000"/>
            <a:ext cx="5871222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6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5FC53-6A9F-549F-F747-01AD2A14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2.COMPRENSIÓN DE LOS DATOS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7D474-2006-14E2-C568-7E2A34E4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9354"/>
            <a:ext cx="4424653" cy="47727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u="sng" dirty="0"/>
              <a:t>Verificar la calidad de los datos</a:t>
            </a:r>
            <a:endParaRPr lang="es-PE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FAD7DA-ED5A-4E7B-E721-02C43E14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56" y="1769610"/>
            <a:ext cx="7451780" cy="241812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61520AD-CBD5-48B3-8DC6-46EBECDF6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621" y="4687714"/>
            <a:ext cx="6470351" cy="99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9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5FC53-6A9F-549F-F747-01AD2A14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PREPARACIÓN DE LOS DATOS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7D474-2006-14E2-C568-7E2A34E4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9354"/>
            <a:ext cx="4997307" cy="47727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u="sng" dirty="0"/>
              <a:t>Limpiar Datos: Preprocesar los datos</a:t>
            </a:r>
            <a:endParaRPr lang="es-PE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A90422-78C4-4B65-BCEB-4A598B00F8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15"/>
          <a:stretch/>
        </p:blipFill>
        <p:spPr>
          <a:xfrm>
            <a:off x="567054" y="1853247"/>
            <a:ext cx="5039082" cy="21417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E7C9B9D-5E9A-491C-97C1-7813D777F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066" y="4191427"/>
            <a:ext cx="2915057" cy="6001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A383C43-4578-4724-85FE-DAE7C174B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88" y="2924098"/>
            <a:ext cx="4776116" cy="249092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BF2734A-C577-4A21-B853-0A8A8CFDD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88" y="2041156"/>
            <a:ext cx="440116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7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5FC53-6A9F-549F-F747-01AD2A14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PREPARACIÓN DE LOS DATOS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7D474-2006-14E2-C568-7E2A34E4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9354"/>
            <a:ext cx="4997307" cy="47727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u="sng" dirty="0"/>
              <a:t>Limpiar Datos: Construir los datos</a:t>
            </a:r>
            <a:endParaRPr lang="es-PE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525CE0-DD1D-101A-0E01-87BD4A97B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944" y="2649884"/>
            <a:ext cx="7694112" cy="20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26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5FC53-6A9F-549F-F747-01AD2A14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B19510-E3B1-BA62-F66B-F81C22C90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64" y="1929447"/>
            <a:ext cx="6105525" cy="34861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12E19C2-4FB5-4EFF-8F92-6452E17FA8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32"/>
          <a:stretch/>
        </p:blipFill>
        <p:spPr>
          <a:xfrm>
            <a:off x="7695226" y="5521909"/>
            <a:ext cx="3353268" cy="358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95F3A-D244-54FE-72B9-1DE809ACE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063" y="2193388"/>
            <a:ext cx="5541594" cy="281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57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5FC53-6A9F-549F-F747-01AD2A14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49A38D3-4908-DC0C-E688-A7521FD2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560" y="1618240"/>
            <a:ext cx="5423477" cy="455006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6ED74D5-8A18-4964-BB65-C9CE006A6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55393"/>
            <a:ext cx="5443719" cy="42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3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5FC53-6A9F-549F-F747-01AD2A14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117D80-7A62-06CA-C9DF-CE9B0C667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11" y="1611649"/>
            <a:ext cx="5329816" cy="47936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2DEA0D2-E06E-4458-AB4D-E4015607A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27" y="1789202"/>
            <a:ext cx="5181834" cy="407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26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5FC53-6A9F-549F-F747-01AD2A14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63E5D3-75E1-6E86-FD1C-33CC87CAF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168" y="1416724"/>
            <a:ext cx="5108720" cy="518348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94E0D3-F4CA-43A9-BACB-5A72E8FFF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46" y="1687849"/>
            <a:ext cx="5909027" cy="464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7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5FC53-6A9F-549F-F747-01AD2A14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1E78A9-91AE-4592-F80E-A5C2A0C49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08" y="1320174"/>
            <a:ext cx="4698945" cy="531682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49732BF-88F1-48FF-8A9A-C2770CD89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24" y="1610137"/>
            <a:ext cx="5907130" cy="463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8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13AF9-E77A-8B61-740B-764EECF5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0F6521-8704-FBE4-6F86-02DC45478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99100"/>
            <a:ext cx="6498215" cy="419548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El siguiente proyecto tiene como objetivo poder realizar un análisis de un conjunto de datos de la empresa Peru Bike, aplicando la metodología CRIS-DM. Todo esto mediante los conocimientos aprendidos durante el ciclo, realizando un análisis y analítica de la data proporcionada, para a su vez, poder cumplir con los requerimientos del proyecto de analítica presentado. Dichos requerimientos son: Conocer las características de los clientes que compren una bicicleta, así como Implementar un scoring de venta. Todo esto mediante el uso de técnicas de preprocesamiento y procesamiento de datos en R, así como la creación de modelamientos de regresión lineal en el caso de Python.</a:t>
            </a:r>
            <a:endParaRPr lang="es-PE" dirty="0"/>
          </a:p>
        </p:txBody>
      </p:sp>
      <p:pic>
        <p:nvPicPr>
          <p:cNvPr id="1034" name="Picture 10" descr="Data-Analytics-What-is-Data-Analytics-Edureka – Axletree Solutions">
            <a:extLst>
              <a:ext uri="{FF2B5EF4-FFF2-40B4-BE49-F238E27FC236}">
                <a16:creationId xmlns:a16="http://schemas.microsoft.com/office/drawing/2014/main" id="{795E68DB-12DD-487A-BA5E-5A348FA33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325" y="1644072"/>
            <a:ext cx="3368530" cy="287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065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5FC53-6A9F-549F-F747-01AD2A14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MODELADO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7D474-2006-14E2-C568-7E2A34E4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43318"/>
            <a:ext cx="4997307" cy="47727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u="sng" dirty="0"/>
              <a:t>Escoger la técnica de modelado</a:t>
            </a:r>
            <a:endParaRPr lang="es-PE" sz="18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316FD26-B0C7-8ACA-5F88-D54FA523C4B9}"/>
              </a:ext>
            </a:extLst>
          </p:cNvPr>
          <p:cNvSpPr txBox="1">
            <a:spLocks/>
          </p:cNvSpPr>
          <p:nvPr/>
        </p:nvSpPr>
        <p:spPr>
          <a:xfrm>
            <a:off x="646111" y="1980656"/>
            <a:ext cx="8359344" cy="262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es-ES" sz="1800" dirty="0"/>
              <a:t>Para escoger una técnica de modelado correcta, analizamos y estudiamos los objetivos y necesidades del proyecto. Se escogió la técnica de análisis de datos mediante regresión lineal, la cual nos permite generar predicciones de datos sobre el perfil más común que compra bicicletas. </a:t>
            </a:r>
            <a:endParaRPr lang="es-PE" sz="1800" dirty="0"/>
          </a:p>
        </p:txBody>
      </p:sp>
      <p:pic>
        <p:nvPicPr>
          <p:cNvPr id="4102" name="Picture 6" descr="10 técnicas de análisis de datos para estadísticas de big data">
            <a:extLst>
              <a:ext uri="{FF2B5EF4-FFF2-40B4-BE49-F238E27FC236}">
                <a16:creationId xmlns:a16="http://schemas.microsoft.com/office/drawing/2014/main" id="{EB830849-26FE-857B-FBB7-020AF4EE5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236" y="3546621"/>
            <a:ext cx="4142363" cy="29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89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5FC53-6A9F-549F-F747-01AD2A14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MODELADO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7D474-2006-14E2-C568-7E2A34E4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43318"/>
            <a:ext cx="4997307" cy="47727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u="sng" dirty="0"/>
              <a:t>Generar plan de prueba</a:t>
            </a:r>
            <a:endParaRPr lang="es-PE" sz="1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1BE6C8F-55B3-8DA4-46F2-6E3BB7D63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71068"/>
            <a:ext cx="6068725" cy="28811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CF8D32F-E61F-93BD-53B1-0A324F64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0" y="3959942"/>
            <a:ext cx="6385213" cy="25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53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5FC53-6A9F-549F-F747-01AD2A14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MODELADO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7D474-2006-14E2-C568-7E2A34E4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43318"/>
            <a:ext cx="4997307" cy="47727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u="sng" dirty="0"/>
              <a:t>Construir el modelo</a:t>
            </a:r>
            <a:endParaRPr lang="es-PE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AEA0D-ABE8-3D0E-0127-50BB0BC4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07" y="973934"/>
            <a:ext cx="5723965" cy="571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2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5FC53-6A9F-549F-F747-01AD2A14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MODELADO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7D474-2006-14E2-C568-7E2A34E4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43318"/>
            <a:ext cx="4997307" cy="47727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u="sng" dirty="0"/>
              <a:t>Construir el modelo</a:t>
            </a:r>
            <a:endParaRPr lang="es-PE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13E18-506F-B3A4-F673-3B4199A13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371" y="1089432"/>
            <a:ext cx="5587463" cy="531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42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A6A2-3749-CF86-D2E0-53DBBFAE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Modelado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4772-360D-0DE9-82B7-74B7ED06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3060725" cy="1773494"/>
          </a:xfrm>
        </p:spPr>
        <p:txBody>
          <a:bodyPr/>
          <a:lstStyle/>
          <a:p>
            <a:r>
              <a:rPr lang="es-PE" dirty="0"/>
              <a:t>Construir modelado:</a:t>
            </a:r>
          </a:p>
          <a:p>
            <a:r>
              <a:rPr lang="es-PE" dirty="0"/>
              <a:t>Establecemos datos de entrenamiento y de prueba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13A28-1E87-F616-BEFB-E0F57827D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494" y="2218047"/>
            <a:ext cx="7503329" cy="350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7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54BD-570D-95A3-C2F9-2247666B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Modelado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433A-AA7A-F1E6-D2BA-3D68A90C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9"/>
            <a:ext cx="3721906" cy="1376082"/>
          </a:xfrm>
        </p:spPr>
        <p:txBody>
          <a:bodyPr/>
          <a:lstStyle/>
          <a:p>
            <a:r>
              <a:rPr lang="es-PE" dirty="0"/>
              <a:t>Entrenamos el modelo</a:t>
            </a:r>
          </a:p>
          <a:p>
            <a:r>
              <a:rPr lang="es-PE" dirty="0"/>
              <a:t>Con regresión lógica.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3588E-BB6A-3A9C-0749-4A95B103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72" y="1326343"/>
            <a:ext cx="6467515" cy="507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68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8B94-2696-AD45-C536-43C00954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Modelado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017D-51A8-C874-243C-D1365F10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2455814" cy="1084177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Prueba con datos del modelo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0958A-D664-D08B-F636-5A0833CD4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934" y="2168120"/>
            <a:ext cx="5814458" cy="34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05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473E-28F9-460B-259C-15D5CD3F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Modelado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F8357-86E4-0299-52DE-34708C51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230" y="1448007"/>
            <a:ext cx="4298682" cy="1576547"/>
          </a:xfrm>
        </p:spPr>
        <p:txBody>
          <a:bodyPr/>
          <a:lstStyle/>
          <a:p>
            <a:r>
              <a:rPr lang="es-PE" dirty="0"/>
              <a:t>Evaluación de resultados</a:t>
            </a:r>
          </a:p>
          <a:p>
            <a:r>
              <a:rPr lang="es-PE" dirty="0"/>
              <a:t>-Matriz de confusión</a:t>
            </a:r>
          </a:p>
          <a:p>
            <a:r>
              <a:rPr lang="es-PE" dirty="0"/>
              <a:t>-Reporte de clasificación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F887C-40CA-3002-816B-9BA03A243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5" y="3024554"/>
            <a:ext cx="5841854" cy="2968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A141C-6146-48D5-2335-632CA4687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146" y="2606464"/>
            <a:ext cx="5841854" cy="369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26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0358F-6BCF-A002-0817-D9711AB1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57C2AF-9015-135C-A69B-F586E432C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074023"/>
          </a:xfrm>
        </p:spPr>
        <p:txBody>
          <a:bodyPr>
            <a:normAutofit/>
          </a:bodyPr>
          <a:lstStyle/>
          <a:p>
            <a:pPr algn="just"/>
            <a:r>
              <a:rPr lang="es-ES" sz="1800" dirty="0"/>
              <a:t>La metodología CRISP-DM es una guía sólida para el desarrollo de proyectos de ciencia de datos, ya que proporciona un enfoque estructurado y flexible que se adapta a los cambios y requisitos del proyecto. Esto permite una comunicación constante con todos los miembros del equipo y facilita la toma de decisiones informadas.</a:t>
            </a:r>
          </a:p>
          <a:p>
            <a:pPr marL="0" indent="0" algn="just">
              <a:buNone/>
            </a:pPr>
            <a:endParaRPr lang="es-ES" sz="1800" dirty="0"/>
          </a:p>
          <a:p>
            <a:pPr algn="just"/>
            <a:r>
              <a:rPr lang="es-ES" sz="1800" dirty="0"/>
              <a:t>Durante el ciclo de vida del proyecto, se aplicaron diferentes técnicas y herramientas de análisis de datos para explorar, limpiar, transformar y modelar los datos. Estas acciones condujeron a la generación de conocimiento valioso que contribuyó al logro de los objetivos establecidos.</a:t>
            </a:r>
          </a:p>
          <a:p>
            <a:pPr marL="0" indent="0" algn="just">
              <a:buNone/>
            </a:pPr>
            <a:endParaRPr lang="es-ES" sz="1800" dirty="0"/>
          </a:p>
          <a:p>
            <a:pPr algn="just"/>
            <a:r>
              <a:rPr lang="es-ES" sz="1800" dirty="0"/>
              <a:t>El análisis de datos realizado permitió descubrir patrones, tendencias y relaciones ocultas en la información. Estos hallazgos proporcionaron una comprensión más profunda del problema en estudio y brindaron información relevante para la toma de decisiones basadas en datos.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161006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BD0E5-ACBC-EB3D-E80F-15DE359E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INTEGRANTES DE GRUPO Y ROLES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313CE2-06ED-CF85-AB24-75EA8A2A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David Joaquín Niño Suárez: </a:t>
            </a:r>
            <a:r>
              <a:rPr lang="es-ES" i="1" dirty="0"/>
              <a:t>Business Project Sponsor</a:t>
            </a:r>
          </a:p>
          <a:p>
            <a:r>
              <a:rPr lang="es-ES" dirty="0"/>
              <a:t>Mauro Imanol Obermeyer Adauto Angulo: </a:t>
            </a:r>
            <a:r>
              <a:rPr lang="es-ES" i="1" dirty="0"/>
              <a:t>Data Analytics</a:t>
            </a:r>
          </a:p>
          <a:p>
            <a:r>
              <a:rPr lang="es-ES" dirty="0"/>
              <a:t>Jair stephano Rodriguez Calla:  </a:t>
            </a:r>
            <a:r>
              <a:rPr lang="es-ES" i="1" dirty="0"/>
              <a:t>Data Science &amp; Data Engineer</a:t>
            </a:r>
          </a:p>
          <a:p>
            <a:endParaRPr lang="es-PE" dirty="0"/>
          </a:p>
        </p:txBody>
      </p:sp>
      <p:pic>
        <p:nvPicPr>
          <p:cNvPr id="2050" name="Picture 2" descr="Trabajo en equipo - Iconos gratis de personas">
            <a:extLst>
              <a:ext uri="{FF2B5EF4-FFF2-40B4-BE49-F238E27FC236}">
                <a16:creationId xmlns:a16="http://schemas.microsoft.com/office/drawing/2014/main" id="{E21F5028-19D8-453C-9470-D9CE165D0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963" y="3881582"/>
            <a:ext cx="2152073" cy="215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 engineer - Free user icons">
            <a:extLst>
              <a:ext uri="{FF2B5EF4-FFF2-40B4-BE49-F238E27FC236}">
                <a16:creationId xmlns:a16="http://schemas.microsoft.com/office/drawing/2014/main" id="{F449F75E-A456-D0D2-ABED-91B9359AC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833" y="3924299"/>
            <a:ext cx="2066637" cy="206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ata science - Free education icons">
            <a:extLst>
              <a:ext uri="{FF2B5EF4-FFF2-40B4-BE49-F238E27FC236}">
                <a16:creationId xmlns:a16="http://schemas.microsoft.com/office/drawing/2014/main" id="{3AA315BC-636F-012C-3BB9-ABAA40C17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13" y="3781136"/>
            <a:ext cx="2352964" cy="235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53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29152-AEC5-0967-8E8C-765B5B00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028470"/>
            <a:ext cx="9404723" cy="1400530"/>
          </a:xfrm>
        </p:spPr>
        <p:txBody>
          <a:bodyPr/>
          <a:lstStyle/>
          <a:p>
            <a:pPr algn="ctr"/>
            <a:r>
              <a:rPr lang="es-PE" sz="9600" dirty="0"/>
              <a:t>METODOLOGÍA CRISP-DM</a:t>
            </a:r>
          </a:p>
        </p:txBody>
      </p:sp>
    </p:spTree>
    <p:extLst>
      <p:ext uri="{BB962C8B-B14F-4D97-AF65-F5344CB8AC3E}">
        <p14:creationId xmlns:p14="http://schemas.microsoft.com/office/powerpoint/2010/main" val="110346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3C200-9103-0D65-1101-FFB415E9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1.COMPRENSIÓN DEL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69D7F3-6843-5829-1E8F-0FA01B556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u="sng" dirty="0"/>
              <a:t>OBJETIVOS DEL PROYECTO</a:t>
            </a:r>
          </a:p>
          <a:p>
            <a:pPr marL="0" indent="0" algn="just">
              <a:buNone/>
            </a:pPr>
            <a:r>
              <a:rPr lang="es-ES" sz="1800" dirty="0"/>
              <a:t>Se busca realizar una propuesta de análisis de un conjunto de datos mediante la metodología CRISP-DM. Para ello, aplicaremos los conocimientos de Data Science adquiridos a lo largo del ciclo, con la finalidad de responder adecuadamente a las necesidades de la empresa Peru Bike. </a:t>
            </a:r>
          </a:p>
          <a:p>
            <a:pPr marL="0" indent="0" algn="just">
              <a:buNone/>
            </a:pPr>
            <a:endParaRPr lang="es-ES" sz="1800" dirty="0"/>
          </a:p>
          <a:p>
            <a:pPr marL="0" indent="0" algn="just">
              <a:buNone/>
            </a:pPr>
            <a:r>
              <a:rPr lang="pt-BR" u="sng" dirty="0"/>
              <a:t>OBJETIVOS DE DATA SCIENCE</a:t>
            </a:r>
          </a:p>
          <a:p>
            <a:pPr marL="0" indent="0" algn="just">
              <a:buNone/>
            </a:pPr>
            <a:r>
              <a:rPr lang="es-ES" sz="1800" dirty="0"/>
              <a:t>Se busca aplicar, de forma práctica, la teoría, análisis y herramientas utilizadas para el análisis y analítica en la gestión de datos. Además de la adaptación a cambios de requisitos, diseño u otros factores.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197096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5FC53-6A9F-549F-F747-01AD2A14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2.COMPRENSIÓN DE LOS DATOS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7D474-2006-14E2-C568-7E2A34E4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44917"/>
            <a:ext cx="3639563" cy="47727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u="sng" dirty="0"/>
              <a:t>RECOLECTAR LOS DATOS INICIALES</a:t>
            </a:r>
          </a:p>
          <a:p>
            <a:pPr marL="0" indent="0" algn="just">
              <a:buNone/>
            </a:pPr>
            <a:r>
              <a:rPr lang="es-ES" sz="1800" dirty="0"/>
              <a:t>Los datos provienen de Kaggle, nuestro conjunto de datos se denomina bike_buyers.csv. Este, es brindado por una empresa importante como Peru Bike, la cual se dedica a la venta de bicicletas. Además, tiene datos de 1000 usuarios de diferentes orígenes. </a:t>
            </a:r>
            <a:endParaRPr lang="es-PE" sz="1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B40C44-3144-ACAB-5AE4-DCF9CE793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3138">
            <a:off x="1805359" y="5409796"/>
            <a:ext cx="1472623" cy="5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6BC54E4-EFE6-D42B-2883-7C527D7D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461" y="2102302"/>
            <a:ext cx="6002193" cy="3828559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6163D31-6450-F10E-AB92-CCA7FB92D103}"/>
              </a:ext>
            </a:extLst>
          </p:cNvPr>
          <p:cNvSpPr txBox="1">
            <a:spLocks/>
          </p:cNvSpPr>
          <p:nvPr/>
        </p:nvSpPr>
        <p:spPr>
          <a:xfrm>
            <a:off x="5647601" y="1537798"/>
            <a:ext cx="5334435" cy="1129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es-ES" u="sng" dirty="0"/>
              <a:t>DESCRIPCIÓN DE LOS DATOS</a:t>
            </a:r>
          </a:p>
          <a:p>
            <a:pPr marL="0" indent="0" algn="just">
              <a:buFont typeface="Wingdings 3" charset="2"/>
              <a:buNone/>
            </a:pPr>
            <a:r>
              <a:rPr lang="es-ES" sz="1800" dirty="0"/>
              <a:t> 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271500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5FC53-6A9F-549F-F747-01AD2A14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2.COMPRENSIÓN DE LOS DATOS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7D474-2006-14E2-C568-7E2A34E4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61790"/>
            <a:ext cx="3639563" cy="47727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u="sng" dirty="0"/>
              <a:t>Exploración de los datos</a:t>
            </a:r>
            <a:endParaRPr lang="es-PE" sz="1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6DDBD5-A0AC-B337-6203-EE3686102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633"/>
          <a:stretch/>
        </p:blipFill>
        <p:spPr>
          <a:xfrm>
            <a:off x="356915" y="2065241"/>
            <a:ext cx="7620434" cy="15941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9427C7-934A-437E-B5CB-1AB1D9443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36"/>
          <a:stretch/>
        </p:blipFill>
        <p:spPr>
          <a:xfrm>
            <a:off x="3494627" y="4190260"/>
            <a:ext cx="7620434" cy="19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4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5FC53-6A9F-549F-F747-01AD2A14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2.COMPRENSIÓN DE LOS DATOS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7D474-2006-14E2-C568-7E2A34E4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61790"/>
            <a:ext cx="3639563" cy="47727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u="sng" dirty="0"/>
              <a:t>Exploración de los datos</a:t>
            </a:r>
            <a:endParaRPr lang="es-PE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E44AF8-F5F4-0E09-76DA-2128A337B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24" y="2183508"/>
            <a:ext cx="7904522" cy="41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5FC53-6A9F-549F-F747-01AD2A14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2.COMPRENSIÓN DE LOS DATOS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7D474-2006-14E2-C568-7E2A34E4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9354"/>
            <a:ext cx="4424653" cy="47727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u="sng" dirty="0"/>
              <a:t>Verificar la calidad de los datos</a:t>
            </a:r>
            <a:endParaRPr lang="es-PE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6B7775-8F41-5680-BCF3-D0CAF3050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17" y="1792881"/>
            <a:ext cx="4793358" cy="456576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14464D9-C078-4495-98A4-1FD5AFE4C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469" y="2699255"/>
            <a:ext cx="6287377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31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</TotalTime>
  <Words>694</Words>
  <Application>Microsoft Office PowerPoint</Application>
  <PresentationFormat>Widescreen</PresentationFormat>
  <Paragraphs>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</vt:lpstr>
      <vt:lpstr>TRABAJO FINAL: FUNDAMENTOS DE DATA SCIENCE</vt:lpstr>
      <vt:lpstr>INTRODUCCIÓN</vt:lpstr>
      <vt:lpstr>INTEGRANTES DE GRUPO Y ROLES</vt:lpstr>
      <vt:lpstr>METODOLOGÍA CRISP-DM</vt:lpstr>
      <vt:lpstr>1.COMPRENSIÓN DEL NEGOCIO</vt:lpstr>
      <vt:lpstr>2.COMPRENSIÓN DE LOS DATOS</vt:lpstr>
      <vt:lpstr>2.COMPRENSIÓN DE LOS DATOS</vt:lpstr>
      <vt:lpstr>2.COMPRENSIÓN DE LOS DATOS</vt:lpstr>
      <vt:lpstr>2.COMPRENSIÓN DE LOS DATOS</vt:lpstr>
      <vt:lpstr>2.COMPRENSIÓN DE LOS DATOS</vt:lpstr>
      <vt:lpstr>2.COMPRENSIÓN DE LOS DATOS</vt:lpstr>
      <vt:lpstr>2.COMPRENSIÓN DE LOS DATOS</vt:lpstr>
      <vt:lpstr>3. PREPARACIÓN DE LOS DATOS</vt:lpstr>
      <vt:lpstr>3. PREPARACIÓN DE LOS DATOS</vt:lpstr>
      <vt:lpstr>REQUERIMIENTOS</vt:lpstr>
      <vt:lpstr>REQUERIMIENTOS</vt:lpstr>
      <vt:lpstr>REQUERIMIENTOS</vt:lpstr>
      <vt:lpstr>REQUERIMIENTOS</vt:lpstr>
      <vt:lpstr>REQUERIMIENTOS</vt:lpstr>
      <vt:lpstr>4. MODELADO</vt:lpstr>
      <vt:lpstr>4. MODELADO</vt:lpstr>
      <vt:lpstr>4. MODELADO</vt:lpstr>
      <vt:lpstr>4. MODELADO</vt:lpstr>
      <vt:lpstr>Modelado</vt:lpstr>
      <vt:lpstr>Modelado</vt:lpstr>
      <vt:lpstr>Modelado</vt:lpstr>
      <vt:lpstr>Modelado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FINAL: FUNDAMENTOS DE DATA SCIENCE</dc:title>
  <dc:creator>u202112116 (Niño Suarez, David Joaquin)</dc:creator>
  <cp:lastModifiedBy>Jair Stephano Rodriguez Calla</cp:lastModifiedBy>
  <cp:revision>9</cp:revision>
  <dcterms:created xsi:type="dcterms:W3CDTF">2023-06-27T03:36:50Z</dcterms:created>
  <dcterms:modified xsi:type="dcterms:W3CDTF">2023-06-27T23:40:40Z</dcterms:modified>
</cp:coreProperties>
</file>