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urier Prime" charset="1" panose="00000509000000000000"/>
      <p:regular r:id="rId16"/>
    </p:embeddedFont>
    <p:embeddedFont>
      <p:font typeface="Courier Prime Bold" charset="1" panose="00000809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notesSlides/notesSlide2.xml" Type="http://schemas.openxmlformats.org/officeDocument/2006/relationships/notesSlide"/><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Explayando más sobre el Problema</a:t>
            </a:r>
          </a:p>
          <a:p>
            <a:r>
              <a:rPr lang="en-US"/>
              <a:t>La planificación y asignación de horarios en el entorno educativo es una tarea compleja que requiere coordinar a profesores, estudiantes y aulas, evitando conflictos de horario y cumpliendo con las restricciones operativas. La dificultad aumenta con el número de cursos, profesores y aulas, y cualquier error puede tener consecuencias importantes, tales como:</a:t>
            </a:r>
          </a:p>
          <a:p>
            <a:r>
              <a:rPr lang="en-US"/>
              <a:t/>
            </a:r>
          </a:p>
          <a:p>
            <a:r>
              <a:rPr lang="en-US"/>
              <a:t>Nuestra motivación es</a:t>
            </a:r>
          </a:p>
          <a:p>
            <a:r>
              <a:rPr lang="en-US"/>
              <a:t>La asignación de horarios es un problema de optimización que se puede resolver usando programación con restricciones (CSP), ya que permite modelar y satisfacer todas las restricciones del problema de manera óptima.</a:t>
            </a:r>
          </a:p>
          <a:p>
            <a:r>
              <a:rPr lang="en-US"/>
              <a:t>Un par de razones para su uso 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grpSp>
        <p:nvGrpSpPr>
          <p:cNvPr name="Group 3" id="3"/>
          <p:cNvGrpSpPr/>
          <p:nvPr/>
        </p:nvGrpSpPr>
        <p:grpSpPr>
          <a:xfrm rot="0">
            <a:off x="14762002" y="-102870"/>
            <a:ext cx="4230823" cy="10389870"/>
            <a:chOff x="0" y="0"/>
            <a:chExt cx="1543416" cy="3790253"/>
          </a:xfrm>
        </p:grpSpPr>
        <p:sp>
          <p:nvSpPr>
            <p:cNvPr name="Freeform 4" id="4"/>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5" id="5"/>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
        <p:nvSpPr>
          <p:cNvPr name="Freeform 6" id="6"/>
          <p:cNvSpPr/>
          <p:nvPr/>
        </p:nvSpPr>
        <p:spPr>
          <a:xfrm flipH="false" flipV="false" rot="0">
            <a:off x="13899627" y="6683429"/>
            <a:ext cx="2977787" cy="2977787"/>
          </a:xfrm>
          <a:custGeom>
            <a:avLst/>
            <a:gdLst/>
            <a:ahLst/>
            <a:cxnLst/>
            <a:rect r="r" b="b" t="t" l="l"/>
            <a:pathLst>
              <a:path h="2977787" w="2977787">
                <a:moveTo>
                  <a:pt x="0" y="0"/>
                </a:moveTo>
                <a:lnTo>
                  <a:pt x="2977787" y="0"/>
                </a:lnTo>
                <a:lnTo>
                  <a:pt x="2977787" y="2977787"/>
                </a:lnTo>
                <a:lnTo>
                  <a:pt x="0" y="2977787"/>
                </a:lnTo>
                <a:lnTo>
                  <a:pt x="0" y="0"/>
                </a:lnTo>
                <a:close/>
              </a:path>
            </a:pathLst>
          </a:custGeom>
          <a:blipFill>
            <a:blip r:embed="rId2"/>
            <a:stretch>
              <a:fillRect l="0" t="0" r="0" b="0"/>
            </a:stretch>
          </a:blipFill>
        </p:spPr>
      </p:sp>
      <p:sp>
        <p:nvSpPr>
          <p:cNvPr name="TextBox 7" id="7"/>
          <p:cNvSpPr txBox="true"/>
          <p:nvPr/>
        </p:nvSpPr>
        <p:spPr>
          <a:xfrm rot="0">
            <a:off x="2218383" y="1057275"/>
            <a:ext cx="11903904" cy="3059811"/>
          </a:xfrm>
          <a:prstGeom prst="rect">
            <a:avLst/>
          </a:prstGeom>
        </p:spPr>
        <p:txBody>
          <a:bodyPr anchor="t" rtlCol="false" tIns="0" lIns="0" bIns="0" rIns="0">
            <a:spAutoFit/>
          </a:bodyPr>
          <a:lstStyle/>
          <a:p>
            <a:pPr algn="l">
              <a:lnSpc>
                <a:spcPts val="6041"/>
              </a:lnSpc>
            </a:pPr>
            <a:r>
              <a:rPr lang="en-US" sz="5299">
                <a:solidFill>
                  <a:srgbClr val="FFFFFF"/>
                </a:solidFill>
                <a:latin typeface="Courier Prime"/>
                <a:ea typeface="Courier Prime"/>
                <a:cs typeface="Courier Prime"/>
                <a:sym typeface="Courier Prime"/>
              </a:rPr>
              <a:t>Asignación Óptima de Horarios en Instituciones Educativas usando Programación con Restricciones (CSP)</a:t>
            </a:r>
          </a:p>
        </p:txBody>
      </p:sp>
      <p:sp>
        <p:nvSpPr>
          <p:cNvPr name="TextBox 8" id="8"/>
          <p:cNvSpPr txBox="true"/>
          <p:nvPr/>
        </p:nvSpPr>
        <p:spPr>
          <a:xfrm rot="0">
            <a:off x="2352584" y="783388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9" id="9"/>
          <p:cNvSpPr txBox="true"/>
          <p:nvPr/>
        </p:nvSpPr>
        <p:spPr>
          <a:xfrm rot="0">
            <a:off x="2218383" y="4281100"/>
            <a:ext cx="10747189" cy="3211199"/>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&lt;Por="David Niño"/&gt;</a:t>
            </a:r>
          </a:p>
          <a:p>
            <a:pPr algn="l">
              <a:lnSpc>
                <a:spcPts val="6384"/>
              </a:lnSpc>
            </a:pPr>
            <a:r>
              <a:rPr lang="en-US" sz="4560">
                <a:solidFill>
                  <a:srgbClr val="FF914D"/>
                </a:solidFill>
                <a:latin typeface="Courier Prime"/>
                <a:ea typeface="Courier Prime"/>
                <a:cs typeface="Courier Prime"/>
                <a:sym typeface="Courier Prime"/>
              </a:rPr>
              <a:t>&lt;Por="Mauro Adauto"/&gt;</a:t>
            </a:r>
          </a:p>
          <a:p>
            <a:pPr algn="l">
              <a:lnSpc>
                <a:spcPts val="6384"/>
              </a:lnSpc>
            </a:pPr>
            <a:r>
              <a:rPr lang="en-US" sz="4560">
                <a:solidFill>
                  <a:srgbClr val="FF914D"/>
                </a:solidFill>
                <a:latin typeface="Courier Prime"/>
                <a:ea typeface="Courier Prime"/>
                <a:cs typeface="Courier Prime"/>
                <a:sym typeface="Courier Prime"/>
              </a:rPr>
              <a:t>&lt;Por="Jair Rodriguez"/&gt;</a:t>
            </a:r>
          </a:p>
          <a:p>
            <a:pPr algn="l">
              <a:lnSpc>
                <a:spcPts val="6384"/>
              </a:lnSpc>
            </a:pPr>
            <a:r>
              <a:rPr lang="en-US" sz="4560">
                <a:solidFill>
                  <a:srgbClr val="FF914D"/>
                </a:solidFill>
                <a:latin typeface="Courier Prime"/>
                <a:ea typeface="Courier Prime"/>
                <a:cs typeface="Courier Prime"/>
                <a:sym typeface="Courier Prime"/>
              </a:rPr>
              <a:t>&lt;Por="Angel Zuñiga"/&gt;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4749454" y="4509987"/>
            <a:ext cx="10718760" cy="1324177"/>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Gracias {</a:t>
            </a:r>
          </a:p>
        </p:txBody>
      </p:sp>
      <p:sp>
        <p:nvSpPr>
          <p:cNvPr name="TextBox 4" id="4"/>
          <p:cNvSpPr txBox="true"/>
          <p:nvPr/>
        </p:nvSpPr>
        <p:spPr>
          <a:xfrm rot="0">
            <a:off x="11849534" y="4429658"/>
            <a:ext cx="2261674" cy="1475309"/>
          </a:xfrm>
          <a:prstGeom prst="rect">
            <a:avLst/>
          </a:prstGeom>
        </p:spPr>
        <p:txBody>
          <a:bodyPr anchor="t" rtlCol="false" tIns="0" lIns="0" bIns="0" rIns="0">
            <a:spAutoFit/>
          </a:bodyPr>
          <a:lstStyle/>
          <a:p>
            <a:pPr algn="l">
              <a:lnSpc>
                <a:spcPts val="11415"/>
              </a:lnSpc>
            </a:pPr>
            <a:r>
              <a:rPr lang="en-US" sz="10013">
                <a:solidFill>
                  <a:srgbClr val="FFFFFF"/>
                </a:solidFill>
                <a:latin typeface="Courier Prime"/>
                <a:ea typeface="Courier Prime"/>
                <a:cs typeface="Courier Prime"/>
                <a:sym typeface="Courier Prime"/>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AutoShape 4" id="4"/>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
        <p:nvSpPr>
          <p:cNvPr name="Freeform 5" id="5"/>
          <p:cNvSpPr/>
          <p:nvPr/>
        </p:nvSpPr>
        <p:spPr>
          <a:xfrm flipH="false" flipV="false" rot="0">
            <a:off x="8753407" y="5454823"/>
            <a:ext cx="8505893" cy="5092904"/>
          </a:xfrm>
          <a:custGeom>
            <a:avLst/>
            <a:gdLst/>
            <a:ahLst/>
            <a:cxnLst/>
            <a:rect r="r" b="b" t="t" l="l"/>
            <a:pathLst>
              <a:path h="5092904" w="8505893">
                <a:moveTo>
                  <a:pt x="0" y="0"/>
                </a:moveTo>
                <a:lnTo>
                  <a:pt x="8505893" y="0"/>
                </a:lnTo>
                <a:lnTo>
                  <a:pt x="8505893" y="5092903"/>
                </a:lnTo>
                <a:lnTo>
                  <a:pt x="0" y="5092903"/>
                </a:lnTo>
                <a:lnTo>
                  <a:pt x="0" y="0"/>
                </a:lnTo>
                <a:close/>
              </a:path>
            </a:pathLst>
          </a:custGeom>
          <a:blipFill>
            <a:blip r:embed="rId3"/>
            <a:stretch>
              <a:fillRect l="0" t="0" r="0" b="0"/>
            </a:stretch>
          </a:blipFill>
        </p:spPr>
      </p:sp>
      <p:sp>
        <p:nvSpPr>
          <p:cNvPr name="Freeform 6" id="6"/>
          <p:cNvSpPr/>
          <p:nvPr/>
        </p:nvSpPr>
        <p:spPr>
          <a:xfrm flipH="false" flipV="false" rot="0">
            <a:off x="10573255" y="1630680"/>
            <a:ext cx="4866196" cy="4866196"/>
          </a:xfrm>
          <a:custGeom>
            <a:avLst/>
            <a:gdLst/>
            <a:ahLst/>
            <a:cxnLst/>
            <a:rect r="r" b="b" t="t" l="l"/>
            <a:pathLst>
              <a:path h="4866196" w="4866196">
                <a:moveTo>
                  <a:pt x="0" y="0"/>
                </a:moveTo>
                <a:lnTo>
                  <a:pt x="4866196" y="0"/>
                </a:lnTo>
                <a:lnTo>
                  <a:pt x="4866196" y="4866196"/>
                </a:lnTo>
                <a:lnTo>
                  <a:pt x="0" y="4866196"/>
                </a:lnTo>
                <a:lnTo>
                  <a:pt x="0" y="0"/>
                </a:lnTo>
                <a:close/>
              </a:path>
            </a:pathLst>
          </a:custGeom>
          <a:blipFill>
            <a:blip r:embed="rId4"/>
            <a:stretch>
              <a:fillRect l="0" t="0" r="0" b="0"/>
            </a:stretch>
          </a:blipFill>
        </p:spPr>
      </p:sp>
      <p:sp>
        <p:nvSpPr>
          <p:cNvPr name="TextBox 7" id="7"/>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Introducción {</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9" id="9"/>
          <p:cNvSpPr txBox="true"/>
          <p:nvPr/>
        </p:nvSpPr>
        <p:spPr>
          <a:xfrm rot="0">
            <a:off x="864073" y="2296668"/>
            <a:ext cx="6988679" cy="6961632"/>
          </a:xfrm>
          <a:prstGeom prst="rect">
            <a:avLst/>
          </a:prstGeom>
        </p:spPr>
        <p:txBody>
          <a:bodyPr anchor="t" rtlCol="false" tIns="0" lIns="0" bIns="0" rIns="0">
            <a:spAutoFit/>
          </a:bodyPr>
          <a:lstStyle/>
          <a:p>
            <a:pPr algn="l">
              <a:lnSpc>
                <a:spcPts val="3264"/>
              </a:lnSpc>
            </a:pPr>
            <a:r>
              <a:rPr lang="en-US" sz="2400">
                <a:solidFill>
                  <a:srgbClr val="FF914D"/>
                </a:solidFill>
                <a:latin typeface="Courier Prime"/>
                <a:ea typeface="Courier Prime"/>
                <a:cs typeface="Courier Prime"/>
                <a:sym typeface="Courier Prime"/>
              </a:rPr>
              <a:t>Contexto:</a:t>
            </a: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La planificación de horarios en instituciones educativas es un desafío complejo que implica coordinar cursos, profesores y aulas disponibles.</a:t>
            </a:r>
          </a:p>
          <a:p>
            <a:pPr algn="l">
              <a:lnSpc>
                <a:spcPts val="3264"/>
              </a:lnSpc>
            </a:pPr>
            <a:r>
              <a:rPr lang="en-US" sz="2400">
                <a:solidFill>
                  <a:srgbClr val="FF914D"/>
                </a:solidFill>
                <a:latin typeface="Courier Prime"/>
                <a:ea typeface="Courier Prime"/>
                <a:cs typeface="Courier Prime"/>
                <a:sym typeface="Courier Prime"/>
              </a:rPr>
              <a:t>Problema: </a:t>
            </a: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Errores en la planificación manual pueden generar conflictos de horarios y subutilización de recursos.</a:t>
            </a:r>
          </a:p>
          <a:p>
            <a:pPr algn="l">
              <a:lnSpc>
                <a:spcPts val="3264"/>
              </a:lnSpc>
            </a:pPr>
            <a:r>
              <a:rPr lang="en-US" sz="2400">
                <a:solidFill>
                  <a:srgbClr val="FF914D"/>
                </a:solidFill>
                <a:latin typeface="Courier Prime"/>
                <a:ea typeface="Courier Prime"/>
                <a:cs typeface="Courier Prime"/>
                <a:sym typeface="Courier Prime"/>
              </a:rPr>
              <a:t>Solución Propuesta:</a:t>
            </a: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Utilizar Programación con Restricciones (CSP) para automatizar y optimizar la asignación de horarios.</a:t>
            </a:r>
          </a:p>
          <a:p>
            <a:pPr algn="l">
              <a:lnSpc>
                <a:spcPts val="326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28700" y="5990459"/>
            <a:ext cx="9645542" cy="2598034"/>
            <a:chOff x="0" y="0"/>
            <a:chExt cx="3518720" cy="947770"/>
          </a:xfrm>
        </p:grpSpPr>
        <p:sp>
          <p:nvSpPr>
            <p:cNvPr name="Freeform 5" id="5"/>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rot="5400000">
            <a:off x="-232217" y="7251376"/>
            <a:ext cx="2598034" cy="0"/>
          </a:xfrm>
          <a:prstGeom prst="line">
            <a:avLst/>
          </a:prstGeom>
          <a:ln cap="flat" w="76200">
            <a:solidFill>
              <a:srgbClr val="737373"/>
            </a:solidFill>
            <a:prstDash val="solid"/>
            <a:headEnd type="none" len="sm" w="sm"/>
            <a:tailEnd type="none" len="sm" w="sm"/>
          </a:ln>
        </p:spPr>
      </p:sp>
      <p:sp>
        <p:nvSpPr>
          <p:cNvPr name="Freeform 8" id="8"/>
          <p:cNvSpPr/>
          <p:nvPr/>
        </p:nvSpPr>
        <p:spPr>
          <a:xfrm flipH="false" flipV="false" rot="0">
            <a:off x="11408386" y="3771509"/>
            <a:ext cx="5276951" cy="3517968"/>
          </a:xfrm>
          <a:custGeom>
            <a:avLst/>
            <a:gdLst/>
            <a:ahLst/>
            <a:cxnLst/>
            <a:rect r="r" b="b" t="t" l="l"/>
            <a:pathLst>
              <a:path h="3517968" w="5276951">
                <a:moveTo>
                  <a:pt x="0" y="0"/>
                </a:moveTo>
                <a:lnTo>
                  <a:pt x="5276951" y="0"/>
                </a:lnTo>
                <a:lnTo>
                  <a:pt x="5276951" y="3517967"/>
                </a:lnTo>
                <a:lnTo>
                  <a:pt x="0" y="3517967"/>
                </a:lnTo>
                <a:lnTo>
                  <a:pt x="0" y="0"/>
                </a:lnTo>
                <a:close/>
              </a:path>
            </a:pathLst>
          </a:custGeom>
          <a:blipFill>
            <a:blip r:embed="rId3"/>
            <a:stretch>
              <a:fillRect l="0" t="0" r="0" b="0"/>
            </a:stretch>
          </a:blipFill>
        </p:spPr>
      </p:sp>
      <p:sp>
        <p:nvSpPr>
          <p:cNvPr name="TextBox 9" id="9"/>
          <p:cNvSpPr txBox="true"/>
          <p:nvPr/>
        </p:nvSpPr>
        <p:spPr>
          <a:xfrm rot="0">
            <a:off x="570444" y="548380"/>
            <a:ext cx="857355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Problemática y Motivación {</a:t>
            </a:r>
          </a:p>
        </p:txBody>
      </p:sp>
      <p:sp>
        <p:nvSpPr>
          <p:cNvPr name="TextBox 10" id="10"/>
          <p:cNvSpPr txBox="true"/>
          <p:nvPr/>
        </p:nvSpPr>
        <p:spPr>
          <a:xfrm rot="0">
            <a:off x="1509030" y="3146322"/>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Problemática:</a:t>
            </a:r>
          </a:p>
        </p:txBody>
      </p:sp>
      <p:sp>
        <p:nvSpPr>
          <p:cNvPr name="TextBox 11" id="11"/>
          <p:cNvSpPr txBox="true"/>
          <p:nvPr/>
        </p:nvSpPr>
        <p:spPr>
          <a:xfrm rot="0">
            <a:off x="1509030" y="6262396"/>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Motivación:</a:t>
            </a:r>
          </a:p>
        </p:txBody>
      </p:sp>
      <p:sp>
        <p:nvSpPr>
          <p:cNvPr name="TextBox 12" id="12"/>
          <p:cNvSpPr txBox="true"/>
          <p:nvPr/>
        </p:nvSpPr>
        <p:spPr>
          <a:xfrm rot="0">
            <a:off x="1509030" y="3619813"/>
            <a:ext cx="9165212" cy="2187702"/>
          </a:xfrm>
          <a:prstGeom prst="rect">
            <a:avLst/>
          </a:prstGeom>
        </p:spPr>
        <p:txBody>
          <a:bodyPr anchor="t" rtlCol="false" tIns="0" lIns="0" bIns="0" rIns="0">
            <a:spAutoFit/>
          </a:bodyPr>
          <a:lstStyle/>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Conflictos de horarios (profesores asignados a dos cursos a la misma hora).</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Subutilización de recursos (aulas vacías).</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Sobreutilización de aulas (asignar una pequeña a muchos estudiantes).</a:t>
            </a:r>
          </a:p>
          <a:p>
            <a:pPr algn="l">
              <a:lnSpc>
                <a:spcPts val="2904"/>
              </a:lnSpc>
            </a:pPr>
          </a:p>
        </p:txBody>
      </p:sp>
      <p:sp>
        <p:nvSpPr>
          <p:cNvPr name="TextBox 13" id="13"/>
          <p:cNvSpPr txBox="true"/>
          <p:nvPr/>
        </p:nvSpPr>
        <p:spPr>
          <a:xfrm rot="0">
            <a:off x="1509030" y="6762741"/>
            <a:ext cx="8524589" cy="1825752"/>
          </a:xfrm>
          <a:prstGeom prst="rect">
            <a:avLst/>
          </a:prstGeom>
        </p:spPr>
        <p:txBody>
          <a:bodyPr anchor="t" rtlCol="false" tIns="0" lIns="0" bIns="0" rIns="0">
            <a:spAutoFit/>
          </a:bodyPr>
          <a:lstStyle/>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Mejora de la eficiencia en la gestión de recursos.</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Mejorar la experiencia educativa de estudiantes y docentes.</a:t>
            </a:r>
          </a:p>
          <a:p>
            <a:pPr algn="l">
              <a:lnSpc>
                <a:spcPts val="2904"/>
              </a:lnSpc>
            </a:pPr>
          </a:p>
        </p:txBody>
      </p:sp>
      <p:sp>
        <p:nvSpPr>
          <p:cNvPr name="TextBox 14" id="1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5451066" y="1878666"/>
            <a:ext cx="4057827" cy="664346"/>
            <a:chOff x="0" y="0"/>
            <a:chExt cx="1068728" cy="174972"/>
          </a:xfrm>
        </p:grpSpPr>
        <p:sp>
          <p:nvSpPr>
            <p:cNvPr name="Freeform 3" id="3"/>
            <p:cNvSpPr/>
            <p:nvPr/>
          </p:nvSpPr>
          <p:spPr>
            <a:xfrm flipH="false" flipV="false" rot="0">
              <a:off x="0" y="0"/>
              <a:ext cx="1068728" cy="174972"/>
            </a:xfrm>
            <a:custGeom>
              <a:avLst/>
              <a:gdLst/>
              <a:ahLst/>
              <a:cxnLst/>
              <a:rect r="r" b="b" t="t" l="l"/>
              <a:pathLst>
                <a:path h="174972" w="1068728">
                  <a:moveTo>
                    <a:pt x="87486" y="0"/>
                  </a:moveTo>
                  <a:lnTo>
                    <a:pt x="981242" y="0"/>
                  </a:lnTo>
                  <a:cubicBezTo>
                    <a:pt x="1004445" y="0"/>
                    <a:pt x="1026697" y="9217"/>
                    <a:pt x="1043104" y="25624"/>
                  </a:cubicBezTo>
                  <a:cubicBezTo>
                    <a:pt x="1059511" y="42031"/>
                    <a:pt x="1068728" y="64283"/>
                    <a:pt x="1068728" y="87486"/>
                  </a:cubicBezTo>
                  <a:lnTo>
                    <a:pt x="1068728" y="87486"/>
                  </a:lnTo>
                  <a:cubicBezTo>
                    <a:pt x="1068728" y="135803"/>
                    <a:pt x="1029559" y="174972"/>
                    <a:pt x="981242" y="174972"/>
                  </a:cubicBezTo>
                  <a:lnTo>
                    <a:pt x="87486" y="174972"/>
                  </a:lnTo>
                  <a:cubicBezTo>
                    <a:pt x="64283" y="174972"/>
                    <a:pt x="42031" y="165755"/>
                    <a:pt x="25624" y="149348"/>
                  </a:cubicBezTo>
                  <a:cubicBezTo>
                    <a:pt x="9217" y="132941"/>
                    <a:pt x="0" y="110689"/>
                    <a:pt x="0" y="87486"/>
                  </a:cubicBezTo>
                  <a:lnTo>
                    <a:pt x="0" y="87486"/>
                  </a:lnTo>
                  <a:cubicBezTo>
                    <a:pt x="0" y="64283"/>
                    <a:pt x="9217" y="42031"/>
                    <a:pt x="25624" y="25624"/>
                  </a:cubicBezTo>
                  <a:cubicBezTo>
                    <a:pt x="42031" y="9217"/>
                    <a:pt x="64283" y="0"/>
                    <a:pt x="87486" y="0"/>
                  </a:cubicBezTo>
                  <a:close/>
                </a:path>
              </a:pathLst>
            </a:custGeom>
            <a:solidFill>
              <a:srgbClr val="000000"/>
            </a:solidFill>
          </p:spPr>
        </p:sp>
        <p:sp>
          <p:nvSpPr>
            <p:cNvPr name="TextBox 4" id="4"/>
            <p:cNvSpPr txBox="true"/>
            <p:nvPr/>
          </p:nvSpPr>
          <p:spPr>
            <a:xfrm>
              <a:off x="0" y="-47625"/>
              <a:ext cx="1068728" cy="22259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3321484" y="5804561"/>
            <a:ext cx="4259163" cy="2614061"/>
          </a:xfrm>
          <a:custGeom>
            <a:avLst/>
            <a:gdLst/>
            <a:ahLst/>
            <a:cxnLst/>
            <a:rect r="r" b="b" t="t" l="l"/>
            <a:pathLst>
              <a:path h="2614061" w="4259163">
                <a:moveTo>
                  <a:pt x="0" y="0"/>
                </a:moveTo>
                <a:lnTo>
                  <a:pt x="4259163" y="0"/>
                </a:lnTo>
                <a:lnTo>
                  <a:pt x="4259163" y="2614061"/>
                </a:lnTo>
                <a:lnTo>
                  <a:pt x="0" y="2614061"/>
                </a:lnTo>
                <a:lnTo>
                  <a:pt x="0" y="0"/>
                </a:lnTo>
                <a:close/>
              </a:path>
            </a:pathLst>
          </a:custGeom>
          <a:blipFill>
            <a:blip r:embed="rId2"/>
            <a:stretch>
              <a:fillRect l="0" t="0" r="0" b="0"/>
            </a:stretch>
          </a:blipFill>
        </p:spPr>
      </p:sp>
      <p:grpSp>
        <p:nvGrpSpPr>
          <p:cNvPr name="Group 6" id="6"/>
          <p:cNvGrpSpPr/>
          <p:nvPr/>
        </p:nvGrpSpPr>
        <p:grpSpPr>
          <a:xfrm rot="0">
            <a:off x="4575671" y="5893587"/>
            <a:ext cx="2674965" cy="2916779"/>
            <a:chOff x="0" y="0"/>
            <a:chExt cx="704518" cy="768205"/>
          </a:xfrm>
        </p:grpSpPr>
        <p:sp>
          <p:nvSpPr>
            <p:cNvPr name="Freeform 7" id="7"/>
            <p:cNvSpPr/>
            <p:nvPr/>
          </p:nvSpPr>
          <p:spPr>
            <a:xfrm flipH="false" flipV="false" rot="0">
              <a:off x="0" y="0"/>
              <a:ext cx="704518" cy="768205"/>
            </a:xfrm>
            <a:custGeom>
              <a:avLst/>
              <a:gdLst/>
              <a:ahLst/>
              <a:cxnLst/>
              <a:rect r="r" b="b" t="t" l="l"/>
              <a:pathLst>
                <a:path h="768205" w="704518">
                  <a:moveTo>
                    <a:pt x="72355" y="0"/>
                  </a:moveTo>
                  <a:lnTo>
                    <a:pt x="632162" y="0"/>
                  </a:lnTo>
                  <a:cubicBezTo>
                    <a:pt x="651352" y="0"/>
                    <a:pt x="669756" y="7623"/>
                    <a:pt x="683325" y="21192"/>
                  </a:cubicBezTo>
                  <a:cubicBezTo>
                    <a:pt x="696895" y="34762"/>
                    <a:pt x="704518" y="53166"/>
                    <a:pt x="704518" y="72355"/>
                  </a:cubicBezTo>
                  <a:lnTo>
                    <a:pt x="704518" y="695850"/>
                  </a:lnTo>
                  <a:cubicBezTo>
                    <a:pt x="704518" y="735811"/>
                    <a:pt x="672123" y="768205"/>
                    <a:pt x="632162" y="768205"/>
                  </a:cubicBezTo>
                  <a:lnTo>
                    <a:pt x="72355" y="768205"/>
                  </a:lnTo>
                  <a:cubicBezTo>
                    <a:pt x="32395" y="768205"/>
                    <a:pt x="0" y="735811"/>
                    <a:pt x="0" y="695850"/>
                  </a:cubicBezTo>
                  <a:lnTo>
                    <a:pt x="0" y="72355"/>
                  </a:lnTo>
                  <a:cubicBezTo>
                    <a:pt x="0" y="32395"/>
                    <a:pt x="32395" y="0"/>
                    <a:pt x="72355" y="0"/>
                  </a:cubicBezTo>
                  <a:close/>
                </a:path>
              </a:pathLst>
            </a:custGeom>
            <a:solidFill>
              <a:srgbClr val="FF914D"/>
            </a:solidFill>
          </p:spPr>
        </p:sp>
        <p:sp>
          <p:nvSpPr>
            <p:cNvPr name="TextBox 8" id="8"/>
            <p:cNvSpPr txBox="true"/>
            <p:nvPr/>
          </p:nvSpPr>
          <p:spPr>
            <a:xfrm>
              <a:off x="0" y="-47625"/>
              <a:ext cx="704518" cy="815830"/>
            </a:xfrm>
            <a:prstGeom prst="rect">
              <a:avLst/>
            </a:prstGeom>
          </p:spPr>
          <p:txBody>
            <a:bodyPr anchor="ctr" rtlCol="false" tIns="50800" lIns="50800" bIns="50800" rIns="50800"/>
            <a:lstStyle/>
            <a:p>
              <a:pPr algn="ctr">
                <a:lnSpc>
                  <a:spcPts val="3079"/>
                </a:lnSpc>
              </a:pPr>
            </a:p>
          </p:txBody>
        </p:sp>
      </p:grpSp>
      <p:grpSp>
        <p:nvGrpSpPr>
          <p:cNvPr name="Group 9" id="9"/>
          <p:cNvGrpSpPr/>
          <p:nvPr/>
        </p:nvGrpSpPr>
        <p:grpSpPr>
          <a:xfrm rot="0">
            <a:off x="1551926" y="5893587"/>
            <a:ext cx="2674965" cy="2916779"/>
            <a:chOff x="0" y="0"/>
            <a:chExt cx="704518" cy="768205"/>
          </a:xfrm>
        </p:grpSpPr>
        <p:sp>
          <p:nvSpPr>
            <p:cNvPr name="Freeform 10" id="10"/>
            <p:cNvSpPr/>
            <p:nvPr/>
          </p:nvSpPr>
          <p:spPr>
            <a:xfrm flipH="false" flipV="false" rot="0">
              <a:off x="0" y="0"/>
              <a:ext cx="704518" cy="768205"/>
            </a:xfrm>
            <a:custGeom>
              <a:avLst/>
              <a:gdLst/>
              <a:ahLst/>
              <a:cxnLst/>
              <a:rect r="r" b="b" t="t" l="l"/>
              <a:pathLst>
                <a:path h="768205" w="704518">
                  <a:moveTo>
                    <a:pt x="72355" y="0"/>
                  </a:moveTo>
                  <a:lnTo>
                    <a:pt x="632162" y="0"/>
                  </a:lnTo>
                  <a:cubicBezTo>
                    <a:pt x="651352" y="0"/>
                    <a:pt x="669756" y="7623"/>
                    <a:pt x="683325" y="21192"/>
                  </a:cubicBezTo>
                  <a:cubicBezTo>
                    <a:pt x="696895" y="34762"/>
                    <a:pt x="704518" y="53166"/>
                    <a:pt x="704518" y="72355"/>
                  </a:cubicBezTo>
                  <a:lnTo>
                    <a:pt x="704518" y="695850"/>
                  </a:lnTo>
                  <a:cubicBezTo>
                    <a:pt x="704518" y="735811"/>
                    <a:pt x="672123" y="768205"/>
                    <a:pt x="632162" y="768205"/>
                  </a:cubicBezTo>
                  <a:lnTo>
                    <a:pt x="72355" y="768205"/>
                  </a:lnTo>
                  <a:cubicBezTo>
                    <a:pt x="32395" y="768205"/>
                    <a:pt x="0" y="735811"/>
                    <a:pt x="0" y="695850"/>
                  </a:cubicBezTo>
                  <a:lnTo>
                    <a:pt x="0" y="72355"/>
                  </a:lnTo>
                  <a:cubicBezTo>
                    <a:pt x="0" y="32395"/>
                    <a:pt x="32395" y="0"/>
                    <a:pt x="72355" y="0"/>
                  </a:cubicBezTo>
                  <a:close/>
                </a:path>
              </a:pathLst>
            </a:custGeom>
            <a:solidFill>
              <a:srgbClr val="FF914D"/>
            </a:solidFill>
          </p:spPr>
        </p:sp>
        <p:sp>
          <p:nvSpPr>
            <p:cNvPr name="TextBox 11" id="11"/>
            <p:cNvSpPr txBox="true"/>
            <p:nvPr/>
          </p:nvSpPr>
          <p:spPr>
            <a:xfrm>
              <a:off x="0" y="-47625"/>
              <a:ext cx="704518" cy="815830"/>
            </a:xfrm>
            <a:prstGeom prst="rect">
              <a:avLst/>
            </a:prstGeom>
          </p:spPr>
          <p:txBody>
            <a:bodyPr anchor="ctr" rtlCol="false" tIns="50800" lIns="50800" bIns="50800" rIns="50800"/>
            <a:lstStyle/>
            <a:p>
              <a:pPr algn="ctr">
                <a:lnSpc>
                  <a:spcPts val="3079"/>
                </a:lnSpc>
              </a:pPr>
            </a:p>
          </p:txBody>
        </p:sp>
      </p:grpSp>
      <p:grpSp>
        <p:nvGrpSpPr>
          <p:cNvPr name="Group 12" id="12"/>
          <p:cNvGrpSpPr/>
          <p:nvPr/>
        </p:nvGrpSpPr>
        <p:grpSpPr>
          <a:xfrm rot="0">
            <a:off x="7599416" y="5893587"/>
            <a:ext cx="2674965" cy="2916779"/>
            <a:chOff x="0" y="0"/>
            <a:chExt cx="704518" cy="768205"/>
          </a:xfrm>
        </p:grpSpPr>
        <p:sp>
          <p:nvSpPr>
            <p:cNvPr name="Freeform 13" id="13"/>
            <p:cNvSpPr/>
            <p:nvPr/>
          </p:nvSpPr>
          <p:spPr>
            <a:xfrm flipH="false" flipV="false" rot="0">
              <a:off x="0" y="0"/>
              <a:ext cx="704518" cy="768205"/>
            </a:xfrm>
            <a:custGeom>
              <a:avLst/>
              <a:gdLst/>
              <a:ahLst/>
              <a:cxnLst/>
              <a:rect r="r" b="b" t="t" l="l"/>
              <a:pathLst>
                <a:path h="768205" w="704518">
                  <a:moveTo>
                    <a:pt x="72355" y="0"/>
                  </a:moveTo>
                  <a:lnTo>
                    <a:pt x="632162" y="0"/>
                  </a:lnTo>
                  <a:cubicBezTo>
                    <a:pt x="651352" y="0"/>
                    <a:pt x="669756" y="7623"/>
                    <a:pt x="683325" y="21192"/>
                  </a:cubicBezTo>
                  <a:cubicBezTo>
                    <a:pt x="696895" y="34762"/>
                    <a:pt x="704518" y="53166"/>
                    <a:pt x="704518" y="72355"/>
                  </a:cubicBezTo>
                  <a:lnTo>
                    <a:pt x="704518" y="695850"/>
                  </a:lnTo>
                  <a:cubicBezTo>
                    <a:pt x="704518" y="735811"/>
                    <a:pt x="672123" y="768205"/>
                    <a:pt x="632162" y="768205"/>
                  </a:cubicBezTo>
                  <a:lnTo>
                    <a:pt x="72355" y="768205"/>
                  </a:lnTo>
                  <a:cubicBezTo>
                    <a:pt x="32395" y="768205"/>
                    <a:pt x="0" y="735811"/>
                    <a:pt x="0" y="695850"/>
                  </a:cubicBezTo>
                  <a:lnTo>
                    <a:pt x="0" y="72355"/>
                  </a:lnTo>
                  <a:cubicBezTo>
                    <a:pt x="0" y="32395"/>
                    <a:pt x="32395" y="0"/>
                    <a:pt x="72355" y="0"/>
                  </a:cubicBezTo>
                  <a:close/>
                </a:path>
              </a:pathLst>
            </a:custGeom>
            <a:solidFill>
              <a:srgbClr val="FF914D"/>
            </a:solidFill>
          </p:spPr>
        </p:sp>
        <p:sp>
          <p:nvSpPr>
            <p:cNvPr name="TextBox 14" id="14"/>
            <p:cNvSpPr txBox="true"/>
            <p:nvPr/>
          </p:nvSpPr>
          <p:spPr>
            <a:xfrm>
              <a:off x="0" y="-47625"/>
              <a:ext cx="704518" cy="815830"/>
            </a:xfrm>
            <a:prstGeom prst="rect">
              <a:avLst/>
            </a:prstGeom>
          </p:spPr>
          <p:txBody>
            <a:bodyPr anchor="ctr" rtlCol="false" tIns="50800" lIns="50800" bIns="50800" rIns="50800"/>
            <a:lstStyle/>
            <a:p>
              <a:pPr algn="ctr">
                <a:lnSpc>
                  <a:spcPts val="3079"/>
                </a:lnSpc>
              </a:pPr>
            </a:p>
          </p:txBody>
        </p:sp>
      </p:grpSp>
      <p:grpSp>
        <p:nvGrpSpPr>
          <p:cNvPr name="Group 15" id="15"/>
          <p:cNvGrpSpPr/>
          <p:nvPr/>
        </p:nvGrpSpPr>
        <p:grpSpPr>
          <a:xfrm rot="0">
            <a:off x="3802942" y="5106626"/>
            <a:ext cx="4057827" cy="664346"/>
            <a:chOff x="0" y="0"/>
            <a:chExt cx="1068728" cy="174972"/>
          </a:xfrm>
        </p:grpSpPr>
        <p:sp>
          <p:nvSpPr>
            <p:cNvPr name="Freeform 16" id="16"/>
            <p:cNvSpPr/>
            <p:nvPr/>
          </p:nvSpPr>
          <p:spPr>
            <a:xfrm flipH="false" flipV="false" rot="0">
              <a:off x="0" y="0"/>
              <a:ext cx="1068728" cy="174972"/>
            </a:xfrm>
            <a:custGeom>
              <a:avLst/>
              <a:gdLst/>
              <a:ahLst/>
              <a:cxnLst/>
              <a:rect r="r" b="b" t="t" l="l"/>
              <a:pathLst>
                <a:path h="174972" w="1068728">
                  <a:moveTo>
                    <a:pt x="87486" y="0"/>
                  </a:moveTo>
                  <a:lnTo>
                    <a:pt x="981242" y="0"/>
                  </a:lnTo>
                  <a:cubicBezTo>
                    <a:pt x="1004445" y="0"/>
                    <a:pt x="1026697" y="9217"/>
                    <a:pt x="1043104" y="25624"/>
                  </a:cubicBezTo>
                  <a:cubicBezTo>
                    <a:pt x="1059511" y="42031"/>
                    <a:pt x="1068728" y="64283"/>
                    <a:pt x="1068728" y="87486"/>
                  </a:cubicBezTo>
                  <a:lnTo>
                    <a:pt x="1068728" y="87486"/>
                  </a:lnTo>
                  <a:cubicBezTo>
                    <a:pt x="1068728" y="135803"/>
                    <a:pt x="1029559" y="174972"/>
                    <a:pt x="981242" y="174972"/>
                  </a:cubicBezTo>
                  <a:lnTo>
                    <a:pt x="87486" y="174972"/>
                  </a:lnTo>
                  <a:cubicBezTo>
                    <a:pt x="64283" y="174972"/>
                    <a:pt x="42031" y="165755"/>
                    <a:pt x="25624" y="149348"/>
                  </a:cubicBezTo>
                  <a:cubicBezTo>
                    <a:pt x="9217" y="132941"/>
                    <a:pt x="0" y="110689"/>
                    <a:pt x="0" y="87486"/>
                  </a:cubicBezTo>
                  <a:lnTo>
                    <a:pt x="0" y="87486"/>
                  </a:lnTo>
                  <a:cubicBezTo>
                    <a:pt x="0" y="64283"/>
                    <a:pt x="9217" y="42031"/>
                    <a:pt x="25624" y="25624"/>
                  </a:cubicBezTo>
                  <a:cubicBezTo>
                    <a:pt x="42031" y="9217"/>
                    <a:pt x="64283" y="0"/>
                    <a:pt x="87486" y="0"/>
                  </a:cubicBezTo>
                  <a:close/>
                </a:path>
              </a:pathLst>
            </a:custGeom>
            <a:solidFill>
              <a:srgbClr val="000000"/>
            </a:solidFill>
          </p:spPr>
        </p:sp>
        <p:sp>
          <p:nvSpPr>
            <p:cNvPr name="TextBox 17" id="17"/>
            <p:cNvSpPr txBox="true"/>
            <p:nvPr/>
          </p:nvSpPr>
          <p:spPr>
            <a:xfrm>
              <a:off x="0" y="-47625"/>
              <a:ext cx="1068728" cy="222597"/>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1971783" y="3129244"/>
            <a:ext cx="4705658" cy="4705658"/>
          </a:xfrm>
          <a:custGeom>
            <a:avLst/>
            <a:gdLst/>
            <a:ahLst/>
            <a:cxnLst/>
            <a:rect r="r" b="b" t="t" l="l"/>
            <a:pathLst>
              <a:path h="4705658" w="4705658">
                <a:moveTo>
                  <a:pt x="0" y="0"/>
                </a:moveTo>
                <a:lnTo>
                  <a:pt x="4705658" y="0"/>
                </a:lnTo>
                <a:lnTo>
                  <a:pt x="4705658" y="4705658"/>
                </a:lnTo>
                <a:lnTo>
                  <a:pt x="0" y="4705658"/>
                </a:lnTo>
                <a:lnTo>
                  <a:pt x="0" y="0"/>
                </a:lnTo>
                <a:close/>
              </a:path>
            </a:pathLst>
          </a:custGeom>
          <a:blipFill>
            <a:blip r:embed="rId3"/>
            <a:stretch>
              <a:fillRect l="0" t="0" r="0" b="0"/>
            </a:stretch>
          </a:blipFill>
        </p:spPr>
      </p:sp>
      <p:sp>
        <p:nvSpPr>
          <p:cNvPr name="TextBox 19" id="19"/>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20" id="20"/>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Objetivos {</a:t>
            </a:r>
          </a:p>
        </p:txBody>
      </p:sp>
      <p:sp>
        <p:nvSpPr>
          <p:cNvPr name="TextBox 21" id="21"/>
          <p:cNvSpPr txBox="true"/>
          <p:nvPr/>
        </p:nvSpPr>
        <p:spPr>
          <a:xfrm rot="0">
            <a:off x="1775065" y="6584108"/>
            <a:ext cx="2228688" cy="1851469"/>
          </a:xfrm>
          <a:prstGeom prst="rect">
            <a:avLst/>
          </a:prstGeom>
        </p:spPr>
        <p:txBody>
          <a:bodyPr anchor="t" rtlCol="false" tIns="0" lIns="0" bIns="0" rIns="0">
            <a:spAutoFit/>
          </a:bodyPr>
          <a:lstStyle/>
          <a:p>
            <a:pPr algn="ctr">
              <a:lnSpc>
                <a:spcPts val="2950"/>
              </a:lnSpc>
              <a:spcBef>
                <a:spcPct val="0"/>
              </a:spcBef>
            </a:pPr>
            <a:r>
              <a:rPr lang="en-US" b="true" sz="2107">
                <a:solidFill>
                  <a:srgbClr val="3A3E46"/>
                </a:solidFill>
                <a:latin typeface="Courier Prime Bold"/>
                <a:ea typeface="Courier Prime Bold"/>
                <a:cs typeface="Courier Prime Bold"/>
                <a:sym typeface="Courier Prime Bold"/>
              </a:rPr>
              <a:t>Modelar las restricciones del problema en un modelo CSP.</a:t>
            </a:r>
          </a:p>
        </p:txBody>
      </p:sp>
      <p:sp>
        <p:nvSpPr>
          <p:cNvPr name="TextBox 22" id="22"/>
          <p:cNvSpPr txBox="true"/>
          <p:nvPr/>
        </p:nvSpPr>
        <p:spPr>
          <a:xfrm rot="0">
            <a:off x="4726772" y="6113872"/>
            <a:ext cx="2336583" cy="2594419"/>
          </a:xfrm>
          <a:prstGeom prst="rect">
            <a:avLst/>
          </a:prstGeom>
        </p:spPr>
        <p:txBody>
          <a:bodyPr anchor="t" rtlCol="false" tIns="0" lIns="0" bIns="0" rIns="0">
            <a:spAutoFit/>
          </a:bodyPr>
          <a:lstStyle/>
          <a:p>
            <a:pPr algn="ctr">
              <a:lnSpc>
                <a:spcPts val="2950"/>
              </a:lnSpc>
              <a:spcBef>
                <a:spcPct val="0"/>
              </a:spcBef>
            </a:pPr>
            <a:r>
              <a:rPr lang="en-US" b="true" sz="2107">
                <a:solidFill>
                  <a:srgbClr val="3A3E46"/>
                </a:solidFill>
                <a:latin typeface="Courier Prime Bold"/>
                <a:ea typeface="Courier Prime Bold"/>
                <a:cs typeface="Courier Prime Bold"/>
                <a:sym typeface="Courier Prime Bold"/>
              </a:rPr>
              <a:t>Implementar el modelo CSP en Python utilizando la biblioteca python-constraint</a:t>
            </a:r>
          </a:p>
        </p:txBody>
      </p:sp>
      <p:sp>
        <p:nvSpPr>
          <p:cNvPr name="TextBox 23" id="23"/>
          <p:cNvSpPr txBox="true"/>
          <p:nvPr/>
        </p:nvSpPr>
        <p:spPr>
          <a:xfrm rot="0">
            <a:off x="7974537" y="6485347"/>
            <a:ext cx="2009078" cy="1851469"/>
          </a:xfrm>
          <a:prstGeom prst="rect">
            <a:avLst/>
          </a:prstGeom>
        </p:spPr>
        <p:txBody>
          <a:bodyPr anchor="t" rtlCol="false" tIns="0" lIns="0" bIns="0" rIns="0">
            <a:spAutoFit/>
          </a:bodyPr>
          <a:lstStyle/>
          <a:p>
            <a:pPr algn="ctr">
              <a:lnSpc>
                <a:spcPts val="2950"/>
              </a:lnSpc>
              <a:spcBef>
                <a:spcPct val="0"/>
              </a:spcBef>
            </a:pPr>
            <a:r>
              <a:rPr lang="en-US" b="true" sz="2107">
                <a:solidFill>
                  <a:srgbClr val="3A3E46"/>
                </a:solidFill>
                <a:latin typeface="Courier Prime Bold"/>
                <a:ea typeface="Courier Prime Bold"/>
                <a:cs typeface="Courier Prime Bold"/>
                <a:sym typeface="Courier Prime Bold"/>
              </a:rPr>
              <a:t>Validar y optimizar las soluciones generadas</a:t>
            </a:r>
          </a:p>
        </p:txBody>
      </p:sp>
      <p:sp>
        <p:nvSpPr>
          <p:cNvPr name="TextBox 24" id="24"/>
          <p:cNvSpPr txBox="true"/>
          <p:nvPr/>
        </p:nvSpPr>
        <p:spPr>
          <a:xfrm rot="0">
            <a:off x="1028700" y="2659745"/>
            <a:ext cx="9914383" cy="2473022"/>
          </a:xfrm>
          <a:prstGeom prst="rect">
            <a:avLst/>
          </a:prstGeom>
        </p:spPr>
        <p:txBody>
          <a:bodyPr anchor="t" rtlCol="false" tIns="0" lIns="0" bIns="0" rIns="0">
            <a:spAutoFit/>
          </a:bodyPr>
          <a:lstStyle/>
          <a:p>
            <a:pPr algn="ctr">
              <a:lnSpc>
                <a:spcPts val="2816"/>
              </a:lnSpc>
            </a:pPr>
            <a:r>
              <a:rPr lang="en-US" sz="2011">
                <a:solidFill>
                  <a:srgbClr val="FFFFFF"/>
                </a:solidFill>
                <a:latin typeface="Courier Prime"/>
                <a:ea typeface="Courier Prime"/>
                <a:cs typeface="Courier Prime"/>
                <a:sym typeface="Courier Prime"/>
              </a:rPr>
              <a:t>Desarrollar un modelo de programación con restricciones (CSP) para la asignación óptima de horarios en una escuela, asegurando que todas las restricciones de disponibilidad de profesores, capacidad de aulas y conflictos de horarios entre cursos sean respetadas, y que se minimicen los conflictos y la subutilización de recursos.</a:t>
            </a:r>
          </a:p>
          <a:p>
            <a:pPr algn="ctr">
              <a:lnSpc>
                <a:spcPts val="2816"/>
              </a:lnSpc>
              <a:spcBef>
                <a:spcPct val="0"/>
              </a:spcBef>
            </a:pPr>
          </a:p>
        </p:txBody>
      </p:sp>
      <p:sp>
        <p:nvSpPr>
          <p:cNvPr name="TextBox 25" id="25"/>
          <p:cNvSpPr txBox="true"/>
          <p:nvPr/>
        </p:nvSpPr>
        <p:spPr>
          <a:xfrm rot="0">
            <a:off x="3973489" y="5249501"/>
            <a:ext cx="3879331" cy="407995"/>
          </a:xfrm>
          <a:prstGeom prst="rect">
            <a:avLst/>
          </a:prstGeom>
        </p:spPr>
        <p:txBody>
          <a:bodyPr anchor="t" rtlCol="false" tIns="0" lIns="0" bIns="0" rIns="0">
            <a:spAutoFit/>
          </a:bodyPr>
          <a:lstStyle/>
          <a:p>
            <a:pPr algn="l">
              <a:lnSpc>
                <a:spcPts val="3237"/>
              </a:lnSpc>
              <a:spcBef>
                <a:spcPct val="0"/>
              </a:spcBef>
            </a:pPr>
            <a:r>
              <a:rPr lang="en-US" b="true" sz="2312">
                <a:solidFill>
                  <a:srgbClr val="FF914D"/>
                </a:solidFill>
                <a:latin typeface="Courier Prime Bold"/>
                <a:ea typeface="Courier Prime Bold"/>
                <a:cs typeface="Courier Prime Bold"/>
                <a:sym typeface="Courier Prime Bold"/>
              </a:rPr>
              <a:t>Objetivos Específicos</a:t>
            </a:r>
          </a:p>
        </p:txBody>
      </p:sp>
      <p:sp>
        <p:nvSpPr>
          <p:cNvPr name="TextBox 26" id="26"/>
          <p:cNvSpPr txBox="true"/>
          <p:nvPr/>
        </p:nvSpPr>
        <p:spPr>
          <a:xfrm rot="0">
            <a:off x="5985891" y="1978266"/>
            <a:ext cx="3668911" cy="407995"/>
          </a:xfrm>
          <a:prstGeom prst="rect">
            <a:avLst/>
          </a:prstGeom>
        </p:spPr>
        <p:txBody>
          <a:bodyPr anchor="t" rtlCol="false" tIns="0" lIns="0" bIns="0" rIns="0">
            <a:spAutoFit/>
          </a:bodyPr>
          <a:lstStyle/>
          <a:p>
            <a:pPr algn="l">
              <a:lnSpc>
                <a:spcPts val="3237"/>
              </a:lnSpc>
              <a:spcBef>
                <a:spcPct val="0"/>
              </a:spcBef>
            </a:pPr>
            <a:r>
              <a:rPr lang="en-US" b="true" sz="2312">
                <a:solidFill>
                  <a:srgbClr val="FF914D"/>
                </a:solidFill>
                <a:latin typeface="Courier Prime Bold"/>
                <a:ea typeface="Courier Prime Bold"/>
                <a:cs typeface="Courier Prime Bold"/>
                <a:sym typeface="Courier Prime Bold"/>
              </a:rPr>
              <a:t>Objetivo General</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Diseño de Solución {</a:t>
            </a:r>
          </a:p>
        </p:txBody>
      </p:sp>
      <p:sp>
        <p:nvSpPr>
          <p:cNvPr name="TextBox 3" id="3"/>
          <p:cNvSpPr txBox="true"/>
          <p:nvPr/>
        </p:nvSpPr>
        <p:spPr>
          <a:xfrm rot="0">
            <a:off x="393916" y="3674148"/>
            <a:ext cx="4857964" cy="1725930"/>
          </a:xfrm>
          <a:prstGeom prst="rect">
            <a:avLst/>
          </a:prstGeom>
        </p:spPr>
        <p:txBody>
          <a:bodyPr anchor="t" rtlCol="false" tIns="0" lIns="0" bIns="0" rIns="0">
            <a:spAutoFit/>
          </a:bodyPr>
          <a:lstStyle/>
          <a:p>
            <a:pPr algn="ctr">
              <a:lnSpc>
                <a:spcPts val="4559"/>
              </a:lnSpc>
            </a:pPr>
            <a:r>
              <a:rPr lang="en-US" sz="3999">
                <a:solidFill>
                  <a:srgbClr val="8C52FF"/>
                </a:solidFill>
                <a:latin typeface="Courier Prime"/>
                <a:ea typeface="Courier Prime"/>
                <a:cs typeface="Courier Prime"/>
                <a:sym typeface="Courier Prime"/>
              </a:rPr>
              <a:t>Enfoque del Problema:</a:t>
            </a:r>
          </a:p>
          <a:p>
            <a:pPr algn="ctr">
              <a:lnSpc>
                <a:spcPts val="4559"/>
              </a:lnSpc>
            </a:pPr>
          </a:p>
        </p:txBody>
      </p:sp>
      <p:sp>
        <p:nvSpPr>
          <p:cNvPr name="TextBox 4" id="4"/>
          <p:cNvSpPr txBox="true"/>
          <p:nvPr/>
        </p:nvSpPr>
        <p:spPr>
          <a:xfrm rot="0">
            <a:off x="1559451" y="2137112"/>
            <a:ext cx="6500655" cy="582930"/>
          </a:xfrm>
          <a:prstGeom prst="rect">
            <a:avLst/>
          </a:prstGeom>
        </p:spPr>
        <p:txBody>
          <a:bodyPr anchor="t" rtlCol="false" tIns="0" lIns="0" bIns="0" rIns="0">
            <a:spAutoFit/>
          </a:bodyPr>
          <a:lstStyle/>
          <a:p>
            <a:pPr algn="r">
              <a:lnSpc>
                <a:spcPts val="4559"/>
              </a:lnSpc>
            </a:pPr>
            <a:r>
              <a:rPr lang="en-US" sz="3999">
                <a:solidFill>
                  <a:srgbClr val="CB6CE6"/>
                </a:solidFill>
                <a:latin typeface="Courier Prime"/>
                <a:ea typeface="Courier Prime"/>
                <a:cs typeface="Courier Prime"/>
                <a:sym typeface="Courier Prime"/>
              </a:rPr>
              <a:t>Modelado del Problema</a:t>
            </a:r>
          </a:p>
        </p:txBody>
      </p:sp>
      <p:sp>
        <p:nvSpPr>
          <p:cNvPr name="TextBox 5" id="5"/>
          <p:cNvSpPr txBox="true"/>
          <p:nvPr/>
        </p:nvSpPr>
        <p:spPr>
          <a:xfrm rot="0">
            <a:off x="7126222" y="3674148"/>
            <a:ext cx="3687914" cy="1154430"/>
          </a:xfrm>
          <a:prstGeom prst="rect">
            <a:avLst/>
          </a:prstGeom>
        </p:spPr>
        <p:txBody>
          <a:bodyPr anchor="t" rtlCol="false" tIns="0" lIns="0" bIns="0" rIns="0">
            <a:spAutoFit/>
          </a:bodyPr>
          <a:lstStyle/>
          <a:p>
            <a:pPr algn="ctr">
              <a:lnSpc>
                <a:spcPts val="4559"/>
              </a:lnSpc>
            </a:pPr>
            <a:r>
              <a:rPr lang="en-US" sz="3999">
                <a:solidFill>
                  <a:srgbClr val="03989E"/>
                </a:solidFill>
                <a:latin typeface="Courier Prime"/>
                <a:ea typeface="Courier Prime"/>
                <a:cs typeface="Courier Prime"/>
                <a:sym typeface="Courier Prime"/>
              </a:rPr>
              <a:t>Componentes del Modelo:</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240411" y="5324030"/>
            <a:ext cx="5164973" cy="3469005"/>
          </a:xfrm>
          <a:prstGeom prst="rect">
            <a:avLst/>
          </a:prstGeom>
        </p:spPr>
        <p:txBody>
          <a:bodyPr anchor="t" rtlCol="false" tIns="0" lIns="0" bIns="0" rIns="0">
            <a:spAutoFit/>
          </a:bodyPr>
          <a:lstStyle/>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SE UTILIZÓ LA PROGRAMACIÓN CON RESTRICCIONES (CSP) PARA MODELAR EL PROBLEMA DE ASIGNACIÓN DE HORARIOS.</a:t>
            </a:r>
          </a:p>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La solución busca asignar cursos a aulas y horarios respetando restricciones como disponibilidad de profesores y capacidad de aulas.</a:t>
            </a:r>
          </a:p>
          <a:p>
            <a:pPr algn="ctr">
              <a:lnSpc>
                <a:spcPts val="6839"/>
              </a:lnSpc>
            </a:pPr>
          </a:p>
        </p:txBody>
      </p:sp>
      <p:sp>
        <p:nvSpPr>
          <p:cNvPr name="TextBox 8" id="8"/>
          <p:cNvSpPr txBox="true"/>
          <p:nvPr/>
        </p:nvSpPr>
        <p:spPr>
          <a:xfrm rot="0">
            <a:off x="6387692" y="5324030"/>
            <a:ext cx="5164973" cy="3469005"/>
          </a:xfrm>
          <a:prstGeom prst="rect">
            <a:avLst/>
          </a:prstGeom>
        </p:spPr>
        <p:txBody>
          <a:bodyPr anchor="t" rtlCol="false" tIns="0" lIns="0" bIns="0" rIns="0">
            <a:spAutoFit/>
          </a:bodyPr>
          <a:lstStyle/>
          <a:p>
            <a:pPr algn="ctr">
              <a:lnSpc>
                <a:spcPts val="2280"/>
              </a:lnSpc>
            </a:pPr>
            <a:r>
              <a:rPr lang="en-US" sz="2000">
                <a:solidFill>
                  <a:srgbClr val="FFFFFF"/>
                </a:solidFill>
                <a:latin typeface="Courier Prime"/>
                <a:ea typeface="Courier Prime"/>
                <a:cs typeface="Courier Prime"/>
                <a:sym typeface="Courier Prime"/>
              </a:rPr>
              <a:t>VARIABLES: CURSOS, AULAS Y HORARIOS.</a:t>
            </a:r>
          </a:p>
          <a:p>
            <a:pPr algn="ctr">
              <a:lnSpc>
                <a:spcPts val="2280"/>
              </a:lnSpc>
            </a:pPr>
            <a:r>
              <a:rPr lang="en-US" sz="2000">
                <a:solidFill>
                  <a:srgbClr val="FFFFFF"/>
                </a:solidFill>
                <a:latin typeface="Courier Prime"/>
                <a:ea typeface="Courier Prime"/>
                <a:cs typeface="Courier Prime"/>
                <a:sym typeface="Courier Prime"/>
              </a:rPr>
              <a:t>Restricciones:</a:t>
            </a:r>
          </a:p>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No superposición de horarios para profesores.</a:t>
            </a:r>
          </a:p>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Aulas asignadas según capacidad.</a:t>
            </a:r>
          </a:p>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No más de un curso en la misma aula a la misma hora.</a:t>
            </a:r>
          </a:p>
          <a:p>
            <a:pPr algn="ctr">
              <a:lnSpc>
                <a:spcPts val="6839"/>
              </a:lnSpc>
            </a:pPr>
          </a:p>
        </p:txBody>
      </p:sp>
      <p:sp>
        <p:nvSpPr>
          <p:cNvPr name="TextBox 9" id="9"/>
          <p:cNvSpPr txBox="true"/>
          <p:nvPr/>
        </p:nvSpPr>
        <p:spPr>
          <a:xfrm rot="0">
            <a:off x="12862011" y="3674148"/>
            <a:ext cx="4430604" cy="1154430"/>
          </a:xfrm>
          <a:prstGeom prst="rect">
            <a:avLst/>
          </a:prstGeom>
        </p:spPr>
        <p:txBody>
          <a:bodyPr anchor="t" rtlCol="false" tIns="0" lIns="0" bIns="0" rIns="0">
            <a:spAutoFit/>
          </a:bodyPr>
          <a:lstStyle/>
          <a:p>
            <a:pPr algn="ctr">
              <a:lnSpc>
                <a:spcPts val="4559"/>
              </a:lnSpc>
            </a:pPr>
            <a:r>
              <a:rPr lang="en-US" sz="3999">
                <a:solidFill>
                  <a:srgbClr val="8C52FF"/>
                </a:solidFill>
                <a:latin typeface="Courier Prime"/>
                <a:ea typeface="Courier Prime"/>
                <a:cs typeface="Courier Prime"/>
                <a:sym typeface="Courier Prime"/>
              </a:rPr>
              <a:t>Restricciones Implementadas:</a:t>
            </a:r>
          </a:p>
        </p:txBody>
      </p:sp>
      <p:sp>
        <p:nvSpPr>
          <p:cNvPr name="TextBox 10" id="10"/>
          <p:cNvSpPr txBox="true"/>
          <p:nvPr/>
        </p:nvSpPr>
        <p:spPr>
          <a:xfrm rot="0">
            <a:off x="12339395" y="5187315"/>
            <a:ext cx="5164973" cy="3469005"/>
          </a:xfrm>
          <a:prstGeom prst="rect">
            <a:avLst/>
          </a:prstGeom>
        </p:spPr>
        <p:txBody>
          <a:bodyPr anchor="t" rtlCol="false" tIns="0" lIns="0" bIns="0" rIns="0">
            <a:spAutoFit/>
          </a:bodyPr>
          <a:lstStyle/>
          <a:p>
            <a:pPr algn="ctr">
              <a:lnSpc>
                <a:spcPts val="2280"/>
              </a:lnSpc>
            </a:pPr>
            <a:r>
              <a:rPr lang="en-US" sz="2000">
                <a:solidFill>
                  <a:srgbClr val="FFFFFF"/>
                </a:solidFill>
                <a:latin typeface="Courier Prime"/>
                <a:ea typeface="Courier Prime"/>
                <a:cs typeface="Courier Prime"/>
                <a:sym typeface="Courier Prime"/>
              </a:rPr>
              <a:t>Restricciones Implementadas:</a:t>
            </a:r>
          </a:p>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"UN</a:t>
            </a:r>
            <a:r>
              <a:rPr lang="en-US" sz="2000">
                <a:solidFill>
                  <a:srgbClr val="FFFFFF"/>
                </a:solidFill>
                <a:latin typeface="Courier Prime"/>
                <a:ea typeface="Courier Prime"/>
                <a:cs typeface="Courier Prime"/>
                <a:sym typeface="Courier Prime"/>
              </a:rPr>
              <a:t> profesor no puede estar en dos cursos al mismo tiempo."</a:t>
            </a:r>
          </a:p>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"L</a:t>
            </a:r>
            <a:r>
              <a:rPr lang="en-US" sz="2000">
                <a:solidFill>
                  <a:srgbClr val="FFFFFF"/>
                </a:solidFill>
                <a:latin typeface="Courier Prime"/>
                <a:ea typeface="Courier Prime"/>
                <a:cs typeface="Courier Prime"/>
                <a:sym typeface="Courier Prime"/>
              </a:rPr>
              <a:t>a capacidad del aula no debe ser superada."</a:t>
            </a:r>
          </a:p>
          <a:p>
            <a:pPr algn="ctr" marL="431801" indent="-215900" lvl="1">
              <a:lnSpc>
                <a:spcPts val="2280"/>
              </a:lnSpc>
              <a:buFont typeface="Arial"/>
              <a:buChar char="•"/>
            </a:pPr>
            <a:r>
              <a:rPr lang="en-US" sz="2000">
                <a:solidFill>
                  <a:srgbClr val="FFFFFF"/>
                </a:solidFill>
                <a:latin typeface="Courier Prime"/>
                <a:ea typeface="Courier Prime"/>
                <a:cs typeface="Courier Prime"/>
                <a:sym typeface="Courier Prime"/>
              </a:rPr>
              <a:t>"</a:t>
            </a:r>
            <a:r>
              <a:rPr lang="en-US" sz="2000">
                <a:solidFill>
                  <a:srgbClr val="FFFFFF"/>
                </a:solidFill>
                <a:latin typeface="Courier Prime"/>
                <a:ea typeface="Courier Prime"/>
                <a:cs typeface="Courier Prime"/>
                <a:sym typeface="Courier Prime"/>
              </a:rPr>
              <a:t>No más de un curso asignado a una misma aula al mismo tiempo."</a:t>
            </a:r>
          </a:p>
          <a:p>
            <a:pPr algn="ctr" marL="431801" indent="-215900" lvl="1">
              <a:lnSpc>
                <a:spcPts val="2280"/>
              </a:lnSpc>
              <a:buFont typeface="Arial"/>
              <a:buChar char="•"/>
            </a:pPr>
          </a:p>
          <a:p>
            <a:pPr algn="ctr">
              <a:lnSpc>
                <a:spcPts val="683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64036" y="5330277"/>
            <a:ext cx="5729683" cy="2413629"/>
          </a:xfrm>
          <a:custGeom>
            <a:avLst/>
            <a:gdLst/>
            <a:ahLst/>
            <a:cxnLst/>
            <a:rect r="r" b="b" t="t" l="l"/>
            <a:pathLst>
              <a:path h="2413629" w="5729683">
                <a:moveTo>
                  <a:pt x="0" y="0"/>
                </a:moveTo>
                <a:lnTo>
                  <a:pt x="5729683" y="0"/>
                </a:lnTo>
                <a:lnTo>
                  <a:pt x="5729683" y="2413629"/>
                </a:lnTo>
                <a:lnTo>
                  <a:pt x="0" y="2413629"/>
                </a:lnTo>
                <a:lnTo>
                  <a:pt x="0" y="0"/>
                </a:lnTo>
                <a:close/>
              </a:path>
            </a:pathLst>
          </a:custGeom>
          <a:blipFill>
            <a:blip r:embed="rId2"/>
            <a:stretch>
              <a:fillRect l="0" t="0" r="0" b="0"/>
            </a:stretch>
          </a:blipFill>
        </p:spPr>
      </p:sp>
      <p:sp>
        <p:nvSpPr>
          <p:cNvPr name="Freeform 3" id="3"/>
          <p:cNvSpPr/>
          <p:nvPr/>
        </p:nvSpPr>
        <p:spPr>
          <a:xfrm flipH="false" flipV="false" rot="0">
            <a:off x="6395601" y="5469319"/>
            <a:ext cx="5289275" cy="2135545"/>
          </a:xfrm>
          <a:custGeom>
            <a:avLst/>
            <a:gdLst/>
            <a:ahLst/>
            <a:cxnLst/>
            <a:rect r="r" b="b" t="t" l="l"/>
            <a:pathLst>
              <a:path h="2135545" w="5289275">
                <a:moveTo>
                  <a:pt x="0" y="0"/>
                </a:moveTo>
                <a:lnTo>
                  <a:pt x="5289275" y="0"/>
                </a:lnTo>
                <a:lnTo>
                  <a:pt x="5289275" y="2135545"/>
                </a:lnTo>
                <a:lnTo>
                  <a:pt x="0" y="2135545"/>
                </a:lnTo>
                <a:lnTo>
                  <a:pt x="0" y="0"/>
                </a:lnTo>
                <a:close/>
              </a:path>
            </a:pathLst>
          </a:custGeom>
          <a:blipFill>
            <a:blip r:embed="rId3"/>
            <a:stretch>
              <a:fillRect l="0" t="0" r="0" b="0"/>
            </a:stretch>
          </a:blipFill>
        </p:spPr>
      </p:sp>
      <p:sp>
        <p:nvSpPr>
          <p:cNvPr name="Freeform 4" id="4"/>
          <p:cNvSpPr/>
          <p:nvPr/>
        </p:nvSpPr>
        <p:spPr>
          <a:xfrm flipH="false" flipV="false" rot="0">
            <a:off x="12976744" y="5143500"/>
            <a:ext cx="4468332" cy="2608389"/>
          </a:xfrm>
          <a:custGeom>
            <a:avLst/>
            <a:gdLst/>
            <a:ahLst/>
            <a:cxnLst/>
            <a:rect r="r" b="b" t="t" l="l"/>
            <a:pathLst>
              <a:path h="2608389" w="4468332">
                <a:moveTo>
                  <a:pt x="0" y="0"/>
                </a:moveTo>
                <a:lnTo>
                  <a:pt x="4468332" y="0"/>
                </a:lnTo>
                <a:lnTo>
                  <a:pt x="4468332" y="2608389"/>
                </a:lnTo>
                <a:lnTo>
                  <a:pt x="0" y="2608389"/>
                </a:lnTo>
                <a:lnTo>
                  <a:pt x="0" y="0"/>
                </a:lnTo>
                <a:close/>
              </a:path>
            </a:pathLst>
          </a:custGeom>
          <a:blipFill>
            <a:blip r:embed="rId4"/>
            <a:stretch>
              <a:fillRect l="0" t="0" r="0" b="0"/>
            </a:stretch>
          </a:blipFill>
        </p:spPr>
      </p:sp>
      <p:sp>
        <p:nvSpPr>
          <p:cNvPr name="Freeform 5" id="5"/>
          <p:cNvSpPr/>
          <p:nvPr/>
        </p:nvSpPr>
        <p:spPr>
          <a:xfrm flipH="false" flipV="false" rot="0">
            <a:off x="5722455" y="8379877"/>
            <a:ext cx="4960904" cy="1154866"/>
          </a:xfrm>
          <a:custGeom>
            <a:avLst/>
            <a:gdLst/>
            <a:ahLst/>
            <a:cxnLst/>
            <a:rect r="r" b="b" t="t" l="l"/>
            <a:pathLst>
              <a:path h="1154866" w="4960904">
                <a:moveTo>
                  <a:pt x="0" y="0"/>
                </a:moveTo>
                <a:lnTo>
                  <a:pt x="4960904" y="0"/>
                </a:lnTo>
                <a:lnTo>
                  <a:pt x="4960904" y="1154866"/>
                </a:lnTo>
                <a:lnTo>
                  <a:pt x="0" y="1154866"/>
                </a:lnTo>
                <a:lnTo>
                  <a:pt x="0" y="0"/>
                </a:lnTo>
                <a:close/>
              </a:path>
            </a:pathLst>
          </a:custGeom>
          <a:blipFill>
            <a:blip r:embed="rId5"/>
            <a:stretch>
              <a:fillRect l="0" t="0" r="0" b="0"/>
            </a:stretch>
          </a:blipFill>
        </p:spPr>
      </p:sp>
      <p:sp>
        <p:nvSpPr>
          <p:cNvPr name="TextBox 6" id="6"/>
          <p:cNvSpPr txBox="true"/>
          <p:nvPr/>
        </p:nvSpPr>
        <p:spPr>
          <a:xfrm rot="0">
            <a:off x="1028700" y="1047750"/>
            <a:ext cx="7548635"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Desarrollo de Solución {</a:t>
            </a:r>
          </a:p>
        </p:txBody>
      </p:sp>
      <p:sp>
        <p:nvSpPr>
          <p:cNvPr name="TextBox 7" id="7"/>
          <p:cNvSpPr txBox="true"/>
          <p:nvPr/>
        </p:nvSpPr>
        <p:spPr>
          <a:xfrm rot="0">
            <a:off x="393916" y="2855595"/>
            <a:ext cx="4857964" cy="1725930"/>
          </a:xfrm>
          <a:prstGeom prst="rect">
            <a:avLst/>
          </a:prstGeom>
        </p:spPr>
        <p:txBody>
          <a:bodyPr anchor="t" rtlCol="false" tIns="0" lIns="0" bIns="0" rIns="0">
            <a:spAutoFit/>
          </a:bodyPr>
          <a:lstStyle/>
          <a:p>
            <a:pPr algn="ctr">
              <a:lnSpc>
                <a:spcPts val="4559"/>
              </a:lnSpc>
            </a:pPr>
            <a:r>
              <a:rPr lang="en-US" sz="3999">
                <a:solidFill>
                  <a:srgbClr val="03989E"/>
                </a:solidFill>
                <a:latin typeface="Courier Prime"/>
                <a:ea typeface="Courier Prime"/>
                <a:cs typeface="Courier Prime"/>
                <a:sym typeface="Courier Prime"/>
              </a:rPr>
              <a:t>Definición del Problema y Variables:</a:t>
            </a:r>
          </a:p>
        </p:txBody>
      </p:sp>
      <p:sp>
        <p:nvSpPr>
          <p:cNvPr name="TextBox 8" id="8"/>
          <p:cNvSpPr txBox="true"/>
          <p:nvPr/>
        </p:nvSpPr>
        <p:spPr>
          <a:xfrm rot="0">
            <a:off x="6883386" y="3141345"/>
            <a:ext cx="4521228" cy="1154430"/>
          </a:xfrm>
          <a:prstGeom prst="rect">
            <a:avLst/>
          </a:prstGeom>
        </p:spPr>
        <p:txBody>
          <a:bodyPr anchor="t" rtlCol="false" tIns="0" lIns="0" bIns="0" rIns="0">
            <a:spAutoFit/>
          </a:bodyPr>
          <a:lstStyle/>
          <a:p>
            <a:pPr algn="ctr">
              <a:lnSpc>
                <a:spcPts val="4559"/>
              </a:lnSpc>
            </a:pPr>
            <a:r>
              <a:rPr lang="en-US" sz="3999">
                <a:solidFill>
                  <a:srgbClr val="8C52FF"/>
                </a:solidFill>
                <a:latin typeface="Courier Prime"/>
                <a:ea typeface="Courier Prime"/>
                <a:cs typeface="Courier Prime"/>
                <a:sym typeface="Courier Prime"/>
              </a:rPr>
              <a:t>Definición de Restricciones:</a:t>
            </a:r>
          </a:p>
        </p:txBody>
      </p:sp>
      <p:sp>
        <p:nvSpPr>
          <p:cNvPr name="TextBox 9" id="9"/>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0" id="10"/>
          <p:cNvSpPr txBox="true"/>
          <p:nvPr/>
        </p:nvSpPr>
        <p:spPr>
          <a:xfrm rot="0">
            <a:off x="12272945" y="2569845"/>
            <a:ext cx="5608737" cy="2297430"/>
          </a:xfrm>
          <a:prstGeom prst="rect">
            <a:avLst/>
          </a:prstGeom>
        </p:spPr>
        <p:txBody>
          <a:bodyPr anchor="t" rtlCol="false" tIns="0" lIns="0" bIns="0" rIns="0">
            <a:spAutoFit/>
          </a:bodyPr>
          <a:lstStyle/>
          <a:p>
            <a:pPr algn="ctr">
              <a:lnSpc>
                <a:spcPts val="4559"/>
              </a:lnSpc>
            </a:pPr>
            <a:r>
              <a:rPr lang="en-US" sz="3999">
                <a:solidFill>
                  <a:srgbClr val="03989E"/>
                </a:solidFill>
                <a:latin typeface="Courier Prime"/>
                <a:ea typeface="Courier Prime"/>
                <a:cs typeface="Courier Prime"/>
                <a:sym typeface="Courier Prime"/>
              </a:rPr>
              <a:t>Búsqueda de Soluciones y Selección de la Mejor Opción: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548635"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Diseño Actualizado {</a:t>
            </a:r>
          </a:p>
        </p:txBody>
      </p:sp>
      <p:grpSp>
        <p:nvGrpSpPr>
          <p:cNvPr name="Group 3" id="3"/>
          <p:cNvGrpSpPr/>
          <p:nvPr/>
        </p:nvGrpSpPr>
        <p:grpSpPr>
          <a:xfrm rot="0">
            <a:off x="8322709" y="1512623"/>
            <a:ext cx="9483639" cy="2598034"/>
            <a:chOff x="0" y="0"/>
            <a:chExt cx="3459657" cy="947770"/>
          </a:xfrm>
        </p:grpSpPr>
        <p:sp>
          <p:nvSpPr>
            <p:cNvPr name="Freeform 4" id="4"/>
            <p:cNvSpPr/>
            <p:nvPr/>
          </p:nvSpPr>
          <p:spPr>
            <a:xfrm flipH="false" flipV="false" rot="0">
              <a:off x="0" y="0"/>
              <a:ext cx="3459657" cy="947770"/>
            </a:xfrm>
            <a:custGeom>
              <a:avLst/>
              <a:gdLst/>
              <a:ahLst/>
              <a:cxnLst/>
              <a:rect r="r" b="b" t="t" l="l"/>
              <a:pathLst>
                <a:path h="947770" w="3459657">
                  <a:moveTo>
                    <a:pt x="0" y="0"/>
                  </a:moveTo>
                  <a:lnTo>
                    <a:pt x="3459657" y="0"/>
                  </a:lnTo>
                  <a:lnTo>
                    <a:pt x="3459657" y="947770"/>
                  </a:lnTo>
                  <a:lnTo>
                    <a:pt x="0" y="947770"/>
                  </a:lnTo>
                  <a:close/>
                </a:path>
              </a:pathLst>
            </a:custGeom>
            <a:solidFill>
              <a:srgbClr val="2D2D35"/>
            </a:solidFill>
          </p:spPr>
        </p:sp>
      </p:grpSp>
      <p:sp>
        <p:nvSpPr>
          <p:cNvPr name="TextBox 5" id="5"/>
          <p:cNvSpPr txBox="true"/>
          <p:nvPr/>
        </p:nvSpPr>
        <p:spPr>
          <a:xfrm rot="0">
            <a:off x="8803039" y="1784560"/>
            <a:ext cx="8524589" cy="377985"/>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Aula:</a:t>
            </a:r>
          </a:p>
        </p:txBody>
      </p:sp>
      <p:sp>
        <p:nvSpPr>
          <p:cNvPr name="TextBox 6" id="6"/>
          <p:cNvSpPr txBox="true"/>
          <p:nvPr/>
        </p:nvSpPr>
        <p:spPr>
          <a:xfrm rot="0">
            <a:off x="8416053" y="2277101"/>
            <a:ext cx="9165212" cy="1930826"/>
          </a:xfrm>
          <a:prstGeom prst="rect">
            <a:avLst/>
          </a:prstGeom>
        </p:spPr>
        <p:txBody>
          <a:bodyPr anchor="t" rtlCol="false" tIns="0" lIns="0" bIns="0" rIns="0">
            <a:spAutoFit/>
          </a:bodyPr>
          <a:lstStyle/>
          <a:p>
            <a:pPr algn="just" marL="388620" indent="-194310" lvl="1">
              <a:lnSpc>
                <a:spcPts val="2178"/>
              </a:lnSpc>
              <a:buFont typeface="Arial"/>
              <a:buChar char="•"/>
            </a:pPr>
            <a:r>
              <a:rPr lang="en-US" sz="1800">
                <a:solidFill>
                  <a:srgbClr val="FFFFFF"/>
                </a:solidFill>
                <a:latin typeface="Courier Prime"/>
                <a:ea typeface="Courier Prime"/>
                <a:cs typeface="Courier Prime"/>
                <a:sym typeface="Courier Prime"/>
              </a:rPr>
              <a:t>Este agente es responsable de asignar aulas a los cursos, asegurando que cada aula tenga la capacidad suficiente para los estudiantes inscritos en el curso correspondiente.</a:t>
            </a:r>
          </a:p>
          <a:p>
            <a:pPr algn="just" marL="388620" indent="-194310" lvl="1">
              <a:lnSpc>
                <a:spcPts val="2178"/>
              </a:lnSpc>
              <a:buFont typeface="Arial"/>
              <a:buChar char="•"/>
            </a:pPr>
            <a:r>
              <a:rPr lang="en-US" sz="1800">
                <a:solidFill>
                  <a:srgbClr val="FFFFFF"/>
                </a:solidFill>
                <a:latin typeface="Courier Prime"/>
                <a:ea typeface="Courier Prime"/>
                <a:cs typeface="Courier Prime"/>
                <a:sym typeface="Courier Prime"/>
              </a:rPr>
              <a:t>Al gestionar la capacidad de las aulas, este agente ayuda a evitar problemas de sobrecarga y garantiza que los recursos físicos sean usados de manera eficiente.</a:t>
            </a:r>
          </a:p>
          <a:p>
            <a:pPr algn="just">
              <a:lnSpc>
                <a:spcPts val="2178"/>
              </a:lnSpc>
            </a:pPr>
          </a:p>
        </p:txBody>
      </p:sp>
      <p:grpSp>
        <p:nvGrpSpPr>
          <p:cNvPr name="Group 7" id="7"/>
          <p:cNvGrpSpPr/>
          <p:nvPr/>
        </p:nvGrpSpPr>
        <p:grpSpPr>
          <a:xfrm rot="0">
            <a:off x="415782" y="4322227"/>
            <a:ext cx="9483639" cy="2598034"/>
            <a:chOff x="0" y="0"/>
            <a:chExt cx="3459657" cy="947770"/>
          </a:xfrm>
        </p:grpSpPr>
        <p:sp>
          <p:nvSpPr>
            <p:cNvPr name="Freeform 8" id="8"/>
            <p:cNvSpPr/>
            <p:nvPr/>
          </p:nvSpPr>
          <p:spPr>
            <a:xfrm flipH="false" flipV="false" rot="0">
              <a:off x="0" y="0"/>
              <a:ext cx="3459657" cy="947770"/>
            </a:xfrm>
            <a:custGeom>
              <a:avLst/>
              <a:gdLst/>
              <a:ahLst/>
              <a:cxnLst/>
              <a:rect r="r" b="b" t="t" l="l"/>
              <a:pathLst>
                <a:path h="947770" w="3459657">
                  <a:moveTo>
                    <a:pt x="0" y="0"/>
                  </a:moveTo>
                  <a:lnTo>
                    <a:pt x="3459657" y="0"/>
                  </a:lnTo>
                  <a:lnTo>
                    <a:pt x="3459657" y="947770"/>
                  </a:lnTo>
                  <a:lnTo>
                    <a:pt x="0" y="947770"/>
                  </a:lnTo>
                  <a:close/>
                </a:path>
              </a:pathLst>
            </a:custGeom>
            <a:solidFill>
              <a:srgbClr val="2D2D35"/>
            </a:solidFill>
          </p:spPr>
        </p:sp>
      </p:grpSp>
      <p:sp>
        <p:nvSpPr>
          <p:cNvPr name="TextBox 9" id="9"/>
          <p:cNvSpPr txBox="true"/>
          <p:nvPr/>
        </p:nvSpPr>
        <p:spPr>
          <a:xfrm rot="0">
            <a:off x="896111" y="4594164"/>
            <a:ext cx="8524589" cy="377985"/>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Horario:</a:t>
            </a:r>
          </a:p>
        </p:txBody>
      </p:sp>
      <p:sp>
        <p:nvSpPr>
          <p:cNvPr name="TextBox 10" id="10"/>
          <p:cNvSpPr txBox="true"/>
          <p:nvPr/>
        </p:nvSpPr>
        <p:spPr>
          <a:xfrm rot="0">
            <a:off x="509125" y="5086705"/>
            <a:ext cx="9165212" cy="1654667"/>
          </a:xfrm>
          <a:prstGeom prst="rect">
            <a:avLst/>
          </a:prstGeom>
        </p:spPr>
        <p:txBody>
          <a:bodyPr anchor="t" rtlCol="false" tIns="0" lIns="0" bIns="0" rIns="0">
            <a:spAutoFit/>
          </a:bodyPr>
          <a:lstStyle/>
          <a:p>
            <a:pPr algn="just" marL="388620" indent="-194310" lvl="1">
              <a:lnSpc>
                <a:spcPts val="2178"/>
              </a:lnSpc>
              <a:buFont typeface="Arial"/>
              <a:buChar char="•"/>
            </a:pPr>
            <a:r>
              <a:rPr lang="en-US" sz="1800">
                <a:solidFill>
                  <a:srgbClr val="FFFFFF"/>
                </a:solidFill>
                <a:latin typeface="Courier Prime"/>
                <a:ea typeface="Courier Prime"/>
                <a:cs typeface="Courier Prime"/>
                <a:sym typeface="Courier Prime"/>
              </a:rPr>
              <a:t>Este agente se encarga de coordinar los horarios de los cursos. Su función es asegurar que no existan conflictos de horarios para los cursos asignados a la misma aula o profesor.</a:t>
            </a:r>
          </a:p>
          <a:p>
            <a:pPr algn="just" marL="388620" indent="-194310" lvl="1">
              <a:lnSpc>
                <a:spcPts val="2178"/>
              </a:lnSpc>
              <a:buFont typeface="Arial"/>
              <a:buChar char="•"/>
            </a:pPr>
            <a:r>
              <a:rPr lang="en-US" sz="1800">
                <a:solidFill>
                  <a:srgbClr val="FFFFFF"/>
                </a:solidFill>
                <a:latin typeface="Courier Prime"/>
                <a:ea typeface="Courier Prime"/>
                <a:cs typeface="Courier Prime"/>
                <a:sym typeface="Courier Prime"/>
              </a:rPr>
              <a:t>Este control evita situaciones en las que un recurso (aula o profesor) esté doblemente asignado en el mismo horario.</a:t>
            </a:r>
          </a:p>
          <a:p>
            <a:pPr algn="just">
              <a:lnSpc>
                <a:spcPts val="2178"/>
              </a:lnSpc>
            </a:pPr>
          </a:p>
        </p:txBody>
      </p:sp>
      <p:grpSp>
        <p:nvGrpSpPr>
          <p:cNvPr name="Group 11" id="11"/>
          <p:cNvGrpSpPr/>
          <p:nvPr/>
        </p:nvGrpSpPr>
        <p:grpSpPr>
          <a:xfrm rot="0">
            <a:off x="8388579" y="7150917"/>
            <a:ext cx="9483639" cy="2598034"/>
            <a:chOff x="0" y="0"/>
            <a:chExt cx="3459657" cy="947770"/>
          </a:xfrm>
        </p:grpSpPr>
        <p:sp>
          <p:nvSpPr>
            <p:cNvPr name="Freeform 12" id="12"/>
            <p:cNvSpPr/>
            <p:nvPr/>
          </p:nvSpPr>
          <p:spPr>
            <a:xfrm flipH="false" flipV="false" rot="0">
              <a:off x="0" y="0"/>
              <a:ext cx="3459657" cy="947770"/>
            </a:xfrm>
            <a:custGeom>
              <a:avLst/>
              <a:gdLst/>
              <a:ahLst/>
              <a:cxnLst/>
              <a:rect r="r" b="b" t="t" l="l"/>
              <a:pathLst>
                <a:path h="947770" w="3459657">
                  <a:moveTo>
                    <a:pt x="0" y="0"/>
                  </a:moveTo>
                  <a:lnTo>
                    <a:pt x="3459657" y="0"/>
                  </a:lnTo>
                  <a:lnTo>
                    <a:pt x="3459657" y="947770"/>
                  </a:lnTo>
                  <a:lnTo>
                    <a:pt x="0" y="947770"/>
                  </a:lnTo>
                  <a:close/>
                </a:path>
              </a:pathLst>
            </a:custGeom>
            <a:solidFill>
              <a:srgbClr val="2D2D35"/>
            </a:solidFill>
          </p:spPr>
        </p:sp>
      </p:grpSp>
      <p:sp>
        <p:nvSpPr>
          <p:cNvPr name="TextBox 13" id="13"/>
          <p:cNvSpPr txBox="true"/>
          <p:nvPr/>
        </p:nvSpPr>
        <p:spPr>
          <a:xfrm rot="0">
            <a:off x="8868909" y="7422854"/>
            <a:ext cx="8524589" cy="377985"/>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Optimización:</a:t>
            </a:r>
          </a:p>
        </p:txBody>
      </p:sp>
      <p:sp>
        <p:nvSpPr>
          <p:cNvPr name="TextBox 14" id="14"/>
          <p:cNvSpPr txBox="true"/>
          <p:nvPr/>
        </p:nvSpPr>
        <p:spPr>
          <a:xfrm rot="0">
            <a:off x="8481923" y="7915395"/>
            <a:ext cx="9165212" cy="1930826"/>
          </a:xfrm>
          <a:prstGeom prst="rect">
            <a:avLst/>
          </a:prstGeom>
        </p:spPr>
        <p:txBody>
          <a:bodyPr anchor="t" rtlCol="false" tIns="0" lIns="0" bIns="0" rIns="0">
            <a:spAutoFit/>
          </a:bodyPr>
          <a:lstStyle/>
          <a:p>
            <a:pPr algn="just" marL="388620" indent="-194310" lvl="1">
              <a:lnSpc>
                <a:spcPts val="2178"/>
              </a:lnSpc>
              <a:buFont typeface="Arial"/>
              <a:buChar char="•"/>
            </a:pPr>
            <a:r>
              <a:rPr lang="en-US" sz="1800">
                <a:solidFill>
                  <a:srgbClr val="FFFFFF"/>
                </a:solidFill>
                <a:latin typeface="Courier Prime"/>
                <a:ea typeface="Courier Prime"/>
                <a:cs typeface="Courier Prime"/>
                <a:sym typeface="Courier Prime"/>
              </a:rPr>
              <a:t>Este agente evalúa las soluciones generadas por los otros agentes y selecciona la mejor alternativa según criterios de optimización.</a:t>
            </a:r>
          </a:p>
          <a:p>
            <a:pPr algn="just" marL="388620" indent="-194310" lvl="1">
              <a:lnSpc>
                <a:spcPts val="2178"/>
              </a:lnSpc>
              <a:buFont typeface="Arial"/>
              <a:buChar char="•"/>
            </a:pPr>
            <a:r>
              <a:rPr lang="en-US" sz="1800">
                <a:solidFill>
                  <a:srgbClr val="FFFFFF"/>
                </a:solidFill>
                <a:latin typeface="Courier Prime"/>
                <a:ea typeface="Courier Prime"/>
                <a:cs typeface="Courier Prime"/>
                <a:sym typeface="Courier Prime"/>
              </a:rPr>
              <a:t>Los criterios incluyen el uso eficiente de las aulas, la distribución equilibrada de la carga horaria y el cumplimiento de todas las restricciones de capacidad y disponibilidad.</a:t>
            </a:r>
          </a:p>
          <a:p>
            <a:pPr algn="just">
              <a:lnSpc>
                <a:spcPts val="217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932599" y="1902751"/>
            <a:ext cx="7701872" cy="7889241"/>
          </a:xfrm>
          <a:custGeom>
            <a:avLst/>
            <a:gdLst/>
            <a:ahLst/>
            <a:cxnLst/>
            <a:rect r="r" b="b" t="t" l="l"/>
            <a:pathLst>
              <a:path h="7889241" w="7701872">
                <a:moveTo>
                  <a:pt x="0" y="0"/>
                </a:moveTo>
                <a:lnTo>
                  <a:pt x="7701872" y="0"/>
                </a:lnTo>
                <a:lnTo>
                  <a:pt x="7701872" y="7889241"/>
                </a:lnTo>
                <a:lnTo>
                  <a:pt x="0" y="7889241"/>
                </a:lnTo>
                <a:lnTo>
                  <a:pt x="0" y="0"/>
                </a:lnTo>
                <a:close/>
              </a:path>
            </a:pathLst>
          </a:custGeom>
          <a:blipFill>
            <a:blip r:embed="rId2"/>
            <a:stretch>
              <a:fillRect l="0" t="0" r="0" b="0"/>
            </a:stretch>
          </a:blipFill>
        </p:spPr>
      </p:sp>
      <p:sp>
        <p:nvSpPr>
          <p:cNvPr name="TextBox 3" id="3"/>
          <p:cNvSpPr txBox="true"/>
          <p:nvPr/>
        </p:nvSpPr>
        <p:spPr>
          <a:xfrm rot="0">
            <a:off x="1028700" y="1047750"/>
            <a:ext cx="13837932"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Resultados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338716" y="2451159"/>
            <a:ext cx="7667477" cy="6205161"/>
            <a:chOff x="0" y="0"/>
            <a:chExt cx="3264708" cy="2642074"/>
          </a:xfrm>
        </p:grpSpPr>
        <p:sp>
          <p:nvSpPr>
            <p:cNvPr name="Freeform 3" id="3"/>
            <p:cNvSpPr/>
            <p:nvPr/>
          </p:nvSpPr>
          <p:spPr>
            <a:xfrm flipH="false" flipV="false" rot="0">
              <a:off x="0" y="0"/>
              <a:ext cx="3264708" cy="2642074"/>
            </a:xfrm>
            <a:custGeom>
              <a:avLst/>
              <a:gdLst/>
              <a:ahLst/>
              <a:cxnLst/>
              <a:rect r="r" b="b" t="t" l="l"/>
              <a:pathLst>
                <a:path h="2642074" w="3264708">
                  <a:moveTo>
                    <a:pt x="0" y="0"/>
                  </a:moveTo>
                  <a:lnTo>
                    <a:pt x="3264708" y="0"/>
                  </a:lnTo>
                  <a:lnTo>
                    <a:pt x="3264708" y="2642074"/>
                  </a:lnTo>
                  <a:lnTo>
                    <a:pt x="0" y="2642074"/>
                  </a:lnTo>
                  <a:close/>
                </a:path>
              </a:pathLst>
            </a:custGeom>
            <a:solidFill>
              <a:srgbClr val="2D2D35"/>
            </a:solidFill>
          </p:spPr>
        </p:sp>
      </p:grpSp>
      <p:grpSp>
        <p:nvGrpSpPr>
          <p:cNvPr name="Group 4" id="4"/>
          <p:cNvGrpSpPr/>
          <p:nvPr/>
        </p:nvGrpSpPr>
        <p:grpSpPr>
          <a:xfrm rot="0">
            <a:off x="9281808" y="2451159"/>
            <a:ext cx="7667477" cy="6418874"/>
            <a:chOff x="0" y="0"/>
            <a:chExt cx="3264708" cy="2733070"/>
          </a:xfrm>
        </p:grpSpPr>
        <p:sp>
          <p:nvSpPr>
            <p:cNvPr name="Freeform 5" id="5"/>
            <p:cNvSpPr/>
            <p:nvPr/>
          </p:nvSpPr>
          <p:spPr>
            <a:xfrm flipH="false" flipV="false" rot="0">
              <a:off x="0" y="0"/>
              <a:ext cx="3264708" cy="2733069"/>
            </a:xfrm>
            <a:custGeom>
              <a:avLst/>
              <a:gdLst/>
              <a:ahLst/>
              <a:cxnLst/>
              <a:rect r="r" b="b" t="t" l="l"/>
              <a:pathLst>
                <a:path h="2733069" w="3264708">
                  <a:moveTo>
                    <a:pt x="0" y="0"/>
                  </a:moveTo>
                  <a:lnTo>
                    <a:pt x="3264708" y="0"/>
                  </a:lnTo>
                  <a:lnTo>
                    <a:pt x="3264708" y="2733069"/>
                  </a:lnTo>
                  <a:lnTo>
                    <a:pt x="0" y="2733069"/>
                  </a:lnTo>
                  <a:close/>
                </a:path>
              </a:pathLst>
            </a:custGeom>
            <a:solidFill>
              <a:srgbClr val="2D2D35"/>
            </a:solidFill>
          </p:spPr>
        </p:sp>
      </p:grpSp>
      <p:sp>
        <p:nvSpPr>
          <p:cNvPr name="TextBox 6" id="6"/>
          <p:cNvSpPr txBox="true"/>
          <p:nvPr/>
        </p:nvSpPr>
        <p:spPr>
          <a:xfrm rot="0">
            <a:off x="9984697" y="3043210"/>
            <a:ext cx="6261698" cy="5187146"/>
          </a:xfrm>
          <a:prstGeom prst="rect">
            <a:avLst/>
          </a:prstGeom>
        </p:spPr>
        <p:txBody>
          <a:bodyPr anchor="t" rtlCol="false" tIns="0" lIns="0" bIns="0" rIns="0">
            <a:spAutoFit/>
          </a:bodyPr>
          <a:lstStyle/>
          <a:p>
            <a:pPr algn="just">
              <a:lnSpc>
                <a:spcPts val="2602"/>
              </a:lnSpc>
            </a:pPr>
            <a:r>
              <a:rPr lang="en-US" sz="1899" b="true">
                <a:solidFill>
                  <a:srgbClr val="FFFFFF"/>
                </a:solidFill>
                <a:latin typeface="Courier Prime Bold"/>
                <a:ea typeface="Courier Prime Bold"/>
                <a:cs typeface="Courier Prime Bold"/>
                <a:sym typeface="Courier Prime Bold"/>
              </a:rPr>
              <a:t>La programación con restricciones (CSP) ha demostrado ser una herramienta eficaz para resolver problemas complejos de asignación, como la distribución de cursos en aulas. A través de la definición precisa de variables, dominios y restricciones, se logran soluciones válidas que maximizan el uso de los recursos disponibles, minimizan los conflictos y optimizan la planificación académica. Además, la integración de un sistema multiagente ha permitido abordar el problema de manera más eficiente, asegurando que las soluciones finales sean válidas y que cumplan con los objetivos de optimización definidos.</a:t>
            </a:r>
          </a:p>
          <a:p>
            <a:pPr algn="just">
              <a:lnSpc>
                <a:spcPts val="2602"/>
              </a:lnSpc>
            </a:pPr>
          </a:p>
        </p:txBody>
      </p:sp>
      <p:sp>
        <p:nvSpPr>
          <p:cNvPr name="TextBox 7" id="7"/>
          <p:cNvSpPr txBox="true"/>
          <p:nvPr/>
        </p:nvSpPr>
        <p:spPr>
          <a:xfrm rot="0">
            <a:off x="2041605" y="2936354"/>
            <a:ext cx="6261698" cy="5187146"/>
          </a:xfrm>
          <a:prstGeom prst="rect">
            <a:avLst/>
          </a:prstGeom>
        </p:spPr>
        <p:txBody>
          <a:bodyPr anchor="t" rtlCol="false" tIns="0" lIns="0" bIns="0" rIns="0">
            <a:spAutoFit/>
          </a:bodyPr>
          <a:lstStyle/>
          <a:p>
            <a:pPr algn="just">
              <a:lnSpc>
                <a:spcPts val="2602"/>
              </a:lnSpc>
            </a:pPr>
            <a:r>
              <a:rPr lang="en-US" b="true" sz="1899">
                <a:solidFill>
                  <a:srgbClr val="FFFFFF"/>
                </a:solidFill>
                <a:latin typeface="Courier Prime Bold"/>
                <a:ea typeface="Courier Prime Bold"/>
                <a:cs typeface="Courier Prime Bold"/>
                <a:sym typeface="Courier Prime Bold"/>
              </a:rPr>
              <a:t>El diseño de solución propuesto garantiza la asignación eficiente de horarios mediante la implementación de un sistema multiagente basado en técnicas de programación con restricciones (CSP). Este enfoque permite dividir el problema en tareas específicas manejadas por agentes independientes, lo que mejora la modularidad y la colaboración en la resolución del problema. La implementación en Python, junto con bibliotecas especializadas, facilita la validación y optimización de las soluciones, asegurando un modelo flexible, escalable y robusto para manejar las complejidades típicas del entorno educativo.</a:t>
            </a:r>
          </a:p>
        </p:txBody>
      </p:sp>
      <p:sp>
        <p:nvSpPr>
          <p:cNvPr name="TextBox 8" id="8"/>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Conclusiones{</a:t>
            </a:r>
          </a:p>
        </p:txBody>
      </p:sp>
      <p:sp>
        <p:nvSpPr>
          <p:cNvPr name="TextBox 9" id="9"/>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DAGRzUp1G3k</dc:identifier>
  <dcterms:modified xsi:type="dcterms:W3CDTF">2011-08-01T06:04:30Z</dcterms:modified>
  <cp:revision>1</cp:revision>
  <dc:title>Presentación propuesta técnica desarrollo código programación fondo oscuro</dc:title>
</cp:coreProperties>
</file>