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9" r:id="rId3"/>
    <p:sldId id="312" r:id="rId4"/>
    <p:sldId id="327" r:id="rId6"/>
    <p:sldId id="342" r:id="rId7"/>
    <p:sldId id="318" r:id="rId8"/>
    <p:sldId id="343" r:id="rId9"/>
    <p:sldId id="344" r:id="rId10"/>
    <p:sldId id="345" r:id="rId11"/>
    <p:sldId id="337" r:id="rId12"/>
    <p:sldId id="341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74" autoAdjust="0"/>
  </p:normalViewPr>
  <p:slideViewPr>
    <p:cSldViewPr>
      <p:cViewPr varScale="1">
        <p:scale>
          <a:sx n="103" d="100"/>
          <a:sy n="103" d="100"/>
        </p:scale>
        <p:origin x="87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01F7A92-3B1C-41E7-A311-35B4C822FF9F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3082DC-D164-4F18-9F21-2C672C22BFD9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3082DC-D164-4F18-9F21-2C672C22BFD9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3082DC-D164-4F18-9F21-2C672C22BFD9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3082DC-D164-4F18-9F21-2C672C22BFD9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3082DC-D164-4F18-9F21-2C672C22BFD9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3082DC-D164-4F18-9F21-2C672C22BFD9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3082DC-D164-4F18-9F21-2C672C22BFD9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3082DC-D164-4F18-9F21-2C672C22BFD9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3082DC-D164-4F18-9F21-2C672C22BFD9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1C6880BB-9B86-4681-94F9-7B6F144C0434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F9DC36B-072E-4B4F-9C87-E79DDFF8D0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CE0ADBA2-44D2-4D16-B249-616A6DC04788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2B846BA-FD0F-4475-BA05-A1F4EECE3E2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4A9D17D1-F46F-4C35-87CE-F67DDECED65A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F2B0BFF-F8ED-4837-81A3-8766DC313B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3136900" y="6451600"/>
            <a:ext cx="5364163" cy="2460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07" tIns="45704" rIns="91407" bIns="45704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 panose="020B0604020202020204" pitchFamily="34" charset="0"/>
              </a:rPr>
              <a:t>Copyright © 2012, Elsevier Inc. All rights reserved.</a:t>
            </a:r>
            <a:endParaRPr lang="en-US" altLang="zh-CN" sz="100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anose="020F0502020204030204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11207750" y="6511925"/>
            <a:ext cx="984250" cy="2460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07" tIns="45704" rIns="91407" bIns="4570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4 - </a:t>
            </a:r>
            <a:fld id="{22A58B85-9610-4387-9D8C-BCE6A437C676}" type="slidenum">
              <a:rPr lang="en-US" altLang="zh-CN" sz="1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</a:fld>
            <a:endParaRPr lang="en-US" altLang="zh-CN" sz="100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0"/>
            <a:r>
              <a:rPr lang="en-US"/>
              <a:t>Second level</a:t>
            </a:r>
            <a:endParaRPr lang="en-US"/>
          </a:p>
          <a:p>
            <a:pPr lvl="0"/>
            <a:r>
              <a:rPr lang="en-US"/>
              <a:t>Third level</a:t>
            </a:r>
            <a:endParaRPr lang="en-US"/>
          </a:p>
          <a:p>
            <a:pPr lvl="0"/>
            <a:r>
              <a:rPr lang="en-US"/>
              <a:t>Fourth level</a:t>
            </a:r>
            <a:endParaRPr lang="en-US"/>
          </a:p>
          <a:p>
            <a:pPr lvl="0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F6EF6444-EAF6-49AA-B188-B353902F3803}" type="datetime1">
              <a:rPr lang="zh-CN" altLang="en-US"/>
            </a:fld>
            <a:endParaRPr lang="zh-CN" altLang="zh-CN"/>
          </a:p>
        </p:txBody>
      </p:sp>
      <p:sp>
        <p:nvSpPr>
          <p:cNvPr id="5" name="Footer Placeholder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70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4C2A0CD-316B-4641-A8AF-ABD110332E23}" type="slidenum">
              <a:rPr lang="en-US" altLang="zh-CN"/>
            </a:fld>
            <a:endParaRPr lang="en-US" altLang="zh-CN"/>
          </a:p>
        </p:txBody>
      </p:sp>
      <p:sp>
        <p:nvSpPr>
          <p:cNvPr id="7" name="Slide Number Placeholder 492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770B105-CED8-4938-9514-741AB1FE872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 advTm="7000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0649"/>
            <a:ext cx="10972800" cy="565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0649"/>
            <a:ext cx="10972800" cy="565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09600" y="1882708"/>
            <a:ext cx="10972800" cy="4083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225547"/>
            <a:ext cx="10972800" cy="4064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3765" indent="0">
              <a:buFontTx/>
              <a:buNone/>
              <a:defRPr/>
            </a:lvl3pPr>
            <a:lvl4pPr marL="1370965" indent="0">
              <a:buFontTx/>
              <a:buNone/>
              <a:defRPr/>
            </a:lvl4pPr>
            <a:lvl5pPr marL="1828165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c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3" descr="Java_clr.bmp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624013"/>
            <a:ext cx="7737475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640649"/>
            <a:ext cx="10972800" cy="5650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225547"/>
            <a:ext cx="10972800" cy="4064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3765" indent="0">
              <a:buFontTx/>
              <a:buNone/>
              <a:defRPr/>
            </a:lvl3pPr>
            <a:lvl4pPr marL="1370965" indent="0">
              <a:buFontTx/>
              <a:buNone/>
              <a:defRPr/>
            </a:lvl4pPr>
            <a:lvl5pPr marL="1828165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ogo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/>
          <p:nvPr userDrawn="1"/>
        </p:nvSpPr>
        <p:spPr>
          <a:xfrm>
            <a:off x="0" y="-33338"/>
            <a:ext cx="12192000" cy="6891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/>
          <p:nvPr userDrawn="1"/>
        </p:nvSpPr>
        <p:spPr>
          <a:xfrm>
            <a:off x="0" y="-33338"/>
            <a:ext cx="12192000" cy="5543551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8" name="Rectangle 17"/>
          <p:cNvSpPr/>
          <p:nvPr userDrawn="1"/>
        </p:nvSpPr>
        <p:spPr>
          <a:xfrm>
            <a:off x="7924800" y="-33338"/>
            <a:ext cx="4267200" cy="5543551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pic>
        <p:nvPicPr>
          <p:cNvPr id="9" name="Picture 25" descr="O_signatur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42913"/>
            <a:ext cx="17843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924800" y="-33863"/>
            <a:ext cx="4267200" cy="5543551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1980" y="2738122"/>
            <a:ext cx="6182643" cy="101377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1133" y="3885702"/>
            <a:ext cx="6182643" cy="1397499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anose="05000000000000000000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</p:txBody>
      </p:sp>
    </p:spTree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 userDrawn="1"/>
        </p:nvSpPr>
        <p:spPr>
          <a:xfrm>
            <a:off x="11329988" y="0"/>
            <a:ext cx="862012" cy="6175375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5" name="Rectangle 13"/>
          <p:cNvSpPr/>
          <p:nvPr userDrawn="1"/>
        </p:nvSpPr>
        <p:spPr>
          <a:xfrm>
            <a:off x="7924800" y="-3175"/>
            <a:ext cx="427038" cy="6175375"/>
          </a:xfrm>
          <a:prstGeom prst="rect">
            <a:avLst/>
          </a:prstGeom>
          <a:gradFill flip="none" rotWithShape="1">
            <a:gsLst>
              <a:gs pos="10000">
                <a:srgbClr val="FFFFFF"/>
              </a:gs>
              <a:gs pos="80000">
                <a:srgbClr val="B3B3B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6" name="Rectangle 17"/>
          <p:cNvSpPr/>
          <p:nvPr userDrawn="1"/>
        </p:nvSpPr>
        <p:spPr>
          <a:xfrm>
            <a:off x="8351838" y="-3175"/>
            <a:ext cx="2978150" cy="6175375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7" name="Rectangle 19"/>
          <p:cNvSpPr/>
          <p:nvPr userDrawn="1"/>
        </p:nvSpPr>
        <p:spPr>
          <a:xfrm>
            <a:off x="8351838" y="-3175"/>
            <a:ext cx="2978150" cy="6175375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8" name="Rectangle 20"/>
          <p:cNvSpPr/>
          <p:nvPr userDrawn="1"/>
        </p:nvSpPr>
        <p:spPr>
          <a:xfrm>
            <a:off x="6864350" y="6175375"/>
            <a:ext cx="5327650" cy="6826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grpSp>
        <p:nvGrpSpPr>
          <p:cNvPr id="9" name="Group 27"/>
          <p:cNvGrpSpPr>
            <a:grpSpLocks noChangeAspect="1"/>
          </p:cNvGrpSpPr>
          <p:nvPr userDrawn="1"/>
        </p:nvGrpSpPr>
        <p:grpSpPr bwMode="auto">
          <a:xfrm>
            <a:off x="9021763" y="6194425"/>
            <a:ext cx="2717800" cy="609600"/>
            <a:chOff x="6446993" y="4546600"/>
            <a:chExt cx="2374390" cy="532552"/>
          </a:xfrm>
        </p:grpSpPr>
        <p:pic>
          <p:nvPicPr>
            <p:cNvPr id="12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770" y="4749944"/>
              <a:ext cx="1072613" cy="329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9" descr="Java_clr_hori.bmp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59" b="15044"/>
            <a:stretch>
              <a:fillRect/>
            </a:stretch>
          </p:blipFill>
          <p:spPr bwMode="auto">
            <a:xfrm>
              <a:off x="6446993" y="4546600"/>
              <a:ext cx="1104733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7489" y="1565197"/>
            <a:ext cx="6707716" cy="1467631"/>
          </a:xfrm>
        </p:spPr>
        <p:txBody>
          <a:bodyPr anchor="t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344184" y="0"/>
            <a:ext cx="2987040" cy="6172200"/>
          </a:xfrm>
          <a:ln>
            <a:noFill/>
          </a:ln>
          <a:effectLst/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85" y="-27384"/>
            <a:ext cx="10465163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9A69F8E2-3627-40F7-ACE9-85680808BFE3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37ACC93-0B6C-47E2-9837-B61EE9D2E3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/>
          <p:nvPr userDrawn="1"/>
        </p:nvSpPr>
        <p:spPr>
          <a:xfrm>
            <a:off x="0" y="1546225"/>
            <a:ext cx="12192000" cy="3962400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rgbClr val="595959"/>
              </a:gs>
            </a:gsLst>
            <a:lin ang="16200000" scaled="0"/>
          </a:gradFill>
          <a:ln>
            <a:noFill/>
          </a:ln>
          <a:effectLst>
            <a:outerShdw blurRad="152400" dist="635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pic>
        <p:nvPicPr>
          <p:cNvPr id="4" name="Picture 23" descr="Java_blk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13" y="2700338"/>
            <a:ext cx="4764087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09600" y="2114998"/>
            <a:ext cx="6430051" cy="3213359"/>
          </a:xfrm>
        </p:spPr>
        <p:txBody>
          <a:bodyPr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anose="05000000000000000000" pitchFamily="2" charset="2"/>
              <a:buNone/>
              <a:defRPr sz="4400" b="1" cap="all" baseline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/>
          <p:nvPr userDrawn="1"/>
        </p:nvSpPr>
        <p:spPr>
          <a:xfrm>
            <a:off x="3994150" y="1546225"/>
            <a:ext cx="8197850" cy="3962400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rgbClr val="595959"/>
              </a:gs>
            </a:gsLst>
            <a:lin ang="16200000" scaled="0"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91767" y="1907042"/>
            <a:ext cx="7159972" cy="3364876"/>
          </a:xfrm>
        </p:spPr>
        <p:txBody>
          <a:bodyPr/>
          <a:lstStyle>
            <a:lvl1pPr marL="0" indent="0">
              <a:buNone/>
              <a:defRPr sz="24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640649"/>
            <a:ext cx="10972800" cy="5650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8468" y="1546581"/>
            <a:ext cx="3925824" cy="39624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/>
          <p:nvPr userDrawn="1"/>
        </p:nvSpPr>
        <p:spPr>
          <a:xfrm>
            <a:off x="0" y="2278063"/>
            <a:ext cx="5334000" cy="3225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/>
          <p:nvPr userDrawn="1"/>
        </p:nvSpPr>
        <p:spPr bwMode="auto">
          <a:xfrm>
            <a:off x="1588" y="1541463"/>
            <a:ext cx="5332412" cy="736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42" tIns="46022" rIns="92042" bIns="46022" anchor="ctr"/>
          <a:lstStyle>
            <a:lvl1pPr marL="119380" indent="-1193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4000" b="1" smtClean="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5379159" y="1542197"/>
            <a:ext cx="6812843" cy="3962400"/>
          </a:xfrm>
          <a:effectLst>
            <a:reflection blurRad="63500" stA="50000" endPos="7000" dir="5400000" sy="-100000" algn="bl" rotWithShape="0"/>
          </a:effectLst>
        </p:spPr>
        <p:txBody>
          <a:bodyPr rtlCol="0" anchor="ctr" anchorCtr="1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541863" y="2479525"/>
            <a:ext cx="4175760" cy="28498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609601" y="1551498"/>
            <a:ext cx="4549424" cy="72580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599" y="640649"/>
            <a:ext cx="11130845" cy="5650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/>
          <p:nvPr userDrawn="1"/>
        </p:nvSpPr>
        <p:spPr>
          <a:xfrm>
            <a:off x="0" y="1546225"/>
            <a:ext cx="12192000" cy="3962400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01142" y="1896543"/>
            <a:ext cx="10157175" cy="1806223"/>
          </a:xfrm>
        </p:spPr>
        <p:txBody>
          <a:bodyPr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36609" y="3793073"/>
            <a:ext cx="5325532" cy="591937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  <a:defRPr lang="en-US" sz="2000" b="1" kern="1200" cap="none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736609" y="4458168"/>
            <a:ext cx="5325532" cy="937931"/>
          </a:xfr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  <a:defRPr lang="en-US" sz="1600" b="0" kern="1200" cap="none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/>
          <p:cNvSpPr>
            <a:spLocks noChangeArrowheads="1"/>
          </p:cNvSpPr>
          <p:nvPr userDrawn="1"/>
        </p:nvSpPr>
        <p:spPr bwMode="auto">
          <a:xfrm flipH="1">
            <a:off x="4229100" y="1490663"/>
            <a:ext cx="36513" cy="42068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lIns="34269" tIns="17134" rIns="34269" bIns="17134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zh-CN" smtClean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609603" y="2023876"/>
            <a:ext cx="3476541" cy="3318248"/>
          </a:xfrm>
          <a:noFill/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  <a:defRPr sz="18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4643968" y="1498600"/>
            <a:ext cx="6982080" cy="4379384"/>
          </a:xfrm>
        </p:spPr>
        <p:txBody>
          <a:bodyPr rtlCol="0" anchor="ctr" anchorCtr="1">
            <a:noAutofit/>
          </a:bodyPr>
          <a:lstStyle>
            <a:lvl1pPr marL="60325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40649"/>
            <a:ext cx="10972800" cy="5650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Instruction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2454"/>
            <a:ext cx="10972800" cy="3906519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400"/>
            </a:lvl1pPr>
            <a:lvl2pPr>
              <a:buClr>
                <a:schemeClr val="accent1"/>
              </a:buClr>
              <a:defRPr sz="1100"/>
            </a:lvl2pPr>
            <a:lvl3pPr>
              <a:buClr>
                <a:schemeClr val="accent1"/>
              </a:buClr>
              <a:defRPr sz="1100"/>
            </a:lvl3pPr>
            <a:lvl4pPr>
              <a:buClr>
                <a:schemeClr val="accent1"/>
              </a:buCl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640649"/>
            <a:ext cx="10972800" cy="5650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Instruction subhead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4687"/>
            <a:ext cx="10972800" cy="3906519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400"/>
            </a:lvl1pPr>
            <a:lvl2pPr>
              <a:buClr>
                <a:schemeClr val="accent1"/>
              </a:buClr>
              <a:defRPr sz="1100"/>
            </a:lvl2pPr>
            <a:lvl3pPr>
              <a:buClr>
                <a:schemeClr val="accent1"/>
              </a:buClr>
              <a:defRPr sz="1100"/>
            </a:lvl3pPr>
            <a:lvl4pPr>
              <a:buClr>
                <a:schemeClr val="accent1"/>
              </a:buCl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640649"/>
            <a:ext cx="10972800" cy="5650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225547"/>
            <a:ext cx="10972800" cy="4064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3765" indent="0">
              <a:buFontTx/>
              <a:buNone/>
              <a:defRPr/>
            </a:lvl3pPr>
            <a:lvl4pPr marL="1370965" indent="0">
              <a:buFontTx/>
              <a:buNone/>
              <a:defRPr/>
            </a:lvl4pPr>
            <a:lvl5pPr marL="1828165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5" y="-334963"/>
            <a:ext cx="8938684" cy="109537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9205" y="2209804"/>
            <a:ext cx="5230284" cy="3732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52684" y="2209804"/>
            <a:ext cx="5232400" cy="3732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defRPr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4C16B95F-DEE2-4AD5-BF7E-B27DEA96ACE3}" type="datetime1">
              <a:rPr lang="zh-CN" altLang="en-US"/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DDF7075-97BF-47B1-8B92-CDADA2F059DE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7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9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EE8006FE-28F1-43BB-BF0A-6C4E143A4732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A665AAB-5CDC-4703-AE48-DEA3620F61B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FF2FF019-3C5B-4BDF-9086-F124E405AA8E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07E3CA-4EA4-49FD-8883-B6AAF920393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B0D219D2-00B3-46AC-9E05-ECB89048692D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5A9D90A-FD74-4043-BA81-E6B42C60F6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4825165E-3DE1-4EBD-A045-EE9D9463F93A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0EE2E5B-F330-417F-86A4-D96B51948E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FAA23DA9-5049-4298-9869-81C071A37BA8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6F78CA2-E53D-4AA1-BADD-97440B6146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3765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1930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7E63C527-4028-4459-8F07-F266F25AFFCB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AC46DE9-0957-40C8-86D3-163D542491D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1930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3765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1930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31FE8802-CAFE-4534-91B5-08D6998A86E4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3B0EDA1-1694-4922-A5CA-A0B2380139E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image" Target="../media/image6.jpeg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 eaLnBrk="1" hangingPunct="1">
              <a:defRPr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42DC411-394F-40F2-8CA3-4075D59049CA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 eaLnBrk="1" hangingPunct="1">
              <a:defRPr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29" tIns="45714" rIns="91429" bIns="45714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51A6E1A-C228-4EA0-8742-E1AED426A488}" type="slidenum">
              <a:rPr lang="zh-CN" altLang="en-US"/>
            </a:fld>
            <a:endParaRPr lang="zh-CN" altLang="en-US"/>
          </a:p>
        </p:txBody>
      </p:sp>
      <p:pic>
        <p:nvPicPr>
          <p:cNvPr id="1031" name="Picture 8" descr="PPT内页副本1"/>
          <p:cNvPicPr>
            <a:picLocks noChangeAspect="1" noChangeArrowheads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0" descr="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981200" y="2057400"/>
            <a:ext cx="7772400" cy="14700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分布式与云计算</a:t>
            </a:r>
            <a:endParaRPr lang="en-US" altLang="zh-CN" dirty="0" smtClean="0"/>
          </a:p>
        </p:txBody>
      </p:sp>
      <p:sp>
        <p:nvSpPr>
          <p:cNvPr id="3174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0153A20-9CD2-420F-B063-E4508D290851}" type="slidenum">
              <a:rPr lang="zh-CN" altLang="en-US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20200" y="4114800"/>
            <a:ext cx="2590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2021.4.2</a:t>
            </a:r>
            <a:r>
              <a:rPr lang="en-US" dirty="0" smtClean="0"/>
              <a:t>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88A0770-B24E-4933-B030-7B9CA168EB9D}" type="slidenum">
              <a:rPr lang="zh-CN" altLang="en-US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9155" name="文本框 4"/>
          <p:cNvSpPr txBox="1">
            <a:spLocks noChangeArrowheads="1"/>
          </p:cNvSpPr>
          <p:nvPr/>
        </p:nvSpPr>
        <p:spPr bwMode="auto">
          <a:xfrm>
            <a:off x="585788" y="228600"/>
            <a:ext cx="34528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chemeClr val="bg1"/>
                </a:solidFill>
              </a:rPr>
              <a:t>实验评分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5788" y="1828800"/>
            <a:ext cx="932021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1 </a:t>
            </a:r>
            <a:r>
              <a:rPr lang="zh-CN" altLang="en-US" b="1" dirty="0" smtClean="0"/>
              <a:t>评分为</a:t>
            </a:r>
            <a:r>
              <a:rPr lang="en-US" altLang="zh-CN" b="1" dirty="0" smtClean="0"/>
              <a:t>0-10</a:t>
            </a:r>
            <a:r>
              <a:rPr lang="zh-CN" altLang="en-US" b="1" dirty="0" smtClean="0"/>
              <a:t>分，</a:t>
            </a:r>
            <a:r>
              <a:rPr lang="en-US" altLang="zh-CN" b="1" dirty="0"/>
              <a:t>6</a:t>
            </a:r>
            <a:r>
              <a:rPr lang="zh-CN" altLang="en-US" b="1" dirty="0" smtClean="0"/>
              <a:t>分为及格，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分为优秀。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2 </a:t>
            </a:r>
            <a:r>
              <a:rPr lang="zh-CN" altLang="en-US" b="1" dirty="0" smtClean="0"/>
              <a:t>小组评分即为组内个人评分下限，队长和工作量大的同学会稍高于小组评分。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3 </a:t>
            </a:r>
            <a:r>
              <a:rPr lang="zh-CN" altLang="en-US" b="1" dirty="0" smtClean="0"/>
              <a:t>未组队同学视为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分，不参加验收同学视为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分。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4 </a:t>
            </a:r>
            <a:r>
              <a:rPr lang="zh-CN" altLang="en-US" b="1" dirty="0" smtClean="0"/>
              <a:t>完成基本要求的小组的</a:t>
            </a:r>
            <a:r>
              <a:rPr lang="en-US" altLang="zh-CN" b="1" dirty="0" smtClean="0"/>
              <a:t>6-7</a:t>
            </a:r>
            <a:r>
              <a:rPr lang="zh-CN" altLang="en-US" b="1" dirty="0" smtClean="0"/>
              <a:t>分</a:t>
            </a:r>
            <a:r>
              <a:rPr lang="zh-CN" altLang="en-US" b="1" dirty="0" smtClean="0"/>
              <a:t>，基本要求缺失的小组低于</a:t>
            </a:r>
            <a:r>
              <a:rPr lang="en-US" altLang="zh-CN" b="1" dirty="0" smtClean="0"/>
              <a:t>6</a:t>
            </a:r>
            <a:r>
              <a:rPr lang="zh-CN" altLang="en-US" b="1" dirty="0" smtClean="0"/>
              <a:t>分。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5 </a:t>
            </a:r>
            <a:r>
              <a:rPr lang="zh-CN" altLang="en-US" b="1" dirty="0" smtClean="0"/>
              <a:t>前端页面、通信功能、硬件控制、机器数量等方面有额外功能的小组视情况加分。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6 </a:t>
            </a:r>
            <a:r>
              <a:rPr lang="zh-CN" altLang="en-US" b="1" dirty="0" smtClean="0"/>
              <a:t>优秀的实验报告可以提升小组得分，劣质的实验报告会降低小组评分。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7 </a:t>
            </a:r>
            <a:r>
              <a:rPr lang="zh-CN" altLang="en-US" b="1" dirty="0" smtClean="0"/>
              <a:t>实验评分与小组人数无关。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88A0770-B24E-4933-B030-7B9CA168EB9D}" type="slidenum">
              <a:rPr lang="zh-CN" altLang="en-US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9155" name="文本框 4"/>
          <p:cNvSpPr txBox="1">
            <a:spLocks noChangeArrowheads="1"/>
          </p:cNvSpPr>
          <p:nvPr/>
        </p:nvSpPr>
        <p:spPr bwMode="auto">
          <a:xfrm>
            <a:off x="585788" y="228600"/>
            <a:ext cx="20462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chemeClr val="bg1"/>
                </a:solidFill>
              </a:rPr>
              <a:t>目录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0600" y="1600200"/>
            <a:ext cx="6272212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/>
          </a:p>
          <a:p>
            <a:r>
              <a:rPr lang="en-US" altLang="zh-CN" sz="2800" dirty="0" smtClean="0"/>
              <a:t>1 </a:t>
            </a:r>
            <a:r>
              <a:rPr lang="zh-CN" altLang="en-US" sz="2800" dirty="0" smtClean="0"/>
              <a:t>实验目标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2 </a:t>
            </a:r>
            <a:r>
              <a:rPr lang="zh-CN" altLang="en-US" sz="2800" dirty="0" smtClean="0"/>
              <a:t>实验方法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smtClean="0"/>
              <a:t>3 </a:t>
            </a:r>
            <a:r>
              <a:rPr lang="zh-CN" altLang="en-US" sz="2800" dirty="0" smtClean="0"/>
              <a:t>实验要求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4 </a:t>
            </a:r>
            <a:r>
              <a:rPr lang="zh-CN" altLang="en-US" sz="2800" dirty="0" smtClean="0"/>
              <a:t>实验评分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88A0770-B24E-4933-B030-7B9CA168EB9D}" type="slidenum">
              <a:rPr lang="zh-CN" altLang="en-US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9155" name="文本框 4"/>
          <p:cNvSpPr txBox="1">
            <a:spLocks noChangeArrowheads="1"/>
          </p:cNvSpPr>
          <p:nvPr/>
        </p:nvSpPr>
        <p:spPr bwMode="auto">
          <a:xfrm>
            <a:off x="585788" y="228600"/>
            <a:ext cx="57388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solidFill>
                  <a:schemeClr val="bg1"/>
                </a:solidFill>
              </a:rPr>
              <a:t>参考</a:t>
            </a:r>
            <a:r>
              <a:rPr lang="en-US" altLang="zh-CN" sz="3200" dirty="0" smtClean="0">
                <a:solidFill>
                  <a:schemeClr val="bg1"/>
                </a:solidFill>
              </a:rPr>
              <a:t>《</a:t>
            </a:r>
            <a:r>
              <a:rPr lang="zh-CN" altLang="en-US" sz="3200" dirty="0" smtClean="0">
                <a:solidFill>
                  <a:schemeClr val="bg1"/>
                </a:solidFill>
              </a:rPr>
              <a:t>分布式集群监管系统</a:t>
            </a:r>
            <a:r>
              <a:rPr lang="en-US" altLang="zh-CN" sz="3200" dirty="0" smtClean="0">
                <a:solidFill>
                  <a:schemeClr val="bg1"/>
                </a:solidFill>
              </a:rPr>
              <a:t>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676347"/>
            <a:ext cx="8980952" cy="11333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733800"/>
            <a:ext cx="8933333" cy="9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88A0770-B24E-4933-B030-7B9CA168EB9D}" type="slidenum">
              <a:rPr lang="zh-CN" altLang="en-US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9155" name="文本框 4"/>
          <p:cNvSpPr txBox="1">
            <a:spLocks noChangeArrowheads="1"/>
          </p:cNvSpPr>
          <p:nvPr/>
        </p:nvSpPr>
        <p:spPr bwMode="auto">
          <a:xfrm>
            <a:off x="585788" y="228600"/>
            <a:ext cx="57388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solidFill>
                  <a:schemeClr val="bg1"/>
                </a:solidFill>
              </a:rPr>
              <a:t>参考</a:t>
            </a:r>
            <a:r>
              <a:rPr lang="en-US" altLang="zh-CN" sz="3200" dirty="0" smtClean="0">
                <a:solidFill>
                  <a:schemeClr val="bg1"/>
                </a:solidFill>
              </a:rPr>
              <a:t>《</a:t>
            </a:r>
            <a:r>
              <a:rPr lang="zh-CN" altLang="en-US" sz="3200" dirty="0" smtClean="0">
                <a:solidFill>
                  <a:schemeClr val="bg1"/>
                </a:solidFill>
              </a:rPr>
              <a:t>分布式集群监管系统</a:t>
            </a:r>
            <a:r>
              <a:rPr lang="en-US" altLang="zh-CN" sz="3200" dirty="0" smtClean="0">
                <a:solidFill>
                  <a:schemeClr val="bg1"/>
                </a:solidFill>
              </a:rPr>
              <a:t>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788" y="1828800"/>
            <a:ext cx="5371429" cy="37238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524000"/>
            <a:ext cx="6516662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88A0770-B24E-4933-B030-7B9CA168EB9D}" type="slidenum">
              <a:rPr lang="zh-CN" altLang="en-US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9155" name="文本框 4"/>
          <p:cNvSpPr txBox="1">
            <a:spLocks noChangeArrowheads="1"/>
          </p:cNvSpPr>
          <p:nvPr/>
        </p:nvSpPr>
        <p:spPr bwMode="auto">
          <a:xfrm>
            <a:off x="585788" y="228600"/>
            <a:ext cx="34528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solidFill>
                  <a:schemeClr val="bg1"/>
                </a:solidFill>
              </a:rPr>
              <a:t>实验目标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5788" y="1447800"/>
            <a:ext cx="9670110" cy="519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/>
              <a:t>实现一个分布式集群监管系统的简化版本</a:t>
            </a:r>
            <a:endParaRPr lang="en-US" altLang="zh-CN" sz="2400" b="1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706016" y="228427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分布式：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685800" y="3370017"/>
            <a:ext cx="211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集群监管系统：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706016" y="445403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简化版本：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894045" y="2284275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多台机器互联成一个整体。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94045" y="3370017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有一个或多个负责监管的机器，有多个被监管的机器；被监管的资源包括且不限于存储数据、运算资源、网络通信和各类软硬件资源。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894045" y="4454035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由于时间和其他因素制约，只需要实现核心要求即可。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06016" y="553805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简单地说，实现一个分布式机器互联、带有监管功能的系统。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88A0770-B24E-4933-B030-7B9CA168EB9D}" type="slidenum">
              <a:rPr lang="zh-CN" altLang="en-US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9155" name="文本框 4"/>
          <p:cNvSpPr txBox="1">
            <a:spLocks noChangeArrowheads="1"/>
          </p:cNvSpPr>
          <p:nvPr/>
        </p:nvSpPr>
        <p:spPr bwMode="auto">
          <a:xfrm>
            <a:off x="585788" y="228600"/>
            <a:ext cx="34528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solidFill>
                  <a:schemeClr val="bg1"/>
                </a:solidFill>
              </a:rPr>
              <a:t>实验方法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5788" y="13716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分布式集群监管系统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的需求列表和结构图，编程实现其中的功能，编程语言不限。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881676"/>
            <a:ext cx="6172200" cy="4474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88A0770-B24E-4933-B030-7B9CA168EB9D}" type="slidenum">
              <a:rPr lang="zh-CN" altLang="en-US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9155" name="文本框 4"/>
          <p:cNvSpPr txBox="1">
            <a:spLocks noChangeArrowheads="1"/>
          </p:cNvSpPr>
          <p:nvPr/>
        </p:nvSpPr>
        <p:spPr bwMode="auto">
          <a:xfrm>
            <a:off x="585788" y="228600"/>
            <a:ext cx="34528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solidFill>
                  <a:schemeClr val="bg1"/>
                </a:solidFill>
              </a:rPr>
              <a:t>实验方法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5788" y="13716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使用开源框架搭建，如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Flink</a:t>
            </a:r>
            <a:r>
              <a:rPr lang="zh-CN" altLang="en-US" dirty="0" smtClean="0"/>
              <a:t>等等。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788" y="2706798"/>
            <a:ext cx="4419048" cy="8285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570954"/>
            <a:ext cx="2685714" cy="10476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" y="4191000"/>
            <a:ext cx="5295238" cy="11047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371" y="4267190"/>
            <a:ext cx="1628571" cy="952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88A0770-B24E-4933-B030-7B9CA168EB9D}" type="slidenum">
              <a:rPr lang="zh-CN" altLang="en-US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9155" name="文本框 4"/>
          <p:cNvSpPr txBox="1">
            <a:spLocks noChangeArrowheads="1"/>
          </p:cNvSpPr>
          <p:nvPr/>
        </p:nvSpPr>
        <p:spPr bwMode="auto">
          <a:xfrm>
            <a:off x="585788" y="228600"/>
            <a:ext cx="34528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solidFill>
                  <a:schemeClr val="bg1"/>
                </a:solidFill>
              </a:rPr>
              <a:t>实验要求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2438374"/>
            <a:ext cx="1112520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1 </a:t>
            </a:r>
            <a:r>
              <a:rPr lang="zh-CN" altLang="en-US" b="1" dirty="0" smtClean="0">
                <a:latin typeface="+mn-ea"/>
                <a:ea typeface="+mn-ea"/>
              </a:rPr>
              <a:t>系统需要有前端页面</a:t>
            </a:r>
            <a:r>
              <a:rPr lang="zh-CN" altLang="en-US" b="1" dirty="0">
                <a:latin typeface="+mn-ea"/>
                <a:ea typeface="+mn-ea"/>
              </a:rPr>
              <a:t>和</a:t>
            </a:r>
            <a:r>
              <a:rPr lang="zh-CN" altLang="en-US" b="1" dirty="0" smtClean="0">
                <a:latin typeface="+mn-ea"/>
                <a:ea typeface="+mn-ea"/>
              </a:rPr>
              <a:t>数据库；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2 </a:t>
            </a:r>
            <a:r>
              <a:rPr lang="zh-CN" altLang="en-US" b="1" dirty="0" smtClean="0">
                <a:latin typeface="+mn-ea"/>
                <a:ea typeface="+mn-ea"/>
              </a:rPr>
              <a:t>使用机器需要大于或等于</a:t>
            </a:r>
            <a:r>
              <a:rPr lang="en-US" altLang="zh-CN" b="1" dirty="0" smtClean="0">
                <a:latin typeface="+mn-ea"/>
                <a:ea typeface="+mn-ea"/>
              </a:rPr>
              <a:t>3</a:t>
            </a:r>
            <a:r>
              <a:rPr lang="zh-CN" altLang="en-US" b="1" dirty="0" smtClean="0">
                <a:latin typeface="+mn-ea"/>
                <a:ea typeface="+mn-ea"/>
              </a:rPr>
              <a:t>台；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3 </a:t>
            </a:r>
            <a:r>
              <a:rPr lang="zh-CN" altLang="en-US" b="1" dirty="0" smtClean="0">
                <a:latin typeface="+mn-ea"/>
                <a:ea typeface="+mn-ea"/>
              </a:rPr>
              <a:t>监管机器和被监管机器需要有心跳协议。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6105" y="4648200"/>
            <a:ext cx="8552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 smtClean="0">
                <a:latin typeface="+mn-ea"/>
                <a:ea typeface="+mn-ea"/>
                <a:sym typeface="+mn-ea"/>
              </a:rPr>
              <a:t>Hadoop</a:t>
            </a:r>
            <a:r>
              <a:rPr lang="zh-CN" b="1" dirty="0" smtClean="0">
                <a:latin typeface="+mn-ea"/>
                <a:ea typeface="+mn-ea"/>
                <a:sym typeface="+mn-ea"/>
              </a:rPr>
              <a:t>可参考：</a:t>
            </a:r>
            <a:r>
              <a:rPr b="1" dirty="0" smtClean="0">
                <a:latin typeface="+mn-ea"/>
                <a:ea typeface="+mn-ea"/>
                <a:sym typeface="+mn-ea"/>
              </a:rPr>
              <a:t>https://blog.csdn.net/weixin_40461281/article/details/98346651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88A0770-B24E-4933-B030-7B9CA168EB9D}" type="slidenum">
              <a:rPr lang="zh-CN" altLang="en-US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9155" name="文本框 4"/>
          <p:cNvSpPr txBox="1">
            <a:spLocks noChangeArrowheads="1"/>
          </p:cNvSpPr>
          <p:nvPr/>
        </p:nvSpPr>
        <p:spPr bwMode="auto">
          <a:xfrm>
            <a:off x="585788" y="228600"/>
            <a:ext cx="34528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solidFill>
                  <a:schemeClr val="bg1"/>
                </a:solidFill>
              </a:rPr>
              <a:t>实验要求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0670" y="1676400"/>
            <a:ext cx="111252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ea"/>
                <a:ea typeface="+mn-ea"/>
              </a:rPr>
              <a:t>1 </a:t>
            </a:r>
            <a:r>
              <a:rPr lang="zh-CN" altLang="en-US" b="1" dirty="0" smtClean="0">
                <a:latin typeface="+mn-ea"/>
                <a:ea typeface="+mn-ea"/>
              </a:rPr>
              <a:t>组队：</a:t>
            </a:r>
            <a:r>
              <a:rPr lang="en-US" altLang="zh-CN" b="1" dirty="0" smtClean="0">
                <a:latin typeface="+mn-ea"/>
                <a:ea typeface="+mn-ea"/>
              </a:rPr>
              <a:t>2-4</a:t>
            </a:r>
            <a:r>
              <a:rPr lang="zh-CN" altLang="en-US" b="1" dirty="0" smtClean="0">
                <a:latin typeface="+mn-ea"/>
                <a:ea typeface="+mn-ea"/>
              </a:rPr>
              <a:t>人（队长</a:t>
            </a:r>
            <a:r>
              <a:rPr lang="en-US" altLang="zh-CN" b="1" dirty="0" smtClean="0">
                <a:latin typeface="+mn-ea"/>
                <a:ea typeface="+mn-ea"/>
              </a:rPr>
              <a:t>1</a:t>
            </a:r>
            <a:r>
              <a:rPr lang="zh-CN" altLang="en-US" b="1" dirty="0" smtClean="0">
                <a:latin typeface="+mn-ea"/>
                <a:ea typeface="+mn-ea"/>
              </a:rPr>
              <a:t>人）。</a:t>
            </a:r>
            <a:endParaRPr lang="en-US" altLang="zh-CN" b="1" dirty="0" smtClean="0">
              <a:latin typeface="+mn-ea"/>
              <a:ea typeface="+mn-ea"/>
            </a:endParaRPr>
          </a:p>
          <a:p>
            <a:endParaRPr lang="en-US" altLang="zh-CN" b="1" dirty="0" smtClean="0">
              <a:latin typeface="+mn-ea"/>
              <a:ea typeface="+mn-ea"/>
            </a:endParaRPr>
          </a:p>
          <a:p>
            <a:r>
              <a:rPr lang="en-US" altLang="zh-CN" b="1" dirty="0" smtClean="0">
                <a:latin typeface="+mn-ea"/>
                <a:ea typeface="+mn-ea"/>
              </a:rPr>
              <a:t>2 </a:t>
            </a:r>
            <a:r>
              <a:rPr lang="zh-CN" altLang="en-US" b="1" dirty="0" smtClean="0">
                <a:latin typeface="+mn-ea"/>
                <a:ea typeface="+mn-ea"/>
              </a:rPr>
              <a:t>如果使用推荐的两种方法之外的小组，需要提前联系助教。</a:t>
            </a:r>
            <a:endParaRPr lang="en-US" altLang="zh-CN" b="1" dirty="0" smtClean="0">
              <a:latin typeface="+mn-ea"/>
              <a:ea typeface="+mn-ea"/>
            </a:endParaRPr>
          </a:p>
          <a:p>
            <a:endParaRPr lang="en-US" altLang="zh-CN" b="1" dirty="0">
              <a:latin typeface="+mn-ea"/>
              <a:ea typeface="+mn-ea"/>
            </a:endParaRPr>
          </a:p>
          <a:p>
            <a:r>
              <a:rPr lang="en-US" altLang="zh-CN" b="1" dirty="0" smtClean="0">
                <a:latin typeface="+mn-ea"/>
                <a:ea typeface="+mn-ea"/>
              </a:rPr>
              <a:t>3 </a:t>
            </a:r>
            <a:r>
              <a:rPr lang="zh-CN" altLang="en-US" b="1" dirty="0" smtClean="0">
                <a:latin typeface="+mn-ea"/>
                <a:ea typeface="+mn-ea"/>
              </a:rPr>
              <a:t>验收时间：</a:t>
            </a:r>
            <a:r>
              <a:rPr lang="zh-CN" b="1" dirty="0" smtClean="0">
                <a:latin typeface="+mn-ea"/>
                <a:ea typeface="+mn-ea"/>
              </a:rPr>
              <a:t>最后一次实验课当天及前一天晚上，验收</a:t>
            </a:r>
            <a:r>
              <a:rPr lang="zh-CN" altLang="en-US" b="1" dirty="0" smtClean="0">
                <a:latin typeface="+mn-ea"/>
                <a:ea typeface="+mn-ea"/>
              </a:rPr>
              <a:t>；验收后一周内上交实验报告，每小组只交一份。</a:t>
            </a:r>
            <a:endParaRPr lang="en-US" altLang="zh-CN" b="1" dirty="0" smtClean="0">
              <a:latin typeface="+mn-ea"/>
              <a:ea typeface="+mn-ea"/>
            </a:endParaRPr>
          </a:p>
          <a:p>
            <a:endParaRPr lang="en-US" altLang="zh-CN" b="1" dirty="0">
              <a:latin typeface="+mn-ea"/>
              <a:ea typeface="+mn-ea"/>
            </a:endParaRPr>
          </a:p>
          <a:p>
            <a:r>
              <a:rPr lang="en-US" altLang="zh-CN" b="1" dirty="0" smtClean="0">
                <a:latin typeface="+mn-ea"/>
                <a:ea typeface="+mn-ea"/>
              </a:rPr>
              <a:t>4 </a:t>
            </a:r>
            <a:r>
              <a:rPr lang="zh-CN" altLang="en-US" b="1" dirty="0" smtClean="0">
                <a:latin typeface="+mn-ea"/>
                <a:ea typeface="+mn-ea"/>
              </a:rPr>
              <a:t>实验报告：</a:t>
            </a:r>
            <a:r>
              <a:rPr lang="zh-CN" b="1" dirty="0" smtClean="0">
                <a:latin typeface="+mn-ea"/>
                <a:ea typeface="+mn-ea"/>
              </a:rPr>
              <a:t>内容详实</a:t>
            </a:r>
            <a:r>
              <a:rPr lang="zh-CN" altLang="en-US" b="1" dirty="0" smtClean="0">
                <a:latin typeface="+mn-ea"/>
                <a:ea typeface="+mn-ea"/>
              </a:rPr>
              <a:t>，写明组内分工。</a:t>
            </a:r>
            <a:endParaRPr lang="zh-CN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774</Words>
  <Application>WPS 演示</Application>
  <PresentationFormat>宽屏</PresentationFormat>
  <Paragraphs>92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Calibri</vt:lpstr>
      <vt:lpstr>MS PGothic</vt:lpstr>
      <vt:lpstr>Times New Roman</vt:lpstr>
      <vt:lpstr>微软雅黑</vt:lpstr>
      <vt:lpstr>Arial Unicode MS</vt:lpstr>
      <vt:lpstr>自定义设计方案</vt:lpstr>
      <vt:lpstr>分布式与云计算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 qing</dc:creator>
  <cp:lastModifiedBy>做不了王子的青蛙</cp:lastModifiedBy>
  <cp:revision>439</cp:revision>
  <dcterms:created xsi:type="dcterms:W3CDTF">2113-01-01T00:00:00Z</dcterms:created>
  <dcterms:modified xsi:type="dcterms:W3CDTF">2021-04-29T01:23:59Z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586C0A0342124B74A8DCF75C5E48F0FB</vt:lpwstr>
  </property>
  <property fmtid="{D5CDD505-2E9C-101B-9397-08002B2CF9AE}" pid="3" name="KSOProductBuildVer">
    <vt:lpwstr>2052-11.1.0.10132</vt:lpwstr>
  </property>
</Properties>
</file>