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0" r:id="rId20"/>
    <p:sldId id="275" r:id="rId21"/>
    <p:sldId id="277" r:id="rId22"/>
    <p:sldId id="278" r:id="rId23"/>
    <p:sldId id="279" r:id="rId24"/>
    <p:sldId id="280" r:id="rId25"/>
    <p:sldId id="281" r:id="rId26"/>
    <p:sldId id="289" r:id="rId27"/>
    <p:sldId id="282" r:id="rId28"/>
    <p:sldId id="283" r:id="rId29"/>
    <p:sldId id="276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84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8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40FC4-2201-4B00-A116-88FA2BDA5232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78D0A-9ED9-4228-99B7-6F529905C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8D0A-9ED9-4228-99B7-6F529905C6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8D0A-9ED9-4228-99B7-6F529905C6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8D0A-9ED9-4228-99B7-6F529905C6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78D0A-9ED9-4228-99B7-6F529905C6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4D5F-1415-46BB-A9ED-5B9858B1005F}" type="datetimeFigureOut">
              <a:rPr lang="en-US" smtClean="0"/>
              <a:pPr/>
              <a:t>3/30/2009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CFD7-E988-43CF-B148-70DF4878F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hadoop.apache.org/cor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1"/>
                </a:solidFill>
              </a:rPr>
              <a:t>M</a:t>
            </a:r>
            <a:r>
              <a:rPr lang="en-US" sz="5400" b="1" dirty="0" err="1" smtClean="0">
                <a:solidFill>
                  <a:schemeClr val="accent2"/>
                </a:solidFill>
              </a:rPr>
              <a:t>a</a:t>
            </a:r>
            <a:r>
              <a:rPr lang="en-US" sz="5400" b="1" dirty="0" err="1" smtClean="0">
                <a:solidFill>
                  <a:srgbClr val="EFD84F"/>
                </a:solidFill>
              </a:rPr>
              <a:t>p</a:t>
            </a:r>
            <a:r>
              <a:rPr lang="en-US" sz="5400" b="1" dirty="0" err="1" smtClean="0">
                <a:solidFill>
                  <a:schemeClr val="accent1"/>
                </a:solidFill>
              </a:rPr>
              <a:t>R</a:t>
            </a:r>
            <a:r>
              <a:rPr lang="en-US" sz="5400" b="1" dirty="0" err="1" smtClean="0">
                <a:solidFill>
                  <a:schemeClr val="accent3"/>
                </a:solidFill>
              </a:rPr>
              <a:t>e</a:t>
            </a:r>
            <a:r>
              <a:rPr lang="en-US" sz="5400" b="1" dirty="0" err="1" smtClean="0">
                <a:solidFill>
                  <a:schemeClr val="accent1"/>
                </a:solidFill>
              </a:rPr>
              <a:t>d</a:t>
            </a:r>
            <a:r>
              <a:rPr lang="en-US" sz="5400" b="1" dirty="0" err="1" smtClean="0">
                <a:solidFill>
                  <a:schemeClr val="accent2"/>
                </a:solidFill>
              </a:rPr>
              <a:t>u</a:t>
            </a:r>
            <a:r>
              <a:rPr lang="en-US" sz="5400" b="1" dirty="0" err="1" smtClean="0">
                <a:solidFill>
                  <a:srgbClr val="EFD84F"/>
                </a:solidFill>
              </a:rPr>
              <a:t>c</a:t>
            </a:r>
            <a:r>
              <a:rPr lang="en-US" sz="5400" b="1" dirty="0" err="1" smtClean="0">
                <a:solidFill>
                  <a:schemeClr val="accent1"/>
                </a:solidFill>
              </a:rPr>
              <a:t>e</a:t>
            </a:r>
            <a:r>
              <a:rPr lang="en-US" sz="5400" b="1" dirty="0" smtClean="0"/>
              <a:t>	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1752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Simplified Data Processing on Large Clusters</a:t>
            </a:r>
            <a:br>
              <a:rPr lang="en-US" sz="2400" b="1" dirty="0" smtClean="0"/>
            </a:br>
            <a:r>
              <a:rPr lang="en-US" sz="2400" b="1" dirty="0" smtClean="0"/>
              <a:t>(Without the Agonizing Pain)</a:t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019800" y="6096000"/>
            <a:ext cx="282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Presented by Aaron Nathan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Periodic Pings from Master-&gt;Workers</a:t>
            </a:r>
          </a:p>
          <a:p>
            <a:pPr lvl="1"/>
            <a:r>
              <a:rPr lang="en-US" dirty="0" smtClean="0"/>
              <a:t>On failure resets state of assigned task of dead worker</a:t>
            </a:r>
          </a:p>
          <a:p>
            <a:r>
              <a:rPr lang="en-US" dirty="0" smtClean="0"/>
              <a:t>Simple system proves resilient</a:t>
            </a:r>
          </a:p>
          <a:p>
            <a:pPr lvl="1"/>
            <a:r>
              <a:rPr lang="en-US" dirty="0" smtClean="0"/>
              <a:t>Works in case of a 80 simultaneous machine failures!</a:t>
            </a:r>
          </a:p>
          <a:p>
            <a:r>
              <a:rPr lang="en-US" dirty="0" smtClean="0"/>
              <a:t>Master failure is </a:t>
            </a:r>
            <a:r>
              <a:rPr lang="en-US" dirty="0" smtClean="0"/>
              <a:t>unhandled.</a:t>
            </a:r>
          </a:p>
          <a:p>
            <a:r>
              <a:rPr lang="en-US" dirty="0" smtClean="0"/>
              <a:t>Worker Failure </a:t>
            </a:r>
            <a:r>
              <a:rPr lang="en-US" dirty="0" smtClean="0"/>
              <a:t>doesn’t effect output </a:t>
            </a:r>
            <a:br>
              <a:rPr lang="en-US" dirty="0" smtClean="0"/>
            </a:br>
            <a:r>
              <a:rPr lang="en-US" sz="1900" dirty="0" smtClean="0"/>
              <a:t>(output identical whether failure occurs or not)</a:t>
            </a:r>
            <a:endParaRPr lang="en-US" dirty="0" smtClean="0"/>
          </a:p>
          <a:p>
            <a:pPr lvl="1"/>
            <a:r>
              <a:rPr lang="en-US" dirty="0" smtClean="0"/>
              <a:t>Each map writes to local disk only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mapper</a:t>
            </a:r>
            <a:r>
              <a:rPr lang="en-US" dirty="0" smtClean="0"/>
              <a:t> is lost, the data is just reprocessed</a:t>
            </a:r>
            <a:endParaRPr lang="en-US" dirty="0" smtClean="0"/>
          </a:p>
          <a:p>
            <a:pPr lvl="1"/>
            <a:r>
              <a:rPr lang="en-US" dirty="0" smtClean="0"/>
              <a:t>Non-deterministic </a:t>
            </a:r>
            <a:r>
              <a:rPr lang="en-US" dirty="0" smtClean="0"/>
              <a:t>map functions aren’t guaranteed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are in racks with small interconnects</a:t>
            </a:r>
          </a:p>
          <a:p>
            <a:pPr lvl="1"/>
            <a:r>
              <a:rPr lang="en-US" dirty="0" smtClean="0"/>
              <a:t>Use location information from GFS</a:t>
            </a:r>
          </a:p>
          <a:p>
            <a:pPr lvl="1"/>
            <a:r>
              <a:rPr lang="en-US" dirty="0" smtClean="0"/>
              <a:t>Attempts to put tasks for workers and input slices on the same rack</a:t>
            </a:r>
          </a:p>
          <a:p>
            <a:pPr lvl="1"/>
            <a:r>
              <a:rPr lang="en-US" dirty="0" smtClean="0"/>
              <a:t>Usually results in LOCAL reads!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Execution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one machine is slow?</a:t>
            </a:r>
          </a:p>
          <a:p>
            <a:r>
              <a:rPr lang="en-US" dirty="0" smtClean="0"/>
              <a:t>Can delay the completion of the entire MR Operation!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Answer: Backup (Redundant) Executions</a:t>
            </a:r>
          </a:p>
          <a:p>
            <a:pPr lvl="1"/>
            <a:r>
              <a:rPr lang="en-US" dirty="0" smtClean="0"/>
              <a:t>Whoever finishes first completes the task!</a:t>
            </a:r>
          </a:p>
          <a:p>
            <a:pPr lvl="1"/>
            <a:r>
              <a:rPr lang="en-US" dirty="0" smtClean="0"/>
              <a:t>Enabled towards the end of processing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 = number of Map </a:t>
            </a:r>
            <a:r>
              <a:rPr lang="en-US" dirty="0" smtClean="0"/>
              <a:t>Tasks </a:t>
            </a:r>
            <a:br>
              <a:rPr lang="en-US" dirty="0" smtClean="0"/>
            </a:br>
            <a:r>
              <a:rPr lang="en-US" sz="1500" dirty="0" smtClean="0"/>
              <a:t>(the number of input splits)</a:t>
            </a:r>
            <a:endParaRPr lang="en-US" dirty="0" smtClean="0"/>
          </a:p>
          <a:p>
            <a:r>
              <a:rPr lang="en-US" dirty="0" smtClean="0"/>
              <a:t>R = number of Reduce </a:t>
            </a:r>
            <a:r>
              <a:rPr lang="en-US" dirty="0" smtClean="0"/>
              <a:t>Tasks</a:t>
            </a:r>
            <a:r>
              <a:rPr lang="en-US" sz="1300" dirty="0" smtClean="0"/>
              <a:t> </a:t>
            </a:r>
            <a:br>
              <a:rPr lang="en-US" sz="1300" dirty="0" smtClean="0"/>
            </a:br>
            <a:r>
              <a:rPr lang="en-US" sz="1500" dirty="0" smtClean="0"/>
              <a:t>(the number of intermediate key splits)</a:t>
            </a:r>
            <a:endParaRPr lang="en-US" sz="3500" dirty="0" smtClean="0"/>
          </a:p>
          <a:p>
            <a:r>
              <a:rPr lang="en-US" dirty="0" smtClean="0"/>
              <a:t>W = number of </a:t>
            </a:r>
            <a:r>
              <a:rPr lang="en-US" dirty="0" smtClean="0"/>
              <a:t>worker computers</a:t>
            </a:r>
            <a:endParaRPr lang="en-US" dirty="0" smtClean="0"/>
          </a:p>
          <a:p>
            <a:r>
              <a:rPr lang="en-US" dirty="0" smtClean="0"/>
              <a:t>In General:</a:t>
            </a:r>
            <a:endParaRPr lang="en-US" dirty="0" smtClean="0"/>
          </a:p>
          <a:p>
            <a:pPr lvl="1"/>
            <a:r>
              <a:rPr lang="en-US" dirty="0" smtClean="0"/>
              <a:t>M = </a:t>
            </a:r>
            <a:r>
              <a:rPr lang="en-US" dirty="0" err="1" smtClean="0"/>
              <a:t>sizeof</a:t>
            </a:r>
            <a:r>
              <a:rPr lang="en-US" dirty="0" smtClean="0"/>
              <a:t>(Input)/64 MB</a:t>
            </a:r>
          </a:p>
          <a:p>
            <a:pPr lvl="1"/>
            <a:r>
              <a:rPr lang="en-US" dirty="0" smtClean="0"/>
              <a:t>R = W*n (where n is a small number)</a:t>
            </a:r>
          </a:p>
          <a:p>
            <a:r>
              <a:rPr lang="en-US" dirty="0" smtClean="0"/>
              <a:t>Typical Scenario: </a:t>
            </a:r>
            <a:br>
              <a:rPr lang="en-US" dirty="0" smtClean="0"/>
            </a:br>
            <a:r>
              <a:rPr lang="en-US" dirty="0" err="1" smtClean="0"/>
              <a:t>InputSize</a:t>
            </a:r>
            <a:r>
              <a:rPr lang="en-US" dirty="0" smtClean="0"/>
              <a:t> </a:t>
            </a:r>
            <a:r>
              <a:rPr lang="en-US" dirty="0" smtClean="0"/>
              <a:t>= 12 TB,  </a:t>
            </a:r>
            <a:br>
              <a:rPr lang="en-US" dirty="0" smtClean="0"/>
            </a:br>
            <a:r>
              <a:rPr lang="en-US" dirty="0" smtClean="0"/>
              <a:t>M = 200,000,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 </a:t>
            </a:r>
            <a:r>
              <a:rPr lang="en-US" dirty="0" smtClean="0"/>
              <a:t>= 5000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 </a:t>
            </a:r>
            <a:r>
              <a:rPr lang="en-US" dirty="0" smtClean="0"/>
              <a:t>= 2000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Partitioned on intermediate key</a:t>
            </a:r>
          </a:p>
          <a:p>
            <a:pPr lvl="1"/>
            <a:r>
              <a:rPr lang="en-US" i="1" dirty="0" smtClean="0"/>
              <a:t>Hash(</a:t>
            </a:r>
            <a:r>
              <a:rPr lang="en-US" i="1" dirty="0" err="1" smtClean="0"/>
              <a:t>intermediate_key</a:t>
            </a:r>
            <a:r>
              <a:rPr lang="en-US" i="1" dirty="0" smtClean="0"/>
              <a:t>) mod R</a:t>
            </a:r>
          </a:p>
          <a:p>
            <a:r>
              <a:rPr lang="en-US" dirty="0" smtClean="0"/>
              <a:t>What if user has </a:t>
            </a:r>
            <a:r>
              <a:rPr lang="en-US" dirty="0" err="1" smtClean="0"/>
              <a:t>apriori</a:t>
            </a:r>
            <a:r>
              <a:rPr lang="en-US" dirty="0" smtClean="0"/>
              <a:t> knowledge about the key?</a:t>
            </a:r>
          </a:p>
          <a:p>
            <a:pPr lvl="1"/>
            <a:r>
              <a:rPr lang="en-US" dirty="0" smtClean="0"/>
              <a:t>Allow for user-defined hashing function</a:t>
            </a:r>
          </a:p>
          <a:p>
            <a:pPr lvl="1"/>
            <a:r>
              <a:rPr lang="en-US" dirty="0" smtClean="0"/>
              <a:t>Ex.</a:t>
            </a:r>
            <a:r>
              <a:rPr lang="en-US" i="1" dirty="0" smtClean="0"/>
              <a:t> Hash(Hostname(</a:t>
            </a:r>
            <a:r>
              <a:rPr lang="en-US" i="1" dirty="0" err="1" smtClean="0"/>
              <a:t>url_key</a:t>
            </a:r>
            <a:r>
              <a:rPr lang="en-US" i="1" dirty="0" smtClean="0"/>
              <a:t>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reducer is associative and </a:t>
            </a:r>
            <a:r>
              <a:rPr lang="en-US" dirty="0" err="1" smtClean="0"/>
              <a:t>communivitive</a:t>
            </a:r>
            <a:endParaRPr lang="en-US" dirty="0" smtClean="0"/>
          </a:p>
          <a:p>
            <a:pPr lvl="1"/>
            <a:r>
              <a:rPr lang="en-US" dirty="0" smtClean="0"/>
              <a:t>(2 + 5) + 4 = 11 or 2 + (5 + 4) = 11</a:t>
            </a:r>
          </a:p>
          <a:p>
            <a:pPr lvl="1"/>
            <a:r>
              <a:rPr lang="en-US" dirty="0" smtClean="0"/>
              <a:t>(15+x)+2=2+(15+x)</a:t>
            </a:r>
          </a:p>
          <a:p>
            <a:r>
              <a:rPr lang="en-US" dirty="0" smtClean="0"/>
              <a:t>Repeated intermediate keys can be merged</a:t>
            </a:r>
          </a:p>
          <a:p>
            <a:pPr lvl="1"/>
            <a:r>
              <a:rPr lang="en-US" dirty="0" smtClean="0"/>
              <a:t>Saves network bandwidth</a:t>
            </a:r>
          </a:p>
          <a:p>
            <a:pPr lvl="1"/>
            <a:r>
              <a:rPr lang="en-US" dirty="0" smtClean="0"/>
              <a:t>Essentially like a local reduce task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initial key value pairs to map?</a:t>
            </a:r>
          </a:p>
          <a:p>
            <a:pPr lvl="1"/>
            <a:r>
              <a:rPr lang="en-US" dirty="0" smtClean="0"/>
              <a:t>Define an input “format”</a:t>
            </a:r>
          </a:p>
          <a:p>
            <a:pPr lvl="1"/>
            <a:r>
              <a:rPr lang="en-US" dirty="0" smtClean="0"/>
              <a:t>Make sure splits occur in reasonable places</a:t>
            </a:r>
          </a:p>
          <a:p>
            <a:pPr lvl="1"/>
            <a:r>
              <a:rPr lang="en-US" dirty="0" smtClean="0"/>
              <a:t>Ex: Text</a:t>
            </a:r>
          </a:p>
          <a:p>
            <a:pPr lvl="2"/>
            <a:r>
              <a:rPr lang="en-US" dirty="0" smtClean="0"/>
              <a:t>Each line is a </a:t>
            </a:r>
            <a:r>
              <a:rPr lang="en-US" dirty="0" smtClean="0"/>
              <a:t>key/pair</a:t>
            </a:r>
          </a:p>
          <a:p>
            <a:pPr lvl="2"/>
            <a:r>
              <a:rPr lang="en-US" dirty="0" smtClean="0"/>
              <a:t>Can come from GFS, </a:t>
            </a:r>
            <a:r>
              <a:rPr lang="en-US" dirty="0" err="1" smtClean="0"/>
              <a:t>bigTable</a:t>
            </a:r>
            <a:r>
              <a:rPr lang="en-US" dirty="0" smtClean="0"/>
              <a:t>, or anywhere really!</a:t>
            </a:r>
            <a:endParaRPr lang="en-US" dirty="0" smtClean="0"/>
          </a:p>
          <a:p>
            <a:pPr lvl="1"/>
            <a:r>
              <a:rPr lang="en-US" dirty="0" smtClean="0"/>
              <a:t>Output works </a:t>
            </a:r>
            <a:r>
              <a:rPr lang="en-US" dirty="0" smtClean="0"/>
              <a:t>analogously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Bad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user makes a mistake in map/reduce</a:t>
            </a:r>
          </a:p>
          <a:p>
            <a:r>
              <a:rPr lang="en-US" dirty="0" smtClean="0"/>
              <a:t>And only apparent on few jobs..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Worker sends message </a:t>
            </a:r>
            <a:r>
              <a:rPr lang="en-US" dirty="0" smtClean="0"/>
              <a:t>to Master</a:t>
            </a:r>
          </a:p>
          <a:p>
            <a:r>
              <a:rPr lang="en-US" dirty="0" smtClean="0"/>
              <a:t>Skip record on &gt;1 worker failure and tell others to ignore this record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Removing Unnecessary Development Pain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MapReduce</a:t>
            </a:r>
            <a:r>
              <a:rPr lang="en-US" dirty="0" smtClean="0"/>
              <a:t> Implementation that runs on development machine</a:t>
            </a:r>
          </a:p>
          <a:p>
            <a:r>
              <a:rPr lang="en-US" dirty="0" smtClean="0"/>
              <a:t>Master has HTTP page with status of entire operation</a:t>
            </a:r>
          </a:p>
          <a:p>
            <a:pPr lvl="1"/>
            <a:r>
              <a:rPr lang="en-US" dirty="0" smtClean="0"/>
              <a:t>Shows “bad records”</a:t>
            </a:r>
          </a:p>
          <a:p>
            <a:r>
              <a:rPr lang="en-US" dirty="0" smtClean="0"/>
              <a:t>Provide a Counter Facility</a:t>
            </a:r>
          </a:p>
          <a:p>
            <a:pPr lvl="1"/>
            <a:r>
              <a:rPr lang="en-US" dirty="0" smtClean="0"/>
              <a:t>Master aggregates “counts” and displayed on Master HTTP page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UI (in 1994)</a:t>
            </a:r>
            <a:endParaRPr lang="en-US" dirty="0"/>
          </a:p>
        </p:txBody>
      </p:sp>
      <p:pic>
        <p:nvPicPr>
          <p:cNvPr id="1026" name="Picture 2" descr="http://labs.google.com/papers/mapreduce-osdi04-slides/mrstatus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627" y="1600200"/>
            <a:ext cx="6658746" cy="4525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71800" y="6550223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http://labs.google.com/papers/mapreduce-osdi04-slides/index-auto-0013.html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amounts of data</a:t>
            </a:r>
          </a:p>
          <a:p>
            <a:pPr lvl="1"/>
            <a:r>
              <a:rPr lang="en-US" dirty="0" smtClean="0"/>
              <a:t>&gt;100TB (the internet)</a:t>
            </a:r>
          </a:p>
          <a:p>
            <a:pPr lvl="1"/>
            <a:r>
              <a:rPr lang="en-US" dirty="0" smtClean="0"/>
              <a:t>Needs simple processing</a:t>
            </a:r>
          </a:p>
          <a:p>
            <a:r>
              <a:rPr lang="en-US" dirty="0" smtClean="0"/>
              <a:t>Computers aren’t perfect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err="1" smtClean="0"/>
              <a:t>Misconfigured</a:t>
            </a:r>
            <a:endParaRPr lang="en-US" dirty="0" smtClean="0"/>
          </a:p>
          <a:p>
            <a:r>
              <a:rPr lang="en-US" dirty="0" smtClean="0"/>
              <a:t>Requires complex (i.e. bug prone)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Sorting		</a:t>
            </a:r>
            <a:r>
              <a:rPr lang="en-US" b="1" dirty="0" smtClean="0"/>
              <a:t>AND	</a:t>
            </a:r>
            <a:r>
              <a:rPr lang="en-US" b="1" dirty="0" smtClean="0"/>
              <a:t>	Searching</a:t>
            </a:r>
            <a:endParaRPr lang="en-US" b="1" dirty="0"/>
          </a:p>
        </p:txBody>
      </p:sp>
      <p:pic>
        <p:nvPicPr>
          <p:cNvPr id="1026" name="Picture 2" descr="http://smchurchi.files.wordpress.com/2007/08/roadrunner-original.jpg"/>
          <p:cNvPicPr>
            <a:picLocks noChangeAspect="1" noChangeArrowheads="1"/>
          </p:cNvPicPr>
          <p:nvPr/>
        </p:nvPicPr>
        <p:blipFill>
          <a:blip r:embed="rId3"/>
          <a:srcRect b="13636"/>
          <a:stretch>
            <a:fillRect/>
          </a:stretch>
        </p:blipFill>
        <p:spPr bwMode="auto">
          <a:xfrm>
            <a:off x="1219200" y="1219200"/>
            <a:ext cx="69342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</a:t>
            </a:r>
            <a:r>
              <a:rPr lang="en-US" dirty="0" err="1" smtClean="0"/>
              <a:t>Grep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Scan through 10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en-US" i="1" dirty="0" smtClean="0"/>
              <a:t>100 byte </a:t>
            </a:r>
            <a:r>
              <a:rPr lang="en-US" dirty="0" smtClean="0"/>
              <a:t>records (1TB)</a:t>
            </a:r>
          </a:p>
          <a:p>
            <a:r>
              <a:rPr lang="en-US" dirty="0" smtClean="0"/>
              <a:t>M = 15000, R = 1</a:t>
            </a:r>
          </a:p>
          <a:p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GFS Localization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Propagation</a:t>
            </a:r>
            <a:endParaRPr lang="en-US" dirty="0" smtClean="0"/>
          </a:p>
          <a:p>
            <a:r>
              <a:rPr lang="en-US" dirty="0" smtClean="0"/>
              <a:t>Peak -&gt; 30 GB/sec!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799" y="1752600"/>
            <a:ext cx="43134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 lines of code</a:t>
            </a:r>
          </a:p>
          <a:p>
            <a:r>
              <a:rPr lang="en-US" dirty="0" smtClean="0"/>
              <a:t>Map-&gt;key + </a:t>
            </a:r>
            <a:r>
              <a:rPr lang="en-US" dirty="0" err="1" smtClean="0"/>
              <a:t>textline</a:t>
            </a:r>
            <a:endParaRPr lang="en-US" dirty="0" smtClean="0"/>
          </a:p>
          <a:p>
            <a:r>
              <a:rPr lang="en-US" dirty="0" smtClean="0"/>
              <a:t>Reduce-&gt; Identity</a:t>
            </a:r>
          </a:p>
          <a:p>
            <a:r>
              <a:rPr lang="en-US" dirty="0" smtClean="0"/>
              <a:t>M = 15000, R = 4000</a:t>
            </a:r>
          </a:p>
          <a:p>
            <a:pPr lvl="1"/>
            <a:r>
              <a:rPr lang="en-US" dirty="0" smtClean="0"/>
              <a:t>Partition on init bytes of </a:t>
            </a:r>
            <a:br>
              <a:rPr lang="en-US" dirty="0" smtClean="0"/>
            </a:br>
            <a:r>
              <a:rPr lang="en-US" dirty="0" smtClean="0"/>
              <a:t>intermediate key</a:t>
            </a:r>
          </a:p>
          <a:p>
            <a:r>
              <a:rPr lang="en-US" dirty="0" smtClean="0"/>
              <a:t>Sorts in 891 sec!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295400"/>
            <a:ext cx="3200400" cy="509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Backup Tasks?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27919"/>
            <a:ext cx="6779485" cy="573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wait…it’s useful!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3857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362200"/>
            <a:ext cx="43148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56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NB: August 2004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http://hadoop.apache.org/core/</a:t>
            </a:r>
            <a:endParaRPr lang="en-US" dirty="0" smtClean="0"/>
          </a:p>
          <a:p>
            <a:pPr lvl="1"/>
            <a:r>
              <a:rPr lang="en-US" dirty="0" smtClean="0"/>
              <a:t>Relies on HDFS </a:t>
            </a:r>
          </a:p>
          <a:p>
            <a:pPr lvl="1"/>
            <a:r>
              <a:rPr lang="en-US" dirty="0" smtClean="0"/>
              <a:t>All interfaces look almost exactly like </a:t>
            </a:r>
            <a:r>
              <a:rPr lang="en-US" dirty="0" err="1" smtClean="0"/>
              <a:t>MapReduce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There is even a talk about it today!</a:t>
            </a:r>
          </a:p>
          <a:p>
            <a:pPr lvl="1"/>
            <a:r>
              <a:rPr lang="en-US" dirty="0" smtClean="0"/>
              <a:t>4:15 B17 CS Colloquium: </a:t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Cafarella</a:t>
            </a:r>
            <a:r>
              <a:rPr lang="en-US" dirty="0" smtClean="0"/>
              <a:t> (</a:t>
            </a:r>
            <a:r>
              <a:rPr lang="en-US" dirty="0" err="1" smtClean="0"/>
              <a:t>Uwash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290" name="Picture 2" descr="http://www.cs.washington.edu/homes/mjc/newclose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343400"/>
            <a:ext cx="1352315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Active Disks for Large-Scale </a:t>
            </a:r>
            <a:br>
              <a:rPr lang="en-US" b="1" dirty="0" smtClean="0"/>
            </a:br>
            <a:r>
              <a:rPr lang="en-US" b="1" dirty="0" smtClean="0"/>
              <a:t>Data Processing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aggregate processing power</a:t>
            </a:r>
          </a:p>
          <a:p>
            <a:pPr lvl="1"/>
            <a:r>
              <a:rPr lang="en-US" dirty="0" smtClean="0"/>
              <a:t>Networked disks allow for higher throughput</a:t>
            </a:r>
          </a:p>
          <a:p>
            <a:r>
              <a:rPr lang="en-US" dirty="0" smtClean="0"/>
              <a:t>Why not move part of the application onto the disk device?</a:t>
            </a:r>
          </a:p>
          <a:p>
            <a:pPr lvl="1"/>
            <a:r>
              <a:rPr lang="en-US" dirty="0" smtClean="0"/>
              <a:t>Reduce data traffic</a:t>
            </a:r>
          </a:p>
          <a:p>
            <a:pPr lvl="1"/>
            <a:r>
              <a:rPr lang="en-US" dirty="0" smtClean="0"/>
              <a:t>Increase parallelism further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Support Hardware…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1502" y="1600200"/>
            <a:ext cx="65809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Database</a:t>
            </a:r>
          </a:p>
          <a:p>
            <a:pPr lvl="1"/>
            <a:r>
              <a:rPr lang="en-US" dirty="0" smtClean="0"/>
              <a:t>Find similar media data by “fingerprint”</a:t>
            </a:r>
          </a:p>
          <a:p>
            <a:r>
              <a:rPr lang="en-US" dirty="0" smtClean="0"/>
              <a:t>Real Time Applications</a:t>
            </a:r>
          </a:p>
          <a:p>
            <a:pPr lvl="1"/>
            <a:r>
              <a:rPr lang="en-US" dirty="0" smtClean="0"/>
              <a:t>Collect multiple sensor data quickly</a:t>
            </a:r>
          </a:p>
          <a:p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POS Analysis required </a:t>
            </a:r>
            <a:r>
              <a:rPr lang="en-US" dirty="0" err="1" smtClean="0"/>
              <a:t>adhoc</a:t>
            </a:r>
            <a:r>
              <a:rPr lang="en-US" dirty="0" smtClean="0"/>
              <a:t> database queries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/>
              <a:t>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Functional Programming Model</a:t>
            </a:r>
          </a:p>
          <a:p>
            <a:pPr lvl="1"/>
            <a:r>
              <a:rPr lang="en-US" dirty="0" smtClean="0"/>
              <a:t>Map </a:t>
            </a:r>
            <a:r>
              <a:rPr lang="en-US" dirty="0" smtClean="0"/>
              <a:t>Step</a:t>
            </a:r>
            <a:r>
              <a:rPr lang="en-US" sz="3200" b="0" i="0" dirty="0" smtClean="0">
                <a:solidFill>
                  <a:schemeClr val="accent3">
                    <a:lumMod val="75000"/>
                  </a:schemeClr>
                </a:solidFill>
                <a:latin typeface="-webkit-monospace"/>
              </a:rPr>
              <a:t> </a:t>
            </a:r>
            <a:br>
              <a:rPr lang="en-US" sz="3200" b="0" i="0" dirty="0" smtClean="0">
                <a:solidFill>
                  <a:schemeClr val="accent3">
                    <a:lumMod val="75000"/>
                  </a:schemeClr>
                </a:solidFill>
                <a:latin typeface="-webkit-monospace"/>
              </a:rPr>
            </a:br>
            <a:r>
              <a:rPr lang="en-US" sz="1600" b="1" i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 </a:t>
            </a:r>
            <a:r>
              <a:rPr lang="en-US" sz="1600" b="1" i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in_key</a:t>
            </a:r>
            <a:r>
              <a:rPr lang="en-US" sz="1600" b="1" i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in_value</a:t>
            </a:r>
            <a:r>
              <a:rPr lang="en-US" sz="1600" b="1" i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-&gt; list(</a:t>
            </a:r>
            <a:r>
              <a:rPr lang="en-US" sz="1600" b="1" i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out_key</a:t>
            </a:r>
            <a:r>
              <a:rPr lang="en-US" sz="1600" b="1" i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0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intermediate_value</a:t>
            </a:r>
            <a:r>
              <a:rPr lang="en-US" sz="1600" b="1" i="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Split a problem into a lot of smaller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Reduce Step</a:t>
            </a:r>
            <a:br>
              <a:rPr lang="en-US" dirty="0" smtClean="0"/>
            </a:b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reduce 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out_key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list(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intermediate_value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)) -&gt; list(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out_value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600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Combine the outputs of the </a:t>
            </a:r>
            <a:r>
              <a:rPr lang="en-US" dirty="0" err="1" smtClean="0"/>
              <a:t>subproblems</a:t>
            </a:r>
            <a:r>
              <a:rPr lang="en-US" dirty="0" smtClean="0"/>
              <a:t> to give the original problem’s answer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“function ” is independent</a:t>
            </a:r>
          </a:p>
          <a:p>
            <a:r>
              <a:rPr lang="en-US" dirty="0" smtClean="0"/>
              <a:t>Highly Parallelizable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Leverage the parallelism available in systems with many disks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Operate with a small amount of state, processing data as it streams off the disk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Execute relatively few instructions per byte of 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 Nearest Neighbor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Determine k items closest to a particular item in a database</a:t>
            </a:r>
          </a:p>
          <a:p>
            <a:pPr lvl="1"/>
            <a:r>
              <a:rPr lang="en-US" dirty="0" smtClean="0"/>
              <a:t>Perform comparisons on the drive</a:t>
            </a:r>
          </a:p>
          <a:p>
            <a:pPr lvl="1"/>
            <a:r>
              <a:rPr lang="en-US" dirty="0" smtClean="0"/>
              <a:t>Returns the disks closest matches</a:t>
            </a:r>
          </a:p>
          <a:p>
            <a:pPr lvl="1"/>
            <a:r>
              <a:rPr lang="en-US" dirty="0" smtClean="0"/>
              <a:t>Server does </a:t>
            </a:r>
            <a:br>
              <a:rPr lang="en-US" dirty="0" smtClean="0"/>
            </a:br>
            <a:r>
              <a:rPr lang="en-US" dirty="0" smtClean="0"/>
              <a:t>final merge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886200"/>
            <a:ext cx="55149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Mining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Perform low level image tasks on the disk!</a:t>
            </a:r>
          </a:p>
          <a:p>
            <a:r>
              <a:rPr lang="en-US" dirty="0" smtClean="0"/>
              <a:t>Edge Detection performed on disk</a:t>
            </a:r>
          </a:p>
          <a:p>
            <a:pPr lvl="1"/>
            <a:r>
              <a:rPr lang="en-US" dirty="0" smtClean="0"/>
              <a:t>Sent to server as edge image</a:t>
            </a:r>
          </a:p>
          <a:p>
            <a:pPr lvl="1"/>
            <a:r>
              <a:rPr lang="en-US" dirty="0" smtClean="0"/>
              <a:t>Server does higher level processing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9138" y="3400425"/>
            <a:ext cx="85725" cy="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1219200"/>
            <a:ext cx="37147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use a bunch of PC’s?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</a:t>
            </a:r>
            <a:r>
              <a:rPr lang="en-US" dirty="0" err="1" smtClean="0"/>
              <a:t>incease</a:t>
            </a:r>
            <a:r>
              <a:rPr lang="en-US" dirty="0" smtClean="0"/>
              <a:t> is similar</a:t>
            </a:r>
          </a:p>
          <a:p>
            <a:r>
              <a:rPr lang="en-US" dirty="0" smtClean="0"/>
              <a:t>In fact, the paper essentially used this setup to actually benchmark their results!</a:t>
            </a:r>
          </a:p>
          <a:p>
            <a:r>
              <a:rPr lang="en-US" dirty="0" smtClean="0"/>
              <a:t>Supposedly this could be cheaper</a:t>
            </a:r>
          </a:p>
          <a:p>
            <a:r>
              <a:rPr lang="en-US" dirty="0" smtClean="0"/>
              <a:t>The paper doesn’t really give a good argument for this…</a:t>
            </a:r>
          </a:p>
          <a:p>
            <a:pPr lvl="1"/>
            <a:r>
              <a:rPr lang="en-US" dirty="0" smtClean="0"/>
              <a:t>Possibly reduced bandwidth on disk IO channel</a:t>
            </a:r>
          </a:p>
          <a:p>
            <a:pPr lvl="1"/>
            <a:r>
              <a:rPr lang="en-US" dirty="0" smtClean="0"/>
              <a:t>But who cares?	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could a disk possibly do better than the host processor?</a:t>
            </a:r>
          </a:p>
          <a:p>
            <a:r>
              <a:rPr lang="en-US" dirty="0" smtClean="0"/>
              <a:t>What added cost is associated with this mediocre processor on the HDD?</a:t>
            </a:r>
          </a:p>
          <a:p>
            <a:r>
              <a:rPr lang="en-US" dirty="0" smtClean="0"/>
              <a:t>Are new dependencies are introduced on hardware and software?</a:t>
            </a:r>
          </a:p>
          <a:p>
            <a:r>
              <a:rPr lang="en-US" dirty="0" smtClean="0"/>
              <a:t>Perhaps other (better) places to do this type of local parallel processing?</a:t>
            </a:r>
          </a:p>
          <a:p>
            <a:r>
              <a:rPr lang="en-US" dirty="0" smtClean="0"/>
              <a:t>Maybe in 2001 this made more sense?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51816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Answer!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36576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Answer!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Picture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29" name="Straight Connector 28"/>
          <p:cNvCxnSpPr>
            <a:endCxn id="4" idx="0"/>
          </p:cNvCxnSpPr>
          <p:nvPr/>
        </p:nvCxnSpPr>
        <p:spPr>
          <a:xfrm rot="10800000" flipV="1">
            <a:off x="3886200" y="14478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46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9812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Answer!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4196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8288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rot="10800000" flipV="1">
            <a:off x="2209800" y="1524000"/>
            <a:ext cx="2514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4"/>
          </p:cNvCxnSpPr>
          <p:nvPr/>
        </p:nvCxnSpPr>
        <p:spPr>
          <a:xfrm rot="5400000">
            <a:off x="4629150" y="17716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991100" y="16383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054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9436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67" name="Straight Connector 66"/>
          <p:cNvCxnSpPr>
            <a:endCxn id="66" idx="0"/>
          </p:cNvCxnSpPr>
          <p:nvPr/>
        </p:nvCxnSpPr>
        <p:spPr>
          <a:xfrm>
            <a:off x="4724400" y="1371600"/>
            <a:ext cx="1600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886200" y="12192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219200" y="2286000"/>
            <a:ext cx="1752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K1:v </a:t>
            </a:r>
            <a:r>
              <a:rPr lang="en-US" dirty="0" err="1" smtClean="0"/>
              <a:t>K1:v</a:t>
            </a:r>
            <a:r>
              <a:rPr lang="en-US" dirty="0" smtClean="0"/>
              <a:t> K2:v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352800" y="2286000"/>
            <a:ext cx="685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K2:v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267200" y="2286000"/>
            <a:ext cx="609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K1:v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953000" y="2286000"/>
            <a:ext cx="1066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K2:v K3:v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172200" y="2286000"/>
            <a:ext cx="609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K3:v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438400" y="3733800"/>
            <a:ext cx="1066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K1:v,v,v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810000" y="3733800"/>
            <a:ext cx="1219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K2:v,v,v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486400" y="3733800"/>
            <a:ext cx="1066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K3:v,v,v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rot="5400000" flipH="1" flipV="1">
            <a:off x="4076700" y="44577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5753894" y="44569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2629694" y="44569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862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5626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3" name="Down Arrow 92"/>
          <p:cNvSpPr/>
          <p:nvPr/>
        </p:nvSpPr>
        <p:spPr>
          <a:xfrm>
            <a:off x="2590800" y="2819400"/>
            <a:ext cx="3962400" cy="762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map(String </a:t>
            </a:r>
            <a:r>
              <a:rPr lang="en-US" sz="2000" b="1" i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input_key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000" b="1" i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input_value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input_key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document name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input_value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document contents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each word </a:t>
            </a:r>
            <a:r>
              <a:rPr lang="en-US" sz="2000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i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input_value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EmitIntermediate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"1");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reduce(String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output_key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intermediate_values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 </a:t>
            </a:r>
            <a:endParaRPr lang="en-US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output_key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a word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output_values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a list of counts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result = 0;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each v in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intermediate_values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(v); 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Emit(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AsString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(result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Grep</a:t>
            </a:r>
            <a:endParaRPr lang="en-US" dirty="0" smtClean="0"/>
          </a:p>
          <a:p>
            <a:r>
              <a:rPr lang="en-US" dirty="0" smtClean="0"/>
              <a:t>URL Access Frequency Counter</a:t>
            </a:r>
          </a:p>
          <a:p>
            <a:r>
              <a:rPr lang="en-US" dirty="0" smtClean="0"/>
              <a:t>Reverse Web Link Graph</a:t>
            </a:r>
          </a:p>
          <a:p>
            <a:r>
              <a:rPr lang="en-US" dirty="0" smtClean="0"/>
              <a:t>Term-Vector per Host</a:t>
            </a:r>
          </a:p>
          <a:p>
            <a:r>
              <a:rPr lang="en-US" dirty="0" smtClean="0"/>
              <a:t>Distributed Sort</a:t>
            </a:r>
          </a:p>
          <a:p>
            <a:r>
              <a:rPr lang="en-US" dirty="0" smtClean="0"/>
              <a:t>Inverted Index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Clusters</a:t>
            </a:r>
          </a:p>
          <a:p>
            <a:pPr lvl="1"/>
            <a:r>
              <a:rPr lang="en-US" dirty="0" smtClean="0"/>
              <a:t>100s-1000s Dual Core x86 Commodity Machines </a:t>
            </a:r>
          </a:p>
          <a:p>
            <a:pPr lvl="1"/>
            <a:r>
              <a:rPr lang="en-US" dirty="0" smtClean="0"/>
              <a:t>Commodity Networking (100mbps/1Gbps)</a:t>
            </a:r>
          </a:p>
          <a:p>
            <a:pPr lvl="1"/>
            <a:r>
              <a:rPr lang="en-US" dirty="0" smtClean="0"/>
              <a:t>GFS </a:t>
            </a:r>
          </a:p>
          <a:p>
            <a:r>
              <a:rPr lang="en-US" dirty="0" smtClean="0"/>
              <a:t>Google Job Scheduler</a:t>
            </a:r>
          </a:p>
          <a:p>
            <a:r>
              <a:rPr lang="en-US" dirty="0" smtClean="0"/>
              <a:t>Library linked in </a:t>
            </a:r>
            <a:r>
              <a:rPr lang="en-US" dirty="0" err="1" smtClean="0"/>
              <a:t>c++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67596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the state and identify of all workers</a:t>
            </a:r>
          </a:p>
          <a:p>
            <a:r>
              <a:rPr lang="en-US" dirty="0" smtClean="0"/>
              <a:t>Manages intermediate values</a:t>
            </a:r>
          </a:p>
          <a:p>
            <a:r>
              <a:rPr lang="en-US" dirty="0" smtClean="0"/>
              <a:t>Receives signals from Map workers upon completion</a:t>
            </a:r>
          </a:p>
          <a:p>
            <a:r>
              <a:rPr lang="en-US" dirty="0" smtClean="0"/>
              <a:t>Broadcasts signals to Reduce workers as they work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retask</a:t>
            </a:r>
            <a:r>
              <a:rPr lang="en-US" dirty="0" smtClean="0"/>
              <a:t> completed Map workers to Reduce workers.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848</Words>
  <Application>Microsoft Office PowerPoint</Application>
  <PresentationFormat>On-screen Show (4:3)</PresentationFormat>
  <Paragraphs>213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MapReduce </vt:lpstr>
      <vt:lpstr>The Problem</vt:lpstr>
      <vt:lpstr>MapReduce to the Rescue!</vt:lpstr>
      <vt:lpstr>Algorithm Picture</vt:lpstr>
      <vt:lpstr>Some Example Code</vt:lpstr>
      <vt:lpstr>Some Example Applications</vt:lpstr>
      <vt:lpstr>The Implementation</vt:lpstr>
      <vt:lpstr>Execution</vt:lpstr>
      <vt:lpstr>The Master</vt:lpstr>
      <vt:lpstr>In Case of Failure</vt:lpstr>
      <vt:lpstr>Preserving Bandwidth</vt:lpstr>
      <vt:lpstr>Backup Execution Tasks</vt:lpstr>
      <vt:lpstr>Partitioning</vt:lpstr>
      <vt:lpstr>Custom Partitioning</vt:lpstr>
      <vt:lpstr>The Combiner</vt:lpstr>
      <vt:lpstr>I/O Abstractions</vt:lpstr>
      <vt:lpstr>Skipping Bad Records</vt:lpstr>
      <vt:lpstr>Removing Unnecessary Development Pain</vt:lpstr>
      <vt:lpstr>A look at the UI (in 1994)</vt:lpstr>
      <vt:lpstr>Performance Benchmarks</vt:lpstr>
      <vt:lpstr>Search (Grep)</vt:lpstr>
      <vt:lpstr>Sort</vt:lpstr>
      <vt:lpstr>What about Backup Tasks?</vt:lpstr>
      <vt:lpstr>And wait…it’s useful!</vt:lpstr>
      <vt:lpstr>Open Source Implementation</vt:lpstr>
      <vt:lpstr>Active Disks for Large-Scale  Data Processing</vt:lpstr>
      <vt:lpstr>The Concept</vt:lpstr>
      <vt:lpstr>Shrinking Support Hardware…</vt:lpstr>
      <vt:lpstr>Example Applications</vt:lpstr>
      <vt:lpstr>Approach</vt:lpstr>
      <vt:lpstr>Results- Nearest Neighbor Search</vt:lpstr>
      <vt:lpstr>Media Mining Example</vt:lpstr>
      <vt:lpstr>Why not just use a bunch of PC’s?</vt:lpstr>
      <vt:lpstr>Some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</dc:title>
  <dc:creator>Aaron</dc:creator>
  <cp:lastModifiedBy>Aaron</cp:lastModifiedBy>
  <cp:revision>115</cp:revision>
  <dcterms:created xsi:type="dcterms:W3CDTF">2009-03-26T05:56:15Z</dcterms:created>
  <dcterms:modified xsi:type="dcterms:W3CDTF">2009-03-31T04:42:31Z</dcterms:modified>
</cp:coreProperties>
</file>