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2" r:id="rId3"/>
    <p:sldId id="293" r:id="rId4"/>
    <p:sldId id="294" r:id="rId5"/>
    <p:sldId id="295" r:id="rId6"/>
    <p:sldId id="257" r:id="rId7"/>
    <p:sldId id="282" r:id="rId8"/>
    <p:sldId id="291" r:id="rId9"/>
    <p:sldId id="283" r:id="rId10"/>
    <p:sldId id="284" r:id="rId11"/>
    <p:sldId id="285" r:id="rId12"/>
    <p:sldId id="259" r:id="rId13"/>
    <p:sldId id="287" r:id="rId14"/>
    <p:sldId id="288" r:id="rId15"/>
    <p:sldId id="276" r:id="rId16"/>
    <p:sldId id="261" r:id="rId17"/>
    <p:sldId id="262" r:id="rId18"/>
    <p:sldId id="277" r:id="rId19"/>
    <p:sldId id="281" r:id="rId20"/>
    <p:sldId id="263" r:id="rId21"/>
    <p:sldId id="279" r:id="rId22"/>
    <p:sldId id="278" r:id="rId23"/>
    <p:sldId id="280" r:id="rId24"/>
    <p:sldId id="265" r:id="rId25"/>
    <p:sldId id="266" r:id="rId26"/>
    <p:sldId id="267" r:id="rId27"/>
    <p:sldId id="268" r:id="rId28"/>
    <p:sldId id="269" r:id="rId29"/>
    <p:sldId id="271" r:id="rId30"/>
    <p:sldId id="272" r:id="rId31"/>
    <p:sldId id="273" r:id="rId32"/>
    <p:sldId id="274" r:id="rId33"/>
    <p:sldId id="275" r:id="rId34"/>
    <p:sldId id="312"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9" autoAdjust="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5823A-26F1-44DE-A8CE-A565D4EEE566}" type="datetimeFigureOut">
              <a:rPr lang="en-US" smtClean="0"/>
              <a:pPr/>
              <a:t>3/11/2013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3E3D9-7E78-4E63-8425-6CE7F74AE297}" type="slidenum">
              <a:rPr lang="en-US" smtClean="0"/>
              <a:pPr/>
              <a:t>‹#›</a:t>
            </a:fld>
            <a:endParaRPr lang="en-US"/>
          </a:p>
        </p:txBody>
      </p:sp>
    </p:spTree>
    <p:extLst>
      <p:ext uri="{BB962C8B-B14F-4D97-AF65-F5344CB8AC3E}">
        <p14:creationId xmlns:p14="http://schemas.microsoft.com/office/powerpoint/2010/main" val="8761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endParaRPr lang="de-DE"/>
          </a:p>
        </p:txBody>
      </p:sp>
    </p:spTree>
    <p:extLst>
      <p:ext uri="{BB962C8B-B14F-4D97-AF65-F5344CB8AC3E}">
        <p14:creationId xmlns:p14="http://schemas.microsoft.com/office/powerpoint/2010/main" val="3303851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MS picture, so I think we’re OK on rights</a:t>
            </a:r>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11</a:t>
            </a:fld>
            <a:endParaRPr lang="en-US"/>
          </a:p>
        </p:txBody>
      </p:sp>
    </p:spTree>
    <p:extLst>
      <p:ext uri="{BB962C8B-B14F-4D97-AF65-F5344CB8AC3E}">
        <p14:creationId xmlns:p14="http://schemas.microsoft.com/office/powerpoint/2010/main" val="216244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12</a:t>
            </a:fld>
            <a:endParaRPr lang="en-US"/>
          </a:p>
        </p:txBody>
      </p:sp>
    </p:spTree>
    <p:extLst>
      <p:ext uri="{BB962C8B-B14F-4D97-AF65-F5344CB8AC3E}">
        <p14:creationId xmlns:p14="http://schemas.microsoft.com/office/powerpoint/2010/main" val="599901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diagram is slide 15 at http://www.nicholasgcarr.com/download/carrOSBC.pdf . Please obtain</a:t>
            </a:r>
            <a:r>
              <a:rPr lang="en-US" baseline="0" dirty="0" smtClean="0"/>
              <a:t> permission</a:t>
            </a:r>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14</a:t>
            </a:fld>
            <a:endParaRPr lang="en-US"/>
          </a:p>
        </p:txBody>
      </p:sp>
    </p:spTree>
    <p:extLst>
      <p:ext uri="{BB962C8B-B14F-4D97-AF65-F5344CB8AC3E}">
        <p14:creationId xmlns:p14="http://schemas.microsoft.com/office/powerpoint/2010/main" val="2770174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CB937C-2F50-4D90-95CC-867111530A39}" type="slidenum">
              <a:rPr lang="en-US" smtClean="0"/>
              <a:pPr/>
              <a:t>15</a:t>
            </a:fld>
            <a:endParaRPr lang="en-US" dirty="0"/>
          </a:p>
        </p:txBody>
      </p:sp>
    </p:spTree>
    <p:extLst>
      <p:ext uri="{BB962C8B-B14F-4D97-AF65-F5344CB8AC3E}">
        <p14:creationId xmlns:p14="http://schemas.microsoft.com/office/powerpoint/2010/main" val="319268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25</a:t>
            </a:fld>
            <a:endParaRPr lang="en-US"/>
          </a:p>
        </p:txBody>
      </p:sp>
    </p:spTree>
    <p:extLst>
      <p:ext uri="{BB962C8B-B14F-4D97-AF65-F5344CB8AC3E}">
        <p14:creationId xmlns:p14="http://schemas.microsoft.com/office/powerpoint/2010/main" val="3377959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26</a:t>
            </a:fld>
            <a:endParaRPr lang="en-US"/>
          </a:p>
        </p:txBody>
      </p:sp>
    </p:spTree>
    <p:extLst>
      <p:ext uri="{BB962C8B-B14F-4D97-AF65-F5344CB8AC3E}">
        <p14:creationId xmlns:p14="http://schemas.microsoft.com/office/powerpoint/2010/main" val="4141993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27</a:t>
            </a:fld>
            <a:endParaRPr lang="en-US"/>
          </a:p>
        </p:txBody>
      </p:sp>
    </p:spTree>
    <p:extLst>
      <p:ext uri="{BB962C8B-B14F-4D97-AF65-F5344CB8AC3E}">
        <p14:creationId xmlns:p14="http://schemas.microsoft.com/office/powerpoint/2010/main" val="1191301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28</a:t>
            </a:fld>
            <a:endParaRPr lang="en-US"/>
          </a:p>
        </p:txBody>
      </p:sp>
    </p:spTree>
    <p:extLst>
      <p:ext uri="{BB962C8B-B14F-4D97-AF65-F5344CB8AC3E}">
        <p14:creationId xmlns:p14="http://schemas.microsoft.com/office/powerpoint/2010/main" val="2797669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Azure.com</a:t>
            </a:r>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33</a:t>
            </a:fld>
            <a:endParaRPr lang="en-US"/>
          </a:p>
        </p:txBody>
      </p:sp>
    </p:spTree>
    <p:extLst>
      <p:ext uri="{BB962C8B-B14F-4D97-AF65-F5344CB8AC3E}">
        <p14:creationId xmlns:p14="http://schemas.microsoft.com/office/powerpoint/2010/main" val="1421608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endParaRPr lang="de-DE"/>
          </a:p>
        </p:txBody>
      </p:sp>
    </p:spTree>
    <p:extLst>
      <p:ext uri="{BB962C8B-B14F-4D97-AF65-F5344CB8AC3E}">
        <p14:creationId xmlns:p14="http://schemas.microsoft.com/office/powerpoint/2010/main" val="410896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endParaRPr lang="de-DE"/>
          </a:p>
        </p:txBody>
      </p:sp>
    </p:spTree>
    <p:extLst>
      <p:ext uri="{BB962C8B-B14F-4D97-AF65-F5344CB8AC3E}">
        <p14:creationId xmlns:p14="http://schemas.microsoft.com/office/powerpoint/2010/main" val="156404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endParaRPr lang="de-DE"/>
          </a:p>
        </p:txBody>
      </p:sp>
    </p:spTree>
    <p:extLst>
      <p:ext uri="{BB962C8B-B14F-4D97-AF65-F5344CB8AC3E}">
        <p14:creationId xmlns:p14="http://schemas.microsoft.com/office/powerpoint/2010/main" val="2441684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endParaRPr lang="de-DE"/>
          </a:p>
        </p:txBody>
      </p:sp>
    </p:spTree>
    <p:extLst>
      <p:ext uri="{BB962C8B-B14F-4D97-AF65-F5344CB8AC3E}">
        <p14:creationId xmlns:p14="http://schemas.microsoft.com/office/powerpoint/2010/main" val="1588806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endParaRPr lang="de-DE"/>
          </a:p>
        </p:txBody>
      </p:sp>
    </p:spTree>
    <p:extLst>
      <p:ext uri="{BB962C8B-B14F-4D97-AF65-F5344CB8AC3E}">
        <p14:creationId xmlns:p14="http://schemas.microsoft.com/office/powerpoint/2010/main" val="374787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endParaRPr lang="de-DE"/>
          </a:p>
        </p:txBody>
      </p:sp>
    </p:spTree>
    <p:extLst>
      <p:ext uri="{BB962C8B-B14F-4D97-AF65-F5344CB8AC3E}">
        <p14:creationId xmlns:p14="http://schemas.microsoft.com/office/powerpoint/2010/main" val="175167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endParaRPr lang="de-DE"/>
          </a:p>
        </p:txBody>
      </p:sp>
    </p:spTree>
    <p:extLst>
      <p:ext uri="{BB962C8B-B14F-4D97-AF65-F5344CB8AC3E}">
        <p14:creationId xmlns:p14="http://schemas.microsoft.com/office/powerpoint/2010/main" val="84861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Found this diagram</a:t>
            </a:r>
            <a:r>
              <a:rPr lang="en-US" baseline="0" dirty="0" smtClean="0"/>
              <a:t> on the web, can’t remember where. Need something similar to it, or to </a:t>
            </a:r>
            <a:r>
              <a:rPr lang="en-US" sz="1200" dirty="0" smtClean="0">
                <a:cs typeface="Times New Roman" pitchFamily="18" charset="0"/>
              </a:rPr>
              <a:t> </a:t>
            </a:r>
            <a:r>
              <a:rPr lang="en-US" sz="1200" dirty="0" err="1" smtClean="0">
                <a:cs typeface="Times New Roman" pitchFamily="18" charset="0"/>
              </a:rPr>
              <a:t>Heinzelreiter</a:t>
            </a:r>
            <a:r>
              <a:rPr lang="en-US" sz="1200" baseline="0" dirty="0" smtClean="0">
                <a:cs typeface="Times New Roman" pitchFamily="18" charset="0"/>
              </a:rPr>
              <a:t> &amp;</a:t>
            </a:r>
            <a:r>
              <a:rPr lang="en-US" sz="1200" dirty="0" smtClean="0">
                <a:cs typeface="Times New Roman" pitchFamily="18" charset="0"/>
              </a:rPr>
              <a:t> </a:t>
            </a:r>
            <a:r>
              <a:rPr lang="en-US" sz="1200" dirty="0" err="1" smtClean="0">
                <a:cs typeface="Times New Roman" pitchFamily="18" charset="0"/>
              </a:rPr>
              <a:t>Kurschl</a:t>
            </a:r>
            <a:r>
              <a:rPr lang="en-US" sz="1200" dirty="0" smtClean="0">
                <a:cs typeface="Times New Roman" pitchFamily="18" charset="0"/>
              </a:rPr>
              <a:t>, slide 21</a:t>
            </a:r>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6</a:t>
            </a:fld>
            <a:endParaRPr lang="en-US"/>
          </a:p>
        </p:txBody>
      </p:sp>
    </p:spTree>
    <p:extLst>
      <p:ext uri="{BB962C8B-B14F-4D97-AF65-F5344CB8AC3E}">
        <p14:creationId xmlns:p14="http://schemas.microsoft.com/office/powerpoint/2010/main" val="252640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diagram, replace dumb terminals with PCs, remove server. Don’t link the PCs, they’re standalone</a:t>
            </a:r>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7</a:t>
            </a:fld>
            <a:endParaRPr lang="en-US"/>
          </a:p>
        </p:txBody>
      </p:sp>
    </p:spTree>
    <p:extLst>
      <p:ext uri="{BB962C8B-B14F-4D97-AF65-F5344CB8AC3E}">
        <p14:creationId xmlns:p14="http://schemas.microsoft.com/office/powerpoint/2010/main" val="15094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previous slide, but now link PCs together with cables peer-to-peer</a:t>
            </a:r>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8</a:t>
            </a:fld>
            <a:endParaRPr lang="en-US"/>
          </a:p>
        </p:txBody>
      </p:sp>
    </p:spTree>
    <p:extLst>
      <p:ext uri="{BB962C8B-B14F-4D97-AF65-F5344CB8AC3E}">
        <p14:creationId xmlns:p14="http://schemas.microsoft.com/office/powerpoint/2010/main" val="129377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previous slide, but connect PCs to</a:t>
            </a:r>
            <a:r>
              <a:rPr lang="en-US" baseline="0" dirty="0" smtClean="0"/>
              <a:t> a small central server. Similar to H&amp;K slide 22</a:t>
            </a:r>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9</a:t>
            </a:fld>
            <a:endParaRPr lang="en-US"/>
          </a:p>
        </p:txBody>
      </p:sp>
    </p:spTree>
    <p:extLst>
      <p:ext uri="{BB962C8B-B14F-4D97-AF65-F5344CB8AC3E}">
        <p14:creationId xmlns:p14="http://schemas.microsoft.com/office/powerpoint/2010/main" val="6564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H&amp;K slide 23, but don’t bother with the data tier, just PC clients</a:t>
            </a:r>
            <a:r>
              <a:rPr lang="en-US" baseline="0" dirty="0" smtClean="0"/>
              <a:t> going to a rack of PC server. Same as previous slide, but now with bigger server, a rack of PCs. </a:t>
            </a:r>
            <a:endParaRPr lang="en-US" dirty="0"/>
          </a:p>
        </p:txBody>
      </p:sp>
      <p:sp>
        <p:nvSpPr>
          <p:cNvPr id="4" name="Slide Number Placeholder 3"/>
          <p:cNvSpPr>
            <a:spLocks noGrp="1"/>
          </p:cNvSpPr>
          <p:nvPr>
            <p:ph type="sldNum" sz="quarter" idx="10"/>
          </p:nvPr>
        </p:nvSpPr>
        <p:spPr/>
        <p:txBody>
          <a:bodyPr/>
          <a:lstStyle/>
          <a:p>
            <a:fld id="{FDD3E3D9-7E78-4E63-8425-6CE7F74AE297}" type="slidenum">
              <a:rPr lang="en-US" smtClean="0"/>
              <a:pPr/>
              <a:t>10</a:t>
            </a:fld>
            <a:endParaRPr lang="en-US"/>
          </a:p>
        </p:txBody>
      </p:sp>
    </p:spTree>
    <p:extLst>
      <p:ext uri="{BB962C8B-B14F-4D97-AF65-F5344CB8AC3E}">
        <p14:creationId xmlns:p14="http://schemas.microsoft.com/office/powerpoint/2010/main" val="135874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64D2D5-D399-4FB8-BA86-3F13C78DC4A8}"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4D2D5-D399-4FB8-BA86-3F13C78DC4A8}"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4D2D5-D399-4FB8-BA86-3F13C78DC4A8}"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5796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4D2D5-D399-4FB8-BA86-3F13C78DC4A8}"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4D2D5-D399-4FB8-BA86-3F13C78DC4A8}" type="datetimeFigureOut">
              <a:rPr lang="en-US" smtClean="0"/>
              <a:pPr/>
              <a:t>3/11/2013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64D2D5-D399-4FB8-BA86-3F13C78DC4A8}" type="datetimeFigureOut">
              <a:rPr lang="en-US" smtClean="0"/>
              <a:pPr/>
              <a:t>3/11/2013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64D2D5-D399-4FB8-BA86-3F13C78DC4A8}" type="datetimeFigureOut">
              <a:rPr lang="en-US" smtClean="0"/>
              <a:pPr/>
              <a:t>3/11/2013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64D2D5-D399-4FB8-BA86-3F13C78DC4A8}" type="datetimeFigureOut">
              <a:rPr lang="en-US" smtClean="0"/>
              <a:pPr/>
              <a:t>3/11/2013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4D2D5-D399-4FB8-BA86-3F13C78DC4A8}" type="datetimeFigureOut">
              <a:rPr lang="en-US" smtClean="0"/>
              <a:pPr/>
              <a:t>3/11/2013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4D2D5-D399-4FB8-BA86-3F13C78DC4A8}" type="datetimeFigureOut">
              <a:rPr lang="en-US" smtClean="0"/>
              <a:pPr/>
              <a:t>3/11/2013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4D2D5-D399-4FB8-BA86-3F13C78DC4A8}" type="datetimeFigureOut">
              <a:rPr lang="en-US" smtClean="0"/>
              <a:pPr/>
              <a:t>3/11/2013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CDCC0-8A0E-415E-9C15-0898C2B045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4D2D5-D399-4FB8-BA86-3F13C78DC4A8}" type="datetimeFigureOut">
              <a:rPr lang="en-US" smtClean="0"/>
              <a:pPr/>
              <a:t>3/11/2013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CDCC0-8A0E-415E-9C15-0898C2B045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67000"/>
            <a:ext cx="9144000" cy="1470025"/>
          </a:xfrm>
        </p:spPr>
        <p:txBody>
          <a:bodyPr/>
          <a:lstStyle/>
          <a:p>
            <a:r>
              <a:rPr lang="en-US" dirty="0" smtClean="0"/>
              <a:t>Introduction to Cloud Computing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219200"/>
            <a:ext cx="3962400" cy="396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457200" y="152400"/>
            <a:ext cx="8229600" cy="1143000"/>
          </a:xfrm>
        </p:spPr>
        <p:txBody>
          <a:bodyPr>
            <a:normAutofit/>
          </a:bodyPr>
          <a:lstStyle/>
          <a:p>
            <a:r>
              <a:rPr lang="en-US" dirty="0" smtClean="0"/>
              <a:t>Then the Web got big</a:t>
            </a:r>
            <a:endParaRPr lang="en-US" dirty="0"/>
          </a:p>
        </p:txBody>
      </p:sp>
      <p:sp>
        <p:nvSpPr>
          <p:cNvPr id="7" name="Title 1"/>
          <p:cNvSpPr txBox="1">
            <a:spLocks/>
          </p:cNvSpPr>
          <p:nvPr/>
        </p:nvSpPr>
        <p:spPr>
          <a:xfrm>
            <a:off x="381000" y="54102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Server had to become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cluster of PCs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Then the Web got REALLY big, and really important</a:t>
            </a:r>
            <a:endParaRPr lang="en-US" dirty="0"/>
          </a:p>
        </p:txBody>
      </p:sp>
      <p:sp>
        <p:nvSpPr>
          <p:cNvPr id="7" name="Title 1"/>
          <p:cNvSpPr txBox="1">
            <a:spLocks/>
          </p:cNvSpPr>
          <p:nvPr/>
        </p:nvSpPr>
        <p:spPr>
          <a:xfrm>
            <a:off x="381000" y="49530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Server PCs had to live in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expensive data center</a:t>
            </a:r>
          </a:p>
        </p:txBody>
      </p:sp>
      <p:pic>
        <p:nvPicPr>
          <p:cNvPr id="40962" name="Picture 2" descr="http://www.datacenterknowledge.com/wp-content/uploads/2009/09/aerial-470.jpg"/>
          <p:cNvPicPr>
            <a:picLocks noChangeAspect="1" noChangeArrowheads="1"/>
          </p:cNvPicPr>
          <p:nvPr/>
        </p:nvPicPr>
        <p:blipFill>
          <a:blip r:embed="rId3" cstate="print"/>
          <a:srcRect/>
          <a:stretch>
            <a:fillRect/>
          </a:stretch>
        </p:blipFill>
        <p:spPr bwMode="auto">
          <a:xfrm>
            <a:off x="2362200" y="1524000"/>
            <a:ext cx="4476750" cy="318135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447800" y="6172200"/>
            <a:ext cx="7239000" cy="369332"/>
          </a:xfrm>
          <a:prstGeom prst="rect">
            <a:avLst/>
          </a:prstGeom>
          <a:noFill/>
        </p:spPr>
        <p:txBody>
          <a:bodyPr wrap="square" rtlCol="0">
            <a:spAutoFit/>
          </a:bodyPr>
          <a:lstStyle/>
          <a:p>
            <a:r>
              <a:rPr lang="en-US" dirty="0" smtClean="0"/>
              <a:t>Microsoft Data Center in Dublin,  27,000 m</a:t>
            </a:r>
            <a:r>
              <a:rPr lang="en-US" baseline="30000" dirty="0" smtClean="0"/>
              <a:t>2</a:t>
            </a:r>
            <a:r>
              <a:rPr lang="en-US" dirty="0" smtClean="0"/>
              <a:t>, 22 MW, US$ 500 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Centers</a:t>
            </a:r>
            <a:endParaRPr lang="en-US" dirty="0"/>
          </a:p>
        </p:txBody>
      </p:sp>
      <p:sp>
        <p:nvSpPr>
          <p:cNvPr id="3" name="Content Placeholder 2"/>
          <p:cNvSpPr>
            <a:spLocks noGrp="1"/>
          </p:cNvSpPr>
          <p:nvPr>
            <p:ph idx="1"/>
          </p:nvPr>
        </p:nvSpPr>
        <p:spPr/>
        <p:txBody>
          <a:bodyPr>
            <a:normAutofit/>
          </a:bodyPr>
          <a:lstStyle/>
          <a:p>
            <a:r>
              <a:rPr lang="en-US" dirty="0" smtClean="0"/>
              <a:t>Need lots of electric power (e.g</a:t>
            </a:r>
            <a:r>
              <a:rPr lang="en-US" dirty="0"/>
              <a:t>.</a:t>
            </a:r>
            <a:r>
              <a:rPr lang="en-US" dirty="0" smtClean="0"/>
              <a:t> 1.5% of all US electricity, EPA 2007)</a:t>
            </a:r>
          </a:p>
          <a:p>
            <a:r>
              <a:rPr lang="en-US" dirty="0" smtClean="0"/>
              <a:t>Long lead time to build</a:t>
            </a:r>
          </a:p>
          <a:p>
            <a:r>
              <a:rPr lang="en-US" dirty="0" smtClean="0"/>
              <a:t>Inflexible investment of capital</a:t>
            </a:r>
          </a:p>
          <a:p>
            <a:r>
              <a:rPr lang="en-US" dirty="0" smtClean="0"/>
              <a:t>Need specialized skills (security, failover, load balancing, etc.) </a:t>
            </a:r>
          </a:p>
          <a:p>
            <a:r>
              <a:rPr lang="en-US" dirty="0" smtClean="0"/>
              <a:t>Takes time away from core competencies</a:t>
            </a:r>
          </a:p>
          <a:p>
            <a:r>
              <a:rPr lang="en-US" dirty="0" smtClean="0"/>
              <a:t>Hard for all but largest companies to own/run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smtClean="0"/>
              <a:t>Solution: Outsource Data Center</a:t>
            </a:r>
            <a:endParaRPr lang="en-US" dirty="0"/>
          </a:p>
        </p:txBody>
      </p:sp>
      <p:sp>
        <p:nvSpPr>
          <p:cNvPr id="7" name="Content Placeholder 2"/>
          <p:cNvSpPr>
            <a:spLocks noGrp="1"/>
          </p:cNvSpPr>
          <p:nvPr>
            <p:ph idx="1"/>
          </p:nvPr>
        </p:nvSpPr>
        <p:spPr>
          <a:xfrm>
            <a:off x="457200" y="1600200"/>
            <a:ext cx="8229600" cy="4525963"/>
          </a:xfrm>
        </p:spPr>
        <p:txBody>
          <a:bodyPr>
            <a:normAutofit fontScale="92500"/>
          </a:bodyPr>
          <a:lstStyle/>
          <a:p>
            <a:r>
              <a:rPr lang="en-US" dirty="0" smtClean="0"/>
              <a:t>Can reap economies of scale</a:t>
            </a:r>
          </a:p>
          <a:p>
            <a:r>
              <a:rPr lang="en-US" dirty="0" smtClean="0"/>
              <a:t>Because of scale, can afford specialized skills</a:t>
            </a:r>
          </a:p>
          <a:p>
            <a:r>
              <a:rPr lang="en-US" dirty="0" smtClean="0"/>
              <a:t>Web developers can concentrate on their core competencies that give them market advantage</a:t>
            </a:r>
          </a:p>
          <a:p>
            <a:r>
              <a:rPr lang="en-US" dirty="0" smtClean="0"/>
              <a:t>Shorter lead times</a:t>
            </a:r>
          </a:p>
          <a:p>
            <a:r>
              <a:rPr lang="en-US" dirty="0" smtClean="0"/>
              <a:t>Lower capital requirements</a:t>
            </a:r>
          </a:p>
          <a:p>
            <a:r>
              <a:rPr lang="en-US" dirty="0" smtClean="0"/>
              <a:t>Computing power becomes a commodity, as did electric power in early 20</a:t>
            </a:r>
            <a:r>
              <a:rPr lang="en-US" baseline="30000" dirty="0" smtClean="0"/>
              <a:t>th</a:t>
            </a:r>
            <a:r>
              <a:rPr lang="en-US" dirty="0" smtClean="0"/>
              <a:t> century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381347" y="1905000"/>
            <a:ext cx="5876703" cy="2667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95400" y="5257800"/>
            <a:ext cx="6934200" cy="923330"/>
          </a:xfrm>
          <a:prstGeom prst="rect">
            <a:avLst/>
          </a:prstGeom>
          <a:noFill/>
        </p:spPr>
        <p:txBody>
          <a:bodyPr wrap="square" rtlCol="0">
            <a:spAutoFit/>
          </a:bodyPr>
          <a:lstStyle/>
          <a:p>
            <a:r>
              <a:rPr lang="en-US" dirty="0" smtClean="0"/>
              <a:t>See </a:t>
            </a:r>
            <a:r>
              <a:rPr lang="en-US" i="1" dirty="0" smtClean="0"/>
              <a:t>The Big Switch: Rewiring the World, from Edison to Google </a:t>
            </a:r>
            <a:r>
              <a:rPr lang="en-US" dirty="0" smtClean="0"/>
              <a:t>,  by Nicholas Carr, Norton, 2008, from which this chart is taken</a:t>
            </a:r>
          </a:p>
          <a:p>
            <a:endParaRPr lang="en-US" dirty="0"/>
          </a:p>
        </p:txBody>
      </p:sp>
      <p:sp>
        <p:nvSpPr>
          <p:cNvPr id="6" name="Title 1"/>
          <p:cNvSpPr txBox="1">
            <a:spLocks/>
          </p:cNvSpPr>
          <p:nvPr/>
        </p:nvSpPr>
        <p:spPr>
          <a:xfrm>
            <a:off x="304800" y="3810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Similar to Electrification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in Early 20</a:t>
            </a:r>
            <a:r>
              <a:rPr kumimoji="0" lang="en-US" sz="4400" b="0" i="0" u="none" strike="noStrike" kern="1200" cap="none" spc="0" normalizeH="0" baseline="30000" noProof="0" dirty="0" smtClean="0">
                <a:ln>
                  <a:noFill/>
                </a:ln>
                <a:solidFill>
                  <a:schemeClr val="tx1"/>
                </a:solidFill>
                <a:effectLst/>
                <a:uLnTx/>
                <a:uFillTx/>
                <a:latin typeface="+mj-lt"/>
                <a:ea typeface="+mj-ea"/>
                <a:cs typeface="+mj-cs"/>
              </a:rPr>
              <a:t>th</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Century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lvl="0">
              <a:defRPr/>
            </a:pPr>
            <a:r>
              <a:rPr lang="en-US" dirty="0" smtClean="0"/>
              <a:t>Types of Clouds</a:t>
            </a:r>
            <a:endParaRPr lang="en-US" dirty="0"/>
          </a:p>
        </p:txBody>
      </p:sp>
      <p:grpSp>
        <p:nvGrpSpPr>
          <p:cNvPr id="7" name="Group 6"/>
          <p:cNvGrpSpPr/>
          <p:nvPr/>
        </p:nvGrpSpPr>
        <p:grpSpPr>
          <a:xfrm>
            <a:off x="30480" y="1853582"/>
            <a:ext cx="9113520" cy="4775817"/>
            <a:chOff x="-80665" y="1590500"/>
            <a:chExt cx="10748665" cy="4962700"/>
          </a:xfrm>
        </p:grpSpPr>
        <p:grpSp>
          <p:nvGrpSpPr>
            <p:cNvPr id="6" name="Group 5"/>
            <p:cNvGrpSpPr/>
            <p:nvPr/>
          </p:nvGrpSpPr>
          <p:grpSpPr>
            <a:xfrm>
              <a:off x="-80665" y="1600200"/>
              <a:ext cx="2519065" cy="4953000"/>
              <a:chOff x="0" y="1600200"/>
              <a:chExt cx="2519065" cy="4953000"/>
            </a:xfrm>
          </p:grpSpPr>
          <p:sp>
            <p:nvSpPr>
              <p:cNvPr id="17" name="Rounded Rectangle 16"/>
              <p:cNvSpPr/>
              <p:nvPr/>
            </p:nvSpPr>
            <p:spPr>
              <a:xfrm>
                <a:off x="614065" y="1600200"/>
                <a:ext cx="1905000" cy="4953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en-US" b="1" dirty="0" smtClean="0"/>
                  <a:t>Private</a:t>
                </a:r>
              </a:p>
              <a:p>
                <a:pPr algn="ctr"/>
                <a:r>
                  <a:rPr lang="en-US" sz="1600" dirty="0" smtClean="0"/>
                  <a:t>(On-Premise)</a:t>
                </a:r>
              </a:p>
              <a:p>
                <a:pPr algn="ctr"/>
                <a:endParaRPr lang="en-US" sz="1600" dirty="0" smtClean="0"/>
              </a:p>
            </p:txBody>
          </p:sp>
          <p:sp>
            <p:nvSpPr>
              <p:cNvPr id="13" name="Rounded Rectangle 12"/>
              <p:cNvSpPr/>
              <p:nvPr/>
            </p:nvSpPr>
            <p:spPr>
              <a:xfrm>
                <a:off x="690265" y="5572125"/>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Storage</a:t>
                </a:r>
              </a:p>
            </p:txBody>
          </p:sp>
          <p:sp>
            <p:nvSpPr>
              <p:cNvPr id="20" name="Rounded Rectangle 19"/>
              <p:cNvSpPr/>
              <p:nvPr/>
            </p:nvSpPr>
            <p:spPr>
              <a:xfrm>
                <a:off x="690265" y="512445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Server HW</a:t>
                </a:r>
              </a:p>
            </p:txBody>
          </p:sp>
          <p:sp>
            <p:nvSpPr>
              <p:cNvPr id="21" name="Rounded Rectangle 20"/>
              <p:cNvSpPr/>
              <p:nvPr/>
            </p:nvSpPr>
            <p:spPr>
              <a:xfrm>
                <a:off x="690265" y="601980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Networking</a:t>
                </a:r>
              </a:p>
            </p:txBody>
          </p:sp>
          <p:sp>
            <p:nvSpPr>
              <p:cNvPr id="22" name="Rounded Rectangle 21"/>
              <p:cNvSpPr/>
              <p:nvPr/>
            </p:nvSpPr>
            <p:spPr>
              <a:xfrm>
                <a:off x="690265" y="4200525"/>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Servers</a:t>
                </a:r>
              </a:p>
            </p:txBody>
          </p:sp>
          <p:sp>
            <p:nvSpPr>
              <p:cNvPr id="23" name="Rounded Rectangle 22"/>
              <p:cNvSpPr/>
              <p:nvPr/>
            </p:nvSpPr>
            <p:spPr>
              <a:xfrm>
                <a:off x="690265" y="375285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Databases</a:t>
                </a:r>
              </a:p>
            </p:txBody>
          </p:sp>
          <p:sp>
            <p:nvSpPr>
              <p:cNvPr id="28" name="Rounded Rectangle 27"/>
              <p:cNvSpPr/>
              <p:nvPr/>
            </p:nvSpPr>
            <p:spPr>
              <a:xfrm>
                <a:off x="690265" y="464820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Virtualization</a:t>
                </a:r>
              </a:p>
            </p:txBody>
          </p:sp>
          <p:sp>
            <p:nvSpPr>
              <p:cNvPr id="29" name="Rounded Rectangle 28"/>
              <p:cNvSpPr/>
              <p:nvPr/>
            </p:nvSpPr>
            <p:spPr>
              <a:xfrm>
                <a:off x="690265" y="2828925"/>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Runtimes</a:t>
                </a:r>
              </a:p>
            </p:txBody>
          </p:sp>
          <p:sp>
            <p:nvSpPr>
              <p:cNvPr id="30" name="Rounded Rectangle 29"/>
              <p:cNvSpPr/>
              <p:nvPr/>
            </p:nvSpPr>
            <p:spPr>
              <a:xfrm>
                <a:off x="690265" y="238125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Applications</a:t>
                </a:r>
              </a:p>
            </p:txBody>
          </p:sp>
          <p:sp>
            <p:nvSpPr>
              <p:cNvPr id="31" name="Rounded Rectangle 30"/>
              <p:cNvSpPr/>
              <p:nvPr/>
            </p:nvSpPr>
            <p:spPr>
              <a:xfrm>
                <a:off x="690265" y="327660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100" dirty="0" smtClean="0"/>
                  <a:t>Security &amp; Integration</a:t>
                </a:r>
              </a:p>
            </p:txBody>
          </p:sp>
          <p:sp>
            <p:nvSpPr>
              <p:cNvPr id="51" name="Left Brace 50"/>
              <p:cNvSpPr/>
              <p:nvPr/>
            </p:nvSpPr>
            <p:spPr>
              <a:xfrm>
                <a:off x="347365" y="2381250"/>
                <a:ext cx="266700" cy="4019550"/>
              </a:xfrm>
              <a:prstGeom prst="leftBrace">
                <a:avLst>
                  <a:gd name="adj1" fmla="val 3688"/>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53" name="TextBox 52"/>
              <p:cNvSpPr txBox="1"/>
              <p:nvPr/>
            </p:nvSpPr>
            <p:spPr>
              <a:xfrm>
                <a:off x="0" y="3891992"/>
                <a:ext cx="521272" cy="1213408"/>
              </a:xfrm>
              <a:prstGeom prst="rect">
                <a:avLst/>
              </a:prstGeom>
              <a:noFill/>
            </p:spPr>
            <p:txBody>
              <a:bodyPr vert="vert270" wrap="none" rtlCol="0">
                <a:spAutoFit/>
              </a:bodyPr>
              <a:lstStyle/>
              <a:p>
                <a:r>
                  <a:rPr lang="en-US" sz="1600" dirty="0" smtClean="0"/>
                  <a:t>You manage</a:t>
                </a:r>
                <a:endParaRPr lang="en-US" sz="1600" dirty="0"/>
              </a:p>
            </p:txBody>
          </p:sp>
        </p:grpSp>
        <p:grpSp>
          <p:nvGrpSpPr>
            <p:cNvPr id="4" name="Group 3"/>
            <p:cNvGrpSpPr/>
            <p:nvPr/>
          </p:nvGrpSpPr>
          <p:grpSpPr>
            <a:xfrm>
              <a:off x="2438400" y="1600200"/>
              <a:ext cx="3128665" cy="4953000"/>
              <a:chOff x="2519065" y="1600200"/>
              <a:chExt cx="3128665" cy="4953000"/>
            </a:xfrm>
          </p:grpSpPr>
          <p:sp>
            <p:nvSpPr>
              <p:cNvPr id="18" name="Rounded Rectangle 17"/>
              <p:cNvSpPr/>
              <p:nvPr/>
            </p:nvSpPr>
            <p:spPr>
              <a:xfrm>
                <a:off x="3128665" y="1600200"/>
                <a:ext cx="1905000" cy="4953000"/>
              </a:xfrm>
              <a:prstGeom prst="roundRect">
                <a:avLst/>
              </a:prstGeom>
              <a:ln/>
            </p:spPr>
            <p:style>
              <a:lnRef idx="1">
                <a:schemeClr val="accent2"/>
              </a:lnRef>
              <a:fillRef idx="3">
                <a:schemeClr val="accent2"/>
              </a:fillRef>
              <a:effectRef idx="2">
                <a:schemeClr val="accent2"/>
              </a:effectRef>
              <a:fontRef idx="minor">
                <a:schemeClr val="lt1"/>
              </a:fontRef>
            </p:style>
            <p:txBody>
              <a:bodyPr lIns="0" rIns="0" rtlCol="0" anchor="t" anchorCtr="0"/>
              <a:lstStyle/>
              <a:p>
                <a:pPr algn="ctr"/>
                <a:r>
                  <a:rPr lang="en-US" b="1" dirty="0" smtClean="0"/>
                  <a:t>Infrastructure</a:t>
                </a:r>
              </a:p>
              <a:p>
                <a:pPr algn="ctr"/>
                <a:r>
                  <a:rPr lang="en-US" sz="1600" dirty="0" smtClean="0"/>
                  <a:t>(as a Service)</a:t>
                </a:r>
              </a:p>
            </p:txBody>
          </p:sp>
          <p:sp>
            <p:nvSpPr>
              <p:cNvPr id="32" name="Rounded Rectangle 31"/>
              <p:cNvSpPr/>
              <p:nvPr/>
            </p:nvSpPr>
            <p:spPr>
              <a:xfrm>
                <a:off x="3204865" y="5572125"/>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Storage</a:t>
                </a:r>
              </a:p>
            </p:txBody>
          </p:sp>
          <p:sp>
            <p:nvSpPr>
              <p:cNvPr id="33" name="Rounded Rectangle 32"/>
              <p:cNvSpPr/>
              <p:nvPr/>
            </p:nvSpPr>
            <p:spPr>
              <a:xfrm>
                <a:off x="3204865" y="512445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Server HW</a:t>
                </a:r>
              </a:p>
            </p:txBody>
          </p:sp>
          <p:sp>
            <p:nvSpPr>
              <p:cNvPr id="34" name="Rounded Rectangle 33"/>
              <p:cNvSpPr/>
              <p:nvPr/>
            </p:nvSpPr>
            <p:spPr>
              <a:xfrm>
                <a:off x="3204865" y="601980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Networking</a:t>
                </a:r>
              </a:p>
            </p:txBody>
          </p:sp>
          <p:sp>
            <p:nvSpPr>
              <p:cNvPr id="35" name="Rounded Rectangle 34"/>
              <p:cNvSpPr/>
              <p:nvPr/>
            </p:nvSpPr>
            <p:spPr>
              <a:xfrm>
                <a:off x="3204865" y="4200525"/>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Servers</a:t>
                </a:r>
              </a:p>
            </p:txBody>
          </p:sp>
          <p:sp>
            <p:nvSpPr>
              <p:cNvPr id="36" name="Rounded Rectangle 35"/>
              <p:cNvSpPr/>
              <p:nvPr/>
            </p:nvSpPr>
            <p:spPr>
              <a:xfrm>
                <a:off x="3204865" y="375285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Databases</a:t>
                </a:r>
              </a:p>
            </p:txBody>
          </p:sp>
          <p:sp>
            <p:nvSpPr>
              <p:cNvPr id="37" name="Rounded Rectangle 36"/>
              <p:cNvSpPr/>
              <p:nvPr/>
            </p:nvSpPr>
            <p:spPr>
              <a:xfrm>
                <a:off x="3204865" y="464820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Virtualization</a:t>
                </a:r>
              </a:p>
            </p:txBody>
          </p:sp>
          <p:sp>
            <p:nvSpPr>
              <p:cNvPr id="38" name="Rounded Rectangle 37"/>
              <p:cNvSpPr/>
              <p:nvPr/>
            </p:nvSpPr>
            <p:spPr>
              <a:xfrm>
                <a:off x="3204865" y="2828925"/>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Runtimes</a:t>
                </a:r>
              </a:p>
            </p:txBody>
          </p:sp>
          <p:sp>
            <p:nvSpPr>
              <p:cNvPr id="39" name="Rounded Rectangle 38"/>
              <p:cNvSpPr/>
              <p:nvPr/>
            </p:nvSpPr>
            <p:spPr>
              <a:xfrm>
                <a:off x="3204865" y="238125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Applications</a:t>
                </a:r>
              </a:p>
            </p:txBody>
          </p:sp>
          <p:sp>
            <p:nvSpPr>
              <p:cNvPr id="40" name="Rounded Rectangle 39"/>
              <p:cNvSpPr/>
              <p:nvPr/>
            </p:nvSpPr>
            <p:spPr>
              <a:xfrm>
                <a:off x="3204865" y="327660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100" dirty="0"/>
                  <a:t>Security &amp; Integration</a:t>
                </a:r>
              </a:p>
            </p:txBody>
          </p:sp>
          <p:sp>
            <p:nvSpPr>
              <p:cNvPr id="56" name="Left Brace 55"/>
              <p:cNvSpPr/>
              <p:nvPr/>
            </p:nvSpPr>
            <p:spPr>
              <a:xfrm flipH="1">
                <a:off x="5033665" y="4200525"/>
                <a:ext cx="266700" cy="2190750"/>
              </a:xfrm>
              <a:prstGeom prst="leftBrace">
                <a:avLst>
                  <a:gd name="adj1" fmla="val 737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57" name="TextBox 56"/>
              <p:cNvSpPr txBox="1"/>
              <p:nvPr/>
            </p:nvSpPr>
            <p:spPr>
              <a:xfrm flipH="1">
                <a:off x="5126458" y="4269447"/>
                <a:ext cx="521272" cy="1932465"/>
              </a:xfrm>
              <a:prstGeom prst="rect">
                <a:avLst/>
              </a:prstGeom>
              <a:noFill/>
            </p:spPr>
            <p:txBody>
              <a:bodyPr vert="eaVert" wrap="none" rtlCol="0">
                <a:spAutoFit/>
              </a:bodyPr>
              <a:lstStyle/>
              <a:p>
                <a:r>
                  <a:rPr lang="en-US" sz="1600" dirty="0" smtClean="0"/>
                  <a:t>Managed by vendor</a:t>
                </a:r>
                <a:endParaRPr lang="en-US" sz="1600" dirty="0"/>
              </a:p>
            </p:txBody>
          </p:sp>
          <p:sp>
            <p:nvSpPr>
              <p:cNvPr id="58" name="Left Brace 57"/>
              <p:cNvSpPr/>
              <p:nvPr/>
            </p:nvSpPr>
            <p:spPr>
              <a:xfrm>
                <a:off x="2866430" y="2381250"/>
                <a:ext cx="266700" cy="1752600"/>
              </a:xfrm>
              <a:prstGeom prst="leftBrace">
                <a:avLst>
                  <a:gd name="adj1" fmla="val 3687"/>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59" name="TextBox 58"/>
              <p:cNvSpPr txBox="1"/>
              <p:nvPr/>
            </p:nvSpPr>
            <p:spPr>
              <a:xfrm>
                <a:off x="2519065" y="2571749"/>
                <a:ext cx="521272" cy="1398274"/>
              </a:xfrm>
              <a:prstGeom prst="rect">
                <a:avLst/>
              </a:prstGeom>
              <a:noFill/>
            </p:spPr>
            <p:txBody>
              <a:bodyPr vert="vert270" wrap="square" rtlCol="0">
                <a:spAutoFit/>
              </a:bodyPr>
              <a:lstStyle/>
              <a:p>
                <a:r>
                  <a:rPr lang="en-US" sz="1600" dirty="0" smtClean="0"/>
                  <a:t>You manage</a:t>
                </a:r>
                <a:endParaRPr lang="en-US" sz="1600" dirty="0"/>
              </a:p>
            </p:txBody>
          </p:sp>
        </p:grpSp>
        <p:sp>
          <p:nvSpPr>
            <p:cNvPr id="61" name="TextBox 60"/>
            <p:cNvSpPr txBox="1"/>
            <p:nvPr/>
          </p:nvSpPr>
          <p:spPr>
            <a:xfrm>
              <a:off x="4953000" y="2063193"/>
              <a:ext cx="521272" cy="1213407"/>
            </a:xfrm>
            <a:prstGeom prst="rect">
              <a:avLst/>
            </a:prstGeom>
            <a:noFill/>
          </p:spPr>
          <p:txBody>
            <a:bodyPr vert="vert270" wrap="none" rtlCol="0">
              <a:spAutoFit/>
            </a:bodyPr>
            <a:lstStyle/>
            <a:p>
              <a:r>
                <a:rPr lang="en-US" sz="1600" dirty="0" smtClean="0"/>
                <a:t>You manage</a:t>
              </a:r>
              <a:endParaRPr lang="en-US" sz="1600" dirty="0"/>
            </a:p>
          </p:txBody>
        </p:sp>
        <p:grpSp>
          <p:nvGrpSpPr>
            <p:cNvPr id="3" name="Group 2"/>
            <p:cNvGrpSpPr/>
            <p:nvPr/>
          </p:nvGrpSpPr>
          <p:grpSpPr>
            <a:xfrm>
              <a:off x="5300365" y="1600200"/>
              <a:ext cx="2433935" cy="4953000"/>
              <a:chOff x="5381030" y="1600200"/>
              <a:chExt cx="2433935" cy="4953000"/>
            </a:xfrm>
          </p:grpSpPr>
          <p:sp>
            <p:nvSpPr>
              <p:cNvPr id="60" name="Left Brace 59"/>
              <p:cNvSpPr/>
              <p:nvPr/>
            </p:nvSpPr>
            <p:spPr>
              <a:xfrm>
                <a:off x="5381030" y="2362200"/>
                <a:ext cx="266700" cy="400050"/>
              </a:xfrm>
              <a:prstGeom prst="leftBrace">
                <a:avLst>
                  <a:gd name="adj1" fmla="val 737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50" name="Rounded Rectangle 49"/>
              <p:cNvSpPr/>
              <p:nvPr/>
            </p:nvSpPr>
            <p:spPr>
              <a:xfrm>
                <a:off x="5643265" y="1600200"/>
                <a:ext cx="1905000" cy="4953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en-US" b="1" dirty="0" smtClean="0"/>
                  <a:t>Platform</a:t>
                </a:r>
                <a:endParaRPr lang="en-US" sz="1600" b="1" dirty="0" smtClean="0"/>
              </a:p>
              <a:p>
                <a:pPr algn="ctr"/>
                <a:r>
                  <a:rPr lang="en-US" sz="1600" dirty="0" smtClean="0"/>
                  <a:t>(as a Service)</a:t>
                </a:r>
              </a:p>
            </p:txBody>
          </p:sp>
          <p:sp>
            <p:nvSpPr>
              <p:cNvPr id="52" name="Rounded Rectangle 51"/>
              <p:cNvSpPr/>
              <p:nvPr/>
            </p:nvSpPr>
            <p:spPr>
              <a:xfrm>
                <a:off x="5719465" y="5572125"/>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Storage</a:t>
                </a:r>
              </a:p>
            </p:txBody>
          </p:sp>
          <p:sp>
            <p:nvSpPr>
              <p:cNvPr id="62" name="Rounded Rectangle 61"/>
              <p:cNvSpPr/>
              <p:nvPr/>
            </p:nvSpPr>
            <p:spPr>
              <a:xfrm>
                <a:off x="5719465" y="512445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Server HW</a:t>
                </a:r>
              </a:p>
            </p:txBody>
          </p:sp>
          <p:sp>
            <p:nvSpPr>
              <p:cNvPr id="63" name="Rounded Rectangle 62"/>
              <p:cNvSpPr/>
              <p:nvPr/>
            </p:nvSpPr>
            <p:spPr>
              <a:xfrm>
                <a:off x="5719465" y="601980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Networking</a:t>
                </a:r>
              </a:p>
            </p:txBody>
          </p:sp>
          <p:sp>
            <p:nvSpPr>
              <p:cNvPr id="64" name="Rounded Rectangle 63"/>
              <p:cNvSpPr/>
              <p:nvPr/>
            </p:nvSpPr>
            <p:spPr>
              <a:xfrm>
                <a:off x="5719465" y="4200525"/>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Servers</a:t>
                </a:r>
              </a:p>
            </p:txBody>
          </p:sp>
          <p:sp>
            <p:nvSpPr>
              <p:cNvPr id="65" name="Rounded Rectangle 64"/>
              <p:cNvSpPr/>
              <p:nvPr/>
            </p:nvSpPr>
            <p:spPr>
              <a:xfrm>
                <a:off x="5719465" y="375285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Databases</a:t>
                </a:r>
              </a:p>
            </p:txBody>
          </p:sp>
          <p:sp>
            <p:nvSpPr>
              <p:cNvPr id="66" name="Rounded Rectangle 65"/>
              <p:cNvSpPr/>
              <p:nvPr/>
            </p:nvSpPr>
            <p:spPr>
              <a:xfrm>
                <a:off x="5719465" y="464820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Virtualization</a:t>
                </a:r>
              </a:p>
            </p:txBody>
          </p:sp>
          <p:sp>
            <p:nvSpPr>
              <p:cNvPr id="67" name="Rounded Rectangle 66"/>
              <p:cNvSpPr/>
              <p:nvPr/>
            </p:nvSpPr>
            <p:spPr>
              <a:xfrm>
                <a:off x="5719465" y="2828925"/>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Runtimes</a:t>
                </a:r>
              </a:p>
            </p:txBody>
          </p:sp>
          <p:sp>
            <p:nvSpPr>
              <p:cNvPr id="68" name="Rounded Rectangle 67"/>
              <p:cNvSpPr/>
              <p:nvPr/>
            </p:nvSpPr>
            <p:spPr>
              <a:xfrm>
                <a:off x="5719465" y="2381250"/>
                <a:ext cx="1752600" cy="381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Applications</a:t>
                </a:r>
              </a:p>
            </p:txBody>
          </p:sp>
          <p:sp>
            <p:nvSpPr>
              <p:cNvPr id="69" name="Rounded Rectangle 68"/>
              <p:cNvSpPr/>
              <p:nvPr/>
            </p:nvSpPr>
            <p:spPr>
              <a:xfrm>
                <a:off x="5719465" y="327660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100" dirty="0"/>
                  <a:t>Security &amp; Integration</a:t>
                </a:r>
              </a:p>
            </p:txBody>
          </p:sp>
          <p:sp>
            <p:nvSpPr>
              <p:cNvPr id="70" name="Left Brace 69"/>
              <p:cNvSpPr/>
              <p:nvPr/>
            </p:nvSpPr>
            <p:spPr>
              <a:xfrm flipH="1">
                <a:off x="7548265" y="2828924"/>
                <a:ext cx="266700" cy="3571875"/>
              </a:xfrm>
              <a:prstGeom prst="leftBrace">
                <a:avLst>
                  <a:gd name="adj1" fmla="val 3687"/>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grpSp>
        <p:sp>
          <p:nvSpPr>
            <p:cNvPr id="71" name="TextBox 70"/>
            <p:cNvSpPr txBox="1"/>
            <p:nvPr/>
          </p:nvSpPr>
          <p:spPr>
            <a:xfrm flipH="1">
              <a:off x="7560392" y="3581400"/>
              <a:ext cx="521272" cy="1932465"/>
            </a:xfrm>
            <a:prstGeom prst="rect">
              <a:avLst/>
            </a:prstGeom>
            <a:noFill/>
          </p:spPr>
          <p:txBody>
            <a:bodyPr vert="eaVert" wrap="none" rtlCol="0">
              <a:spAutoFit/>
            </a:bodyPr>
            <a:lstStyle/>
            <a:p>
              <a:r>
                <a:rPr lang="en-US" sz="1600" dirty="0"/>
                <a:t>Managed by vendor</a:t>
              </a:r>
            </a:p>
          </p:txBody>
        </p:sp>
        <p:grpSp>
          <p:nvGrpSpPr>
            <p:cNvPr id="2" name="Group 1"/>
            <p:cNvGrpSpPr/>
            <p:nvPr/>
          </p:nvGrpSpPr>
          <p:grpSpPr>
            <a:xfrm>
              <a:off x="8148935" y="1590500"/>
              <a:ext cx="2519065" cy="4953000"/>
              <a:chOff x="8347981" y="1657350"/>
              <a:chExt cx="2519065" cy="4953000"/>
            </a:xfrm>
          </p:grpSpPr>
          <p:sp>
            <p:nvSpPr>
              <p:cNvPr id="72" name="Rounded Rectangle 71"/>
              <p:cNvSpPr/>
              <p:nvPr/>
            </p:nvSpPr>
            <p:spPr>
              <a:xfrm>
                <a:off x="8347981" y="1657350"/>
                <a:ext cx="1905000" cy="4953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en-US" b="1" dirty="0" smtClean="0"/>
                  <a:t>Software</a:t>
                </a:r>
                <a:endParaRPr lang="en-US" sz="1600" b="1" dirty="0" smtClean="0"/>
              </a:p>
              <a:p>
                <a:pPr algn="ctr"/>
                <a:r>
                  <a:rPr lang="en-US" sz="1600" dirty="0" smtClean="0"/>
                  <a:t>(as a Service)</a:t>
                </a:r>
              </a:p>
            </p:txBody>
          </p:sp>
          <p:sp>
            <p:nvSpPr>
              <p:cNvPr id="73" name="Rounded Rectangle 72"/>
              <p:cNvSpPr/>
              <p:nvPr/>
            </p:nvSpPr>
            <p:spPr>
              <a:xfrm>
                <a:off x="8424181" y="5629275"/>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Storage</a:t>
                </a:r>
              </a:p>
            </p:txBody>
          </p:sp>
          <p:sp>
            <p:nvSpPr>
              <p:cNvPr id="74" name="Rounded Rectangle 73"/>
              <p:cNvSpPr/>
              <p:nvPr/>
            </p:nvSpPr>
            <p:spPr>
              <a:xfrm>
                <a:off x="8424181" y="518160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Server HW</a:t>
                </a:r>
              </a:p>
            </p:txBody>
          </p:sp>
          <p:sp>
            <p:nvSpPr>
              <p:cNvPr id="75" name="Rounded Rectangle 74"/>
              <p:cNvSpPr/>
              <p:nvPr/>
            </p:nvSpPr>
            <p:spPr>
              <a:xfrm>
                <a:off x="8424181" y="607695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Networking</a:t>
                </a:r>
              </a:p>
            </p:txBody>
          </p:sp>
          <p:sp>
            <p:nvSpPr>
              <p:cNvPr id="76" name="Rounded Rectangle 75"/>
              <p:cNvSpPr/>
              <p:nvPr/>
            </p:nvSpPr>
            <p:spPr>
              <a:xfrm>
                <a:off x="8424181" y="4257675"/>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Servers</a:t>
                </a:r>
              </a:p>
            </p:txBody>
          </p:sp>
          <p:sp>
            <p:nvSpPr>
              <p:cNvPr id="77" name="Rounded Rectangle 76"/>
              <p:cNvSpPr/>
              <p:nvPr/>
            </p:nvSpPr>
            <p:spPr>
              <a:xfrm>
                <a:off x="8424181" y="381000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Databases</a:t>
                </a:r>
              </a:p>
            </p:txBody>
          </p:sp>
          <p:sp>
            <p:nvSpPr>
              <p:cNvPr id="78" name="Rounded Rectangle 77"/>
              <p:cNvSpPr/>
              <p:nvPr/>
            </p:nvSpPr>
            <p:spPr>
              <a:xfrm>
                <a:off x="8424181" y="470535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Virtualization</a:t>
                </a:r>
              </a:p>
            </p:txBody>
          </p:sp>
          <p:sp>
            <p:nvSpPr>
              <p:cNvPr id="79" name="Rounded Rectangle 78"/>
              <p:cNvSpPr/>
              <p:nvPr/>
            </p:nvSpPr>
            <p:spPr>
              <a:xfrm>
                <a:off x="8424181" y="2886075"/>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200" dirty="0" smtClean="0"/>
                  <a:t>Runtimes</a:t>
                </a:r>
              </a:p>
            </p:txBody>
          </p:sp>
          <p:sp>
            <p:nvSpPr>
              <p:cNvPr id="80" name="Rounded Rectangle 79"/>
              <p:cNvSpPr/>
              <p:nvPr/>
            </p:nvSpPr>
            <p:spPr>
              <a:xfrm>
                <a:off x="8424181" y="2438400"/>
                <a:ext cx="1752600" cy="381000"/>
              </a:xfrm>
              <a:prstGeom prst="roundRect">
                <a:avLst/>
              </a:prstGeom>
              <a:solidFill>
                <a:schemeClr val="accent5"/>
              </a:solidFill>
              <a:ln/>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sz="1200" dirty="0" smtClean="0"/>
                  <a:t>Applications</a:t>
                </a:r>
              </a:p>
            </p:txBody>
          </p:sp>
          <p:sp>
            <p:nvSpPr>
              <p:cNvPr id="81" name="Rounded Rectangle 80"/>
              <p:cNvSpPr/>
              <p:nvPr/>
            </p:nvSpPr>
            <p:spPr>
              <a:xfrm>
                <a:off x="8424181" y="3333750"/>
                <a:ext cx="1752600" cy="3810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US" sz="1100" dirty="0"/>
                  <a:t>Security &amp; Integration</a:t>
                </a:r>
              </a:p>
            </p:txBody>
          </p:sp>
          <p:sp>
            <p:nvSpPr>
              <p:cNvPr id="82" name="Left Brace 81"/>
              <p:cNvSpPr/>
              <p:nvPr/>
            </p:nvSpPr>
            <p:spPr>
              <a:xfrm flipH="1">
                <a:off x="10252981" y="2628900"/>
                <a:ext cx="266700" cy="3829049"/>
              </a:xfrm>
              <a:prstGeom prst="leftBrace">
                <a:avLst>
                  <a:gd name="adj1" fmla="val 3687"/>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83" name="TextBox 82"/>
              <p:cNvSpPr txBox="1"/>
              <p:nvPr/>
            </p:nvSpPr>
            <p:spPr>
              <a:xfrm flipH="1">
                <a:off x="10345774" y="3638550"/>
                <a:ext cx="521272" cy="1932465"/>
              </a:xfrm>
              <a:prstGeom prst="rect">
                <a:avLst/>
              </a:prstGeom>
              <a:noFill/>
            </p:spPr>
            <p:txBody>
              <a:bodyPr vert="eaVert" wrap="none" rtlCol="0">
                <a:spAutoFit/>
              </a:bodyPr>
              <a:lstStyle/>
              <a:p>
                <a:r>
                  <a:rPr lang="en-US" sz="1600" dirty="0"/>
                  <a:t>Managed by vendor</a:t>
                </a:r>
              </a:p>
            </p:txBody>
          </p:sp>
        </p:grpSp>
      </p:grpSp>
    </p:spTree>
    <p:extLst>
      <p:ext uri="{BB962C8B-B14F-4D97-AF65-F5344CB8AC3E}">
        <p14:creationId xmlns:p14="http://schemas.microsoft.com/office/powerpoint/2010/main" val="379937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67000"/>
            <a:ext cx="8229600" cy="1143000"/>
          </a:xfrm>
        </p:spPr>
        <p:txBody>
          <a:bodyPr/>
          <a:lstStyle/>
          <a:p>
            <a:r>
              <a:rPr lang="en-US" dirty="0" smtClean="0"/>
              <a:t>Current Cloud Platforms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a:t>
            </a:r>
            <a:endParaRPr lang="en-US" dirty="0"/>
          </a:p>
        </p:txBody>
      </p:sp>
      <p:pic>
        <p:nvPicPr>
          <p:cNvPr id="3" name="Picture 2"/>
          <p:cNvPicPr>
            <a:picLocks noChangeAspect="1"/>
          </p:cNvPicPr>
          <p:nvPr/>
        </p:nvPicPr>
        <p:blipFill>
          <a:blip r:embed="rId2"/>
          <a:stretch>
            <a:fillRect/>
          </a:stretch>
        </p:blipFill>
        <p:spPr>
          <a:xfrm>
            <a:off x="1059656" y="1417638"/>
            <a:ext cx="7024688" cy="491655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Amazon Web Services</a:t>
            </a:r>
            <a:endParaRPr lang="en-US" dirty="0"/>
          </a:p>
        </p:txBody>
      </p:sp>
      <p:pic>
        <p:nvPicPr>
          <p:cNvPr id="2" name="Picture 1"/>
          <p:cNvPicPr>
            <a:picLocks noChangeAspect="1"/>
          </p:cNvPicPr>
          <p:nvPr/>
        </p:nvPicPr>
        <p:blipFill>
          <a:blip r:embed="rId2"/>
          <a:stretch>
            <a:fillRect/>
          </a:stretch>
        </p:blipFill>
        <p:spPr>
          <a:xfrm>
            <a:off x="762000" y="1952625"/>
            <a:ext cx="7584688" cy="35337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a:t>
            </a:r>
            <a:endParaRPr lang="en-US" dirty="0"/>
          </a:p>
        </p:txBody>
      </p:sp>
      <p:sp>
        <p:nvSpPr>
          <p:cNvPr id="3" name="Content Placeholder 2"/>
          <p:cNvSpPr>
            <a:spLocks noGrp="1"/>
          </p:cNvSpPr>
          <p:nvPr>
            <p:ph idx="1"/>
          </p:nvPr>
        </p:nvSpPr>
        <p:spPr/>
        <p:txBody>
          <a:bodyPr/>
          <a:lstStyle/>
          <a:p>
            <a:r>
              <a:rPr lang="en-US" dirty="0" smtClean="0"/>
              <a:t>Launched in 2002</a:t>
            </a:r>
          </a:p>
          <a:p>
            <a:r>
              <a:rPr lang="en-US" dirty="0" smtClean="0"/>
              <a:t>Run by Amazon.com</a:t>
            </a:r>
          </a:p>
          <a:p>
            <a:r>
              <a:rPr lang="en-US" dirty="0" smtClean="0"/>
              <a:t>Programmed in many languages, including Java, Python, Ruby, and .NET</a:t>
            </a:r>
          </a:p>
          <a:p>
            <a:r>
              <a:rPr lang="en-US" dirty="0" smtClean="0"/>
              <a:t>Evolved from basic computing to add commerce-based services, such as payment and fulfillment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Cloud Computing in the News</a:t>
            </a:r>
            <a:endParaRPr lang="en-US" dirty="0"/>
          </a:p>
        </p:txBody>
      </p:sp>
      <p:sp>
        <p:nvSpPr>
          <p:cNvPr id="3" name="Inhaltsplatzhalter 2"/>
          <p:cNvSpPr>
            <a:spLocks noGrp="1"/>
          </p:cNvSpPr>
          <p:nvPr>
            <p:ph idx="1"/>
          </p:nvPr>
        </p:nvSpPr>
        <p:spPr>
          <a:xfrm>
            <a:off x="476250" y="1066800"/>
            <a:ext cx="8229600" cy="5334000"/>
          </a:xfrm>
        </p:spPr>
        <p:txBody>
          <a:bodyPr/>
          <a:lstStyle/>
          <a:p>
            <a:pPr marL="0" indent="0">
              <a:buNone/>
            </a:pPr>
            <a:r>
              <a:rPr lang="de-AT" sz="2800" dirty="0" smtClean="0"/>
              <a:t>Tom Vanderbilt, </a:t>
            </a:r>
            <a:r>
              <a:rPr lang="de-AT" sz="2800" i="1" dirty="0" smtClean="0"/>
              <a:t>Data Center </a:t>
            </a:r>
            <a:r>
              <a:rPr lang="de-AT" sz="2800" i="1" dirty="0" err="1" smtClean="0"/>
              <a:t>Overload</a:t>
            </a:r>
            <a:r>
              <a:rPr lang="de-AT" sz="2800" dirty="0" smtClean="0"/>
              <a:t>, NY Times, June 14, 2009</a:t>
            </a:r>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p:txBody>
      </p:sp>
      <p:sp>
        <p:nvSpPr>
          <p:cNvPr id="6" name="Textfeld 5"/>
          <p:cNvSpPr txBox="1"/>
          <p:nvPr/>
        </p:nvSpPr>
        <p:spPr>
          <a:xfrm>
            <a:off x="600075" y="2095628"/>
            <a:ext cx="8210550" cy="978729"/>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600" dirty="0" smtClean="0"/>
              <a:t>“And so when you think about </a:t>
            </a:r>
            <a:r>
              <a:rPr lang="en-US" sz="1600" dirty="0" smtClean="0">
                <a:solidFill>
                  <a:srgbClr val="CC0000"/>
                </a:solidFill>
              </a:rPr>
              <a:t>Hotmail supporting 375 million users</a:t>
            </a:r>
            <a:r>
              <a:rPr lang="en-US" sz="1600" dirty="0" smtClean="0"/>
              <a:t>, or </a:t>
            </a:r>
            <a:r>
              <a:rPr lang="en-US" sz="1600" dirty="0" smtClean="0">
                <a:solidFill>
                  <a:srgbClr val="CC0000"/>
                </a:solidFill>
              </a:rPr>
              <a:t>search supporting three billion queries </a:t>
            </a:r>
            <a:r>
              <a:rPr lang="en-US" sz="1600" dirty="0" smtClean="0"/>
              <a:t>a month, or </a:t>
            </a:r>
            <a:r>
              <a:rPr lang="en-US" sz="1600" dirty="0" smtClean="0">
                <a:solidFill>
                  <a:srgbClr val="CC0000"/>
                </a:solidFill>
              </a:rPr>
              <a:t>Messenger supporting hundreds of millions of users</a:t>
            </a:r>
            <a:r>
              <a:rPr lang="en-US" sz="1600" dirty="0" smtClean="0"/>
              <a:t>, you can easily assume that those properties are very large properties for our company.”</a:t>
            </a:r>
            <a:endParaRPr lang="en-US" sz="1600" dirty="0"/>
          </a:p>
        </p:txBody>
      </p:sp>
      <p:sp>
        <p:nvSpPr>
          <p:cNvPr id="7" name="Textfeld 6"/>
          <p:cNvSpPr txBox="1"/>
          <p:nvPr/>
        </p:nvSpPr>
        <p:spPr>
          <a:xfrm>
            <a:off x="600075" y="3210053"/>
            <a:ext cx="8210550" cy="1421928"/>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600" dirty="0" smtClean="0"/>
              <a:t>In his book “The Big Switch,” Nicholas Carr draws an analogy between the rise of mega-data centers and the Industrial Revolution. Just as nascent industries, once powered by water wheels, were by the 20th century able to “run their machines with electric current generated in distant power plants,” </a:t>
            </a:r>
            <a:r>
              <a:rPr lang="en-US" sz="1600" dirty="0" smtClean="0">
                <a:solidFill>
                  <a:srgbClr val="CC0000"/>
                </a:solidFill>
              </a:rPr>
              <a:t>advances in technology and transmission speeds are permitting computing to function like a utility, a distant but ever-accessible cloud of services.</a:t>
            </a:r>
            <a:endParaRPr lang="en-US" sz="1600" dirty="0">
              <a:solidFill>
                <a:srgbClr val="CC0000"/>
              </a:solidFill>
            </a:endParaRPr>
          </a:p>
        </p:txBody>
      </p:sp>
      <p:sp>
        <p:nvSpPr>
          <p:cNvPr id="8" name="Textfeld 7"/>
          <p:cNvSpPr txBox="1"/>
          <p:nvPr/>
        </p:nvSpPr>
        <p:spPr>
          <a:xfrm>
            <a:off x="600075" y="4762628"/>
            <a:ext cx="8210550" cy="1421928"/>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600" dirty="0" smtClean="0"/>
              <a:t>Instead of buying software and hiring I.T. employees, </a:t>
            </a:r>
            <a:r>
              <a:rPr lang="en-US" sz="1600" dirty="0" smtClean="0">
                <a:solidFill>
                  <a:srgbClr val="CC0000"/>
                </a:solidFill>
              </a:rPr>
              <a:t>companies can outsource things like customer relationship management, or C.R.M., the database software </a:t>
            </a:r>
            <a:r>
              <a:rPr lang="en-US" sz="1600" dirty="0" smtClean="0"/>
              <a:t>that companies use to track client interactions, to an Internet company like salesforce.com, which sells subscriptions, or seats, to its services. </a:t>
            </a:r>
            <a:r>
              <a:rPr lang="en-US" sz="1600" dirty="0" smtClean="0">
                <a:solidFill>
                  <a:srgbClr val="CC0000"/>
                </a:solidFill>
              </a:rPr>
              <a:t>“Customers who have two seats on salesforce.com, like a mom-and-pop flower shop, have access to the same application as a customer that has 65,000 seats</a:t>
            </a:r>
            <a:r>
              <a:rPr lang="en-US" sz="1600" dirty="0" smtClean="0"/>
              <a:t> …</a:t>
            </a:r>
            <a:endParaRPr lang="en-US" sz="1600" dirty="0"/>
          </a:p>
        </p:txBody>
      </p:sp>
    </p:spTree>
    <p:extLst>
      <p:ext uri="{BB962C8B-B14F-4D97-AF65-F5344CB8AC3E}">
        <p14:creationId xmlns:p14="http://schemas.microsoft.com/office/powerpoint/2010/main" val="280723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App Engine</a:t>
            </a:r>
            <a:endParaRPr lang="en-US" dirty="0"/>
          </a:p>
        </p:txBody>
      </p:sp>
      <p:pic>
        <p:nvPicPr>
          <p:cNvPr id="3" name="Picture 2"/>
          <p:cNvPicPr>
            <a:picLocks noChangeAspect="1"/>
          </p:cNvPicPr>
          <p:nvPr/>
        </p:nvPicPr>
        <p:blipFill>
          <a:blip r:embed="rId2"/>
          <a:stretch>
            <a:fillRect/>
          </a:stretch>
        </p:blipFill>
        <p:spPr>
          <a:xfrm>
            <a:off x="867491" y="1905000"/>
            <a:ext cx="7514509" cy="361473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App Engine</a:t>
            </a:r>
            <a:endParaRPr lang="en-US" dirty="0"/>
          </a:p>
        </p:txBody>
      </p:sp>
      <p:sp>
        <p:nvSpPr>
          <p:cNvPr id="3" name="Content Placeholder 2"/>
          <p:cNvSpPr>
            <a:spLocks noGrp="1"/>
          </p:cNvSpPr>
          <p:nvPr>
            <p:ph idx="1"/>
          </p:nvPr>
        </p:nvSpPr>
        <p:spPr/>
        <p:txBody>
          <a:bodyPr/>
          <a:lstStyle/>
          <a:p>
            <a:r>
              <a:rPr lang="en-US" dirty="0" smtClean="0"/>
              <a:t>Released in 2008</a:t>
            </a:r>
          </a:p>
          <a:p>
            <a:r>
              <a:rPr lang="en-US" dirty="0" smtClean="0"/>
              <a:t>Primary languages are Python and Java</a:t>
            </a:r>
          </a:p>
          <a:p>
            <a:r>
              <a:rPr lang="en-US" dirty="0" smtClean="0"/>
              <a:t>Currently provides basic computing and storage; a few more simple things. Can’t imagine that won’t increase and evolve.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4" name="Picture 3"/>
          <p:cNvPicPr>
            <a:picLocks noChangeAspect="1"/>
          </p:cNvPicPr>
          <p:nvPr/>
        </p:nvPicPr>
        <p:blipFill>
          <a:blip r:embed="rId2"/>
          <a:stretch>
            <a:fillRect/>
          </a:stretch>
        </p:blipFill>
        <p:spPr>
          <a:xfrm>
            <a:off x="357187" y="1600200"/>
            <a:ext cx="8429625" cy="46355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3" name="Content Placeholder 2"/>
          <p:cNvSpPr>
            <a:spLocks noGrp="1"/>
          </p:cNvSpPr>
          <p:nvPr>
            <p:ph idx="1"/>
          </p:nvPr>
        </p:nvSpPr>
        <p:spPr/>
        <p:txBody>
          <a:bodyPr/>
          <a:lstStyle/>
          <a:p>
            <a:r>
              <a:rPr lang="en-US" dirty="0" smtClean="0"/>
              <a:t>Launched in 2009</a:t>
            </a:r>
          </a:p>
          <a:p>
            <a:r>
              <a:rPr lang="en-US" dirty="0" smtClean="0"/>
              <a:t>Program in .NET</a:t>
            </a:r>
          </a:p>
          <a:p>
            <a:r>
              <a:rPr lang="en-US" dirty="0" smtClean="0"/>
              <a:t>Provides computation and storage services</a:t>
            </a:r>
          </a:p>
          <a:p>
            <a:r>
              <a:rPr lang="en-US" dirty="0" smtClean="0"/>
              <a:t>Allows access to underlying cloud system for sophisticated tweaking</a:t>
            </a:r>
          </a:p>
          <a:p>
            <a:r>
              <a:rPr lang="en-US" dirty="0" smtClean="0"/>
              <a:t>I expect to see additional business services as well, perhaps provided by third parties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rmAutofit fontScale="90000"/>
          </a:bodyPr>
          <a:lstStyle/>
          <a:p>
            <a:r>
              <a:rPr lang="en-US" dirty="0" smtClean="0"/>
              <a:t>Workload Patterns </a:t>
            </a:r>
            <a:br>
              <a:rPr lang="en-US" dirty="0" smtClean="0"/>
            </a:br>
            <a:r>
              <a:rPr lang="en-US" dirty="0" smtClean="0"/>
              <a:t>Optimal For Cloud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and Off</a:t>
            </a:r>
            <a:endParaRPr lang="en-US" dirty="0"/>
          </a:p>
        </p:txBody>
      </p:sp>
      <p:grpSp>
        <p:nvGrpSpPr>
          <p:cNvPr id="31" name="Group 30"/>
          <p:cNvGrpSpPr/>
          <p:nvPr/>
        </p:nvGrpSpPr>
        <p:grpSpPr>
          <a:xfrm>
            <a:off x="1340566" y="1524000"/>
            <a:ext cx="5671253" cy="2645045"/>
            <a:chOff x="1277168" y="1562321"/>
            <a:chExt cx="2365360" cy="897914"/>
          </a:xfrm>
        </p:grpSpPr>
        <p:cxnSp>
          <p:nvCxnSpPr>
            <p:cNvPr id="32" name="Straight Arrow Connector 31"/>
            <p:cNvCxnSpPr/>
            <p:nvPr/>
          </p:nvCxnSpPr>
          <p:spPr bwMode="auto">
            <a:xfrm rot="16200000" flipV="1">
              <a:off x="829533" y="2009956"/>
              <a:ext cx="895273" cy="3"/>
            </a:xfrm>
            <a:prstGeom prst="straightConnector1">
              <a:avLst/>
            </a:prstGeom>
            <a:ln w="2540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p:nvPr/>
          </p:nvCxnSpPr>
          <p:spPr bwMode="auto">
            <a:xfrm>
              <a:off x="1277169" y="2458832"/>
              <a:ext cx="2365359" cy="935"/>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bwMode="auto">
            <a:xfrm flipV="1">
              <a:off x="1277170" y="2125166"/>
              <a:ext cx="764232" cy="65367"/>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flipV="1">
              <a:off x="2796065" y="2104187"/>
              <a:ext cx="800693" cy="86346"/>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40" name="Straight Connector 39"/>
            <p:cNvCxnSpPr/>
            <p:nvPr/>
          </p:nvCxnSpPr>
          <p:spPr bwMode="auto">
            <a:xfrm rot="5400000" flipH="1" flipV="1">
              <a:off x="2370649" y="2033127"/>
              <a:ext cx="853043" cy="1174"/>
            </a:xfrm>
            <a:prstGeom prst="line">
              <a:avLst/>
            </a:prstGeom>
            <a:ln w="19050">
              <a:solidFill>
                <a:schemeClr val="tx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1" name="Rectangle 40"/>
            <p:cNvSpPr/>
            <p:nvPr/>
          </p:nvSpPr>
          <p:spPr>
            <a:xfrm>
              <a:off x="2010886" y="1763587"/>
              <a:ext cx="837984" cy="477054"/>
            </a:xfrm>
            <a:prstGeom prst="rect">
              <a:avLst/>
            </a:prstGeom>
          </p:spPr>
          <p:txBody>
            <a:bodyPr wrap="square">
              <a:spAutoFit/>
            </a:bodyPr>
            <a:lstStyle/>
            <a:p>
              <a:pPr marL="228600" indent="-228600" algn="ctr" defTabSz="914400" eaLnBrk="0" fontAlgn="base" hangingPunct="0">
                <a:lnSpc>
                  <a:spcPts val="800"/>
                </a:lnSpc>
                <a:spcBef>
                  <a:spcPct val="20000"/>
                </a:spcBef>
                <a:spcAft>
                  <a:spcPct val="0"/>
                </a:spcAft>
                <a:buClr>
                  <a:srgbClr val="000000"/>
                </a:buClr>
              </a:pPr>
              <a:endParaRPr lang="en-US" sz="800" b="1" dirty="0" smtClean="0">
                <a:solidFill>
                  <a:srgbClr val="FFFFFF"/>
                </a:solidFill>
              </a:endParaRPr>
            </a:p>
            <a:p>
              <a:pPr marL="228600" indent="-228600" algn="ctr" defTabSz="914400" eaLnBrk="0" fontAlgn="base" hangingPunct="0">
                <a:lnSpc>
                  <a:spcPts val="800"/>
                </a:lnSpc>
                <a:spcAft>
                  <a:spcPts val="600"/>
                </a:spcAft>
                <a:buClr>
                  <a:srgbClr val="000000"/>
                </a:buClr>
              </a:pPr>
              <a:r>
                <a:rPr lang="en-US" sz="800" b="1" dirty="0" smtClean="0">
                  <a:solidFill>
                    <a:srgbClr val="FFFFFF"/>
                  </a:solidFill>
                </a:rPr>
                <a:t>Inactivity</a:t>
              </a:r>
            </a:p>
            <a:p>
              <a:pPr marL="228600" indent="-228600" algn="ctr" defTabSz="914400" eaLnBrk="0" fontAlgn="base" hangingPunct="0">
                <a:lnSpc>
                  <a:spcPts val="800"/>
                </a:lnSpc>
                <a:spcAft>
                  <a:spcPts val="600"/>
                </a:spcAft>
                <a:buClr>
                  <a:srgbClr val="000000"/>
                </a:buClr>
              </a:pPr>
              <a:r>
                <a:rPr lang="en-US" sz="800" b="1" dirty="0" smtClean="0">
                  <a:solidFill>
                    <a:srgbClr val="FFFFFF"/>
                  </a:solidFill>
                </a:rPr>
                <a:t>Period </a:t>
              </a:r>
            </a:p>
          </p:txBody>
        </p:sp>
        <p:cxnSp>
          <p:nvCxnSpPr>
            <p:cNvPr id="42" name="Straight Connector 41"/>
            <p:cNvCxnSpPr/>
            <p:nvPr/>
          </p:nvCxnSpPr>
          <p:spPr bwMode="auto">
            <a:xfrm rot="5400000" flipH="1" flipV="1">
              <a:off x="1630911" y="2033127"/>
              <a:ext cx="853043" cy="1174"/>
            </a:xfrm>
            <a:prstGeom prst="line">
              <a:avLst/>
            </a:prstGeom>
            <a:ln w="19050">
              <a:solidFill>
                <a:schemeClr val="tx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grpSp>
      <p:sp>
        <p:nvSpPr>
          <p:cNvPr id="16" name="TextBox 15"/>
          <p:cNvSpPr txBox="1"/>
          <p:nvPr/>
        </p:nvSpPr>
        <p:spPr>
          <a:xfrm>
            <a:off x="1219200" y="4648200"/>
            <a:ext cx="7086600" cy="1323439"/>
          </a:xfrm>
          <a:prstGeom prst="rect">
            <a:avLst/>
          </a:prstGeom>
          <a:noFill/>
        </p:spPr>
        <p:txBody>
          <a:bodyPr wrap="square" rtlCol="0">
            <a:spAutoFit/>
          </a:bodyPr>
          <a:lstStyle/>
          <a:p>
            <a:r>
              <a:rPr lang="en-US" sz="2000" dirty="0" smtClean="0"/>
              <a:t>On &amp;off workloads (e.g. batch job)</a:t>
            </a:r>
          </a:p>
          <a:p>
            <a:r>
              <a:rPr lang="en-US" sz="2000" dirty="0" smtClean="0"/>
              <a:t>Example: scientists running modeling software for new drug</a:t>
            </a:r>
          </a:p>
          <a:p>
            <a:r>
              <a:rPr lang="en-US" sz="2000" dirty="0" smtClean="0"/>
              <a:t>Installed capacity is wasted when not being used, but:</a:t>
            </a:r>
          </a:p>
          <a:p>
            <a:r>
              <a:rPr lang="en-US" sz="2000" dirty="0" smtClean="0"/>
              <a:t>Users twiddle thumbs expensively while waiting for jobs to finish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Fast</a:t>
            </a:r>
            <a:endParaRPr lang="en-US" dirty="0"/>
          </a:p>
        </p:txBody>
      </p:sp>
      <p:grpSp>
        <p:nvGrpSpPr>
          <p:cNvPr id="5" name="Group 4"/>
          <p:cNvGrpSpPr/>
          <p:nvPr/>
        </p:nvGrpSpPr>
        <p:grpSpPr>
          <a:xfrm>
            <a:off x="1066800" y="1600200"/>
            <a:ext cx="5562600" cy="2438400"/>
            <a:chOff x="5530039" y="1512224"/>
            <a:chExt cx="2471326" cy="897446"/>
          </a:xfrm>
        </p:grpSpPr>
        <p:grpSp>
          <p:nvGrpSpPr>
            <p:cNvPr id="6" name="Group 54"/>
            <p:cNvGrpSpPr/>
            <p:nvPr/>
          </p:nvGrpSpPr>
          <p:grpSpPr>
            <a:xfrm>
              <a:off x="5636005" y="1512224"/>
              <a:ext cx="2365360" cy="897446"/>
              <a:chOff x="5636005" y="1559724"/>
              <a:chExt cx="2365360" cy="897446"/>
            </a:xfrm>
          </p:grpSpPr>
          <p:cxnSp>
            <p:nvCxnSpPr>
              <p:cNvPr id="8" name="Straight Arrow Connector 7"/>
              <p:cNvCxnSpPr/>
              <p:nvPr/>
            </p:nvCxnSpPr>
            <p:spPr bwMode="auto">
              <a:xfrm rot="16200000" flipV="1">
                <a:off x="5188370" y="2007359"/>
                <a:ext cx="895273" cy="3"/>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a:off x="5636006" y="2456235"/>
                <a:ext cx="2365359" cy="935"/>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grpSp>
        <p:sp>
          <p:nvSpPr>
            <p:cNvPr id="7" name="Freeform 6"/>
            <p:cNvSpPr/>
            <p:nvPr/>
          </p:nvSpPr>
          <p:spPr>
            <a:xfrm>
              <a:off x="5530039" y="1518249"/>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19050" cap="flat" cmpd="sng" algn="ctr">
              <a:solidFill>
                <a:schemeClr val="tx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rtlCol="0" anchor="ctr"/>
            <a:lstStyle/>
            <a:p>
              <a:pPr algn="ctr"/>
              <a:endParaRPr lang="en-US"/>
            </a:p>
          </p:txBody>
        </p:sp>
      </p:grpSp>
      <p:sp>
        <p:nvSpPr>
          <p:cNvPr id="13" name="TextBox 12"/>
          <p:cNvSpPr txBox="1"/>
          <p:nvPr/>
        </p:nvSpPr>
        <p:spPr>
          <a:xfrm>
            <a:off x="1295400" y="4343400"/>
            <a:ext cx="7086600" cy="1938992"/>
          </a:xfrm>
          <a:prstGeom prst="rect">
            <a:avLst/>
          </a:prstGeom>
          <a:noFill/>
        </p:spPr>
        <p:txBody>
          <a:bodyPr wrap="square" rtlCol="0">
            <a:spAutoFit/>
          </a:bodyPr>
          <a:lstStyle/>
          <a:p>
            <a:r>
              <a:rPr lang="en-US" sz="2000" dirty="0" smtClean="0"/>
              <a:t>Successful services need to grow and scale</a:t>
            </a:r>
          </a:p>
          <a:p>
            <a:r>
              <a:rPr lang="en-US" sz="2000" dirty="0" smtClean="0"/>
              <a:t>Example: new Internet game that catches on</a:t>
            </a:r>
          </a:p>
          <a:p>
            <a:r>
              <a:rPr lang="en-US" sz="2000" dirty="0" smtClean="0"/>
              <a:t>Deployment  and scaling  lags can stunt growth at key critical </a:t>
            </a:r>
          </a:p>
          <a:p>
            <a:r>
              <a:rPr lang="en-US" sz="2000" dirty="0" smtClean="0"/>
              <a:t>   moment. See “Pogue effect” on Line2 iPhone app</a:t>
            </a:r>
          </a:p>
          <a:p>
            <a:r>
              <a:rPr lang="en-US" sz="2000" dirty="0" smtClean="0"/>
              <a:t>Need capital for software development or marketing instead of </a:t>
            </a:r>
          </a:p>
          <a:p>
            <a:r>
              <a:rPr lang="en-US" sz="2000" dirty="0" smtClean="0"/>
              <a:t>   building data center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Predictable Bursting</a:t>
            </a:r>
            <a:endParaRPr lang="en-US" dirty="0"/>
          </a:p>
        </p:txBody>
      </p:sp>
      <p:grpSp>
        <p:nvGrpSpPr>
          <p:cNvPr id="4" name="Group 3"/>
          <p:cNvGrpSpPr/>
          <p:nvPr/>
        </p:nvGrpSpPr>
        <p:grpSpPr>
          <a:xfrm>
            <a:off x="1447800" y="1524000"/>
            <a:ext cx="4752533" cy="2590800"/>
            <a:chOff x="5627640" y="4378783"/>
            <a:chExt cx="2365360" cy="897446"/>
          </a:xfrm>
        </p:grpSpPr>
        <p:cxnSp>
          <p:nvCxnSpPr>
            <p:cNvPr id="5" name="Straight Arrow Connector 4"/>
            <p:cNvCxnSpPr/>
            <p:nvPr/>
          </p:nvCxnSpPr>
          <p:spPr bwMode="auto">
            <a:xfrm rot="16200000" flipV="1">
              <a:off x="5180005" y="4826418"/>
              <a:ext cx="895273" cy="3"/>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5627641" y="5275294"/>
              <a:ext cx="2365359" cy="935"/>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grpSp>
          <p:nvGrpSpPr>
            <p:cNvPr id="12" name="Group 94"/>
            <p:cNvGrpSpPr/>
            <p:nvPr/>
          </p:nvGrpSpPr>
          <p:grpSpPr>
            <a:xfrm>
              <a:off x="5645678" y="4446744"/>
              <a:ext cx="2273432" cy="583019"/>
              <a:chOff x="3460618" y="6566490"/>
              <a:chExt cx="2273432" cy="583019"/>
            </a:xfrm>
          </p:grpSpPr>
          <p:cxnSp>
            <p:nvCxnSpPr>
              <p:cNvPr id="13" name="Straight Arrow Connector 12"/>
              <p:cNvCxnSpPr/>
              <p:nvPr/>
            </p:nvCxnSpPr>
            <p:spPr bwMode="auto">
              <a:xfrm rot="5400000" flipH="1" flipV="1">
                <a:off x="5621611" y="6745562"/>
                <a:ext cx="123825" cy="101053"/>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14" name="Freeform 13"/>
              <p:cNvSpPr/>
              <p:nvPr/>
            </p:nvSpPr>
            <p:spPr>
              <a:xfrm>
                <a:off x="3460618" y="6566490"/>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8" name="TextBox 17"/>
          <p:cNvSpPr txBox="1"/>
          <p:nvPr/>
        </p:nvSpPr>
        <p:spPr>
          <a:xfrm>
            <a:off x="1371600" y="4419600"/>
            <a:ext cx="7086600" cy="1631216"/>
          </a:xfrm>
          <a:prstGeom prst="rect">
            <a:avLst/>
          </a:prstGeom>
          <a:noFill/>
        </p:spPr>
        <p:txBody>
          <a:bodyPr wrap="square" rtlCol="0">
            <a:spAutoFit/>
          </a:bodyPr>
          <a:lstStyle/>
          <a:p>
            <a:r>
              <a:rPr lang="en-US" sz="2000" dirty="0" smtClean="0"/>
              <a:t>Many services have seasonality trends, either macro (FTD Florists </a:t>
            </a:r>
          </a:p>
          <a:p>
            <a:r>
              <a:rPr lang="en-US" sz="2000" dirty="0" smtClean="0"/>
              <a:t>   and Valentine’s Day) or micro (Domino’s Pizza on Super Bowl </a:t>
            </a:r>
          </a:p>
          <a:p>
            <a:r>
              <a:rPr lang="en-US" sz="2000" dirty="0" smtClean="0"/>
              <a:t>   Sunday), or any restaurant at peak meal hours.</a:t>
            </a:r>
          </a:p>
          <a:p>
            <a:r>
              <a:rPr lang="en-US" sz="2000" dirty="0" smtClean="0"/>
              <a:t>Installed capacity is wasted when not being used, but lack of </a:t>
            </a:r>
          </a:p>
          <a:p>
            <a:r>
              <a:rPr lang="en-US" sz="2000" dirty="0" smtClean="0"/>
              <a:t>   sufficient capacity at key moment could kill business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Unpredictable Bursting</a:t>
            </a:r>
            <a:endParaRPr lang="en-US" dirty="0"/>
          </a:p>
        </p:txBody>
      </p:sp>
      <p:grpSp>
        <p:nvGrpSpPr>
          <p:cNvPr id="7" name="Group 6"/>
          <p:cNvGrpSpPr/>
          <p:nvPr/>
        </p:nvGrpSpPr>
        <p:grpSpPr>
          <a:xfrm>
            <a:off x="1752600" y="1447800"/>
            <a:ext cx="4876800" cy="2057400"/>
            <a:chOff x="1220420" y="4373770"/>
            <a:chExt cx="2365359" cy="897445"/>
          </a:xfrm>
        </p:grpSpPr>
        <p:cxnSp>
          <p:nvCxnSpPr>
            <p:cNvPr id="8" name="Straight Arrow Connector 7"/>
            <p:cNvCxnSpPr/>
            <p:nvPr/>
          </p:nvCxnSpPr>
          <p:spPr bwMode="auto">
            <a:xfrm rot="16200000" flipV="1">
              <a:off x="772785" y="4821405"/>
              <a:ext cx="895273" cy="3"/>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a:off x="1220420" y="5270280"/>
              <a:ext cx="2365359" cy="935"/>
            </a:xfrm>
            <a:prstGeom prst="straightConnector1">
              <a:avLst/>
            </a:prstGeom>
            <a:ln w="19050">
              <a:solidFill>
                <a:schemeClr val="tx1"/>
              </a:solidFill>
              <a:headEnd type="none" w="med" len="med"/>
              <a:tailEnd type="arrow"/>
            </a:ln>
          </p:spPr>
          <p:style>
            <a:lnRef idx="3">
              <a:schemeClr val="accent3"/>
            </a:lnRef>
            <a:fillRef idx="0">
              <a:schemeClr val="accent3"/>
            </a:fillRef>
            <a:effectRef idx="2">
              <a:schemeClr val="accent3"/>
            </a:effectRef>
            <a:fontRef idx="minor">
              <a:schemeClr val="tx1"/>
            </a:fontRef>
          </p:style>
        </p:cxnSp>
        <p:grpSp>
          <p:nvGrpSpPr>
            <p:cNvPr id="15" name="Group 71"/>
            <p:cNvGrpSpPr/>
            <p:nvPr/>
          </p:nvGrpSpPr>
          <p:grpSpPr>
            <a:xfrm>
              <a:off x="1254234" y="4487701"/>
              <a:ext cx="2326525" cy="492398"/>
              <a:chOff x="5574420" y="5257417"/>
              <a:chExt cx="3253688" cy="721360"/>
            </a:xfrm>
          </p:grpSpPr>
          <p:cxnSp>
            <p:nvCxnSpPr>
              <p:cNvPr id="16" name="Straight Arrow Connector 15"/>
              <p:cNvCxnSpPr/>
              <p:nvPr/>
            </p:nvCxnSpPr>
            <p:spPr bwMode="auto">
              <a:xfrm>
                <a:off x="7600265" y="5975286"/>
                <a:ext cx="1227843" cy="2508"/>
              </a:xfrm>
              <a:prstGeom prst="straightConnector1">
                <a:avLst/>
              </a:prstGeom>
              <a:noFill/>
              <a:ln w="19050" cap="flat"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cxnSp>
            <p:nvCxnSpPr>
              <p:cNvPr id="17" name="Straight Connector 16"/>
              <p:cNvCxnSpPr>
                <a:endCxn id="18" idx="0"/>
              </p:cNvCxnSpPr>
              <p:nvPr/>
            </p:nvCxnSpPr>
            <p:spPr bwMode="auto">
              <a:xfrm flipV="1">
                <a:off x="5574420" y="5967876"/>
                <a:ext cx="1219909" cy="740"/>
              </a:xfrm>
              <a:prstGeom prst="line">
                <a:avLst/>
              </a:prstGeom>
              <a:noFill/>
              <a:ln w="19050" cap="flat" cmpd="sng" algn="ctr">
                <a:solidFill>
                  <a:schemeClr val="tx1"/>
                </a:solidFill>
                <a:prstDash val="solid"/>
                <a:round/>
                <a:headEnd type="none" w="med" len="med"/>
                <a:tailEnd type="none"/>
              </a:ln>
              <a:effectLst>
                <a:outerShdw blurRad="50800" dist="38100" dir="2700000" algn="tl" rotWithShape="0">
                  <a:prstClr val="black">
                    <a:alpha val="40000"/>
                  </a:prstClr>
                </a:outerShdw>
              </a:effectLst>
            </p:spPr>
          </p:cxnSp>
          <p:sp>
            <p:nvSpPr>
              <p:cNvPr id="18" name="Freeform 17"/>
              <p:cNvSpPr/>
              <p:nvPr/>
            </p:nvSpPr>
            <p:spPr>
              <a:xfrm>
                <a:off x="6794329" y="5257417"/>
                <a:ext cx="795191"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19050" cap="flat" cmpd="sng" algn="ctr">
                <a:solidFill>
                  <a:schemeClr val="tx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p>
                <a:pPr algn="ctr"/>
                <a:endParaRPr lang="en-US"/>
              </a:p>
            </p:txBody>
          </p:sp>
        </p:grpSp>
      </p:grpSp>
      <p:sp>
        <p:nvSpPr>
          <p:cNvPr id="14" name="TextBox 13"/>
          <p:cNvSpPr txBox="1"/>
          <p:nvPr/>
        </p:nvSpPr>
        <p:spPr>
          <a:xfrm>
            <a:off x="838200" y="4038600"/>
            <a:ext cx="7086600" cy="2246769"/>
          </a:xfrm>
          <a:prstGeom prst="rect">
            <a:avLst/>
          </a:prstGeom>
          <a:noFill/>
        </p:spPr>
        <p:txBody>
          <a:bodyPr wrap="square" rtlCol="0">
            <a:spAutoFit/>
          </a:bodyPr>
          <a:lstStyle/>
          <a:p>
            <a:r>
              <a:rPr lang="en-US" sz="2000" dirty="0" smtClean="0"/>
              <a:t>Unexpected/unplanned peak in demand</a:t>
            </a:r>
          </a:p>
          <a:p>
            <a:r>
              <a:rPr lang="en-US" sz="2000" dirty="0" smtClean="0"/>
              <a:t>Extreme example: CNN.com on 9/11/01</a:t>
            </a:r>
          </a:p>
          <a:p>
            <a:r>
              <a:rPr lang="en-US" sz="2000" dirty="0" smtClean="0"/>
              <a:t>Less extreme example: Weather.com as a big storm moves in</a:t>
            </a:r>
          </a:p>
          <a:p>
            <a:r>
              <a:rPr lang="en-US" sz="2000" dirty="0" smtClean="0"/>
              <a:t>Can’t afford to provision for extreme case, but failure </a:t>
            </a:r>
          </a:p>
          <a:p>
            <a:r>
              <a:rPr lang="en-US" sz="2000" dirty="0" smtClean="0"/>
              <a:t>   to handle it well can kill a brand</a:t>
            </a:r>
          </a:p>
          <a:p>
            <a:r>
              <a:rPr lang="en-US" sz="2000" dirty="0" smtClean="0"/>
              <a:t>Take care: if you depend on handling bursts for your company’s </a:t>
            </a:r>
          </a:p>
          <a:p>
            <a:r>
              <a:rPr lang="en-US" sz="2000" dirty="0" smtClean="0"/>
              <a:t>   life, be very careful about service level agreement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Cloud Dies ?</a:t>
            </a:r>
            <a:endParaRPr lang="en-US" dirty="0"/>
          </a:p>
        </p:txBody>
      </p:sp>
      <p:sp>
        <p:nvSpPr>
          <p:cNvPr id="3" name="Content Placeholder 2"/>
          <p:cNvSpPr>
            <a:spLocks noGrp="1"/>
          </p:cNvSpPr>
          <p:nvPr>
            <p:ph idx="1"/>
          </p:nvPr>
        </p:nvSpPr>
        <p:spPr/>
        <p:txBody>
          <a:bodyPr>
            <a:normAutofit/>
          </a:bodyPr>
          <a:lstStyle/>
          <a:p>
            <a:r>
              <a:rPr lang="en-US" dirty="0" smtClean="0"/>
              <a:t>The cloud probably has better availability than you could do on your own. However:</a:t>
            </a:r>
          </a:p>
          <a:p>
            <a:r>
              <a:rPr lang="en-US" dirty="0" smtClean="0"/>
              <a:t>Consider retaining as much in-house capacity as you need to stay alive and muddle through</a:t>
            </a:r>
          </a:p>
          <a:p>
            <a:r>
              <a:rPr lang="en-US" dirty="0" smtClean="0"/>
              <a:t>Example: hospital or police department, which get electricity from grid for normal operations but keep backup generator for vital functions in case of outage.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Cloud Computing in the News</a:t>
            </a:r>
            <a:endParaRPr lang="en-US" dirty="0"/>
          </a:p>
        </p:txBody>
      </p:sp>
      <p:sp>
        <p:nvSpPr>
          <p:cNvPr id="3" name="Inhaltsplatzhalter 2"/>
          <p:cNvSpPr>
            <a:spLocks noGrp="1"/>
          </p:cNvSpPr>
          <p:nvPr>
            <p:ph idx="1"/>
          </p:nvPr>
        </p:nvSpPr>
        <p:spPr>
          <a:xfrm>
            <a:off x="457200" y="1157958"/>
            <a:ext cx="8229600" cy="4525963"/>
          </a:xfrm>
        </p:spPr>
        <p:txBody>
          <a:bodyPr/>
          <a:lstStyle/>
          <a:p>
            <a:pPr marL="0" indent="0">
              <a:buNone/>
            </a:pPr>
            <a:r>
              <a:rPr lang="de-AT" sz="2800" dirty="0" smtClean="0"/>
              <a:t>Kelly Fiveash, </a:t>
            </a:r>
            <a:r>
              <a:rPr lang="en-US" sz="2800" i="1" dirty="0" smtClean="0"/>
              <a:t>Microsoft calls in the builders for Dublin data centre</a:t>
            </a:r>
            <a:r>
              <a:rPr lang="de-AT" sz="2800" dirty="0" smtClean="0"/>
              <a:t>, The Register, 7th November 2007</a:t>
            </a:r>
            <a:r>
              <a:rPr lang="de-AT" dirty="0" smtClean="0"/>
              <a:t> </a:t>
            </a:r>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p:txBody>
      </p:sp>
      <p:sp>
        <p:nvSpPr>
          <p:cNvPr id="7" name="Textfeld 6"/>
          <p:cNvSpPr txBox="1"/>
          <p:nvPr/>
        </p:nvSpPr>
        <p:spPr>
          <a:xfrm>
            <a:off x="609600" y="2324228"/>
            <a:ext cx="8210550" cy="2751522"/>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600" dirty="0" smtClean="0">
                <a:solidFill>
                  <a:srgbClr val="CC0000"/>
                </a:solidFill>
              </a:rPr>
              <a:t>Microsoft is shelling out $500m on a new European data centre in Ireland </a:t>
            </a:r>
            <a:r>
              <a:rPr lang="en-US" sz="1600" dirty="0" smtClean="0"/>
              <a:t>to support its growing online business.</a:t>
            </a:r>
          </a:p>
          <a:p>
            <a:pPr lvl="1" algn="l" eaLnBrk="1" hangingPunct="1">
              <a:lnSpc>
                <a:spcPct val="90000"/>
              </a:lnSpc>
              <a:defRPr/>
            </a:pPr>
            <a:endParaRPr lang="en-US" sz="1600" dirty="0" smtClean="0"/>
          </a:p>
          <a:p>
            <a:pPr lvl="1" algn="l" eaLnBrk="1" hangingPunct="1">
              <a:lnSpc>
                <a:spcPct val="90000"/>
              </a:lnSpc>
              <a:defRPr/>
            </a:pPr>
            <a:r>
              <a:rPr lang="en-US" sz="1600" dirty="0" smtClean="0"/>
              <a:t>There will be tens of thousands of servers pumping out web-based apps to internet fanciers all over the world, the company says.</a:t>
            </a:r>
          </a:p>
          <a:p>
            <a:pPr lvl="1" algn="l" eaLnBrk="1" hangingPunct="1">
              <a:lnSpc>
                <a:spcPct val="90000"/>
              </a:lnSpc>
              <a:defRPr/>
            </a:pPr>
            <a:endParaRPr lang="en-US" sz="1600" dirty="0" smtClean="0"/>
          </a:p>
          <a:p>
            <a:pPr lvl="1" algn="l" eaLnBrk="1" hangingPunct="1">
              <a:lnSpc>
                <a:spcPct val="90000"/>
              </a:lnSpc>
              <a:defRPr/>
            </a:pPr>
            <a:r>
              <a:rPr lang="en-US" sz="1600" dirty="0" smtClean="0">
                <a:solidFill>
                  <a:srgbClr val="CC0000"/>
                </a:solidFill>
              </a:rPr>
              <a:t>But it only needs to hire between 15 and 20 staff to run the behemoth's first Windows Live data centre not on US soil</a:t>
            </a:r>
            <a:r>
              <a:rPr lang="en-US" sz="1600" dirty="0" smtClean="0"/>
              <a:t>, because much of the system will be automated.</a:t>
            </a:r>
          </a:p>
          <a:p>
            <a:pPr lvl="1" algn="l" eaLnBrk="1" hangingPunct="1">
              <a:lnSpc>
                <a:spcPct val="90000"/>
              </a:lnSpc>
              <a:defRPr/>
            </a:pPr>
            <a:endParaRPr lang="en-US" sz="1600" dirty="0" smtClean="0"/>
          </a:p>
          <a:p>
            <a:pPr lvl="1" algn="l" eaLnBrk="1" hangingPunct="1">
              <a:lnSpc>
                <a:spcPct val="90000"/>
              </a:lnSpc>
              <a:defRPr/>
            </a:pPr>
            <a:r>
              <a:rPr lang="en-US" sz="1600" dirty="0" smtClean="0">
                <a:solidFill>
                  <a:srgbClr val="CC0000"/>
                </a:solidFill>
              </a:rPr>
              <a:t>Microsoft, which already has some 1,200 staff at a separate office in Ireland,</a:t>
            </a:r>
            <a:r>
              <a:rPr lang="en-US" sz="1600" dirty="0" smtClean="0"/>
              <a:t> said work would begin later this month and it expects the centre to open for business by 2009.</a:t>
            </a:r>
          </a:p>
        </p:txBody>
      </p:sp>
      <p:sp>
        <p:nvSpPr>
          <p:cNvPr id="8" name="Textfeld 7"/>
          <p:cNvSpPr txBox="1"/>
          <p:nvPr/>
        </p:nvSpPr>
        <p:spPr>
          <a:xfrm>
            <a:off x="609600" y="5181728"/>
            <a:ext cx="8210550" cy="5355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600" dirty="0" smtClean="0"/>
              <a:t>Crain's Chicago Business reports that construction on a new </a:t>
            </a:r>
            <a:r>
              <a:rPr lang="en-US" sz="1600" dirty="0" smtClean="0">
                <a:solidFill>
                  <a:srgbClr val="CC0000"/>
                </a:solidFill>
              </a:rPr>
              <a:t>$500m site large enough to hold eight [American] football fields was already underway</a:t>
            </a:r>
            <a:endParaRPr lang="en-US" sz="1600" dirty="0">
              <a:solidFill>
                <a:srgbClr val="CC0000"/>
              </a:solidFill>
            </a:endParaRPr>
          </a:p>
        </p:txBody>
      </p:sp>
    </p:spTree>
    <p:extLst>
      <p:ext uri="{BB962C8B-B14F-4D97-AF65-F5344CB8AC3E}">
        <p14:creationId xmlns:p14="http://schemas.microsoft.com/office/powerpoint/2010/main" val="121129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Ultra-Sensitive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Some core, vital data you just can’t trust to anyone else. Example: Fidelity account contents, US Department of Defense submarine locations. Can’t use external cloud, but might consider internal cloud appliances, with safeguards.</a:t>
            </a:r>
          </a:p>
          <a:p>
            <a:endParaRPr lang="en-US" dirty="0" smtClean="0"/>
          </a:p>
          <a:p>
            <a:r>
              <a:rPr lang="en-US" dirty="0" smtClean="0"/>
              <a:t>These companies often have much larger stores of data with lower security requirements for which cloud could be highly appropriate. Example: Fidelity fund prospecti and reports, US DoD purchases of coffee and underwear.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Sometimes law requires that certain data be stored in specific countries or locations .</a:t>
            </a:r>
          </a:p>
          <a:p>
            <a:r>
              <a:rPr lang="en-US" dirty="0" smtClean="0"/>
              <a:t>Sometimes you want data stored in specific locations to avoid any possible uncertainties  in jurisdiction (MS HealthVault in Canada).</a:t>
            </a:r>
          </a:p>
          <a:p>
            <a:r>
              <a:rPr lang="en-US" dirty="0" smtClean="0"/>
              <a:t>Technology changing faster than law can keep up. More than a little bit tricky. Cloud could hurt (hosting not available in required jurisdiction) or help (quick switch of hosting into newly required jurisdiction).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of Cloud Resources</a:t>
            </a:r>
            <a:endParaRPr lang="en-US" dirty="0"/>
          </a:p>
        </p:txBody>
      </p:sp>
      <p:sp>
        <p:nvSpPr>
          <p:cNvPr id="3" name="Content Placeholder 2"/>
          <p:cNvSpPr>
            <a:spLocks noGrp="1"/>
          </p:cNvSpPr>
          <p:nvPr>
            <p:ph idx="1"/>
          </p:nvPr>
        </p:nvSpPr>
        <p:spPr>
          <a:xfrm>
            <a:off x="533400" y="1447800"/>
            <a:ext cx="8229600" cy="4953000"/>
          </a:xfrm>
        </p:spPr>
        <p:txBody>
          <a:bodyPr>
            <a:normAutofit fontScale="92500" lnSpcReduction="20000"/>
          </a:bodyPr>
          <a:lstStyle/>
          <a:p>
            <a:r>
              <a:rPr lang="en-US" dirty="0" smtClean="0"/>
              <a:t>How sure are you that your cloud provider will have enough cloud resources available when you want to scale up, particularly in burst situations? </a:t>
            </a:r>
          </a:p>
          <a:p>
            <a:endParaRPr lang="en-US" dirty="0" smtClean="0"/>
          </a:p>
          <a:p>
            <a:r>
              <a:rPr lang="en-US" dirty="0" smtClean="0"/>
              <a:t>How badly would it hurt your business if you wanted to scale up but couldn’t?</a:t>
            </a:r>
          </a:p>
          <a:p>
            <a:endParaRPr lang="en-US" dirty="0" smtClean="0"/>
          </a:p>
          <a:p>
            <a:r>
              <a:rPr lang="en-US" dirty="0" smtClean="0"/>
              <a:t>What remedies are available from cloud provider if you cannot scale at the time you want, to the degree that you want? (See service level agreement with provider.)</a:t>
            </a:r>
          </a:p>
          <a:p>
            <a:pPr>
              <a:buNone/>
            </a:pP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fontScale="90000"/>
          </a:bodyPr>
          <a:lstStyle/>
          <a:p>
            <a:r>
              <a:rPr lang="en-US" dirty="0" smtClean="0"/>
              <a:t>Demo</a:t>
            </a:r>
            <a:br>
              <a:rPr lang="en-US" dirty="0" smtClean="0"/>
            </a:br>
            <a:r>
              <a:rPr lang="en-US" dirty="0" smtClean="0"/>
              <a:t>Hello, Cloud Application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67000"/>
            <a:ext cx="9144000" cy="1295400"/>
          </a:xfrm>
        </p:spPr>
        <p:txBody>
          <a:bodyPr>
            <a:normAutofit lnSpcReduction="10000"/>
          </a:bodyPr>
          <a:lstStyle/>
          <a:p>
            <a:pPr marL="0" indent="0" algn="ctr">
              <a:buNone/>
            </a:pPr>
            <a:r>
              <a:rPr lang="en-US" sz="8000" i="1" dirty="0" smtClean="0"/>
              <a:t>Thanks!</a:t>
            </a:r>
            <a:endParaRPr lang="en-US" sz="8000" i="1" dirty="0"/>
          </a:p>
        </p:txBody>
      </p:sp>
    </p:spTree>
    <p:extLst>
      <p:ext uri="{BB962C8B-B14F-4D97-AF65-F5344CB8AC3E}">
        <p14:creationId xmlns:p14="http://schemas.microsoft.com/office/powerpoint/2010/main" val="3640407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 y="2590800"/>
            <a:ext cx="9139238" cy="1143000"/>
          </a:xfrm>
        </p:spPr>
        <p:txBody>
          <a:bodyPr/>
          <a:lstStyle/>
          <a:p>
            <a:r>
              <a:rPr lang="en-US" sz="6000" b="1" i="1" dirty="0" smtClean="0"/>
              <a:t>Appendix</a:t>
            </a:r>
            <a:endParaRPr lang="en-US" b="1" i="1" dirty="0"/>
          </a:p>
        </p:txBody>
      </p:sp>
    </p:spTree>
    <p:extLst>
      <p:ext uri="{BB962C8B-B14F-4D97-AF65-F5344CB8AC3E}">
        <p14:creationId xmlns:p14="http://schemas.microsoft.com/office/powerpoint/2010/main" val="3535446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29389" cy="1143000"/>
          </a:xfrm>
        </p:spPr>
        <p:txBody>
          <a:bodyPr>
            <a:normAutofit fontScale="90000"/>
          </a:bodyPr>
          <a:lstStyle/>
          <a:p>
            <a:r>
              <a:rPr lang="en-US" altLang="zh-CN" dirty="0"/>
              <a:t>How does </a:t>
            </a:r>
            <a:r>
              <a:rPr lang="en-US" altLang="zh-CN" dirty="0" smtClean="0"/>
              <a:t>Cloud Computing </a:t>
            </a:r>
            <a:r>
              <a:rPr lang="en-US" altLang="zh-CN" dirty="0"/>
              <a:t>differ from:</a:t>
            </a:r>
            <a:endParaRPr lang="zh-CN" altLang="en-US" dirty="0"/>
          </a:p>
        </p:txBody>
      </p:sp>
      <p:sp>
        <p:nvSpPr>
          <p:cNvPr id="3" name="Content Placeholder 2"/>
          <p:cNvSpPr>
            <a:spLocks noGrp="1"/>
          </p:cNvSpPr>
          <p:nvPr>
            <p:ph idx="1"/>
          </p:nvPr>
        </p:nvSpPr>
        <p:spPr/>
        <p:txBody>
          <a:bodyPr/>
          <a:lstStyle/>
          <a:p>
            <a:r>
              <a:rPr lang="en-US" altLang="zh-CN" dirty="0" smtClean="0"/>
              <a:t>Cluster </a:t>
            </a:r>
            <a:r>
              <a:rPr lang="en-US" altLang="zh-CN" dirty="0"/>
              <a:t>Computing</a:t>
            </a:r>
          </a:p>
          <a:p>
            <a:r>
              <a:rPr lang="en-US" altLang="zh-CN" dirty="0"/>
              <a:t>Grid </a:t>
            </a:r>
            <a:r>
              <a:rPr lang="en-US" altLang="zh-CN" dirty="0" smtClean="0"/>
              <a:t>Computing</a:t>
            </a:r>
          </a:p>
          <a:p>
            <a:r>
              <a:rPr lang="en-US" altLang="zh-CN" dirty="0" smtClean="0"/>
              <a:t>Utility Computing</a:t>
            </a:r>
          </a:p>
          <a:p>
            <a:r>
              <a:rPr lang="en-US" altLang="zh-CN" dirty="0" smtClean="0"/>
              <a:t>Autonomic Computing</a:t>
            </a:r>
          </a:p>
          <a:p>
            <a:r>
              <a:rPr lang="en-US" altLang="zh-CN" dirty="0" smtClean="0"/>
              <a:t>Parallel Computing</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494284"/>
            <a:ext cx="17621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689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Cluster Computing</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Cluster computing refers to the use of tightly coupled set of computer machines to achieve a single purpose.</a:t>
            </a:r>
          </a:p>
          <a:p>
            <a:r>
              <a:rPr lang="en-US" altLang="zh-CN" dirty="0" smtClean="0"/>
              <a:t>It is a form of distributed computing in limited fashion.</a:t>
            </a:r>
          </a:p>
          <a:p>
            <a:pPr lvl="1"/>
            <a:r>
              <a:rPr lang="en-US" altLang="zh-CN" dirty="0" smtClean="0"/>
              <a:t>The challenges it faces is much limited.</a:t>
            </a:r>
          </a:p>
          <a:p>
            <a:r>
              <a:rPr lang="de-DE" altLang="zh-CN" dirty="0" smtClean="0"/>
              <a:t>It does not consider </a:t>
            </a:r>
            <a:r>
              <a:rPr lang="de-DE" altLang="zh-CN" dirty="0"/>
              <a:t>the interactive end user </a:t>
            </a:r>
          </a:p>
          <a:p>
            <a:r>
              <a:rPr lang="en-US" altLang="zh-CN" dirty="0" smtClean="0"/>
              <a:t>Thus, it is not cloud computing, per se.</a:t>
            </a:r>
          </a:p>
          <a:p>
            <a:r>
              <a:rPr lang="en-US" altLang="zh-CN" dirty="0" smtClean="0"/>
              <a:t>However, cloud computing may contains elements of it.</a:t>
            </a:r>
            <a:endParaRPr lang="zh-CN" altLang="en-US" dirty="0"/>
          </a:p>
        </p:txBody>
      </p:sp>
    </p:spTree>
    <p:extLst>
      <p:ext uri="{BB962C8B-B14F-4D97-AF65-F5344CB8AC3E}">
        <p14:creationId xmlns:p14="http://schemas.microsoft.com/office/powerpoint/2010/main" val="16548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dirty="0"/>
              <a:t>Grid Computing</a:t>
            </a:r>
            <a:endParaRPr lang="zh-CN" altLang="en-US" dirty="0"/>
          </a:p>
        </p:txBody>
      </p:sp>
      <p:sp>
        <p:nvSpPr>
          <p:cNvPr id="3" name="Content Placeholder 2"/>
          <p:cNvSpPr>
            <a:spLocks noGrp="1"/>
          </p:cNvSpPr>
          <p:nvPr>
            <p:ph idx="1"/>
          </p:nvPr>
        </p:nvSpPr>
        <p:spPr/>
        <p:txBody>
          <a:bodyPr>
            <a:normAutofit fontScale="92500" lnSpcReduction="10000"/>
          </a:bodyPr>
          <a:lstStyle/>
          <a:p>
            <a:pPr>
              <a:spcBef>
                <a:spcPts val="924"/>
              </a:spcBef>
            </a:pPr>
            <a:r>
              <a:rPr lang="de-DE" altLang="zh-CN" dirty="0"/>
              <a:t>Pooling compute resources</a:t>
            </a:r>
          </a:p>
          <a:p>
            <a:pPr lvl="1">
              <a:spcBef>
                <a:spcPts val="924"/>
              </a:spcBef>
            </a:pPr>
            <a:r>
              <a:rPr lang="de-DE" altLang="zh-CN" dirty="0"/>
              <a:t>For scientific computing and simulation</a:t>
            </a:r>
          </a:p>
          <a:p>
            <a:pPr lvl="1">
              <a:spcBef>
                <a:spcPts val="924"/>
              </a:spcBef>
            </a:pPr>
            <a:r>
              <a:rPr lang="de-DE" altLang="zh-CN" dirty="0"/>
              <a:t>from multiple administrative domains</a:t>
            </a:r>
          </a:p>
          <a:p>
            <a:pPr>
              <a:spcBef>
                <a:spcPts val="924"/>
              </a:spcBef>
            </a:pPr>
            <a:r>
              <a:rPr lang="de-DE" altLang="zh-CN" dirty="0"/>
              <a:t>Virtual Supercomputer, Virtual Organizations</a:t>
            </a:r>
          </a:p>
          <a:p>
            <a:pPr lvl="1">
              <a:spcBef>
                <a:spcPts val="924"/>
              </a:spcBef>
            </a:pPr>
            <a:r>
              <a:rPr lang="de-DE" altLang="zh-CN" dirty="0"/>
              <a:t>SPMD - Same Program Multiple Data</a:t>
            </a:r>
          </a:p>
          <a:p>
            <a:pPr lvl="1">
              <a:spcBef>
                <a:spcPts val="924"/>
              </a:spcBef>
            </a:pPr>
            <a:r>
              <a:rPr lang="de-DE" altLang="zh-CN" dirty="0"/>
              <a:t>coarse grained parallel applications</a:t>
            </a:r>
          </a:p>
          <a:p>
            <a:pPr>
              <a:spcBef>
                <a:spcPts val="924"/>
              </a:spcBef>
            </a:pPr>
            <a:r>
              <a:rPr lang="de-DE" altLang="zh-CN" dirty="0"/>
              <a:t>Examples</a:t>
            </a:r>
          </a:p>
          <a:p>
            <a:pPr lvl="1">
              <a:spcBef>
                <a:spcPts val="924"/>
              </a:spcBef>
            </a:pPr>
            <a:r>
              <a:rPr lang="de-DE" altLang="zh-CN" dirty="0" smtClean="0"/>
              <a:t>SETI@HOME, </a:t>
            </a:r>
            <a:r>
              <a:rPr lang="de-DE" altLang="zh-CN" dirty="0"/>
              <a:t>Globus toolkit (GTK</a:t>
            </a:r>
            <a:r>
              <a:rPr lang="de-DE" altLang="zh-CN" dirty="0" smtClean="0"/>
              <a:t>)</a:t>
            </a:r>
            <a:endParaRPr lang="de-DE" altLang="zh-CN" dirty="0"/>
          </a:p>
          <a:p>
            <a:pPr lvl="1">
              <a:spcBef>
                <a:spcPts val="924"/>
              </a:spcBef>
            </a:pPr>
            <a:r>
              <a:rPr lang="de-DE" altLang="zh-CN" dirty="0"/>
              <a:t>Berkeley Open Infrastructure for Network </a:t>
            </a:r>
            <a:r>
              <a:rPr lang="de-DE" altLang="zh-CN" dirty="0" smtClean="0"/>
              <a:t>Computing</a:t>
            </a:r>
          </a:p>
        </p:txBody>
      </p:sp>
    </p:spTree>
    <p:extLst>
      <p:ext uri="{BB962C8B-B14F-4D97-AF65-F5344CB8AC3E}">
        <p14:creationId xmlns:p14="http://schemas.microsoft.com/office/powerpoint/2010/main" val="15918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dirty="0"/>
              <a:t>Grid vs. Cloud</a:t>
            </a:r>
            <a:endParaRPr lang="zh-CN" altLang="en-US" dirty="0"/>
          </a:p>
        </p:txBody>
      </p:sp>
      <p:sp>
        <p:nvSpPr>
          <p:cNvPr id="3" name="Content Placeholder 2"/>
          <p:cNvSpPr>
            <a:spLocks noGrp="1"/>
          </p:cNvSpPr>
          <p:nvPr>
            <p:ph idx="1"/>
          </p:nvPr>
        </p:nvSpPr>
        <p:spPr/>
        <p:txBody>
          <a:bodyPr>
            <a:normAutofit fontScale="85000" lnSpcReduction="10000"/>
          </a:bodyPr>
          <a:lstStyle/>
          <a:p>
            <a:pPr>
              <a:spcBef>
                <a:spcPts val="924"/>
              </a:spcBef>
            </a:pPr>
            <a:r>
              <a:rPr lang="de-DE" altLang="zh-CN" dirty="0"/>
              <a:t>Grid never considered the interactive end user </a:t>
            </a:r>
          </a:p>
          <a:p>
            <a:pPr lvl="1">
              <a:spcBef>
                <a:spcPts val="924"/>
              </a:spcBef>
            </a:pPr>
            <a:r>
              <a:rPr lang="de-DE" altLang="zh-CN" dirty="0"/>
              <a:t>jobs are being submitted through portals </a:t>
            </a:r>
          </a:p>
          <a:p>
            <a:pPr lvl="1">
              <a:spcBef>
                <a:spcPts val="924"/>
              </a:spcBef>
            </a:pPr>
            <a:r>
              <a:rPr lang="de-DE" altLang="zh-CN" dirty="0"/>
              <a:t>results are being retrieved hours later </a:t>
            </a:r>
            <a:endParaRPr lang="de-DE" altLang="zh-CN" dirty="0" smtClean="0"/>
          </a:p>
          <a:p>
            <a:pPr lvl="2">
              <a:spcBef>
                <a:spcPts val="924"/>
              </a:spcBef>
            </a:pPr>
            <a:r>
              <a:rPr lang="de-DE" altLang="zh-CN" dirty="0" smtClean="0"/>
              <a:t>in </a:t>
            </a:r>
            <a:r>
              <a:rPr lang="de-DE" altLang="zh-CN" dirty="0"/>
              <a:t>form of log files and collected program </a:t>
            </a:r>
            <a:r>
              <a:rPr lang="de-DE" altLang="zh-CN" dirty="0" smtClean="0"/>
              <a:t>output</a:t>
            </a:r>
            <a:endParaRPr lang="de-DE" altLang="zh-CN" dirty="0"/>
          </a:p>
          <a:p>
            <a:pPr>
              <a:spcBef>
                <a:spcPts val="924"/>
              </a:spcBef>
            </a:pPr>
            <a:r>
              <a:rPr lang="de-DE" altLang="zh-CN" dirty="0"/>
              <a:t>Grid did not integrate administrative </a:t>
            </a:r>
            <a:r>
              <a:rPr lang="de-DE" altLang="zh-CN" dirty="0" smtClean="0"/>
              <a:t>domains</a:t>
            </a:r>
            <a:endParaRPr lang="de-DE" altLang="zh-CN" dirty="0"/>
          </a:p>
          <a:p>
            <a:pPr lvl="1">
              <a:spcBef>
                <a:spcPts val="924"/>
              </a:spcBef>
            </a:pPr>
            <a:r>
              <a:rPr lang="de-DE" altLang="zh-CN" dirty="0"/>
              <a:t>install certificates, enable ssh login, and </a:t>
            </a:r>
            <a:endParaRPr lang="de-DE" altLang="zh-CN" dirty="0" smtClean="0"/>
          </a:p>
          <a:p>
            <a:pPr lvl="1">
              <a:spcBef>
                <a:spcPts val="924"/>
              </a:spcBef>
            </a:pPr>
            <a:r>
              <a:rPr lang="de-DE" altLang="zh-CN" dirty="0" smtClean="0"/>
              <a:t>setting </a:t>
            </a:r>
            <a:r>
              <a:rPr lang="de-DE" altLang="zh-CN" dirty="0"/>
              <a:t>up mutual trust relationships across all partners</a:t>
            </a:r>
          </a:p>
          <a:p>
            <a:pPr>
              <a:spcBef>
                <a:spcPts val="924"/>
              </a:spcBef>
            </a:pPr>
            <a:r>
              <a:rPr lang="de-DE" altLang="zh-CN" dirty="0"/>
              <a:t>Creating a huge, distributed virtual </a:t>
            </a:r>
            <a:r>
              <a:rPr lang="de-DE" altLang="zh-CN" dirty="0" smtClean="0"/>
              <a:t>supercomputer</a:t>
            </a:r>
            <a:r>
              <a:rPr lang="de-DE" altLang="zh-CN" dirty="0"/>
              <a:t>	</a:t>
            </a:r>
          </a:p>
          <a:p>
            <a:pPr lvl="1">
              <a:spcBef>
                <a:spcPts val="924"/>
              </a:spcBef>
            </a:pPr>
            <a:r>
              <a:rPr lang="de-DE" altLang="zh-CN" dirty="0"/>
              <a:t>which is managed in a batch-job-processing scheme</a:t>
            </a:r>
            <a:r>
              <a:rPr lang="de-DE" altLang="zh-CN" dirty="0" smtClean="0"/>
              <a:t>.</a:t>
            </a:r>
            <a:endParaRPr lang="de-DE" altLang="zh-CN" dirty="0"/>
          </a:p>
        </p:txBody>
      </p:sp>
    </p:spTree>
    <p:extLst>
      <p:ext uri="{BB962C8B-B14F-4D97-AF65-F5344CB8AC3E}">
        <p14:creationId xmlns:p14="http://schemas.microsoft.com/office/powerpoint/2010/main" val="86980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Cloud Computing in the News</a:t>
            </a:r>
            <a:endParaRPr lang="en-US" dirty="0"/>
          </a:p>
        </p:txBody>
      </p:sp>
      <p:sp>
        <p:nvSpPr>
          <p:cNvPr id="3" name="Inhaltsplatzhalter 2"/>
          <p:cNvSpPr>
            <a:spLocks noGrp="1"/>
          </p:cNvSpPr>
          <p:nvPr>
            <p:ph idx="1"/>
          </p:nvPr>
        </p:nvSpPr>
        <p:spPr>
          <a:xfrm>
            <a:off x="514443" y="1268760"/>
            <a:ext cx="8229600" cy="4857403"/>
          </a:xfrm>
        </p:spPr>
        <p:txBody>
          <a:bodyPr/>
          <a:lstStyle/>
          <a:p>
            <a:pPr marL="0" indent="0">
              <a:buNone/>
            </a:pPr>
            <a:r>
              <a:rPr lang="de-AT" sz="2800" dirty="0" smtClean="0"/>
              <a:t>Wired, </a:t>
            </a:r>
            <a:r>
              <a:rPr lang="en-US" sz="2800" i="1" dirty="0" smtClean="0"/>
              <a:t>Cloud Computing Available at Amazon.com Today</a:t>
            </a:r>
            <a:r>
              <a:rPr lang="de-AT" sz="2800" dirty="0" smtClean="0"/>
              <a:t>, 4/12/2008</a:t>
            </a:r>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p:txBody>
      </p:sp>
      <p:sp>
        <p:nvSpPr>
          <p:cNvPr id="6" name="Textfeld 5"/>
          <p:cNvSpPr txBox="1"/>
          <p:nvPr/>
        </p:nvSpPr>
        <p:spPr>
          <a:xfrm>
            <a:off x="533493" y="2996952"/>
            <a:ext cx="8210550" cy="1865126"/>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600" dirty="0" smtClean="0"/>
              <a:t>Click on "Amazon Web Services." Key in your Amazon ID and password and behold: a data center's worth of computing power carved into megabyte-sized chunks and wired straight to your desktop. </a:t>
            </a:r>
            <a:r>
              <a:rPr lang="en-US" sz="1600" dirty="0" smtClean="0">
                <a:solidFill>
                  <a:srgbClr val="CC0000"/>
                </a:solidFill>
              </a:rPr>
              <a:t>Clones of that HP tower cost 10 cents per hour </a:t>
            </a:r>
            <a:r>
              <a:rPr lang="en-US" sz="1600" dirty="0" smtClean="0"/>
              <a:t>— 10 cents! — and they're set to start spitting out widgets as soon as you upload the code. </a:t>
            </a:r>
            <a:r>
              <a:rPr lang="en-US" sz="1600" dirty="0" smtClean="0">
                <a:solidFill>
                  <a:srgbClr val="CC0000"/>
                </a:solidFill>
              </a:rPr>
              <a:t>Virtual quad cores are a princely 80 cents an hour</a:t>
            </a:r>
            <a:r>
              <a:rPr lang="en-US" sz="1600" dirty="0" smtClean="0"/>
              <a:t>. </a:t>
            </a:r>
            <a:r>
              <a:rPr lang="en-US" sz="1600" dirty="0" smtClean="0">
                <a:solidFill>
                  <a:srgbClr val="CC0000"/>
                </a:solidFill>
              </a:rPr>
              <a:t>Need storage? All you can eat for 15 cents per gigabyte per month. </a:t>
            </a:r>
            <a:r>
              <a:rPr lang="en-US" sz="1600" dirty="0" smtClean="0"/>
              <a:t>And there's even a tool for monitoring your virtual stack with an iPhone. No precious cash tied up in soon-to-be-obsolete silicon, no 3 am runs to the colo cage. Outsource your infrastructure to Amazon!</a:t>
            </a:r>
            <a:endParaRPr lang="en-US" sz="1600" dirty="0"/>
          </a:p>
        </p:txBody>
      </p:sp>
      <p:pic>
        <p:nvPicPr>
          <p:cNvPr id="67585" name="Picture 1"/>
          <p:cNvPicPr>
            <a:picLocks noChangeAspect="1" noChangeArrowheads="1"/>
          </p:cNvPicPr>
          <p:nvPr/>
        </p:nvPicPr>
        <p:blipFill>
          <a:blip r:embed="rId3" cstate="print"/>
          <a:srcRect/>
          <a:stretch>
            <a:fillRect/>
          </a:stretch>
        </p:blipFill>
        <p:spPr bwMode="auto">
          <a:xfrm>
            <a:off x="7755423" y="1268760"/>
            <a:ext cx="1071563" cy="1508035"/>
          </a:xfrm>
          <a:prstGeom prst="rect">
            <a:avLst/>
          </a:prstGeom>
          <a:ln>
            <a:noFill/>
          </a:ln>
          <a:effectLst>
            <a:softEdge rad="112500"/>
          </a:effectLst>
        </p:spPr>
      </p:pic>
    </p:spTree>
    <p:extLst>
      <p:ext uri="{BB962C8B-B14F-4D97-AF65-F5344CB8AC3E}">
        <p14:creationId xmlns:p14="http://schemas.microsoft.com/office/powerpoint/2010/main" val="258252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dirty="0"/>
              <a:t>Utility Computing</a:t>
            </a:r>
            <a:endParaRPr lang="zh-CN" altLang="en-US" dirty="0"/>
          </a:p>
        </p:txBody>
      </p:sp>
      <p:sp>
        <p:nvSpPr>
          <p:cNvPr id="3" name="Content Placeholder 2"/>
          <p:cNvSpPr>
            <a:spLocks noGrp="1"/>
          </p:cNvSpPr>
          <p:nvPr>
            <p:ph idx="1"/>
          </p:nvPr>
        </p:nvSpPr>
        <p:spPr/>
        <p:txBody>
          <a:bodyPr>
            <a:normAutofit fontScale="85000" lnSpcReduction="20000"/>
          </a:bodyPr>
          <a:lstStyle/>
          <a:p>
            <a:pPr>
              <a:spcBef>
                <a:spcPts val="924"/>
              </a:spcBef>
            </a:pPr>
            <a:r>
              <a:rPr lang="de-DE" altLang="zh-CN" dirty="0"/>
              <a:t>Packaging of IT resources into a metered service </a:t>
            </a:r>
          </a:p>
          <a:p>
            <a:pPr lvl="1">
              <a:spcBef>
                <a:spcPts val="924"/>
              </a:spcBef>
            </a:pPr>
            <a:r>
              <a:rPr lang="de-DE" altLang="zh-CN" dirty="0"/>
              <a:t>CPU, memory, network bandwidth, storage</a:t>
            </a:r>
          </a:p>
          <a:p>
            <a:pPr lvl="1">
              <a:spcBef>
                <a:spcPts val="924"/>
              </a:spcBef>
            </a:pPr>
            <a:r>
              <a:rPr lang="de-DE" altLang="zh-CN" dirty="0"/>
              <a:t>similar to traditional utilities (such as the telephone network). </a:t>
            </a:r>
          </a:p>
          <a:p>
            <a:pPr>
              <a:spcBef>
                <a:spcPts val="924"/>
              </a:spcBef>
            </a:pPr>
            <a:r>
              <a:rPr lang="de-DE" altLang="zh-CN" dirty="0"/>
              <a:t>Low initial </a:t>
            </a:r>
            <a:r>
              <a:rPr lang="de-DE" altLang="zh-CN" dirty="0" smtClean="0"/>
              <a:t>costs</a:t>
            </a:r>
            <a:endParaRPr lang="de-DE" altLang="zh-CN" dirty="0"/>
          </a:p>
          <a:p>
            <a:pPr lvl="1">
              <a:spcBef>
                <a:spcPts val="924"/>
              </a:spcBef>
            </a:pPr>
            <a:r>
              <a:rPr lang="de-DE" altLang="zh-CN" dirty="0"/>
              <a:t>pay-per-use billing model </a:t>
            </a:r>
          </a:p>
          <a:p>
            <a:pPr lvl="1">
              <a:spcBef>
                <a:spcPts val="924"/>
              </a:spcBef>
            </a:pPr>
            <a:r>
              <a:rPr lang="de-DE" altLang="zh-CN" dirty="0"/>
              <a:t>quick reaction to changes in demand of IT services</a:t>
            </a:r>
          </a:p>
          <a:p>
            <a:pPr>
              <a:spcBef>
                <a:spcPts val="924"/>
              </a:spcBef>
            </a:pPr>
            <a:r>
              <a:rPr lang="de-DE" altLang="zh-CN" dirty="0"/>
              <a:t>Not a new concept </a:t>
            </a:r>
          </a:p>
          <a:p>
            <a:pPr lvl="1">
              <a:spcBef>
                <a:spcPts val="924"/>
              </a:spcBef>
            </a:pPr>
            <a:r>
              <a:rPr lang="de-DE" altLang="zh-CN" dirty="0" smtClean="0"/>
              <a:t>long </a:t>
            </a:r>
            <a:r>
              <a:rPr lang="de-DE" altLang="zh-CN" dirty="0"/>
              <a:t>history in </a:t>
            </a:r>
            <a:r>
              <a:rPr lang="de-DE" altLang="zh-CN" dirty="0" smtClean="0"/>
              <a:t>world </a:t>
            </a:r>
            <a:r>
              <a:rPr lang="de-DE" altLang="zh-CN" dirty="0"/>
              <a:t>of ultra-reliable but expensive mainframe </a:t>
            </a:r>
            <a:endParaRPr lang="de-DE" altLang="zh-CN" dirty="0" smtClean="0"/>
          </a:p>
          <a:p>
            <a:pPr lvl="1">
              <a:spcBef>
                <a:spcPts val="924"/>
              </a:spcBef>
            </a:pPr>
            <a:r>
              <a:rPr lang="de-DE" altLang="zh-CN" dirty="0" smtClean="0"/>
              <a:t>a </a:t>
            </a:r>
            <a:r>
              <a:rPr lang="de-DE" altLang="zh-CN" dirty="0"/>
              <a:t>model for capacity-based </a:t>
            </a:r>
            <a:r>
              <a:rPr lang="de-DE" altLang="zh-CN" dirty="0" smtClean="0"/>
              <a:t>charging</a:t>
            </a:r>
            <a:endParaRPr lang="de-DE" altLang="zh-CN" dirty="0"/>
          </a:p>
        </p:txBody>
      </p:sp>
    </p:spTree>
    <p:extLst>
      <p:ext uri="{BB962C8B-B14F-4D97-AF65-F5344CB8AC3E}">
        <p14:creationId xmlns:p14="http://schemas.microsoft.com/office/powerpoint/2010/main" val="3820152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zh-CN" dirty="0"/>
              <a:t>Autonomic Computing</a:t>
            </a:r>
            <a:endParaRPr lang="zh-CN" altLang="en-US" dirty="0"/>
          </a:p>
        </p:txBody>
      </p:sp>
      <p:sp>
        <p:nvSpPr>
          <p:cNvPr id="3" name="Content Placeholder 2"/>
          <p:cNvSpPr>
            <a:spLocks noGrp="1"/>
          </p:cNvSpPr>
          <p:nvPr>
            <p:ph idx="1"/>
          </p:nvPr>
        </p:nvSpPr>
        <p:spPr/>
        <p:txBody>
          <a:bodyPr>
            <a:normAutofit fontScale="77500" lnSpcReduction="20000"/>
          </a:bodyPr>
          <a:lstStyle/>
          <a:p>
            <a:pPr>
              <a:spcBef>
                <a:spcPts val="924"/>
              </a:spcBef>
            </a:pPr>
            <a:r>
              <a:rPr lang="de-DE" altLang="zh-CN" dirty="0"/>
              <a:t>Operator does not control the system directly</a:t>
            </a:r>
          </a:p>
          <a:p>
            <a:pPr lvl="1">
              <a:spcBef>
                <a:spcPts val="924"/>
              </a:spcBef>
            </a:pPr>
            <a:r>
              <a:rPr lang="de-DE" altLang="zh-CN" dirty="0"/>
              <a:t>policies and rules serve as input for self-management</a:t>
            </a:r>
          </a:p>
          <a:p>
            <a:pPr lvl="1">
              <a:spcBef>
                <a:spcPts val="924"/>
              </a:spcBef>
            </a:pPr>
            <a:r>
              <a:rPr lang="de-DE" altLang="zh-CN" dirty="0" smtClean="0"/>
              <a:t>coined </a:t>
            </a:r>
            <a:r>
              <a:rPr lang="de-DE" altLang="zh-CN" dirty="0"/>
              <a:t>by IBM </a:t>
            </a:r>
          </a:p>
          <a:p>
            <a:pPr>
              <a:spcBef>
                <a:spcPts val="924"/>
              </a:spcBef>
            </a:pPr>
            <a:r>
              <a:rPr lang="de-DE" altLang="zh-CN" dirty="0"/>
              <a:t>Self-* functional areas:</a:t>
            </a:r>
          </a:p>
          <a:p>
            <a:pPr lvl="1">
              <a:spcBef>
                <a:spcPts val="924"/>
              </a:spcBef>
            </a:pPr>
            <a:r>
              <a:rPr lang="de-DE" altLang="zh-CN" dirty="0"/>
              <a:t>Self-Configuration: Automatic configuration of components;</a:t>
            </a:r>
          </a:p>
          <a:p>
            <a:pPr lvl="1">
              <a:spcBef>
                <a:spcPts val="924"/>
              </a:spcBef>
            </a:pPr>
            <a:r>
              <a:rPr lang="de-DE" altLang="zh-CN" dirty="0"/>
              <a:t>Self-Healing: Automatic discovery, and correction of faults;</a:t>
            </a:r>
          </a:p>
          <a:p>
            <a:pPr lvl="1">
              <a:spcBef>
                <a:spcPts val="924"/>
              </a:spcBef>
            </a:pPr>
            <a:r>
              <a:rPr lang="de-DE" altLang="zh-CN" dirty="0"/>
              <a:t>Self-Optimization: Automatic </a:t>
            </a:r>
            <a:r>
              <a:rPr lang="de-DE" altLang="zh-CN" dirty="0" smtClean="0"/>
              <a:t>monitoring/control </a:t>
            </a:r>
            <a:r>
              <a:rPr lang="de-DE" altLang="zh-CN" dirty="0"/>
              <a:t>of resources</a:t>
            </a:r>
          </a:p>
          <a:p>
            <a:pPr lvl="1">
              <a:spcBef>
                <a:spcPts val="924"/>
              </a:spcBef>
            </a:pPr>
            <a:r>
              <a:rPr lang="de-DE" altLang="zh-CN" dirty="0"/>
              <a:t>Self-Protection: Protection from arbitrary attacks</a:t>
            </a:r>
          </a:p>
          <a:p>
            <a:pPr>
              <a:spcBef>
                <a:spcPts val="924"/>
              </a:spcBef>
            </a:pPr>
            <a:r>
              <a:rPr lang="de-DE" altLang="zh-CN" dirty="0"/>
              <a:t>Cloud computing infrastructures (often called "the fabric") have to follow autonomic computing </a:t>
            </a:r>
            <a:r>
              <a:rPr lang="de-DE" altLang="zh-CN" dirty="0" smtClean="0"/>
              <a:t>principles</a:t>
            </a:r>
            <a:endParaRPr lang="de-DE" altLang="zh-CN" dirty="0"/>
          </a:p>
        </p:txBody>
      </p:sp>
    </p:spTree>
    <p:extLst>
      <p:ext uri="{BB962C8B-B14F-4D97-AF65-F5344CB8AC3E}">
        <p14:creationId xmlns:p14="http://schemas.microsoft.com/office/powerpoint/2010/main" val="34645080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Parallel Computing</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Parallel computing is </a:t>
            </a:r>
            <a:r>
              <a:rPr lang="en-US" altLang="zh-CN" dirty="0" smtClean="0"/>
              <a:t>concurrent computing</a:t>
            </a:r>
          </a:p>
          <a:p>
            <a:pPr lvl="1"/>
            <a:r>
              <a:rPr lang="en-US" altLang="zh-CN" dirty="0" smtClean="0"/>
              <a:t>meaning multiple tasks are executed simultaneously.</a:t>
            </a:r>
          </a:p>
          <a:p>
            <a:r>
              <a:rPr lang="en-US" altLang="zh-CN" dirty="0" smtClean="0"/>
              <a:t>Cloud computing may or may not necessitate parallel computing</a:t>
            </a:r>
          </a:p>
          <a:p>
            <a:r>
              <a:rPr lang="en-US" altLang="zh-CN" dirty="0" smtClean="0"/>
              <a:t>Thus, Map/Reduce, OpenCL, etc. are not cloud computing, per se. </a:t>
            </a:r>
          </a:p>
          <a:p>
            <a:endParaRPr lang="en-US" altLang="zh-CN" dirty="0"/>
          </a:p>
          <a:p>
            <a:r>
              <a:rPr lang="en-US" altLang="zh-CN" dirty="0" smtClean="0"/>
              <a:t>However, cloud computing often contains elements of parallelism.</a:t>
            </a:r>
            <a:endParaRPr lang="zh-CN" altLang="en-US" dirty="0"/>
          </a:p>
        </p:txBody>
      </p:sp>
    </p:spTree>
    <p:extLst>
      <p:ext uri="{BB962C8B-B14F-4D97-AF65-F5344CB8AC3E}">
        <p14:creationId xmlns:p14="http://schemas.microsoft.com/office/powerpoint/2010/main" val="1870956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Confusion about “Cloud Computing”</a:t>
            </a:r>
            <a:endParaRPr lang="en-US" dirty="0"/>
          </a:p>
        </p:txBody>
      </p:sp>
      <p:sp>
        <p:nvSpPr>
          <p:cNvPr id="3" name="Inhaltsplatzhalter 2"/>
          <p:cNvSpPr>
            <a:spLocks noGrp="1"/>
          </p:cNvSpPr>
          <p:nvPr>
            <p:ph idx="1"/>
          </p:nvPr>
        </p:nvSpPr>
        <p:spPr/>
        <p:txBody>
          <a:bodyPr>
            <a:normAutofit fontScale="85000" lnSpcReduction="20000"/>
          </a:bodyPr>
          <a:lstStyle/>
          <a:p>
            <a:r>
              <a:rPr lang="en-US" dirty="0" smtClean="0"/>
              <a:t>Very different meaning to different people</a:t>
            </a:r>
          </a:p>
          <a:p>
            <a:r>
              <a:rPr lang="en-US" dirty="0" smtClean="0"/>
              <a:t>Some believe that hosting software on a remote server is CC</a:t>
            </a:r>
          </a:p>
          <a:p>
            <a:r>
              <a:rPr lang="en-US" dirty="0" smtClean="0"/>
              <a:t>Some believe that coordination between SW and HW is CC</a:t>
            </a:r>
          </a:p>
          <a:p>
            <a:r>
              <a:rPr lang="en-US" dirty="0" smtClean="0"/>
              <a:t>Some believe that Map/Reduce is CC</a:t>
            </a:r>
          </a:p>
          <a:p>
            <a:r>
              <a:rPr lang="en-US" dirty="0" smtClean="0"/>
              <a:t>Some believe that data center computing is CC</a:t>
            </a:r>
          </a:p>
          <a:p>
            <a:r>
              <a:rPr lang="en-US" dirty="0" smtClean="0"/>
              <a:t>Some believe that CC is Internet computing</a:t>
            </a:r>
          </a:p>
          <a:p>
            <a:r>
              <a:rPr lang="en-US" dirty="0" smtClean="0"/>
              <a:t>Some believe that CC is distributed computing</a:t>
            </a:r>
          </a:p>
          <a:p>
            <a:r>
              <a:rPr lang="en-US" dirty="0" smtClean="0"/>
              <a:t>Some believe that CC is network computing</a:t>
            </a:r>
          </a:p>
          <a:p>
            <a:r>
              <a:rPr lang="en-US" dirty="0" smtClean="0"/>
              <a:t>Many more don’t have a clue as to what CC is</a:t>
            </a:r>
          </a:p>
        </p:txBody>
      </p:sp>
    </p:spTree>
    <p:extLst>
      <p:ext uri="{BB962C8B-B14F-4D97-AF65-F5344CB8AC3E}">
        <p14:creationId xmlns:p14="http://schemas.microsoft.com/office/powerpoint/2010/main" val="396595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Confusion about “Cloud Computing”</a:t>
            </a:r>
            <a:endParaRPr lang="en-US" dirty="0"/>
          </a:p>
        </p:txBody>
      </p:sp>
      <p:sp>
        <p:nvSpPr>
          <p:cNvPr id="3" name="Inhaltsplatzhalter 2"/>
          <p:cNvSpPr>
            <a:spLocks noGrp="1"/>
          </p:cNvSpPr>
          <p:nvPr>
            <p:ph idx="1"/>
          </p:nvPr>
        </p:nvSpPr>
        <p:spPr/>
        <p:txBody>
          <a:bodyPr>
            <a:normAutofit fontScale="85000" lnSpcReduction="10000"/>
          </a:bodyPr>
          <a:lstStyle/>
          <a:p>
            <a:r>
              <a:rPr lang="en-US" dirty="0" smtClean="0"/>
              <a:t>App delivery as an on-demand service, is no longer novel</a:t>
            </a:r>
          </a:p>
          <a:p>
            <a:r>
              <a:rPr lang="en-US" dirty="0" smtClean="0"/>
              <a:t>The benefits of scalability, reliability, security, ease of deployment, and ease of management for customers, traded off against </a:t>
            </a:r>
          </a:p>
          <a:p>
            <a:pPr lvl="1"/>
            <a:r>
              <a:rPr lang="en-US" dirty="0" smtClean="0">
                <a:solidFill>
                  <a:srgbClr val="CC0000"/>
                </a:solidFill>
              </a:rPr>
              <a:t>worries of trust, privacy, availability, performance, ownership, and supplier persistence</a:t>
            </a:r>
            <a:r>
              <a:rPr lang="en-US" dirty="0" smtClean="0"/>
              <a:t>, still stand.</a:t>
            </a:r>
          </a:p>
          <a:p>
            <a:r>
              <a:rPr lang="en-US" dirty="0" smtClean="0"/>
              <a:t>The dream of </a:t>
            </a:r>
            <a:r>
              <a:rPr lang="en-US" dirty="0" smtClean="0">
                <a:solidFill>
                  <a:srgbClr val="CC0000"/>
                </a:solidFill>
              </a:rPr>
              <a:t>platform independence</a:t>
            </a:r>
          </a:p>
          <a:p>
            <a:pPr lvl="1"/>
            <a:r>
              <a:rPr lang="en-US" dirty="0" smtClean="0"/>
              <a:t>Platforms such as Google App Engine promise application deployment on large, robust servers for instant scalability, security, performance, but that’s only an ideal for now.</a:t>
            </a:r>
          </a:p>
        </p:txBody>
      </p:sp>
    </p:spTree>
    <p:extLst>
      <p:ext uri="{BB962C8B-B14F-4D97-AF65-F5344CB8AC3E}">
        <p14:creationId xmlns:p14="http://schemas.microsoft.com/office/powerpoint/2010/main" val="66054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zh-CN" dirty="0"/>
              <a:t>Confusion about “Cloud Computing”</a:t>
            </a:r>
            <a:endParaRPr lang="de-AT" dirty="0"/>
          </a:p>
        </p:txBody>
      </p:sp>
      <p:sp>
        <p:nvSpPr>
          <p:cNvPr id="3" name="Inhaltsplatzhalter 2"/>
          <p:cNvSpPr>
            <a:spLocks noGrp="1"/>
          </p:cNvSpPr>
          <p:nvPr>
            <p:ph idx="1"/>
          </p:nvPr>
        </p:nvSpPr>
        <p:spPr/>
        <p:txBody>
          <a:bodyPr/>
          <a:lstStyle/>
          <a:p>
            <a:r>
              <a:rPr lang="en-US" dirty="0" smtClean="0"/>
              <a:t>Big words</a:t>
            </a:r>
          </a:p>
          <a:p>
            <a:pPr lvl="1"/>
            <a:r>
              <a:rPr lang="en-US" dirty="0" smtClean="0"/>
              <a:t>According to The Economist, “Let it Rise,” October 2008</a:t>
            </a:r>
          </a:p>
          <a:p>
            <a:pPr lvl="2"/>
            <a:endParaRPr lang="en-US" dirty="0" smtClean="0"/>
          </a:p>
          <a:p>
            <a:pPr lvl="2"/>
            <a:endParaRPr lang="en-US" dirty="0" smtClean="0"/>
          </a:p>
          <a:p>
            <a:pPr lvl="2"/>
            <a:endParaRPr lang="en-US" dirty="0" smtClean="0"/>
          </a:p>
        </p:txBody>
      </p:sp>
      <p:sp>
        <p:nvSpPr>
          <p:cNvPr id="6" name="Textfeld 5"/>
          <p:cNvSpPr txBox="1"/>
          <p:nvPr/>
        </p:nvSpPr>
        <p:spPr>
          <a:xfrm>
            <a:off x="467544" y="2560953"/>
            <a:ext cx="8210550" cy="1588127"/>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800" dirty="0" smtClean="0"/>
              <a:t>The rise of the </a:t>
            </a:r>
            <a:r>
              <a:rPr lang="en-US" sz="1800" dirty="0" smtClean="0">
                <a:solidFill>
                  <a:srgbClr val="CC0000"/>
                </a:solidFill>
              </a:rPr>
              <a:t>cloud is more than just another platform shift that gets geeks excited</a:t>
            </a:r>
            <a:r>
              <a:rPr lang="en-US" sz="1800" dirty="0" smtClean="0"/>
              <a:t>. </a:t>
            </a:r>
            <a:r>
              <a:rPr lang="en-US" sz="1800" dirty="0" smtClean="0">
                <a:solidFill>
                  <a:srgbClr val="CC0000"/>
                </a:solidFill>
              </a:rPr>
              <a:t>It will undoubtedly transform the information technology (IT</a:t>
            </a:r>
            <a:r>
              <a:rPr lang="en-US" sz="1800" dirty="0" smtClean="0"/>
              <a:t>) industry, but it will also profoundly change the way people work and companies operate. It will </a:t>
            </a:r>
            <a:r>
              <a:rPr lang="en-US" sz="1800" dirty="0" smtClean="0">
                <a:solidFill>
                  <a:srgbClr val="CC0000"/>
                </a:solidFill>
              </a:rPr>
              <a:t>allow digital technology to penetrate every nook and cranny of the economy and of society</a:t>
            </a:r>
            <a:r>
              <a:rPr lang="en-US" sz="1800" dirty="0" smtClean="0"/>
              <a:t>, creating some tricky political problems along the way.</a:t>
            </a:r>
            <a:endParaRPr lang="en-US" sz="1800" dirty="0"/>
          </a:p>
        </p:txBody>
      </p:sp>
      <p:sp>
        <p:nvSpPr>
          <p:cNvPr id="5" name="Inhaltsplatzhalter 2"/>
          <p:cNvSpPr txBox="1">
            <a:spLocks/>
          </p:cNvSpPr>
          <p:nvPr/>
        </p:nvSpPr>
        <p:spPr bwMode="gray">
          <a:xfrm>
            <a:off x="294106" y="4365104"/>
            <a:ext cx="8534400" cy="20048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63525" indent="-263525" algn="l" rtl="0" eaLnBrk="0" fontAlgn="base" hangingPunct="0">
              <a:spcBef>
                <a:spcPct val="35000"/>
              </a:spcBef>
              <a:spcAft>
                <a:spcPct val="0"/>
              </a:spcAft>
              <a:buClr>
                <a:schemeClr val="hlink"/>
              </a:buClr>
              <a:buSzPct val="85000"/>
              <a:buFont typeface="Wingdings" pitchFamily="2" charset="2"/>
              <a:buChar char="Ü"/>
              <a:defRPr sz="2400">
                <a:solidFill>
                  <a:schemeClr val="tx1"/>
                </a:solidFill>
                <a:latin typeface="+mn-lt"/>
                <a:ea typeface="+mn-ea"/>
                <a:cs typeface="+mn-cs"/>
              </a:defRPr>
            </a:lvl1pPr>
            <a:lvl2pPr marL="712788" indent="-349250" algn="l" rtl="0" eaLnBrk="0" fontAlgn="base" hangingPunct="0">
              <a:spcBef>
                <a:spcPct val="35000"/>
              </a:spcBef>
              <a:spcAft>
                <a:spcPct val="0"/>
              </a:spcAft>
              <a:buClr>
                <a:schemeClr val="hlink"/>
              </a:buClr>
              <a:buFont typeface="Symbol" pitchFamily="18" charset="2"/>
              <a:buChar char=""/>
              <a:defRPr sz="2400">
                <a:solidFill>
                  <a:schemeClr val="tx1"/>
                </a:solidFill>
                <a:latin typeface="+mn-lt"/>
                <a:ea typeface="+mn-ea"/>
              </a:defRPr>
            </a:lvl2pPr>
            <a:lvl3pPr marL="982663" indent="-177800" algn="l" rtl="0" eaLnBrk="0" fontAlgn="base" hangingPunct="0">
              <a:spcBef>
                <a:spcPct val="35000"/>
              </a:spcBef>
              <a:spcAft>
                <a:spcPct val="0"/>
              </a:spcAft>
              <a:buClr>
                <a:schemeClr val="hlink"/>
              </a:buClr>
              <a:buSzPct val="90000"/>
              <a:buFont typeface="Symbol" pitchFamily="18" charset="2"/>
              <a:buChar char=""/>
              <a:defRPr sz="2400">
                <a:solidFill>
                  <a:schemeClr val="tx1"/>
                </a:solidFill>
                <a:latin typeface="+mn-lt"/>
                <a:ea typeface="+mn-ea"/>
              </a:defRPr>
            </a:lvl3pPr>
            <a:lvl4pPr marL="1657350" indent="-171450" algn="l" rtl="0" eaLnBrk="0" fontAlgn="base" hangingPunct="0">
              <a:lnSpc>
                <a:spcPct val="85000"/>
              </a:lnSpc>
              <a:spcBef>
                <a:spcPct val="25000"/>
              </a:spcBef>
              <a:spcAft>
                <a:spcPct val="0"/>
              </a:spcAft>
              <a:buClr>
                <a:schemeClr val="hlink"/>
              </a:buClr>
              <a:buChar char="–"/>
              <a:defRPr sz="1400">
                <a:solidFill>
                  <a:schemeClr val="tx1"/>
                </a:solidFill>
                <a:latin typeface="Arial" charset="0"/>
                <a:ea typeface="+mn-ea"/>
              </a:defRPr>
            </a:lvl4pPr>
            <a:lvl5pPr marL="2057400" indent="-228600" algn="l" rtl="0" eaLnBrk="0" fontAlgn="base" hangingPunct="0">
              <a:lnSpc>
                <a:spcPct val="85000"/>
              </a:lnSpc>
              <a:spcBef>
                <a:spcPct val="25000"/>
              </a:spcBef>
              <a:spcAft>
                <a:spcPct val="0"/>
              </a:spcAft>
              <a:buClr>
                <a:schemeClr val="hlink"/>
              </a:buClr>
              <a:buChar char="–"/>
              <a:defRPr sz="1400">
                <a:solidFill>
                  <a:schemeClr val="tx1"/>
                </a:solidFill>
                <a:latin typeface="Arial" charset="0"/>
                <a:ea typeface="+mn-ea"/>
              </a:defRPr>
            </a:lvl5pPr>
            <a:lvl6pPr marL="2514600" indent="-228600" algn="l" rtl="0" fontAlgn="base">
              <a:lnSpc>
                <a:spcPct val="85000"/>
              </a:lnSpc>
              <a:spcBef>
                <a:spcPct val="25000"/>
              </a:spcBef>
              <a:spcAft>
                <a:spcPct val="0"/>
              </a:spcAft>
              <a:buClr>
                <a:schemeClr val="hlink"/>
              </a:buClr>
              <a:buChar char="–"/>
              <a:defRPr sz="1400">
                <a:solidFill>
                  <a:schemeClr val="tx1"/>
                </a:solidFill>
                <a:latin typeface="Arial" charset="0"/>
                <a:ea typeface="+mn-ea"/>
              </a:defRPr>
            </a:lvl6pPr>
            <a:lvl7pPr marL="2971800" indent="-228600" algn="l" rtl="0" fontAlgn="base">
              <a:lnSpc>
                <a:spcPct val="85000"/>
              </a:lnSpc>
              <a:spcBef>
                <a:spcPct val="25000"/>
              </a:spcBef>
              <a:spcAft>
                <a:spcPct val="0"/>
              </a:spcAft>
              <a:buClr>
                <a:schemeClr val="hlink"/>
              </a:buClr>
              <a:buChar char="–"/>
              <a:defRPr sz="1400">
                <a:solidFill>
                  <a:schemeClr val="tx1"/>
                </a:solidFill>
                <a:latin typeface="Arial" charset="0"/>
                <a:ea typeface="+mn-ea"/>
              </a:defRPr>
            </a:lvl7pPr>
            <a:lvl8pPr marL="3429000" indent="-228600" algn="l" rtl="0" fontAlgn="base">
              <a:lnSpc>
                <a:spcPct val="85000"/>
              </a:lnSpc>
              <a:spcBef>
                <a:spcPct val="25000"/>
              </a:spcBef>
              <a:spcAft>
                <a:spcPct val="0"/>
              </a:spcAft>
              <a:buClr>
                <a:schemeClr val="hlink"/>
              </a:buClr>
              <a:buChar char="–"/>
              <a:defRPr sz="1400">
                <a:solidFill>
                  <a:schemeClr val="tx1"/>
                </a:solidFill>
                <a:latin typeface="Arial" charset="0"/>
                <a:ea typeface="+mn-ea"/>
              </a:defRPr>
            </a:lvl8pPr>
            <a:lvl9pPr marL="3886200" indent="-228600" algn="l" rtl="0" fontAlgn="base">
              <a:lnSpc>
                <a:spcPct val="85000"/>
              </a:lnSpc>
              <a:spcBef>
                <a:spcPct val="25000"/>
              </a:spcBef>
              <a:spcAft>
                <a:spcPct val="0"/>
              </a:spcAft>
              <a:buClr>
                <a:schemeClr val="hlink"/>
              </a:buClr>
              <a:buChar char="–"/>
              <a:defRPr sz="1400">
                <a:solidFill>
                  <a:schemeClr val="tx1"/>
                </a:solidFill>
                <a:latin typeface="Arial" charset="0"/>
                <a:ea typeface="+mn-ea"/>
              </a:defRPr>
            </a:lvl9pPr>
          </a:lstStyle>
          <a:p>
            <a:pPr lvl="1"/>
            <a:r>
              <a:rPr lang="en-US" dirty="0" smtClean="0"/>
              <a:t>Substitute “cloud” with “Internet” and it will look familiar</a:t>
            </a:r>
          </a:p>
          <a:p>
            <a:r>
              <a:rPr lang="en-US" dirty="0" smtClean="0"/>
              <a:t>How will cloud computing </a:t>
            </a:r>
            <a:r>
              <a:rPr lang="en-US" dirty="0" smtClean="0">
                <a:solidFill>
                  <a:srgbClr val="CC0000"/>
                </a:solidFill>
              </a:rPr>
              <a:t>affect software development</a:t>
            </a:r>
            <a:r>
              <a:rPr lang="en-US" dirty="0" smtClean="0"/>
              <a:t>?</a:t>
            </a:r>
          </a:p>
        </p:txBody>
      </p:sp>
    </p:spTree>
    <p:extLst>
      <p:ext uri="{BB962C8B-B14F-4D97-AF65-F5344CB8AC3E}">
        <p14:creationId xmlns:p14="http://schemas.microsoft.com/office/powerpoint/2010/main" val="355942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zh-CN" dirty="0"/>
              <a:t>Confusion about “Cloud Computing”</a:t>
            </a:r>
            <a:endParaRPr lang="de-AT" dirty="0"/>
          </a:p>
        </p:txBody>
      </p:sp>
      <p:sp>
        <p:nvSpPr>
          <p:cNvPr id="3" name="Inhaltsplatzhalter 2"/>
          <p:cNvSpPr>
            <a:spLocks noGrp="1"/>
          </p:cNvSpPr>
          <p:nvPr>
            <p:ph idx="1"/>
          </p:nvPr>
        </p:nvSpPr>
        <p:spPr/>
        <p:txBody>
          <a:bodyPr>
            <a:normAutofit fontScale="92500"/>
          </a:bodyPr>
          <a:lstStyle/>
          <a:p>
            <a:r>
              <a:rPr lang="en-US" dirty="0" smtClean="0">
                <a:solidFill>
                  <a:srgbClr val="C00000"/>
                </a:solidFill>
              </a:rPr>
              <a:t>Opportunities for developers</a:t>
            </a:r>
          </a:p>
          <a:p>
            <a:endParaRPr lang="en-US" dirty="0" smtClean="0"/>
          </a:p>
          <a:p>
            <a:r>
              <a:rPr lang="en-US" dirty="0" smtClean="0"/>
              <a:t>Cloud computing opens up exciting new possibilities based on a </a:t>
            </a:r>
            <a:r>
              <a:rPr lang="en-US" dirty="0" smtClean="0">
                <a:solidFill>
                  <a:srgbClr val="CC0000"/>
                </a:solidFill>
              </a:rPr>
              <a:t>mix of old and new technologies</a:t>
            </a:r>
            <a:r>
              <a:rPr lang="en-US" dirty="0" smtClean="0"/>
              <a:t> for the next generation of software developers</a:t>
            </a:r>
          </a:p>
          <a:p>
            <a:r>
              <a:rPr lang="en-US" dirty="0" smtClean="0">
                <a:solidFill>
                  <a:srgbClr val="CC0000"/>
                </a:solidFill>
              </a:rPr>
              <a:t>Let smaller players tap into a larger user base </a:t>
            </a:r>
            <a:r>
              <a:rPr lang="en-US" dirty="0" smtClean="0"/>
              <a:t>that prefers the comfort of operating under the wings of a </a:t>
            </a:r>
            <a:r>
              <a:rPr lang="en-US" dirty="0" smtClean="0">
                <a:solidFill>
                  <a:srgbClr val="CC0000"/>
                </a:solidFill>
              </a:rPr>
              <a:t>major player with lots of resources</a:t>
            </a:r>
            <a:endParaRPr lang="en-US" dirty="0">
              <a:solidFill>
                <a:srgbClr val="CC0000"/>
              </a:solidFill>
            </a:endParaRPr>
          </a:p>
        </p:txBody>
      </p:sp>
    </p:spTree>
    <p:extLst>
      <p:ext uri="{BB962C8B-B14F-4D97-AF65-F5344CB8AC3E}">
        <p14:creationId xmlns:p14="http://schemas.microsoft.com/office/powerpoint/2010/main" val="1143021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Benefits of Cloud Computing</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Agility</a:t>
            </a:r>
          </a:p>
          <a:p>
            <a:r>
              <a:rPr lang="en-US" altLang="zh-CN" dirty="0"/>
              <a:t>Cost</a:t>
            </a:r>
          </a:p>
          <a:p>
            <a:r>
              <a:rPr lang="en-US" altLang="zh-CN" dirty="0"/>
              <a:t>Device &amp; Location Independence</a:t>
            </a:r>
          </a:p>
          <a:p>
            <a:r>
              <a:rPr lang="en-US" altLang="zh-CN" dirty="0"/>
              <a:t>Multi-Tenancy</a:t>
            </a:r>
          </a:p>
          <a:p>
            <a:r>
              <a:rPr lang="en-US" altLang="zh-CN" dirty="0"/>
              <a:t>Reliability</a:t>
            </a:r>
          </a:p>
          <a:p>
            <a:r>
              <a:rPr lang="en-US" altLang="zh-CN" dirty="0"/>
              <a:t>Scalability</a:t>
            </a:r>
          </a:p>
          <a:p>
            <a:r>
              <a:rPr lang="en-US" altLang="zh-CN" dirty="0"/>
              <a:t>Security</a:t>
            </a:r>
          </a:p>
          <a:p>
            <a:r>
              <a:rPr lang="en-US" altLang="zh-CN" dirty="0" smtClean="0"/>
              <a:t>Sustainability</a:t>
            </a:r>
            <a:endParaRPr lang="en-US" altLang="zh-CN" dirty="0"/>
          </a:p>
        </p:txBody>
      </p:sp>
    </p:spTree>
    <p:extLst>
      <p:ext uri="{BB962C8B-B14F-4D97-AF65-F5344CB8AC3E}">
        <p14:creationId xmlns:p14="http://schemas.microsoft.com/office/powerpoint/2010/main" val="8582862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Applications</a:t>
            </a:r>
            <a:endParaRPr lang="zh-CN" altLang="en-US" dirty="0"/>
          </a:p>
        </p:txBody>
      </p:sp>
      <p:sp>
        <p:nvSpPr>
          <p:cNvPr id="3" name="Content Placeholder 2"/>
          <p:cNvSpPr>
            <a:spLocks noGrp="1"/>
          </p:cNvSpPr>
          <p:nvPr>
            <p:ph idx="1"/>
          </p:nvPr>
        </p:nvSpPr>
        <p:spPr/>
        <p:txBody>
          <a:bodyPr>
            <a:normAutofit fontScale="85000" lnSpcReduction="20000"/>
          </a:bodyPr>
          <a:lstStyle/>
          <a:p>
            <a:r>
              <a:rPr lang="de-AT" altLang="zh-CN" dirty="0" smtClean="0"/>
              <a:t>ExchangeOnline: </a:t>
            </a:r>
            <a:r>
              <a:rPr lang="en-US" altLang="zh-CN" dirty="0" smtClean="0"/>
              <a:t>E-mail</a:t>
            </a:r>
            <a:r>
              <a:rPr lang="en-US" altLang="zh-CN" dirty="0"/>
              <a:t>, shared calendar, shared tasks, </a:t>
            </a:r>
            <a:r>
              <a:rPr lang="en-US" altLang="zh-CN" dirty="0" smtClean="0"/>
              <a:t>contacts</a:t>
            </a:r>
            <a:endParaRPr lang="de-AT" altLang="zh-CN" dirty="0"/>
          </a:p>
          <a:p>
            <a:r>
              <a:rPr lang="de-AT" altLang="zh-CN" dirty="0" smtClean="0"/>
              <a:t>SharepointOnline: </a:t>
            </a:r>
            <a:r>
              <a:rPr lang="en-US" altLang="zh-CN" dirty="0" smtClean="0"/>
              <a:t>Portal</a:t>
            </a:r>
            <a:r>
              <a:rPr lang="en-US" altLang="zh-CN" dirty="0"/>
              <a:t>, collaboration, content management, site search, and forms </a:t>
            </a:r>
            <a:r>
              <a:rPr lang="en-US" altLang="zh-CN" dirty="0" smtClean="0"/>
              <a:t>capabilities; Blog </a:t>
            </a:r>
            <a:r>
              <a:rPr lang="en-US" altLang="zh-CN" dirty="0"/>
              <a:t>site templates that support article posting, reader comments, </a:t>
            </a:r>
            <a:r>
              <a:rPr lang="en-US" altLang="zh-CN" dirty="0" smtClean="0"/>
              <a:t>RSS </a:t>
            </a:r>
            <a:r>
              <a:rPr lang="en-US" altLang="zh-CN" dirty="0"/>
              <a:t>feed generation</a:t>
            </a:r>
            <a:r>
              <a:rPr lang="de-AT" altLang="zh-CN" dirty="0"/>
              <a:t> </a:t>
            </a:r>
          </a:p>
          <a:p>
            <a:r>
              <a:rPr lang="de-AT" altLang="zh-CN" dirty="0"/>
              <a:t>Office Live </a:t>
            </a:r>
            <a:r>
              <a:rPr lang="de-AT" altLang="zh-CN" dirty="0" smtClean="0"/>
              <a:t>Meeting: </a:t>
            </a:r>
          </a:p>
          <a:p>
            <a:pPr lvl="1"/>
            <a:r>
              <a:rPr lang="en-US" altLang="zh-CN" dirty="0" smtClean="0"/>
              <a:t>Interactive application/desktop sharing and whiteboard tools</a:t>
            </a:r>
          </a:p>
          <a:p>
            <a:pPr lvl="1"/>
            <a:r>
              <a:rPr lang="en-US" altLang="zh-CN" dirty="0" smtClean="0"/>
              <a:t>Rich </a:t>
            </a:r>
            <a:r>
              <a:rPr lang="en-US" altLang="zh-CN" dirty="0"/>
              <a:t>media presentations, native video conferencing, high-fidelity recording, and Web cam </a:t>
            </a:r>
            <a:r>
              <a:rPr lang="en-US" altLang="zh-CN" dirty="0" smtClean="0"/>
              <a:t>capabilities</a:t>
            </a:r>
            <a:endParaRPr lang="en-US" altLang="zh-CN" dirty="0"/>
          </a:p>
          <a:p>
            <a:pPr marL="342900" lvl="1" indent="-342900">
              <a:buFont typeface="Arial" pitchFamily="34" charset="0"/>
              <a:buChar char="•"/>
            </a:pPr>
            <a:r>
              <a:rPr lang="de-AT" altLang="zh-CN" sz="3200" dirty="0"/>
              <a:t>Office </a:t>
            </a:r>
            <a:r>
              <a:rPr lang="de-AT" altLang="zh-CN" sz="3200" dirty="0" smtClean="0"/>
              <a:t>365</a:t>
            </a:r>
            <a:endParaRPr lang="de-AT" altLang="zh-CN" sz="3200" dirty="0"/>
          </a:p>
          <a:p>
            <a:pPr marL="457200" lvl="1" indent="0">
              <a:buNone/>
            </a:pPr>
            <a:endParaRPr lang="en-US" altLang="zh-CN" dirty="0" smtClean="0"/>
          </a:p>
        </p:txBody>
      </p:sp>
    </p:spTree>
    <p:extLst>
      <p:ext uri="{BB962C8B-B14F-4D97-AF65-F5344CB8AC3E}">
        <p14:creationId xmlns:p14="http://schemas.microsoft.com/office/powerpoint/2010/main" val="9581366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Applications</a:t>
            </a:r>
            <a:endParaRPr lang="zh-CN" altLang="en-US" dirty="0"/>
          </a:p>
        </p:txBody>
      </p:sp>
      <p:sp>
        <p:nvSpPr>
          <p:cNvPr id="3" name="Content Placeholder 2"/>
          <p:cNvSpPr>
            <a:spLocks noGrp="1"/>
          </p:cNvSpPr>
          <p:nvPr>
            <p:ph idx="1"/>
          </p:nvPr>
        </p:nvSpPr>
        <p:spPr>
          <a:xfrm>
            <a:off x="304800" y="1447800"/>
            <a:ext cx="5129213" cy="5029200"/>
          </a:xfrm>
        </p:spPr>
        <p:txBody>
          <a:bodyPr/>
          <a:lstStyle/>
          <a:p>
            <a:r>
              <a:rPr lang="en-US" altLang="zh-CN" dirty="0" smtClean="0"/>
              <a:t>CRM from Salesforce.com</a:t>
            </a:r>
          </a:p>
          <a:p>
            <a:r>
              <a:rPr lang="en-US" altLang="zh-CN" dirty="0" smtClean="0"/>
              <a:t>Google Maps</a:t>
            </a:r>
          </a:p>
          <a:p>
            <a:r>
              <a:rPr lang="en-US" altLang="zh-CN" dirty="0" err="1" smtClean="0"/>
              <a:t>Dropbox</a:t>
            </a:r>
            <a:endParaRPr lang="en-US" altLang="zh-CN" dirty="0" smtClean="0"/>
          </a:p>
          <a:p>
            <a:r>
              <a:rPr lang="en-US" altLang="zh-CN" dirty="0" smtClean="0"/>
              <a:t>…</a:t>
            </a:r>
            <a:endParaRPr lang="en-US" altLang="zh-CN" dirty="0"/>
          </a:p>
        </p:txBody>
      </p:sp>
    </p:spTree>
    <p:extLst>
      <p:ext uri="{BB962C8B-B14F-4D97-AF65-F5344CB8AC3E}">
        <p14:creationId xmlns:p14="http://schemas.microsoft.com/office/powerpoint/2010/main" val="1710937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Cloud Computing in the News</a:t>
            </a:r>
            <a:endParaRPr lang="en-US" dirty="0"/>
          </a:p>
        </p:txBody>
      </p:sp>
      <p:sp>
        <p:nvSpPr>
          <p:cNvPr id="3" name="Inhaltsplatzhalter 2"/>
          <p:cNvSpPr>
            <a:spLocks noGrp="1"/>
          </p:cNvSpPr>
          <p:nvPr>
            <p:ph idx="1"/>
          </p:nvPr>
        </p:nvSpPr>
        <p:spPr>
          <a:xfrm>
            <a:off x="609600" y="1143000"/>
            <a:ext cx="7669087" cy="5029200"/>
          </a:xfrm>
        </p:spPr>
        <p:txBody>
          <a:bodyPr/>
          <a:lstStyle/>
          <a:p>
            <a:pPr marL="0" indent="0">
              <a:buNone/>
            </a:pPr>
            <a:r>
              <a:rPr lang="de-AT" sz="2800" dirty="0" smtClean="0"/>
              <a:t>Steven Levy, </a:t>
            </a:r>
            <a:r>
              <a:rPr lang="en-US" sz="2800" i="1" dirty="0" smtClean="0"/>
              <a:t>Ray Ozzie Wants to Push Microsoft Back Into Startup Mode</a:t>
            </a:r>
            <a:r>
              <a:rPr lang="en-US" sz="2800" dirty="0" smtClean="0"/>
              <a:t>, Wired, 11/24/2008</a:t>
            </a:r>
            <a:endParaRPr lang="de-AT" sz="2800"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a:p>
            <a:endParaRPr lang="de-AT" dirty="0" smtClean="0"/>
          </a:p>
        </p:txBody>
      </p:sp>
      <p:sp>
        <p:nvSpPr>
          <p:cNvPr id="6" name="Textfeld 5"/>
          <p:cNvSpPr txBox="1"/>
          <p:nvPr/>
        </p:nvSpPr>
        <p:spPr>
          <a:xfrm>
            <a:off x="609922" y="2614210"/>
            <a:ext cx="8210550" cy="1865126"/>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600" dirty="0" smtClean="0"/>
              <a:t>According to Microsoft, one example of a </a:t>
            </a:r>
            <a:r>
              <a:rPr lang="en-US" sz="1600" dirty="0" smtClean="0">
                <a:solidFill>
                  <a:srgbClr val="CC0000"/>
                </a:solidFill>
              </a:rPr>
              <a:t>successful service is Windows Update</a:t>
            </a:r>
            <a:r>
              <a:rPr lang="en-US" sz="1600" dirty="0" smtClean="0"/>
              <a:t>, which automatically installs patches and bug fixes on users' operating systems. </a:t>
            </a:r>
            <a:r>
              <a:rPr lang="en-US" sz="1600" dirty="0" smtClean="0">
                <a:solidFill>
                  <a:srgbClr val="CC0000"/>
                </a:solidFill>
              </a:rPr>
              <a:t>Hotmail, like all Web‐based mail applications, is also a service. Virtual Earth? A service. Software, but not from a box. </a:t>
            </a:r>
            <a:r>
              <a:rPr lang="en-US" sz="1600" dirty="0" smtClean="0"/>
              <a:t>Still, Ozzie draws the line at </a:t>
            </a:r>
            <a:r>
              <a:rPr lang="en-US" sz="1600" dirty="0" smtClean="0">
                <a:solidFill>
                  <a:srgbClr val="CC0000"/>
                </a:solidFill>
              </a:rPr>
              <a:t>the idea that you can do anything and everything in the cloud, that every application can become Web based, that the desktop is dead</a:t>
            </a:r>
            <a:r>
              <a:rPr lang="en-US" sz="1600" dirty="0" smtClean="0"/>
              <a:t>. Some things, he says, still require local computation, offline persistence, and the control that only one's own desktop processor offers.</a:t>
            </a:r>
            <a:endParaRPr lang="en-US" sz="1600" dirty="0"/>
          </a:p>
        </p:txBody>
      </p:sp>
      <p:sp>
        <p:nvSpPr>
          <p:cNvPr id="8" name="Textfeld 7"/>
          <p:cNvSpPr txBox="1"/>
          <p:nvPr/>
        </p:nvSpPr>
        <p:spPr>
          <a:xfrm>
            <a:off x="609922" y="4604935"/>
            <a:ext cx="8210550" cy="1200329"/>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0">
            <a:spAutoFit/>
          </a:bodyPr>
          <a:lstStyle/>
          <a:p>
            <a:pPr lvl="1" algn="l" eaLnBrk="1" hangingPunct="1">
              <a:lnSpc>
                <a:spcPct val="90000"/>
              </a:lnSpc>
              <a:defRPr/>
            </a:pPr>
            <a:r>
              <a:rPr lang="en-US" sz="1600" dirty="0" smtClean="0"/>
              <a:t>Ray's Plan: 4 Ways to Win</a:t>
            </a:r>
          </a:p>
          <a:p>
            <a:pPr lvl="1" algn="l" eaLnBrk="1" hangingPunct="1">
              <a:lnSpc>
                <a:spcPct val="90000"/>
              </a:lnSpc>
              <a:defRPr/>
            </a:pPr>
            <a:r>
              <a:rPr lang="en-US" sz="1600" dirty="0" smtClean="0"/>
              <a:t>Not long after Ray Ozzie arrived at Microsoft in 2005, he wrote a memo declaring that the company's survival hinged on a </a:t>
            </a:r>
            <a:r>
              <a:rPr lang="en-US" sz="1600" dirty="0" smtClean="0">
                <a:solidFill>
                  <a:srgbClr val="CC0000"/>
                </a:solidFill>
              </a:rPr>
              <a:t>shift to cloud computing</a:t>
            </a:r>
            <a:r>
              <a:rPr lang="en-US" sz="1600" dirty="0" smtClean="0"/>
              <a:t>. Three years later, Ozzie and Microsoft are finally announcing (though for the most part not yet releasing) key products designed to fulfill that promise.</a:t>
            </a:r>
            <a:endParaRPr lang="en-US" sz="1600" dirty="0"/>
          </a:p>
        </p:txBody>
      </p:sp>
      <p:pic>
        <p:nvPicPr>
          <p:cNvPr id="256002" name="Picture 2" descr="http://www.rembook.ru/pic/news/ray_ozzie.jpg"/>
          <p:cNvPicPr>
            <a:picLocks noChangeAspect="1" noChangeArrowheads="1"/>
          </p:cNvPicPr>
          <p:nvPr/>
        </p:nvPicPr>
        <p:blipFill>
          <a:blip r:embed="rId3" cstate="print"/>
          <a:srcRect/>
          <a:stretch>
            <a:fillRect/>
          </a:stretch>
        </p:blipFill>
        <p:spPr bwMode="auto">
          <a:xfrm>
            <a:off x="7236296" y="1412776"/>
            <a:ext cx="1678798" cy="1117600"/>
          </a:xfrm>
          <a:prstGeom prst="rect">
            <a:avLst/>
          </a:prstGeom>
          <a:ln>
            <a:noFill/>
          </a:ln>
          <a:effectLst>
            <a:softEdge rad="112500"/>
          </a:effectLst>
        </p:spPr>
      </p:pic>
    </p:spTree>
    <p:extLst>
      <p:ext uri="{BB962C8B-B14F-4D97-AF65-F5344CB8AC3E}">
        <p14:creationId xmlns:p14="http://schemas.microsoft.com/office/powerpoint/2010/main" val="9855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n-lt"/>
              </a:rPr>
              <a:t>Challenges to Cloud Computing </a:t>
            </a:r>
            <a:endParaRPr lang="zh-CN" altLang="en-US" dirty="0">
              <a:latin typeface="+mn-lt"/>
            </a:endParaRPr>
          </a:p>
        </p:txBody>
      </p:sp>
      <p:sp>
        <p:nvSpPr>
          <p:cNvPr id="3" name="Content Placeholder 2"/>
          <p:cNvSpPr>
            <a:spLocks noGrp="1"/>
          </p:cNvSpPr>
          <p:nvPr>
            <p:ph idx="1"/>
          </p:nvPr>
        </p:nvSpPr>
        <p:spPr>
          <a:xfrm>
            <a:off x="304799" y="1447800"/>
            <a:ext cx="8515673" cy="5029200"/>
          </a:xfrm>
        </p:spPr>
        <p:txBody>
          <a:bodyPr/>
          <a:lstStyle/>
          <a:p>
            <a:pPr marL="79375" indent="-276225">
              <a:spcBef>
                <a:spcPts val="924"/>
              </a:spcBef>
              <a:buSzPct val="80000"/>
            </a:pPr>
            <a:r>
              <a:rPr lang="de-DE" altLang="zh-CN" dirty="0" smtClean="0">
                <a:solidFill>
                  <a:srgbClr val="000000"/>
                </a:solidFill>
              </a:rPr>
              <a:t>Has </a:t>
            </a:r>
            <a:r>
              <a:rPr lang="de-DE" altLang="zh-CN" dirty="0">
                <a:solidFill>
                  <a:srgbClr val="000000"/>
                </a:solidFill>
              </a:rPr>
              <a:t>to abstract underlying </a:t>
            </a:r>
            <a:r>
              <a:rPr lang="de-DE" altLang="zh-CN" dirty="0" smtClean="0">
                <a:solidFill>
                  <a:srgbClr val="000000"/>
                </a:solidFill>
              </a:rPr>
              <a:t>hardware</a:t>
            </a:r>
            <a:endParaRPr lang="de-DE" altLang="zh-CN" dirty="0">
              <a:solidFill>
                <a:srgbClr val="000000"/>
              </a:solidFill>
            </a:endParaRPr>
          </a:p>
          <a:p>
            <a:pPr marL="79375" indent="-276225">
              <a:spcBef>
                <a:spcPts val="924"/>
              </a:spcBef>
              <a:buSzPct val="80000"/>
            </a:pPr>
            <a:r>
              <a:rPr lang="de-DE" altLang="zh-CN" dirty="0">
                <a:solidFill>
                  <a:srgbClr val="000000"/>
                </a:solidFill>
              </a:rPr>
              <a:t>Be elastic in scaling to demand</a:t>
            </a:r>
          </a:p>
          <a:p>
            <a:pPr marL="79375" indent="-276225">
              <a:spcBef>
                <a:spcPts val="924"/>
              </a:spcBef>
              <a:buSzPct val="80000"/>
            </a:pPr>
            <a:r>
              <a:rPr lang="de-DE" altLang="zh-CN" dirty="0">
                <a:solidFill>
                  <a:srgbClr val="000000"/>
                </a:solidFill>
              </a:rPr>
              <a:t>Build on a pay per use </a:t>
            </a:r>
            <a:r>
              <a:rPr lang="de-DE" altLang="zh-CN" dirty="0" smtClean="0">
                <a:solidFill>
                  <a:srgbClr val="000000"/>
                </a:solidFill>
              </a:rPr>
              <a:t>basis</a:t>
            </a:r>
          </a:p>
          <a:p>
            <a:pPr marL="79375" indent="-276225">
              <a:spcBef>
                <a:spcPts val="924"/>
              </a:spcBef>
              <a:buSzPct val="80000"/>
            </a:pPr>
            <a:endParaRPr lang="de-DE" altLang="zh-CN" dirty="0">
              <a:solidFill>
                <a:srgbClr val="000000"/>
              </a:solidFill>
            </a:endParaRPr>
          </a:p>
          <a:p>
            <a:pPr marL="79375" indent="-276225">
              <a:spcBef>
                <a:spcPts val="924"/>
              </a:spcBef>
              <a:buSzPct val="80000"/>
            </a:pPr>
            <a:r>
              <a:rPr lang="de-DE" altLang="zh-CN" dirty="0" smtClean="0">
                <a:solidFill>
                  <a:srgbClr val="000000"/>
                </a:solidFill>
              </a:rPr>
              <a:t>Who solves these questions best will dominiate the market</a:t>
            </a:r>
            <a:endParaRPr lang="de-DE" altLang="zh-CN" dirty="0">
              <a:solidFill>
                <a:srgbClr val="000000"/>
              </a:solidFill>
            </a:endParaRPr>
          </a:p>
        </p:txBody>
      </p:sp>
    </p:spTree>
    <p:extLst>
      <p:ext uri="{BB962C8B-B14F-4D97-AF65-F5344CB8AC3E}">
        <p14:creationId xmlns:p14="http://schemas.microsoft.com/office/powerpoint/2010/main" val="2304665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fontScale="90000"/>
          </a:bodyPr>
          <a:lstStyle/>
          <a:p>
            <a:r>
              <a:rPr lang="en-US" dirty="0" smtClean="0"/>
              <a:t>In the Beginning was the </a:t>
            </a:r>
            <a:br>
              <a:rPr lang="en-US" dirty="0" smtClean="0"/>
            </a:br>
            <a:r>
              <a:rPr lang="en-US" dirty="0" smtClean="0"/>
              <a:t>Mainframe and Terminals</a:t>
            </a:r>
            <a:endParaRPr lang="en-US" dirty="0"/>
          </a:p>
        </p:txBody>
      </p:sp>
      <p:sp>
        <p:nvSpPr>
          <p:cNvPr id="7" name="Title 1"/>
          <p:cNvSpPr txBox="1">
            <a:spLocks/>
          </p:cNvSpPr>
          <p:nvPr/>
        </p:nvSpPr>
        <p:spPr>
          <a:xfrm>
            <a:off x="381000" y="5486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Users did individual work by connecting to central computer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9471" y="1384697"/>
            <a:ext cx="5005059" cy="394930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Next came PCs</a:t>
            </a:r>
            <a:endParaRPr lang="en-US" dirty="0"/>
          </a:p>
        </p:txBody>
      </p:sp>
      <p:sp>
        <p:nvSpPr>
          <p:cNvPr id="7" name="Title 1"/>
          <p:cNvSpPr txBox="1">
            <a:spLocks/>
          </p:cNvSpPr>
          <p:nvPr/>
        </p:nvSpPr>
        <p:spPr>
          <a:xfrm>
            <a:off x="381000" y="54102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Users did individual work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on their own desktops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7450" y="1169670"/>
            <a:ext cx="4229100" cy="40881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Then the PCs Got Tied Together</a:t>
            </a:r>
            <a:endParaRPr lang="en-US" dirty="0"/>
          </a:p>
        </p:txBody>
      </p:sp>
      <p:sp>
        <p:nvSpPr>
          <p:cNvPr id="7" name="Title 1"/>
          <p:cNvSpPr txBox="1">
            <a:spLocks/>
          </p:cNvSpPr>
          <p:nvPr/>
        </p:nvSpPr>
        <p:spPr>
          <a:xfrm>
            <a:off x="381000" y="54102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Users could talk to each other’s PCs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4500" y="1295400"/>
            <a:ext cx="5715000" cy="42862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Then came the Web</a:t>
            </a:r>
            <a:endParaRPr lang="en-US" dirty="0"/>
          </a:p>
        </p:txBody>
      </p:sp>
      <p:sp>
        <p:nvSpPr>
          <p:cNvPr id="7" name="Title 1"/>
          <p:cNvSpPr txBox="1">
            <a:spLocks/>
          </p:cNvSpPr>
          <p:nvPr/>
        </p:nvSpPr>
        <p:spPr>
          <a:xfrm>
            <a:off x="381000" y="54102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Users did individual work by connecting to web servers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294" y="1143000"/>
            <a:ext cx="5025413" cy="404545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2696</Words>
  <Application>Microsoft Office PowerPoint</Application>
  <PresentationFormat>On-screen Show (4:3)</PresentationFormat>
  <Paragraphs>344</Paragraphs>
  <Slides>50</Slides>
  <Notes>22</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宋体</vt:lpstr>
      <vt:lpstr>Arial</vt:lpstr>
      <vt:lpstr>Calibri</vt:lpstr>
      <vt:lpstr>Symbol</vt:lpstr>
      <vt:lpstr>Times New Roman</vt:lpstr>
      <vt:lpstr>Wingdings</vt:lpstr>
      <vt:lpstr>Office Theme</vt:lpstr>
      <vt:lpstr>Introduction to Cloud Computing</vt:lpstr>
      <vt:lpstr>Cloud Computing in the News</vt:lpstr>
      <vt:lpstr>Cloud Computing in the News</vt:lpstr>
      <vt:lpstr>Cloud Computing in the News</vt:lpstr>
      <vt:lpstr>Cloud Computing in the News</vt:lpstr>
      <vt:lpstr>In the Beginning was the  Mainframe and Terminals</vt:lpstr>
      <vt:lpstr>Next came PCs</vt:lpstr>
      <vt:lpstr>Then the PCs Got Tied Together</vt:lpstr>
      <vt:lpstr>Then came the Web</vt:lpstr>
      <vt:lpstr>Then the Web got big</vt:lpstr>
      <vt:lpstr>Then the Web got REALLY big, and really important</vt:lpstr>
      <vt:lpstr>Data Centers</vt:lpstr>
      <vt:lpstr>Solution: Outsource Data Center</vt:lpstr>
      <vt:lpstr>PowerPoint Presentation</vt:lpstr>
      <vt:lpstr>Types of Clouds</vt:lpstr>
      <vt:lpstr>Current Cloud Platforms</vt:lpstr>
      <vt:lpstr>Amazon Web Services</vt:lpstr>
      <vt:lpstr>Amazon Web Services</vt:lpstr>
      <vt:lpstr>Amazon Web Services</vt:lpstr>
      <vt:lpstr>Google App Engine</vt:lpstr>
      <vt:lpstr>Google App Engine</vt:lpstr>
      <vt:lpstr>Microsoft Azure</vt:lpstr>
      <vt:lpstr>Microsoft Azure</vt:lpstr>
      <vt:lpstr>Workload Patterns  Optimal For Cloud</vt:lpstr>
      <vt:lpstr>On and Off</vt:lpstr>
      <vt:lpstr>Growing Fast</vt:lpstr>
      <vt:lpstr>Predictable Bursting</vt:lpstr>
      <vt:lpstr>Unpredictable Bursting</vt:lpstr>
      <vt:lpstr>What If Cloud Dies ?</vt:lpstr>
      <vt:lpstr>Ultra-Sensitive Data</vt:lpstr>
      <vt:lpstr>Legal</vt:lpstr>
      <vt:lpstr>Availability of Cloud Resources</vt:lpstr>
      <vt:lpstr>Demo Hello, Cloud Application</vt:lpstr>
      <vt:lpstr>PowerPoint Presentation</vt:lpstr>
      <vt:lpstr>Appendix</vt:lpstr>
      <vt:lpstr>How does Cloud Computing differ from:</vt:lpstr>
      <vt:lpstr>Cluster Computing</vt:lpstr>
      <vt:lpstr>Grid Computing</vt:lpstr>
      <vt:lpstr>Grid vs. Cloud</vt:lpstr>
      <vt:lpstr>Utility Computing</vt:lpstr>
      <vt:lpstr>Autonomic Computing</vt:lpstr>
      <vt:lpstr>Parallel Computing</vt:lpstr>
      <vt:lpstr>Confusion about “Cloud Computing”</vt:lpstr>
      <vt:lpstr>Confusion about “Cloud Computing”</vt:lpstr>
      <vt:lpstr>Confusion about “Cloud Computing”</vt:lpstr>
      <vt:lpstr>Confusion about “Cloud Computing”</vt:lpstr>
      <vt:lpstr>Benefits of Cloud Computing</vt:lpstr>
      <vt:lpstr>Example Applications</vt:lpstr>
      <vt:lpstr>Example Applications</vt:lpstr>
      <vt:lpstr>Challenges to Cloud Computing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dc:creator>
  <cp:lastModifiedBy>Jiang Xiao</cp:lastModifiedBy>
  <cp:revision>89</cp:revision>
  <dcterms:created xsi:type="dcterms:W3CDTF">2010-08-14T17:48:51Z</dcterms:created>
  <dcterms:modified xsi:type="dcterms:W3CDTF">2013-03-11T04:26:01Z</dcterms:modified>
</cp:coreProperties>
</file>