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0" r:id="rId3"/>
    <p:sldId id="326" r:id="rId4"/>
    <p:sldId id="327" r:id="rId5"/>
    <p:sldId id="328" r:id="rId6"/>
    <p:sldId id="329" r:id="rId7"/>
    <p:sldId id="330" r:id="rId8"/>
    <p:sldId id="331" r:id="rId9"/>
    <p:sldId id="332" r:id="rId10"/>
    <p:sldId id="333" r:id="rId11"/>
    <p:sldId id="334" r:id="rId12"/>
    <p:sldId id="335" r:id="rId13"/>
    <p:sldId id="336" r:id="rId14"/>
    <p:sldId id="337" r:id="rId15"/>
    <p:sldId id="295" r:id="rId16"/>
    <p:sldId id="302" r:id="rId17"/>
    <p:sldId id="309" r:id="rId18"/>
    <p:sldId id="304" r:id="rId19"/>
    <p:sldId id="284" r:id="rId20"/>
    <p:sldId id="296" r:id="rId21"/>
    <p:sldId id="298" r:id="rId22"/>
    <p:sldId id="311" r:id="rId23"/>
    <p:sldId id="282" r:id="rId24"/>
    <p:sldId id="287" r:id="rId25"/>
    <p:sldId id="286" r:id="rId26"/>
    <p:sldId id="257" r:id="rId27"/>
    <p:sldId id="261" r:id="rId28"/>
    <p:sldId id="258" r:id="rId29"/>
    <p:sldId id="262" r:id="rId30"/>
    <p:sldId id="260" r:id="rId31"/>
    <p:sldId id="259" r:id="rId32"/>
    <p:sldId id="263" r:id="rId33"/>
    <p:sldId id="264" r:id="rId34"/>
    <p:sldId id="265" r:id="rId35"/>
    <p:sldId id="272" r:id="rId36"/>
    <p:sldId id="274" r:id="rId37"/>
    <p:sldId id="314" r:id="rId38"/>
    <p:sldId id="322" r:id="rId39"/>
    <p:sldId id="276" r:id="rId40"/>
    <p:sldId id="319" r:id="rId41"/>
    <p:sldId id="317" r:id="rId42"/>
    <p:sldId id="313" r:id="rId43"/>
    <p:sldId id="32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58" autoAdjust="0"/>
  </p:normalViewPr>
  <p:slideViewPr>
    <p:cSldViewPr>
      <p:cViewPr varScale="1">
        <p:scale>
          <a:sx n="58" d="100"/>
          <a:sy n="58" d="100"/>
        </p:scale>
        <p:origin x="1716"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56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72BE01-28AD-4322-B7CD-1FB34289C044}" type="datetimeFigureOut">
              <a:rPr lang="en-US" smtClean="0"/>
              <a:pPr/>
              <a:t>3/11/2013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727FAD-95FB-4A36-B315-256E44C668BA}" type="slidenum">
              <a:rPr lang="en-US" smtClean="0"/>
              <a:pPr/>
              <a:t>‹#›</a:t>
            </a:fld>
            <a:endParaRPr lang="en-US"/>
          </a:p>
        </p:txBody>
      </p:sp>
    </p:spTree>
    <p:extLst>
      <p:ext uri="{BB962C8B-B14F-4D97-AF65-F5344CB8AC3E}">
        <p14:creationId xmlns:p14="http://schemas.microsoft.com/office/powerpoint/2010/main" val="397389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6727FAD-95FB-4A36-B315-256E44C668BA}" type="slidenum">
              <a:rPr lang="en-US" smtClean="0"/>
              <a:pPr/>
              <a:t>1</a:t>
            </a:fld>
            <a:endParaRPr lang="en-US"/>
          </a:p>
        </p:txBody>
      </p:sp>
    </p:spTree>
    <p:extLst>
      <p:ext uri="{BB962C8B-B14F-4D97-AF65-F5344CB8AC3E}">
        <p14:creationId xmlns:p14="http://schemas.microsoft.com/office/powerpoint/2010/main" val="178069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18</a:t>
            </a:fld>
            <a:endParaRPr lang="en-US"/>
          </a:p>
        </p:txBody>
      </p:sp>
    </p:spTree>
    <p:extLst>
      <p:ext uri="{BB962C8B-B14F-4D97-AF65-F5344CB8AC3E}">
        <p14:creationId xmlns:p14="http://schemas.microsoft.com/office/powerpoint/2010/main" val="241049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21</a:t>
            </a:fld>
            <a:endParaRPr lang="en-US"/>
          </a:p>
        </p:txBody>
      </p:sp>
    </p:spTree>
    <p:extLst>
      <p:ext uri="{BB962C8B-B14F-4D97-AF65-F5344CB8AC3E}">
        <p14:creationId xmlns:p14="http://schemas.microsoft.com/office/powerpoint/2010/main" val="6958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24</a:t>
            </a:fld>
            <a:endParaRPr lang="en-US"/>
          </a:p>
        </p:txBody>
      </p:sp>
    </p:spTree>
    <p:extLst>
      <p:ext uri="{BB962C8B-B14F-4D97-AF65-F5344CB8AC3E}">
        <p14:creationId xmlns:p14="http://schemas.microsoft.com/office/powerpoint/2010/main" val="4214201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25</a:t>
            </a:fld>
            <a:endParaRPr lang="en-US"/>
          </a:p>
        </p:txBody>
      </p:sp>
    </p:spTree>
    <p:extLst>
      <p:ext uri="{BB962C8B-B14F-4D97-AF65-F5344CB8AC3E}">
        <p14:creationId xmlns:p14="http://schemas.microsoft.com/office/powerpoint/2010/main" val="221441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26</a:t>
            </a:fld>
            <a:endParaRPr lang="en-US"/>
          </a:p>
        </p:txBody>
      </p:sp>
    </p:spTree>
    <p:extLst>
      <p:ext uri="{BB962C8B-B14F-4D97-AF65-F5344CB8AC3E}">
        <p14:creationId xmlns:p14="http://schemas.microsoft.com/office/powerpoint/2010/main" val="140118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Chappell</a:t>
            </a:r>
            <a:r>
              <a:rPr lang="en-US" baseline="0" dirty="0" smtClean="0"/>
              <a:t> Figure 2, from page 4</a:t>
            </a:r>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28</a:t>
            </a:fld>
            <a:endParaRPr lang="en-US"/>
          </a:p>
        </p:txBody>
      </p:sp>
    </p:spTree>
    <p:extLst>
      <p:ext uri="{BB962C8B-B14F-4D97-AF65-F5344CB8AC3E}">
        <p14:creationId xmlns:p14="http://schemas.microsoft.com/office/powerpoint/2010/main" val="156941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Chappell Figure 3, page 5</a:t>
            </a:r>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31</a:t>
            </a:fld>
            <a:endParaRPr lang="en-US"/>
          </a:p>
        </p:txBody>
      </p:sp>
    </p:spTree>
    <p:extLst>
      <p:ext uri="{BB962C8B-B14F-4D97-AF65-F5344CB8AC3E}">
        <p14:creationId xmlns:p14="http://schemas.microsoft.com/office/powerpoint/2010/main" val="862844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to make this less ugly please</a:t>
            </a:r>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42</a:t>
            </a:fld>
            <a:endParaRPr lang="en-US"/>
          </a:p>
        </p:txBody>
      </p:sp>
    </p:spTree>
    <p:extLst>
      <p:ext uri="{BB962C8B-B14F-4D97-AF65-F5344CB8AC3E}">
        <p14:creationId xmlns:p14="http://schemas.microsoft.com/office/powerpoint/2010/main" val="145605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4952A-F725-4877-9179-9BDAA8DD2AAD}"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4952A-F725-4877-9179-9BDAA8DD2AAD}"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4952A-F725-4877-9179-9BDAA8DD2AAD}"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4"/>
            <a:ext cx="8382000" cy="221086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38483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4952A-F725-4877-9179-9BDAA8DD2AAD}"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4952A-F725-4877-9179-9BDAA8DD2AAD}"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4952A-F725-4877-9179-9BDAA8DD2AAD}" type="datetimeFigureOut">
              <a:rPr lang="en-US" smtClean="0"/>
              <a:pPr/>
              <a:t>3/11/2013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4952A-F725-4877-9179-9BDAA8DD2AAD}" type="datetimeFigureOut">
              <a:rPr lang="en-US" smtClean="0"/>
              <a:pPr/>
              <a:t>3/11/2013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4952A-F725-4877-9179-9BDAA8DD2AAD}" type="datetimeFigureOut">
              <a:rPr lang="en-US" smtClean="0"/>
              <a:pPr/>
              <a:t>3/11/2013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4952A-F725-4877-9179-9BDAA8DD2AAD}" type="datetimeFigureOut">
              <a:rPr lang="en-US" smtClean="0"/>
              <a:pPr/>
              <a:t>3/11/2013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952A-F725-4877-9179-9BDAA8DD2AAD}" type="datetimeFigureOut">
              <a:rPr lang="en-US" smtClean="0"/>
              <a:pPr/>
              <a:t>3/11/2013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952A-F725-4877-9179-9BDAA8DD2AAD}" type="datetimeFigureOut">
              <a:rPr lang="en-US" smtClean="0"/>
              <a:pPr/>
              <a:t>3/11/2013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84D04-541F-4117-9A0F-CAD60AC770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4952A-F725-4877-9179-9BDAA8DD2AAD}" type="datetimeFigureOut">
              <a:rPr lang="en-US" smtClean="0"/>
              <a:pPr/>
              <a:t>3/11/2013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84D04-541F-4117-9A0F-CAD60AC770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7.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7.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7.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3" y="2514600"/>
            <a:ext cx="9144000" cy="1470025"/>
          </a:xfrm>
        </p:spPr>
        <p:txBody>
          <a:bodyPr/>
          <a:lstStyle/>
          <a:p>
            <a:r>
              <a:rPr lang="en-US" dirty="0" smtClean="0"/>
              <a:t>Cloud Computing - Basic Architecture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smtClean="0"/>
              <a:t>First Tier</a:t>
            </a:r>
            <a:endParaRPr lang="zh-CN" altLang="en-US" dirty="0"/>
          </a:p>
        </p:txBody>
      </p:sp>
      <p:sp>
        <p:nvSpPr>
          <p:cNvPr id="3" name="Content Placeholder 2"/>
          <p:cNvSpPr>
            <a:spLocks noGrp="1"/>
          </p:cNvSpPr>
          <p:nvPr>
            <p:ph idx="1"/>
          </p:nvPr>
        </p:nvSpPr>
        <p:spPr>
          <a:xfrm>
            <a:off x="0" y="1600200"/>
            <a:ext cx="9144000" cy="4525963"/>
          </a:xfrm>
        </p:spPr>
        <p:txBody>
          <a:bodyPr>
            <a:normAutofit fontScale="92500"/>
          </a:bodyPr>
          <a:lstStyle/>
          <a:p>
            <a:pPr lvl="0"/>
            <a:r>
              <a:rPr lang="en-US" altLang="zh-CN" dirty="0" smtClean="0">
                <a:solidFill>
                  <a:srgbClr val="C00000"/>
                </a:solidFill>
              </a:rPr>
              <a:t>Virtualization</a:t>
            </a:r>
          </a:p>
          <a:p>
            <a:pPr lvl="0"/>
            <a:endParaRPr lang="en-US" altLang="zh-CN" dirty="0"/>
          </a:p>
          <a:p>
            <a:r>
              <a:rPr lang="en-US" altLang="zh-CN" dirty="0"/>
              <a:t>dynamically increase and decrease computing capacity </a:t>
            </a:r>
          </a:p>
          <a:p>
            <a:r>
              <a:rPr lang="en-US" altLang="zh-CN" dirty="0"/>
              <a:t>can be achieved on many different layers of abstraction </a:t>
            </a:r>
          </a:p>
          <a:p>
            <a:pPr lvl="1"/>
            <a:r>
              <a:rPr lang="en-US" altLang="zh-CN" dirty="0"/>
              <a:t>application server, operating system processes, </a:t>
            </a:r>
          </a:p>
          <a:p>
            <a:pPr lvl="1"/>
            <a:r>
              <a:rPr lang="en-US" altLang="zh-CN" dirty="0"/>
              <a:t>virtual machines, logical partitions of physical hardware</a:t>
            </a:r>
          </a:p>
          <a:p>
            <a:r>
              <a:rPr lang="en-US" altLang="zh-CN" dirty="0"/>
              <a:t>For cloud computing - mostly logical machine level of </a:t>
            </a:r>
            <a:r>
              <a:rPr lang="en-US" altLang="zh-CN" dirty="0" smtClean="0"/>
              <a:t>abstraction</a:t>
            </a:r>
            <a:endParaRPr lang="de-DE" altLang="zh-CN" dirty="0"/>
          </a:p>
        </p:txBody>
      </p:sp>
    </p:spTree>
    <p:extLst>
      <p:ext uri="{BB962C8B-B14F-4D97-AF65-F5344CB8AC3E}">
        <p14:creationId xmlns:p14="http://schemas.microsoft.com/office/powerpoint/2010/main" val="1350335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smtClean="0"/>
              <a:t>Second Tier</a:t>
            </a:r>
            <a:endParaRPr lang="zh-CN" altLang="en-US" dirty="0"/>
          </a:p>
        </p:txBody>
      </p:sp>
      <p:sp>
        <p:nvSpPr>
          <p:cNvPr id="3" name="Content Placeholder 2"/>
          <p:cNvSpPr>
            <a:spLocks noGrp="1"/>
          </p:cNvSpPr>
          <p:nvPr>
            <p:ph idx="1"/>
          </p:nvPr>
        </p:nvSpPr>
        <p:spPr>
          <a:xfrm>
            <a:off x="0" y="1600200"/>
            <a:ext cx="9144000" cy="4525963"/>
          </a:xfrm>
        </p:spPr>
        <p:txBody>
          <a:bodyPr>
            <a:normAutofit/>
          </a:bodyPr>
          <a:lstStyle/>
          <a:p>
            <a:pPr lvl="0"/>
            <a:r>
              <a:rPr lang="en-US" altLang="zh-CN" dirty="0" smtClean="0">
                <a:solidFill>
                  <a:srgbClr val="C00000"/>
                </a:solidFill>
              </a:rPr>
              <a:t>Web Services</a:t>
            </a:r>
          </a:p>
          <a:p>
            <a:pPr lvl="0"/>
            <a:endParaRPr lang="en-US" altLang="zh-CN" dirty="0"/>
          </a:p>
          <a:p>
            <a:r>
              <a:rPr lang="en-US" altLang="zh-CN" dirty="0"/>
              <a:t>access to cloud resources via </a:t>
            </a:r>
            <a:r>
              <a:rPr lang="en-US" altLang="zh-CN" dirty="0" err="1"/>
              <a:t>WebService</a:t>
            </a:r>
            <a:r>
              <a:rPr lang="en-US" altLang="zh-CN" dirty="0"/>
              <a:t> </a:t>
            </a:r>
            <a:r>
              <a:rPr lang="en-US" altLang="zh-CN" dirty="0" smtClean="0"/>
              <a:t>APIs (</a:t>
            </a:r>
            <a:r>
              <a:rPr lang="en-US" altLang="zh-CN" dirty="0" err="1" smtClean="0"/>
              <a:t>RESTful</a:t>
            </a:r>
            <a:r>
              <a:rPr lang="en-US" altLang="zh-CN" dirty="0" smtClean="0"/>
              <a:t> API)</a:t>
            </a:r>
            <a:endParaRPr lang="en-US" altLang="zh-CN" dirty="0"/>
          </a:p>
          <a:p>
            <a:r>
              <a:rPr lang="en-US" altLang="zh-CN" dirty="0"/>
              <a:t>APIs typically are hidden behind wrapper libraries</a:t>
            </a:r>
          </a:p>
          <a:p>
            <a:pPr lvl="1"/>
            <a:r>
              <a:rPr lang="en-US" altLang="zh-CN" dirty="0"/>
              <a:t> Java, C#, C++ (and other .NET languages) for the client </a:t>
            </a:r>
          </a:p>
          <a:p>
            <a:pPr lvl="1"/>
            <a:r>
              <a:rPr lang="en-US" altLang="zh-CN" dirty="0"/>
              <a:t>"web languages" such as Python, Ruby, and PHP</a:t>
            </a:r>
            <a:endParaRPr lang="de-DE" altLang="zh-CN" dirty="0"/>
          </a:p>
          <a:p>
            <a:endParaRPr lang="zh-CN" altLang="en-US" dirty="0"/>
          </a:p>
        </p:txBody>
      </p:sp>
    </p:spTree>
    <p:extLst>
      <p:ext uri="{BB962C8B-B14F-4D97-AF65-F5344CB8AC3E}">
        <p14:creationId xmlns:p14="http://schemas.microsoft.com/office/powerpoint/2010/main" val="2726430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smtClean="0"/>
              <a:t>Third Tier</a:t>
            </a:r>
            <a:endParaRPr lang="zh-CN" altLang="en-US" dirty="0"/>
          </a:p>
        </p:txBody>
      </p:sp>
      <p:sp>
        <p:nvSpPr>
          <p:cNvPr id="3" name="Content Placeholder 2"/>
          <p:cNvSpPr>
            <a:spLocks noGrp="1"/>
          </p:cNvSpPr>
          <p:nvPr>
            <p:ph idx="1"/>
          </p:nvPr>
        </p:nvSpPr>
        <p:spPr/>
        <p:txBody>
          <a:bodyPr/>
          <a:lstStyle/>
          <a:p>
            <a:pPr lvl="0"/>
            <a:r>
              <a:rPr lang="en-US" altLang="zh-CN" dirty="0">
                <a:solidFill>
                  <a:srgbClr val="C00000"/>
                </a:solidFill>
              </a:rPr>
              <a:t>Orchestration / Service </a:t>
            </a:r>
            <a:r>
              <a:rPr lang="en-US" altLang="zh-CN" dirty="0" smtClean="0">
                <a:solidFill>
                  <a:srgbClr val="C00000"/>
                </a:solidFill>
              </a:rPr>
              <a:t>Bus</a:t>
            </a:r>
          </a:p>
          <a:p>
            <a:pPr lvl="0"/>
            <a:endParaRPr lang="en-US" altLang="zh-CN" dirty="0"/>
          </a:p>
          <a:p>
            <a:r>
              <a:rPr lang="en-US" altLang="zh-CN" dirty="0"/>
              <a:t>Compute services, data stores, and messaging middleware. </a:t>
            </a:r>
          </a:p>
          <a:p>
            <a:r>
              <a:rPr lang="en-US" altLang="zh-CN" dirty="0"/>
              <a:t>Platforms differ </a:t>
            </a:r>
            <a:r>
              <a:rPr lang="en-US" altLang="zh-CN" dirty="0" smtClean="0"/>
              <a:t>w.r.t. </a:t>
            </a:r>
            <a:r>
              <a:rPr lang="en-US" altLang="zh-CN" dirty="0"/>
              <a:t>their support for integrating external services </a:t>
            </a:r>
          </a:p>
          <a:p>
            <a:pPr lvl="1"/>
            <a:r>
              <a:rPr lang="en-US" altLang="zh-CN" dirty="0" smtClean="0"/>
              <a:t>Be it hosted </a:t>
            </a:r>
            <a:r>
              <a:rPr lang="en-US" altLang="zh-CN" dirty="0"/>
              <a:t>on premise or at partner sites </a:t>
            </a:r>
            <a:endParaRPr lang="de-DE" altLang="zh-CN" dirty="0"/>
          </a:p>
        </p:txBody>
      </p:sp>
    </p:spTree>
    <p:extLst>
      <p:ext uri="{BB962C8B-B14F-4D97-AF65-F5344CB8AC3E}">
        <p14:creationId xmlns:p14="http://schemas.microsoft.com/office/powerpoint/2010/main" val="185326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smtClean="0"/>
              <a:t>Fouth Tier</a:t>
            </a:r>
            <a:endParaRPr lang="zh-CN" altLang="en-US" dirty="0"/>
          </a:p>
        </p:txBody>
      </p:sp>
      <p:sp>
        <p:nvSpPr>
          <p:cNvPr id="3" name="Content Placeholder 2"/>
          <p:cNvSpPr>
            <a:spLocks noGrp="1"/>
          </p:cNvSpPr>
          <p:nvPr>
            <p:ph idx="1"/>
          </p:nvPr>
        </p:nvSpPr>
        <p:spPr>
          <a:xfrm>
            <a:off x="0" y="1600200"/>
            <a:ext cx="9144000" cy="4525963"/>
          </a:xfrm>
        </p:spPr>
        <p:txBody>
          <a:bodyPr>
            <a:normAutofit fontScale="92500"/>
          </a:bodyPr>
          <a:lstStyle/>
          <a:p>
            <a:r>
              <a:rPr lang="en-US" altLang="zh-CN" dirty="0" smtClean="0">
                <a:solidFill>
                  <a:srgbClr val="C00000"/>
                </a:solidFill>
              </a:rPr>
              <a:t>Clients-side </a:t>
            </a:r>
            <a:r>
              <a:rPr lang="en-US" altLang="zh-CN" dirty="0">
                <a:solidFill>
                  <a:srgbClr val="C00000"/>
                </a:solidFill>
              </a:rPr>
              <a:t>user </a:t>
            </a:r>
            <a:r>
              <a:rPr lang="en-US" altLang="zh-CN" dirty="0" smtClean="0">
                <a:solidFill>
                  <a:srgbClr val="C00000"/>
                </a:solidFill>
              </a:rPr>
              <a:t>interfaces</a:t>
            </a:r>
          </a:p>
          <a:p>
            <a:endParaRPr lang="en-US" altLang="zh-CN" dirty="0">
              <a:solidFill>
                <a:srgbClr val="C00000"/>
              </a:solidFill>
            </a:endParaRPr>
          </a:p>
          <a:p>
            <a:r>
              <a:rPr lang="en-US" altLang="zh-CN" dirty="0"/>
              <a:t>Cloud computing </a:t>
            </a:r>
            <a:r>
              <a:rPr lang="en-US" altLang="zh-CN" dirty="0" smtClean="0"/>
              <a:t>applications </a:t>
            </a:r>
            <a:r>
              <a:rPr lang="en-US" altLang="zh-CN" dirty="0"/>
              <a:t>need to expose a client-side UI</a:t>
            </a:r>
          </a:p>
          <a:p>
            <a:r>
              <a:rPr lang="en-US" altLang="zh-CN" dirty="0"/>
              <a:t>Portals integrate mashups in a web browser</a:t>
            </a:r>
          </a:p>
          <a:p>
            <a:pPr lvl="1"/>
            <a:r>
              <a:rPr lang="en-US" altLang="zh-CN" dirty="0"/>
              <a:t>Simple user interfaces often based on Ajax and JavaScript</a:t>
            </a:r>
          </a:p>
          <a:p>
            <a:pPr lvl="1"/>
            <a:r>
              <a:rPr lang="en-US" altLang="zh-CN" dirty="0"/>
              <a:t>Trend to fully fledged component model such as JavaBeans/Applets or Silverlight/.NET</a:t>
            </a:r>
          </a:p>
          <a:p>
            <a:pPr lvl="1"/>
            <a:r>
              <a:rPr lang="en-US" altLang="zh-CN" dirty="0"/>
              <a:t>Downloadable and can be executed on the client's computer</a:t>
            </a:r>
            <a:r>
              <a:rPr lang="de-DE" altLang="zh-CN" dirty="0"/>
              <a:t> </a:t>
            </a:r>
          </a:p>
        </p:txBody>
      </p:sp>
    </p:spTree>
    <p:extLst>
      <p:ext uri="{BB962C8B-B14F-4D97-AF65-F5344CB8AC3E}">
        <p14:creationId xmlns:p14="http://schemas.microsoft.com/office/powerpoint/2010/main" val="1477781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92896"/>
            <a:ext cx="3816424" cy="286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304800" y="1447800"/>
            <a:ext cx="8299648" cy="5029200"/>
          </a:xfrm>
        </p:spPr>
        <p:txBody>
          <a:bodyPr/>
          <a:lstStyle/>
          <a:p>
            <a:pPr marL="79375" indent="-276225">
              <a:spcBef>
                <a:spcPts val="924"/>
              </a:spcBef>
              <a:buSzPct val="80000"/>
            </a:pPr>
            <a:r>
              <a:rPr lang="de-DE" altLang="zh-CN" dirty="0" smtClean="0">
                <a:solidFill>
                  <a:schemeClr val="tx2">
                    <a:lumMod val="75000"/>
                  </a:schemeClr>
                </a:solidFill>
              </a:rPr>
              <a:t>Stateful vs. Stateless programming</a:t>
            </a:r>
            <a:endParaRPr lang="de-DE" altLang="zh-CN" dirty="0">
              <a:solidFill>
                <a:schemeClr val="tx2">
                  <a:lumMod val="75000"/>
                </a:schemeClr>
              </a:solidFill>
            </a:endParaRPr>
          </a:p>
          <a:p>
            <a:pPr marL="79375" indent="-276225">
              <a:spcBef>
                <a:spcPts val="924"/>
              </a:spcBef>
              <a:buSzPct val="80000"/>
            </a:pPr>
            <a:endParaRPr lang="de-DE" altLang="zh-CN" dirty="0" smtClean="0">
              <a:solidFill>
                <a:schemeClr val="tx2">
                  <a:lumMod val="75000"/>
                </a:schemeClr>
              </a:solidFill>
            </a:endParaRPr>
          </a:p>
          <a:p>
            <a:pPr marL="79375" indent="-276225">
              <a:spcBef>
                <a:spcPts val="924"/>
              </a:spcBef>
              <a:buSzPct val="80000"/>
            </a:pPr>
            <a:r>
              <a:rPr lang="de-DE" altLang="zh-CN" dirty="0" smtClean="0">
                <a:solidFill>
                  <a:schemeClr val="tx2">
                    <a:lumMod val="75000"/>
                  </a:schemeClr>
                </a:solidFill>
              </a:rPr>
              <a:t>Separation of cerncerns</a:t>
            </a:r>
            <a:endParaRPr lang="de-DE" altLang="zh-CN" dirty="0">
              <a:solidFill>
                <a:schemeClr val="tx2">
                  <a:lumMod val="75000"/>
                </a:schemeClr>
              </a:solidFill>
            </a:endParaRPr>
          </a:p>
          <a:p>
            <a:pPr marL="539750" lvl="1" indent="-276225">
              <a:spcBef>
                <a:spcPts val="924"/>
              </a:spcBef>
              <a:buSzPct val="80000"/>
            </a:pPr>
            <a:r>
              <a:rPr lang="de-DE" altLang="zh-CN" dirty="0" smtClean="0">
                <a:solidFill>
                  <a:schemeClr val="tx2">
                    <a:lumMod val="75000"/>
                  </a:schemeClr>
                </a:solidFill>
              </a:rPr>
              <a:t>Dependence Injection</a:t>
            </a:r>
          </a:p>
          <a:p>
            <a:pPr marL="539750" lvl="1" indent="-276225">
              <a:spcBef>
                <a:spcPts val="924"/>
              </a:spcBef>
              <a:buSzPct val="80000"/>
            </a:pPr>
            <a:r>
              <a:rPr lang="de-DE" altLang="zh-CN" dirty="0" smtClean="0">
                <a:solidFill>
                  <a:schemeClr val="tx2">
                    <a:lumMod val="75000"/>
                  </a:schemeClr>
                </a:solidFill>
              </a:rPr>
              <a:t>Layered architecture</a:t>
            </a:r>
          </a:p>
          <a:p>
            <a:pPr marL="539750" lvl="1" indent="-276225">
              <a:spcBef>
                <a:spcPts val="924"/>
              </a:spcBef>
              <a:buSzPct val="80000"/>
            </a:pPr>
            <a:r>
              <a:rPr lang="de-DE" altLang="zh-CN" dirty="0" smtClean="0">
                <a:solidFill>
                  <a:schemeClr val="tx2">
                    <a:lumMod val="75000"/>
                  </a:schemeClr>
                </a:solidFill>
              </a:rPr>
              <a:t>Domain objects</a:t>
            </a:r>
          </a:p>
          <a:p>
            <a:pPr marL="539750" lvl="1" indent="-276225">
              <a:spcBef>
                <a:spcPts val="924"/>
              </a:spcBef>
              <a:buSzPct val="80000"/>
            </a:pPr>
            <a:endParaRPr lang="de-DE" altLang="zh-CN" dirty="0" smtClean="0">
              <a:solidFill>
                <a:schemeClr val="tx2">
                  <a:lumMod val="75000"/>
                </a:schemeClr>
              </a:solidFill>
            </a:endParaRPr>
          </a:p>
          <a:p>
            <a:pPr marL="79375" indent="-276225">
              <a:spcBef>
                <a:spcPts val="924"/>
              </a:spcBef>
              <a:buSzPct val="80000"/>
            </a:pPr>
            <a:r>
              <a:rPr lang="de-DE" altLang="zh-CN" dirty="0" smtClean="0">
                <a:solidFill>
                  <a:schemeClr val="tx2">
                    <a:lumMod val="75000"/>
                  </a:schemeClr>
                </a:solidFill>
              </a:rPr>
              <a:t>Asychnorous message passing</a:t>
            </a:r>
            <a:endParaRPr lang="de-DE" altLang="zh-CN" dirty="0">
              <a:solidFill>
                <a:schemeClr val="tx2">
                  <a:lumMod val="75000"/>
                </a:schemeClr>
              </a:solidFill>
            </a:endParaRPr>
          </a:p>
        </p:txBody>
      </p:sp>
      <p:sp>
        <p:nvSpPr>
          <p:cNvPr id="2" name="Title 1"/>
          <p:cNvSpPr>
            <a:spLocks noGrp="1"/>
          </p:cNvSpPr>
          <p:nvPr>
            <p:ph type="title"/>
          </p:nvPr>
        </p:nvSpPr>
        <p:spPr/>
        <p:txBody>
          <a:bodyPr/>
          <a:lstStyle/>
          <a:p>
            <a:r>
              <a:rPr lang="de-DE" altLang="zh-CN" dirty="0" smtClean="0">
                <a:solidFill>
                  <a:schemeClr val="tx2">
                    <a:lumMod val="75000"/>
                  </a:schemeClr>
                </a:solidFill>
              </a:rPr>
              <a:t>Programming Models</a:t>
            </a:r>
            <a:endParaRPr lang="zh-CN" altLang="en-US" dirty="0">
              <a:solidFill>
                <a:schemeClr val="tx2">
                  <a:lumMod val="75000"/>
                </a:schemeClr>
              </a:solidFill>
            </a:endParaRPr>
          </a:p>
        </p:txBody>
      </p:sp>
    </p:spTree>
    <p:extLst>
      <p:ext uri="{BB962C8B-B14F-4D97-AF65-F5344CB8AC3E}">
        <p14:creationId xmlns:p14="http://schemas.microsoft.com/office/powerpoint/2010/main" val="1881821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dirty="0" smtClean="0"/>
              <a:t>It is expensive and difficult to maintain the connection from proxy to a specific server-side object from one call to the next. For example, load balancing is difficult, as is lifetime management.  </a:t>
            </a:r>
          </a:p>
          <a:p>
            <a:pPr indent="0">
              <a:buNone/>
            </a:pPr>
            <a:endParaRPr lang="en-US" dirty="0" smtClean="0"/>
          </a:p>
          <a:p>
            <a:pPr indent="0">
              <a:buNone/>
            </a:pPr>
            <a:r>
              <a:rPr lang="en-US" dirty="0" smtClean="0"/>
              <a:t>So you generally want to design your objects so that they don’t expect their internal state to be maintained from one call to another. The proxy often stays alive on the client side, but is connected to a difference object instance on the server side on its next call.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US" dirty="0"/>
          </a:p>
        </p:txBody>
      </p:sp>
      <p:grpSp>
        <p:nvGrpSpPr>
          <p:cNvPr id="4" name="Gruppieren 21"/>
          <p:cNvGrpSpPr>
            <a:grpSpLocks/>
          </p:cNvGrpSpPr>
          <p:nvPr/>
        </p:nvGrpSpPr>
        <p:grpSpPr bwMode="auto">
          <a:xfrm>
            <a:off x="1233487" y="2495550"/>
            <a:ext cx="1500188" cy="857250"/>
            <a:chOff x="714348" y="1428736"/>
            <a:chExt cx="1500198" cy="857256"/>
          </a:xfrm>
        </p:grpSpPr>
        <p:sp>
          <p:nvSpPr>
            <p:cNvPr id="5" name="Rechteck 22"/>
            <p:cNvSpPr>
              <a:spLocks noChangeArrowheads="1"/>
            </p:cNvSpPr>
            <p:nvPr/>
          </p:nvSpPr>
          <p:spPr bwMode="auto">
            <a:xfrm>
              <a:off x="714348" y="1428736"/>
              <a:ext cx="1500198" cy="857256"/>
            </a:xfrm>
            <a:prstGeom prst="rect">
              <a:avLst/>
            </a:prstGeom>
            <a:solidFill>
              <a:srgbClr val="ECBEAA"/>
            </a:solidFill>
            <a:ln w="12699" algn="ctr">
              <a:solidFill>
                <a:schemeClr val="tx1"/>
              </a:solidFill>
              <a:round/>
              <a:headEnd type="none" w="sm" len="sm"/>
              <a:tailEnd type="none" w="sm" len="sm"/>
            </a:ln>
          </p:spPr>
          <p:txBody>
            <a:bodyPr/>
            <a:lstStyle/>
            <a:p>
              <a:pPr algn="ctr"/>
              <a:r>
                <a:rPr lang="en-US" sz="1800" dirty="0"/>
                <a:t>Client 1</a:t>
              </a:r>
            </a:p>
          </p:txBody>
        </p:sp>
        <p:sp>
          <p:nvSpPr>
            <p:cNvPr id="6" name="Text Box 5"/>
            <p:cNvSpPr txBox="1">
              <a:spLocks noChangeArrowheads="1"/>
            </p:cNvSpPr>
            <p:nvPr/>
          </p:nvSpPr>
          <p:spPr bwMode="auto">
            <a:xfrm>
              <a:off x="857224" y="1785918"/>
              <a:ext cx="1214445" cy="357198"/>
            </a:xfrm>
            <a:prstGeom prst="rect">
              <a:avLst/>
            </a:prstGeom>
            <a:solidFill>
              <a:srgbClr val="92D050"/>
            </a:solidFill>
            <a:ln w="19050" algn="ctr">
              <a:solidFill>
                <a:schemeClr val="tx1"/>
              </a:solidFill>
              <a:miter lim="800000"/>
              <a:headEnd/>
              <a:tailEnd/>
            </a:ln>
          </p:spPr>
          <p:txBody>
            <a:bodyPr/>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Proxy</a:t>
              </a:r>
            </a:p>
          </p:txBody>
        </p:sp>
      </p:grpSp>
      <p:grpSp>
        <p:nvGrpSpPr>
          <p:cNvPr id="7" name="Gruppieren 24"/>
          <p:cNvGrpSpPr>
            <a:grpSpLocks/>
          </p:cNvGrpSpPr>
          <p:nvPr/>
        </p:nvGrpSpPr>
        <p:grpSpPr bwMode="auto">
          <a:xfrm>
            <a:off x="3733800" y="2209800"/>
            <a:ext cx="1573212" cy="1500188"/>
            <a:chOff x="3214678" y="1428736"/>
            <a:chExt cx="1573222" cy="1500198"/>
          </a:xfrm>
        </p:grpSpPr>
        <p:sp>
          <p:nvSpPr>
            <p:cNvPr id="8" name="Rechteck 25"/>
            <p:cNvSpPr/>
            <p:nvPr/>
          </p:nvSpPr>
          <p:spPr bwMode="auto">
            <a:xfrm>
              <a:off x="3214678" y="1428736"/>
              <a:ext cx="1573222" cy="1500198"/>
            </a:xfrm>
            <a:prstGeom prst="rect">
              <a:avLst/>
            </a:prstGeom>
            <a:solidFill>
              <a:schemeClr val="accent6">
                <a:lumMod val="40000"/>
                <a:lumOff val="60000"/>
              </a:schemeClr>
            </a:solidFill>
            <a:ln w="12699" cap="flat" cmpd="sng" algn="ctr">
              <a:solidFill>
                <a:schemeClr val="tx1"/>
              </a:solidFill>
              <a:prstDash val="solid"/>
              <a:round/>
              <a:headEnd type="none" w="sm" len="sm"/>
              <a:tailEnd type="none" w="sm" len="sm"/>
            </a:ln>
            <a:effectLst/>
          </p:spPr>
          <p:txBody>
            <a:bodyPr/>
            <a:lstStyle/>
            <a:p>
              <a:pPr algn="ctr">
                <a:defRPr/>
              </a:pPr>
              <a:r>
                <a:rPr lang="en-US" sz="1800" dirty="0">
                  <a:cs typeface="+mn-cs"/>
                </a:rPr>
                <a:t>Service Host</a:t>
              </a:r>
            </a:p>
          </p:txBody>
        </p:sp>
        <p:sp>
          <p:nvSpPr>
            <p:cNvPr id="9" name="Text Box 5"/>
            <p:cNvSpPr txBox="1">
              <a:spLocks noChangeArrowheads="1"/>
            </p:cNvSpPr>
            <p:nvPr/>
          </p:nvSpPr>
          <p:spPr bwMode="auto">
            <a:xfrm>
              <a:off x="3357554" y="1785918"/>
              <a:ext cx="1214445" cy="324000"/>
            </a:xfrm>
            <a:prstGeom prst="rect">
              <a:avLst/>
            </a:prstGeom>
            <a:solidFill>
              <a:srgbClr val="FFFD9F"/>
            </a:solidFill>
            <a:ln w="19050" algn="ctr">
              <a:solidFill>
                <a:schemeClr val="tx1"/>
              </a:solidFill>
              <a:miter lim="800000"/>
              <a:headEnd/>
              <a:tailEnd/>
            </a:ln>
          </p:spPr>
          <p:txBody>
            <a:bodyPr tIns="25200" bIns="25200"/>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Instance 1</a:t>
              </a:r>
            </a:p>
          </p:txBody>
        </p:sp>
        <p:sp>
          <p:nvSpPr>
            <p:cNvPr id="10" name="Text Box 5"/>
            <p:cNvSpPr txBox="1">
              <a:spLocks noChangeArrowheads="1"/>
            </p:cNvSpPr>
            <p:nvPr/>
          </p:nvSpPr>
          <p:spPr bwMode="auto">
            <a:xfrm>
              <a:off x="3357554" y="2154002"/>
              <a:ext cx="1214445" cy="324000"/>
            </a:xfrm>
            <a:prstGeom prst="rect">
              <a:avLst/>
            </a:prstGeom>
            <a:solidFill>
              <a:srgbClr val="FFFD9F"/>
            </a:solidFill>
            <a:ln w="19050" algn="ctr">
              <a:solidFill>
                <a:schemeClr val="tx1"/>
              </a:solidFill>
              <a:miter lim="800000"/>
              <a:headEnd/>
              <a:tailEnd/>
            </a:ln>
          </p:spPr>
          <p:txBody>
            <a:bodyPr tIns="25200" bIns="25200"/>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Instance 2</a:t>
              </a:r>
            </a:p>
          </p:txBody>
        </p:sp>
        <p:sp>
          <p:nvSpPr>
            <p:cNvPr id="11" name="Text Box 5"/>
            <p:cNvSpPr txBox="1">
              <a:spLocks noChangeArrowheads="1"/>
            </p:cNvSpPr>
            <p:nvPr/>
          </p:nvSpPr>
          <p:spPr bwMode="auto">
            <a:xfrm>
              <a:off x="3357555" y="2522078"/>
              <a:ext cx="1214445" cy="324000"/>
            </a:xfrm>
            <a:prstGeom prst="rect">
              <a:avLst/>
            </a:prstGeom>
            <a:solidFill>
              <a:srgbClr val="FFFD9F"/>
            </a:solidFill>
            <a:ln w="19050" algn="ctr">
              <a:solidFill>
                <a:schemeClr val="tx1"/>
              </a:solidFill>
              <a:miter lim="800000"/>
              <a:headEnd/>
              <a:tailEnd/>
            </a:ln>
          </p:spPr>
          <p:txBody>
            <a:bodyPr tIns="25200" bIns="25200"/>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Instance 3</a:t>
              </a:r>
            </a:p>
          </p:txBody>
        </p:sp>
      </p:grpSp>
      <p:cxnSp>
        <p:nvCxnSpPr>
          <p:cNvPr id="12" name="Gerade Verbindung mit Pfeil 29"/>
          <p:cNvCxnSpPr>
            <a:cxnSpLocks noChangeShapeType="1"/>
          </p:cNvCxnSpPr>
          <p:nvPr/>
        </p:nvCxnSpPr>
        <p:spPr bwMode="auto">
          <a:xfrm flipV="1">
            <a:off x="2590800" y="2728913"/>
            <a:ext cx="1285875" cy="373062"/>
          </a:xfrm>
          <a:prstGeom prst="straightConnector1">
            <a:avLst/>
          </a:prstGeom>
          <a:noFill/>
          <a:ln w="19050" algn="ctr">
            <a:solidFill>
              <a:schemeClr val="tx1"/>
            </a:solidFill>
            <a:round/>
            <a:headEnd type="none" w="sm" len="sm"/>
            <a:tailEnd type="stealth" w="lg" len="lg"/>
          </a:ln>
        </p:spPr>
      </p:cxnSp>
      <p:grpSp>
        <p:nvGrpSpPr>
          <p:cNvPr id="13" name="Gruppieren 30"/>
          <p:cNvGrpSpPr>
            <a:grpSpLocks/>
          </p:cNvGrpSpPr>
          <p:nvPr/>
        </p:nvGrpSpPr>
        <p:grpSpPr bwMode="auto">
          <a:xfrm>
            <a:off x="6448425" y="2555875"/>
            <a:ext cx="1500187" cy="857250"/>
            <a:chOff x="714348" y="1428736"/>
            <a:chExt cx="1500198" cy="857256"/>
          </a:xfrm>
        </p:grpSpPr>
        <p:sp>
          <p:nvSpPr>
            <p:cNvPr id="14" name="Rechteck 31"/>
            <p:cNvSpPr>
              <a:spLocks noChangeArrowheads="1"/>
            </p:cNvSpPr>
            <p:nvPr/>
          </p:nvSpPr>
          <p:spPr bwMode="auto">
            <a:xfrm>
              <a:off x="714348" y="1428736"/>
              <a:ext cx="1500198" cy="857256"/>
            </a:xfrm>
            <a:prstGeom prst="rect">
              <a:avLst/>
            </a:prstGeom>
            <a:solidFill>
              <a:srgbClr val="ECBEAA"/>
            </a:solidFill>
            <a:ln w="12699" algn="ctr">
              <a:solidFill>
                <a:schemeClr val="tx1"/>
              </a:solidFill>
              <a:round/>
              <a:headEnd type="none" w="sm" len="sm"/>
              <a:tailEnd type="none" w="sm" len="sm"/>
            </a:ln>
          </p:spPr>
          <p:txBody>
            <a:bodyPr/>
            <a:lstStyle/>
            <a:p>
              <a:pPr algn="ctr"/>
              <a:r>
                <a:rPr lang="en-US" sz="1800" dirty="0"/>
                <a:t>Client 2</a:t>
              </a:r>
            </a:p>
          </p:txBody>
        </p:sp>
        <p:sp>
          <p:nvSpPr>
            <p:cNvPr id="15" name="Text Box 5"/>
            <p:cNvSpPr txBox="1">
              <a:spLocks noChangeArrowheads="1"/>
            </p:cNvSpPr>
            <p:nvPr/>
          </p:nvSpPr>
          <p:spPr bwMode="auto">
            <a:xfrm>
              <a:off x="857224" y="1785918"/>
              <a:ext cx="1214445" cy="357198"/>
            </a:xfrm>
            <a:prstGeom prst="rect">
              <a:avLst/>
            </a:prstGeom>
            <a:solidFill>
              <a:srgbClr val="92D050"/>
            </a:solidFill>
            <a:ln w="19050" algn="ctr">
              <a:solidFill>
                <a:schemeClr val="tx1"/>
              </a:solidFill>
              <a:miter lim="800000"/>
              <a:headEnd/>
              <a:tailEnd/>
            </a:ln>
          </p:spPr>
          <p:txBody>
            <a:bodyPr/>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Proxy</a:t>
              </a:r>
            </a:p>
          </p:txBody>
        </p:sp>
      </p:grpSp>
      <p:cxnSp>
        <p:nvCxnSpPr>
          <p:cNvPr id="16" name="Gerade Verbindung mit Pfeil 33"/>
          <p:cNvCxnSpPr>
            <a:cxnSpLocks noChangeShapeType="1"/>
          </p:cNvCxnSpPr>
          <p:nvPr/>
        </p:nvCxnSpPr>
        <p:spPr bwMode="auto">
          <a:xfrm rot="10800000" flipV="1">
            <a:off x="5091112" y="3092450"/>
            <a:ext cx="1500188" cy="373063"/>
          </a:xfrm>
          <a:prstGeom prst="straightConnector1">
            <a:avLst/>
          </a:prstGeom>
          <a:noFill/>
          <a:ln w="19050" algn="ctr">
            <a:solidFill>
              <a:schemeClr val="tx1"/>
            </a:solidFill>
            <a:round/>
            <a:headEnd type="none" w="sm" len="sm"/>
            <a:tailEnd type="stealth" w="lg" len="lg"/>
          </a:ln>
        </p:spPr>
      </p:cxnSp>
      <p:sp>
        <p:nvSpPr>
          <p:cNvPr id="17" name="Textfeld 34"/>
          <p:cNvSpPr txBox="1">
            <a:spLocks noChangeArrowheads="1"/>
          </p:cNvSpPr>
          <p:nvPr/>
        </p:nvSpPr>
        <p:spPr bwMode="auto">
          <a:xfrm>
            <a:off x="2974975" y="2578100"/>
            <a:ext cx="571500" cy="276225"/>
          </a:xfrm>
          <a:prstGeom prst="rect">
            <a:avLst/>
          </a:prstGeom>
          <a:noFill/>
          <a:ln w="9525">
            <a:noFill/>
            <a:miter lim="800000"/>
            <a:headEnd/>
            <a:tailEnd/>
          </a:ln>
        </p:spPr>
        <p:txBody>
          <a:bodyPr>
            <a:spAutoFit/>
          </a:bodyPr>
          <a:lstStyle/>
          <a:p>
            <a:pPr eaLnBrk="0" hangingPunct="0"/>
            <a:r>
              <a:rPr lang="en-US" dirty="0"/>
              <a:t>t=0</a:t>
            </a:r>
          </a:p>
        </p:txBody>
      </p:sp>
      <p:sp>
        <p:nvSpPr>
          <p:cNvPr id="18" name="Textfeld 35"/>
          <p:cNvSpPr txBox="1">
            <a:spLocks noChangeArrowheads="1"/>
          </p:cNvSpPr>
          <p:nvPr/>
        </p:nvSpPr>
        <p:spPr bwMode="auto">
          <a:xfrm>
            <a:off x="5662612" y="2638425"/>
            <a:ext cx="571500" cy="276225"/>
          </a:xfrm>
          <a:prstGeom prst="rect">
            <a:avLst/>
          </a:prstGeom>
          <a:noFill/>
          <a:ln w="9525">
            <a:noFill/>
            <a:miter lim="800000"/>
            <a:headEnd/>
            <a:tailEnd/>
          </a:ln>
        </p:spPr>
        <p:txBody>
          <a:bodyPr>
            <a:spAutoFit/>
          </a:bodyPr>
          <a:lstStyle/>
          <a:p>
            <a:pPr eaLnBrk="0" hangingPunct="0"/>
            <a:r>
              <a:rPr lang="en-US" dirty="0"/>
              <a:t>t=0</a:t>
            </a:r>
          </a:p>
        </p:txBody>
      </p:sp>
      <p:sp>
        <p:nvSpPr>
          <p:cNvPr id="19" name="Textfeld 36"/>
          <p:cNvSpPr txBox="1">
            <a:spLocks noChangeArrowheads="1"/>
          </p:cNvSpPr>
          <p:nvPr/>
        </p:nvSpPr>
        <p:spPr bwMode="auto">
          <a:xfrm>
            <a:off x="5662612" y="3243263"/>
            <a:ext cx="571500" cy="276225"/>
          </a:xfrm>
          <a:prstGeom prst="rect">
            <a:avLst/>
          </a:prstGeom>
          <a:noFill/>
          <a:ln w="9525">
            <a:noFill/>
            <a:miter lim="800000"/>
            <a:headEnd/>
            <a:tailEnd/>
          </a:ln>
        </p:spPr>
        <p:txBody>
          <a:bodyPr>
            <a:spAutoFit/>
          </a:bodyPr>
          <a:lstStyle/>
          <a:p>
            <a:pPr eaLnBrk="0" hangingPunct="0"/>
            <a:r>
              <a:rPr lang="en-US" dirty="0"/>
              <a:t>t=1</a:t>
            </a:r>
          </a:p>
        </p:txBody>
      </p:sp>
      <p:cxnSp>
        <p:nvCxnSpPr>
          <p:cNvPr id="20" name="Gerade Verbindung mit Pfeil 37"/>
          <p:cNvCxnSpPr>
            <a:cxnSpLocks noChangeShapeType="1"/>
          </p:cNvCxnSpPr>
          <p:nvPr/>
        </p:nvCxnSpPr>
        <p:spPr bwMode="auto">
          <a:xfrm rot="10800000" flipV="1">
            <a:off x="5091112" y="3092450"/>
            <a:ext cx="1500188" cy="4763"/>
          </a:xfrm>
          <a:prstGeom prst="straightConnector1">
            <a:avLst/>
          </a:prstGeom>
          <a:noFill/>
          <a:ln w="19050" algn="ctr">
            <a:solidFill>
              <a:schemeClr val="tx1"/>
            </a:solidFill>
            <a:round/>
            <a:headEnd type="none" w="sm" len="sm"/>
            <a:tailEnd type="stealth" w="lg" len="lg"/>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US" dirty="0"/>
          </a:p>
        </p:txBody>
      </p:sp>
      <p:sp>
        <p:nvSpPr>
          <p:cNvPr id="3" name="Content Placeholder 2"/>
          <p:cNvSpPr>
            <a:spLocks noGrp="1"/>
          </p:cNvSpPr>
          <p:nvPr>
            <p:ph idx="1"/>
          </p:nvPr>
        </p:nvSpPr>
        <p:spPr>
          <a:xfrm>
            <a:off x="0" y="1600200"/>
            <a:ext cx="9144000" cy="4525963"/>
          </a:xfrm>
        </p:spPr>
        <p:txBody>
          <a:bodyPr/>
          <a:lstStyle/>
          <a:p>
            <a:pPr indent="0">
              <a:buNone/>
            </a:pPr>
            <a:r>
              <a:rPr lang="en-US" dirty="0" smtClean="0"/>
              <a:t>The term statelessness does not mean that no data is maintained from one call to the next. It does mean that no data is maintained </a:t>
            </a:r>
            <a:r>
              <a:rPr lang="en-US" i="1" dirty="0" smtClean="0"/>
              <a:t>in an individual object instance</a:t>
            </a:r>
            <a:r>
              <a:rPr lang="en-US" dirty="0" smtClean="0"/>
              <a:t>. Whatever data is maintained from one call to the next is maintained in some sort of storage system, so that the next object instance can pick up where the first left off.</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US" dirty="0"/>
          </a:p>
        </p:txBody>
      </p:sp>
      <p:grpSp>
        <p:nvGrpSpPr>
          <p:cNvPr id="5" name="Gruppieren 21"/>
          <p:cNvGrpSpPr>
            <a:grpSpLocks/>
          </p:cNvGrpSpPr>
          <p:nvPr/>
        </p:nvGrpSpPr>
        <p:grpSpPr bwMode="auto">
          <a:xfrm>
            <a:off x="1233487" y="2495550"/>
            <a:ext cx="1500188" cy="857250"/>
            <a:chOff x="714348" y="1428736"/>
            <a:chExt cx="1500198" cy="857256"/>
          </a:xfrm>
        </p:grpSpPr>
        <p:sp>
          <p:nvSpPr>
            <p:cNvPr id="6" name="Rechteck 22"/>
            <p:cNvSpPr>
              <a:spLocks noChangeArrowheads="1"/>
            </p:cNvSpPr>
            <p:nvPr/>
          </p:nvSpPr>
          <p:spPr bwMode="auto">
            <a:xfrm>
              <a:off x="714348" y="1428736"/>
              <a:ext cx="1500198" cy="857256"/>
            </a:xfrm>
            <a:prstGeom prst="rect">
              <a:avLst/>
            </a:prstGeom>
            <a:solidFill>
              <a:srgbClr val="ECBEAA"/>
            </a:solidFill>
            <a:ln w="12699" algn="ctr">
              <a:solidFill>
                <a:schemeClr val="tx1"/>
              </a:solidFill>
              <a:round/>
              <a:headEnd type="none" w="sm" len="sm"/>
              <a:tailEnd type="none" w="sm" len="sm"/>
            </a:ln>
          </p:spPr>
          <p:txBody>
            <a:bodyPr/>
            <a:lstStyle/>
            <a:p>
              <a:pPr algn="ctr"/>
              <a:r>
                <a:rPr lang="en-US" sz="1800" dirty="0"/>
                <a:t>Client 1</a:t>
              </a:r>
            </a:p>
          </p:txBody>
        </p:sp>
        <p:sp>
          <p:nvSpPr>
            <p:cNvPr id="7" name="Text Box 5"/>
            <p:cNvSpPr txBox="1">
              <a:spLocks noChangeArrowheads="1"/>
            </p:cNvSpPr>
            <p:nvPr/>
          </p:nvSpPr>
          <p:spPr bwMode="auto">
            <a:xfrm>
              <a:off x="857224" y="1785918"/>
              <a:ext cx="1214445" cy="357198"/>
            </a:xfrm>
            <a:prstGeom prst="rect">
              <a:avLst/>
            </a:prstGeom>
            <a:solidFill>
              <a:srgbClr val="92D050"/>
            </a:solidFill>
            <a:ln w="19050" algn="ctr">
              <a:solidFill>
                <a:schemeClr val="tx1"/>
              </a:solidFill>
              <a:miter lim="800000"/>
              <a:headEnd/>
              <a:tailEnd/>
            </a:ln>
          </p:spPr>
          <p:txBody>
            <a:bodyPr/>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Proxy</a:t>
              </a:r>
            </a:p>
          </p:txBody>
        </p:sp>
      </p:grpSp>
      <p:grpSp>
        <p:nvGrpSpPr>
          <p:cNvPr id="8" name="Gruppieren 24"/>
          <p:cNvGrpSpPr>
            <a:grpSpLocks/>
          </p:cNvGrpSpPr>
          <p:nvPr/>
        </p:nvGrpSpPr>
        <p:grpSpPr bwMode="auto">
          <a:xfrm>
            <a:off x="3733800" y="2209800"/>
            <a:ext cx="1573212" cy="1500188"/>
            <a:chOff x="3214678" y="1428736"/>
            <a:chExt cx="1573222" cy="1500198"/>
          </a:xfrm>
        </p:grpSpPr>
        <p:sp>
          <p:nvSpPr>
            <p:cNvPr id="9" name="Rechteck 25"/>
            <p:cNvSpPr/>
            <p:nvPr/>
          </p:nvSpPr>
          <p:spPr bwMode="auto">
            <a:xfrm>
              <a:off x="3214678" y="1428736"/>
              <a:ext cx="1573222" cy="1500198"/>
            </a:xfrm>
            <a:prstGeom prst="rect">
              <a:avLst/>
            </a:prstGeom>
            <a:solidFill>
              <a:schemeClr val="accent6">
                <a:lumMod val="40000"/>
                <a:lumOff val="60000"/>
              </a:schemeClr>
            </a:solidFill>
            <a:ln w="12699" cap="flat" cmpd="sng" algn="ctr">
              <a:solidFill>
                <a:schemeClr val="tx1"/>
              </a:solidFill>
              <a:prstDash val="solid"/>
              <a:round/>
              <a:headEnd type="none" w="sm" len="sm"/>
              <a:tailEnd type="none" w="sm" len="sm"/>
            </a:ln>
            <a:effectLst/>
          </p:spPr>
          <p:txBody>
            <a:bodyPr/>
            <a:lstStyle/>
            <a:p>
              <a:pPr algn="ctr">
                <a:defRPr/>
              </a:pPr>
              <a:r>
                <a:rPr lang="en-US" sz="1800" dirty="0">
                  <a:cs typeface="+mn-cs"/>
                </a:rPr>
                <a:t>Service Host</a:t>
              </a:r>
            </a:p>
          </p:txBody>
        </p:sp>
        <p:sp>
          <p:nvSpPr>
            <p:cNvPr id="10" name="Text Box 5"/>
            <p:cNvSpPr txBox="1">
              <a:spLocks noChangeArrowheads="1"/>
            </p:cNvSpPr>
            <p:nvPr/>
          </p:nvSpPr>
          <p:spPr bwMode="auto">
            <a:xfrm>
              <a:off x="3357554" y="1785918"/>
              <a:ext cx="1214445" cy="324000"/>
            </a:xfrm>
            <a:prstGeom prst="rect">
              <a:avLst/>
            </a:prstGeom>
            <a:solidFill>
              <a:srgbClr val="FFFD9F"/>
            </a:solidFill>
            <a:ln w="19050" algn="ctr">
              <a:solidFill>
                <a:schemeClr val="tx1"/>
              </a:solidFill>
              <a:miter lim="800000"/>
              <a:headEnd/>
              <a:tailEnd/>
            </a:ln>
          </p:spPr>
          <p:txBody>
            <a:bodyPr tIns="25200" bIns="25200"/>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Instance 1</a:t>
              </a:r>
            </a:p>
          </p:txBody>
        </p:sp>
        <p:sp>
          <p:nvSpPr>
            <p:cNvPr id="11" name="Text Box 5"/>
            <p:cNvSpPr txBox="1">
              <a:spLocks noChangeArrowheads="1"/>
            </p:cNvSpPr>
            <p:nvPr/>
          </p:nvSpPr>
          <p:spPr bwMode="auto">
            <a:xfrm>
              <a:off x="3357554" y="2154002"/>
              <a:ext cx="1214445" cy="324000"/>
            </a:xfrm>
            <a:prstGeom prst="rect">
              <a:avLst/>
            </a:prstGeom>
            <a:solidFill>
              <a:srgbClr val="FFFD9F"/>
            </a:solidFill>
            <a:ln w="19050" algn="ctr">
              <a:solidFill>
                <a:schemeClr val="tx1"/>
              </a:solidFill>
              <a:miter lim="800000"/>
              <a:headEnd/>
              <a:tailEnd/>
            </a:ln>
          </p:spPr>
          <p:txBody>
            <a:bodyPr tIns="25200" bIns="25200"/>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Instance 2</a:t>
              </a:r>
            </a:p>
          </p:txBody>
        </p:sp>
        <p:sp>
          <p:nvSpPr>
            <p:cNvPr id="12" name="Text Box 5"/>
            <p:cNvSpPr txBox="1">
              <a:spLocks noChangeArrowheads="1"/>
            </p:cNvSpPr>
            <p:nvPr/>
          </p:nvSpPr>
          <p:spPr bwMode="auto">
            <a:xfrm>
              <a:off x="3357555" y="2522078"/>
              <a:ext cx="1214445" cy="324000"/>
            </a:xfrm>
            <a:prstGeom prst="rect">
              <a:avLst/>
            </a:prstGeom>
            <a:solidFill>
              <a:srgbClr val="FFFD9F"/>
            </a:solidFill>
            <a:ln w="19050" algn="ctr">
              <a:solidFill>
                <a:schemeClr val="tx1"/>
              </a:solidFill>
              <a:miter lim="800000"/>
              <a:headEnd/>
              <a:tailEnd/>
            </a:ln>
          </p:spPr>
          <p:txBody>
            <a:bodyPr tIns="25200" bIns="25200"/>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Instance 3</a:t>
              </a:r>
            </a:p>
          </p:txBody>
        </p:sp>
      </p:grpSp>
      <p:cxnSp>
        <p:nvCxnSpPr>
          <p:cNvPr id="13" name="Gerade Verbindung mit Pfeil 29"/>
          <p:cNvCxnSpPr>
            <a:cxnSpLocks noChangeShapeType="1"/>
          </p:cNvCxnSpPr>
          <p:nvPr/>
        </p:nvCxnSpPr>
        <p:spPr bwMode="auto">
          <a:xfrm flipV="1">
            <a:off x="2590800" y="2728913"/>
            <a:ext cx="1285875" cy="373062"/>
          </a:xfrm>
          <a:prstGeom prst="straightConnector1">
            <a:avLst/>
          </a:prstGeom>
          <a:noFill/>
          <a:ln w="19050" algn="ctr">
            <a:solidFill>
              <a:schemeClr val="tx1"/>
            </a:solidFill>
            <a:round/>
            <a:headEnd type="none" w="sm" len="sm"/>
            <a:tailEnd type="stealth" w="lg" len="lg"/>
          </a:ln>
        </p:spPr>
      </p:cxnSp>
      <p:grpSp>
        <p:nvGrpSpPr>
          <p:cNvPr id="14" name="Gruppieren 30"/>
          <p:cNvGrpSpPr>
            <a:grpSpLocks/>
          </p:cNvGrpSpPr>
          <p:nvPr/>
        </p:nvGrpSpPr>
        <p:grpSpPr bwMode="auto">
          <a:xfrm>
            <a:off x="6448425" y="2555875"/>
            <a:ext cx="1500187" cy="857250"/>
            <a:chOff x="714348" y="1428736"/>
            <a:chExt cx="1500198" cy="857256"/>
          </a:xfrm>
        </p:grpSpPr>
        <p:sp>
          <p:nvSpPr>
            <p:cNvPr id="15" name="Rechteck 31"/>
            <p:cNvSpPr>
              <a:spLocks noChangeArrowheads="1"/>
            </p:cNvSpPr>
            <p:nvPr/>
          </p:nvSpPr>
          <p:spPr bwMode="auto">
            <a:xfrm>
              <a:off x="714348" y="1428736"/>
              <a:ext cx="1500198" cy="857256"/>
            </a:xfrm>
            <a:prstGeom prst="rect">
              <a:avLst/>
            </a:prstGeom>
            <a:solidFill>
              <a:srgbClr val="ECBEAA"/>
            </a:solidFill>
            <a:ln w="12699" algn="ctr">
              <a:solidFill>
                <a:schemeClr val="tx1"/>
              </a:solidFill>
              <a:round/>
              <a:headEnd type="none" w="sm" len="sm"/>
              <a:tailEnd type="none" w="sm" len="sm"/>
            </a:ln>
          </p:spPr>
          <p:txBody>
            <a:bodyPr/>
            <a:lstStyle/>
            <a:p>
              <a:pPr algn="ctr"/>
              <a:r>
                <a:rPr lang="en-US" sz="1800" dirty="0"/>
                <a:t>Client 2</a:t>
              </a:r>
            </a:p>
          </p:txBody>
        </p:sp>
        <p:sp>
          <p:nvSpPr>
            <p:cNvPr id="16" name="Text Box 5"/>
            <p:cNvSpPr txBox="1">
              <a:spLocks noChangeArrowheads="1"/>
            </p:cNvSpPr>
            <p:nvPr/>
          </p:nvSpPr>
          <p:spPr bwMode="auto">
            <a:xfrm>
              <a:off x="857224" y="1785918"/>
              <a:ext cx="1214445" cy="357198"/>
            </a:xfrm>
            <a:prstGeom prst="rect">
              <a:avLst/>
            </a:prstGeom>
            <a:solidFill>
              <a:srgbClr val="92D050"/>
            </a:solidFill>
            <a:ln w="19050" algn="ctr">
              <a:solidFill>
                <a:schemeClr val="tx1"/>
              </a:solidFill>
              <a:miter lim="800000"/>
              <a:headEnd/>
              <a:tailEnd/>
            </a:ln>
          </p:spPr>
          <p:txBody>
            <a:bodyPr/>
            <a:lstStyle/>
            <a:p>
              <a:pPr marL="342900" indent="-342900" algn="ctr" eaLnBrk="0" hangingPunct="0">
                <a:spcBef>
                  <a:spcPct val="50000"/>
                </a:spcBef>
                <a:buClr>
                  <a:schemeClr val="tx1"/>
                </a:buClr>
                <a:buSzPct val="75000"/>
                <a:buFont typeface="Wingdings" pitchFamily="2" charset="2"/>
                <a:buNone/>
              </a:pPr>
              <a:r>
                <a:rPr lang="en-US" sz="1800" b="1" dirty="0">
                  <a:solidFill>
                    <a:srgbClr val="00009E"/>
                  </a:solidFill>
                  <a:latin typeface="Calibri" pitchFamily="34" charset="0"/>
                </a:rPr>
                <a:t>Proxy</a:t>
              </a:r>
            </a:p>
          </p:txBody>
        </p:sp>
      </p:grpSp>
      <p:cxnSp>
        <p:nvCxnSpPr>
          <p:cNvPr id="17" name="Gerade Verbindung mit Pfeil 33"/>
          <p:cNvCxnSpPr>
            <a:cxnSpLocks noChangeShapeType="1"/>
          </p:cNvCxnSpPr>
          <p:nvPr/>
        </p:nvCxnSpPr>
        <p:spPr bwMode="auto">
          <a:xfrm rot="10800000" flipV="1">
            <a:off x="5091112" y="3092450"/>
            <a:ext cx="1500188" cy="373063"/>
          </a:xfrm>
          <a:prstGeom prst="straightConnector1">
            <a:avLst/>
          </a:prstGeom>
          <a:noFill/>
          <a:ln w="19050" algn="ctr">
            <a:solidFill>
              <a:schemeClr val="tx1"/>
            </a:solidFill>
            <a:round/>
            <a:headEnd type="none" w="sm" len="sm"/>
            <a:tailEnd type="stealth" w="lg" len="lg"/>
          </a:ln>
        </p:spPr>
      </p:cxnSp>
      <p:sp>
        <p:nvSpPr>
          <p:cNvPr id="18" name="Textfeld 34"/>
          <p:cNvSpPr txBox="1">
            <a:spLocks noChangeArrowheads="1"/>
          </p:cNvSpPr>
          <p:nvPr/>
        </p:nvSpPr>
        <p:spPr bwMode="auto">
          <a:xfrm>
            <a:off x="2974975" y="2578100"/>
            <a:ext cx="571500" cy="276225"/>
          </a:xfrm>
          <a:prstGeom prst="rect">
            <a:avLst/>
          </a:prstGeom>
          <a:noFill/>
          <a:ln w="9525">
            <a:noFill/>
            <a:miter lim="800000"/>
            <a:headEnd/>
            <a:tailEnd/>
          </a:ln>
        </p:spPr>
        <p:txBody>
          <a:bodyPr>
            <a:spAutoFit/>
          </a:bodyPr>
          <a:lstStyle/>
          <a:p>
            <a:pPr eaLnBrk="0" hangingPunct="0"/>
            <a:r>
              <a:rPr lang="en-US" dirty="0"/>
              <a:t>t=0</a:t>
            </a:r>
          </a:p>
        </p:txBody>
      </p:sp>
      <p:sp>
        <p:nvSpPr>
          <p:cNvPr id="19" name="Textfeld 35"/>
          <p:cNvSpPr txBox="1">
            <a:spLocks noChangeArrowheads="1"/>
          </p:cNvSpPr>
          <p:nvPr/>
        </p:nvSpPr>
        <p:spPr bwMode="auto">
          <a:xfrm>
            <a:off x="5662612" y="2638425"/>
            <a:ext cx="571500" cy="276225"/>
          </a:xfrm>
          <a:prstGeom prst="rect">
            <a:avLst/>
          </a:prstGeom>
          <a:noFill/>
          <a:ln w="9525">
            <a:noFill/>
            <a:miter lim="800000"/>
            <a:headEnd/>
            <a:tailEnd/>
          </a:ln>
        </p:spPr>
        <p:txBody>
          <a:bodyPr>
            <a:spAutoFit/>
          </a:bodyPr>
          <a:lstStyle/>
          <a:p>
            <a:pPr eaLnBrk="0" hangingPunct="0"/>
            <a:r>
              <a:rPr lang="en-US" dirty="0"/>
              <a:t>t=0</a:t>
            </a:r>
          </a:p>
        </p:txBody>
      </p:sp>
      <p:sp>
        <p:nvSpPr>
          <p:cNvPr id="20" name="Textfeld 36"/>
          <p:cNvSpPr txBox="1">
            <a:spLocks noChangeArrowheads="1"/>
          </p:cNvSpPr>
          <p:nvPr/>
        </p:nvSpPr>
        <p:spPr bwMode="auto">
          <a:xfrm>
            <a:off x="5662612" y="3243263"/>
            <a:ext cx="571500" cy="276225"/>
          </a:xfrm>
          <a:prstGeom prst="rect">
            <a:avLst/>
          </a:prstGeom>
          <a:noFill/>
          <a:ln w="9525">
            <a:noFill/>
            <a:miter lim="800000"/>
            <a:headEnd/>
            <a:tailEnd/>
          </a:ln>
        </p:spPr>
        <p:txBody>
          <a:bodyPr>
            <a:spAutoFit/>
          </a:bodyPr>
          <a:lstStyle/>
          <a:p>
            <a:pPr eaLnBrk="0" hangingPunct="0"/>
            <a:r>
              <a:rPr lang="en-US" dirty="0"/>
              <a:t>t=1</a:t>
            </a:r>
          </a:p>
        </p:txBody>
      </p:sp>
      <p:cxnSp>
        <p:nvCxnSpPr>
          <p:cNvPr id="21" name="Gerade Verbindung mit Pfeil 37"/>
          <p:cNvCxnSpPr>
            <a:cxnSpLocks noChangeShapeType="1"/>
          </p:cNvCxnSpPr>
          <p:nvPr/>
        </p:nvCxnSpPr>
        <p:spPr bwMode="auto">
          <a:xfrm rot="10800000" flipV="1">
            <a:off x="5091112" y="3092450"/>
            <a:ext cx="1500188" cy="4763"/>
          </a:xfrm>
          <a:prstGeom prst="straightConnector1">
            <a:avLst/>
          </a:prstGeom>
          <a:noFill/>
          <a:ln w="19050" algn="ctr">
            <a:solidFill>
              <a:schemeClr val="tx1"/>
            </a:solidFill>
            <a:round/>
            <a:headEnd type="none" w="sm" len="sm"/>
            <a:tailEnd type="stealth" w="lg" len="lg"/>
          </a:ln>
        </p:spPr>
      </p:cxnSp>
      <p:sp>
        <p:nvSpPr>
          <p:cNvPr id="22" name="Flowchart: Magnetic Disk 21"/>
          <p:cNvSpPr/>
          <p:nvPr/>
        </p:nvSpPr>
        <p:spPr>
          <a:xfrm>
            <a:off x="3799308" y="4360025"/>
            <a:ext cx="1369171" cy="12416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Gerade Verbindung mit Pfeil 29"/>
          <p:cNvCxnSpPr>
            <a:cxnSpLocks noChangeShapeType="1"/>
            <a:stCxn id="22" idx="1"/>
            <a:endCxn id="9" idx="2"/>
          </p:cNvCxnSpPr>
          <p:nvPr/>
        </p:nvCxnSpPr>
        <p:spPr bwMode="auto">
          <a:xfrm flipV="1">
            <a:off x="4483894" y="3709988"/>
            <a:ext cx="36512" cy="650037"/>
          </a:xfrm>
          <a:prstGeom prst="straightConnector1">
            <a:avLst/>
          </a:prstGeom>
          <a:ln>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617367" y="4191000"/>
            <a:ext cx="3162301" cy="1754326"/>
          </a:xfrm>
          <a:prstGeom prst="rect">
            <a:avLst/>
          </a:prstGeom>
          <a:noFill/>
        </p:spPr>
        <p:txBody>
          <a:bodyPr wrap="square" rtlCol="0">
            <a:spAutoFit/>
          </a:bodyPr>
          <a:lstStyle/>
          <a:p>
            <a:r>
              <a:rPr lang="en-US" dirty="0" smtClean="0"/>
              <a:t>Object fetches previous state from storage when it is instantiated at the start of a call. It stores current state in storage when it is deactivated at the end of a call.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Chunkiness</a:t>
            </a:r>
            <a:endParaRPr lang="en-US" dirty="0"/>
          </a:p>
        </p:txBody>
      </p:sp>
      <p:sp>
        <p:nvSpPr>
          <p:cNvPr id="3" name="Content Placeholder 2"/>
          <p:cNvSpPr>
            <a:spLocks noGrp="1"/>
          </p:cNvSpPr>
          <p:nvPr>
            <p:ph idx="1"/>
          </p:nvPr>
        </p:nvSpPr>
        <p:spPr>
          <a:xfrm>
            <a:off x="228600" y="1600200"/>
            <a:ext cx="8610600" cy="4525963"/>
          </a:xfrm>
        </p:spPr>
        <p:txBody>
          <a:bodyPr>
            <a:normAutofit fontScale="85000" lnSpcReduction="10000"/>
          </a:bodyPr>
          <a:lstStyle/>
          <a:p>
            <a:pPr indent="0">
              <a:buNone/>
            </a:pPr>
            <a:r>
              <a:rPr lang="en-US" dirty="0" smtClean="0"/>
              <a:t>Calls to local objects are very quick, call overhead is low. </a:t>
            </a:r>
          </a:p>
          <a:p>
            <a:pPr indent="0">
              <a:buNone/>
            </a:pPr>
            <a:endParaRPr lang="en-US" dirty="0" smtClean="0"/>
          </a:p>
          <a:p>
            <a:pPr indent="0">
              <a:buNone/>
            </a:pPr>
            <a:r>
              <a:rPr lang="en-US" dirty="0" smtClean="0"/>
              <a:t>In distributed system, call overhead is very much larger. </a:t>
            </a:r>
          </a:p>
          <a:p>
            <a:pPr indent="0">
              <a:buNone/>
            </a:pPr>
            <a:endParaRPr lang="en-US" dirty="0" smtClean="0"/>
          </a:p>
          <a:p>
            <a:pPr indent="0">
              <a:buNone/>
            </a:pPr>
            <a:r>
              <a:rPr lang="en-US" dirty="0" smtClean="0"/>
              <a:t>Therefore, it is important to make fewer calls, with more data in each call</a:t>
            </a:r>
          </a:p>
          <a:p>
            <a:pPr indent="0">
              <a:buNone/>
            </a:pPr>
            <a:endParaRPr lang="en-US" dirty="0" smtClean="0"/>
          </a:p>
          <a:p>
            <a:pPr indent="0">
              <a:buNone/>
            </a:pPr>
            <a:r>
              <a:rPr lang="en-US" dirty="0" smtClean="0"/>
              <a:t>Optimum level of chunkiness depends on application and will require experimentation EARLY in design process.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Cloud Sounds Good, Now What?</a:t>
            </a:r>
            <a:endParaRPr lang="en-US" dirty="0"/>
          </a:p>
        </p:txBody>
      </p:sp>
      <p:sp>
        <p:nvSpPr>
          <p:cNvPr id="3" name="Content Placeholder 2"/>
          <p:cNvSpPr>
            <a:spLocks noGrp="1"/>
          </p:cNvSpPr>
          <p:nvPr>
            <p:ph idx="1"/>
          </p:nvPr>
        </p:nvSpPr>
        <p:spPr/>
        <p:txBody>
          <a:bodyPr/>
          <a:lstStyle/>
          <a:p>
            <a:pPr>
              <a:buNone/>
            </a:pPr>
            <a:r>
              <a:rPr lang="en-US" dirty="0" smtClean="0"/>
              <a:t>    Continuing the electric power analogy, how do we have to design our software (motors and other consumers of electricity) to run on this nice cloud platform (power generation and transmission network) over which we, the customers, have very little detailed control (must use available voltages, frequencies, etc.)?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Message Passing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client has to wait for server to finish processing, or even be alive at the same time as the server, we can wait a long time to get the job done</a:t>
            </a:r>
          </a:p>
          <a:p>
            <a:pPr marL="0" indent="0">
              <a:buNone/>
            </a:pPr>
            <a:r>
              <a:rPr lang="en-US" dirty="0" smtClean="0"/>
              <a:t>Often the client does best to leave a message about a job it wants done, then harvest the results later. Example: voice mail or text msgs vs. direct conversation. </a:t>
            </a:r>
          </a:p>
          <a:p>
            <a:pPr marL="0" indent="0">
              <a:buNone/>
            </a:pPr>
            <a:r>
              <a:rPr lang="en-US" dirty="0" smtClean="0"/>
              <a:t>Different programming model: no immediate output parameters. Output comes through another </a:t>
            </a:r>
            <a:r>
              <a:rPr lang="en-US" dirty="0" err="1" smtClean="0"/>
              <a:t>msg</a:t>
            </a:r>
            <a:r>
              <a:rPr lang="en-US" dirty="0" smtClean="0"/>
              <a:t> (again, like voice mail). </a:t>
            </a:r>
          </a:p>
          <a:p>
            <a:pPr>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Message Passing</a:t>
            </a:r>
            <a:endParaRPr lang="en-US" dirty="0"/>
          </a:p>
        </p:txBody>
      </p:sp>
      <p:sp>
        <p:nvSpPr>
          <p:cNvPr id="4" name="Rectangle 14"/>
          <p:cNvSpPr>
            <a:spLocks noChangeArrowheads="1"/>
          </p:cNvSpPr>
          <p:nvPr/>
        </p:nvSpPr>
        <p:spPr bwMode="auto">
          <a:xfrm>
            <a:off x="719138" y="2657475"/>
            <a:ext cx="976312" cy="557212"/>
          </a:xfrm>
          <a:prstGeom prst="rect">
            <a:avLst/>
          </a:prstGeom>
          <a:solidFill>
            <a:srgbClr val="B1EDB8"/>
          </a:solidFill>
          <a:ln w="19050">
            <a:solidFill>
              <a:schemeClr val="tx1"/>
            </a:solidFill>
            <a:miter lim="800000"/>
            <a:headEnd type="none" w="sm" len="sm"/>
            <a:tailEnd type="none" w="sm" len="sm"/>
          </a:ln>
        </p:spPr>
        <p:txBody>
          <a:bodyPr wrap="none" lIns="92075" tIns="46038" rIns="92075" bIns="46038" anchor="ctr" anchorCtr="1"/>
          <a:lstStyle/>
          <a:p>
            <a:pPr algn="ctr" eaLnBrk="0" hangingPunct="0"/>
            <a:r>
              <a:rPr lang="de-AT" sz="1800">
                <a:latin typeface="Calibri" pitchFamily="34" charset="0"/>
                <a:ea typeface="Calibri" pitchFamily="34" charset="0"/>
                <a:cs typeface="Calibri" pitchFamily="34" charset="0"/>
              </a:rPr>
              <a:t>Client</a:t>
            </a:r>
          </a:p>
        </p:txBody>
      </p:sp>
      <p:cxnSp>
        <p:nvCxnSpPr>
          <p:cNvPr id="5" name="AutoShape 30"/>
          <p:cNvCxnSpPr>
            <a:cxnSpLocks noChangeShapeType="1"/>
            <a:stCxn id="4" idx="3"/>
          </p:cNvCxnSpPr>
          <p:nvPr/>
        </p:nvCxnSpPr>
        <p:spPr bwMode="auto">
          <a:xfrm>
            <a:off x="1695450" y="2935287"/>
            <a:ext cx="1809750" cy="417513"/>
          </a:xfrm>
          <a:prstGeom prst="bentConnector3">
            <a:avLst>
              <a:gd name="adj1" fmla="val 83157"/>
            </a:avLst>
          </a:prstGeom>
          <a:noFill/>
          <a:ln w="19050">
            <a:solidFill>
              <a:schemeClr val="tx1"/>
            </a:solidFill>
            <a:miter lim="800000"/>
            <a:headEnd/>
            <a:tailEnd type="stealth" w="lg" len="lg"/>
          </a:ln>
        </p:spPr>
      </p:cxnSp>
      <p:cxnSp>
        <p:nvCxnSpPr>
          <p:cNvPr id="6" name="AutoShape 30"/>
          <p:cNvCxnSpPr>
            <a:cxnSpLocks noChangeShapeType="1"/>
          </p:cNvCxnSpPr>
          <p:nvPr/>
        </p:nvCxnSpPr>
        <p:spPr bwMode="auto">
          <a:xfrm>
            <a:off x="5295900" y="3352800"/>
            <a:ext cx="1466850" cy="0"/>
          </a:xfrm>
          <a:prstGeom prst="bentConnector3">
            <a:avLst>
              <a:gd name="adj1" fmla="val 50000"/>
            </a:avLst>
          </a:prstGeom>
          <a:noFill/>
          <a:ln w="19050">
            <a:solidFill>
              <a:schemeClr val="tx1"/>
            </a:solidFill>
            <a:miter lim="800000"/>
            <a:headEnd/>
            <a:tailEnd type="stealth" w="lg" len="lg"/>
          </a:ln>
        </p:spPr>
      </p:cxnSp>
      <p:sp>
        <p:nvSpPr>
          <p:cNvPr id="7" name="Abgerundetes Rechteck 27"/>
          <p:cNvSpPr>
            <a:spLocks noChangeArrowheads="1"/>
          </p:cNvSpPr>
          <p:nvPr/>
        </p:nvSpPr>
        <p:spPr bwMode="auto">
          <a:xfrm>
            <a:off x="1981200" y="2671762"/>
            <a:ext cx="900113" cy="523875"/>
          </a:xfrm>
          <a:prstGeom prst="roundRect">
            <a:avLst>
              <a:gd name="adj" fmla="val 20449"/>
            </a:avLst>
          </a:prstGeom>
          <a:solidFill>
            <a:srgbClr val="FFC000"/>
          </a:solidFill>
          <a:ln w="12700" algn="ctr">
            <a:solidFill>
              <a:schemeClr val="tx1"/>
            </a:solidFill>
            <a:round/>
            <a:headEnd type="none" w="sm" len="sm"/>
            <a:tailEnd type="none" w="sm" len="sm"/>
          </a:ln>
        </p:spPr>
        <p:txBody>
          <a:bodyPr lIns="0" rIns="0" anchor="ctr" anchorCtr="1"/>
          <a:lstStyle/>
          <a:p>
            <a:pPr eaLnBrk="0" hangingPunct="0"/>
            <a:r>
              <a:rPr lang="de-AT" sz="1400"/>
              <a:t>Message</a:t>
            </a:r>
          </a:p>
        </p:txBody>
      </p:sp>
      <p:sp>
        <p:nvSpPr>
          <p:cNvPr id="8" name="Abgerundetes Rechteck 28"/>
          <p:cNvSpPr>
            <a:spLocks noChangeArrowheads="1"/>
          </p:cNvSpPr>
          <p:nvPr/>
        </p:nvSpPr>
        <p:spPr bwMode="auto">
          <a:xfrm>
            <a:off x="5572125" y="3090862"/>
            <a:ext cx="900113" cy="523875"/>
          </a:xfrm>
          <a:prstGeom prst="roundRect">
            <a:avLst>
              <a:gd name="adj" fmla="val 20449"/>
            </a:avLst>
          </a:prstGeom>
          <a:solidFill>
            <a:srgbClr val="FFC000"/>
          </a:solidFill>
          <a:ln w="12700" algn="ctr">
            <a:solidFill>
              <a:schemeClr val="tx1"/>
            </a:solidFill>
            <a:round/>
            <a:headEnd type="none" w="sm" len="sm"/>
            <a:tailEnd type="none" w="sm" len="sm"/>
          </a:ln>
        </p:spPr>
        <p:txBody>
          <a:bodyPr lIns="0" tIns="46800" rIns="0" anchor="ctr" anchorCtr="1"/>
          <a:lstStyle/>
          <a:p>
            <a:pPr eaLnBrk="0" hangingPunct="0"/>
            <a:r>
              <a:rPr lang="de-AT" sz="1400"/>
              <a:t>Message</a:t>
            </a:r>
          </a:p>
        </p:txBody>
      </p:sp>
      <p:sp>
        <p:nvSpPr>
          <p:cNvPr id="9" name="Rectangle 14"/>
          <p:cNvSpPr>
            <a:spLocks noChangeArrowheads="1"/>
          </p:cNvSpPr>
          <p:nvPr/>
        </p:nvSpPr>
        <p:spPr bwMode="auto">
          <a:xfrm>
            <a:off x="738188" y="3552825"/>
            <a:ext cx="976312" cy="557212"/>
          </a:xfrm>
          <a:prstGeom prst="rect">
            <a:avLst/>
          </a:prstGeom>
          <a:solidFill>
            <a:srgbClr val="B1EDB8"/>
          </a:solidFill>
          <a:ln w="19050">
            <a:solidFill>
              <a:schemeClr val="tx1"/>
            </a:solidFill>
            <a:miter lim="800000"/>
            <a:headEnd type="none" w="sm" len="sm"/>
            <a:tailEnd type="none" w="sm" len="sm"/>
          </a:ln>
        </p:spPr>
        <p:txBody>
          <a:bodyPr wrap="none" lIns="92075" tIns="46038" rIns="92075" bIns="46038" anchor="ctr" anchorCtr="1"/>
          <a:lstStyle/>
          <a:p>
            <a:pPr algn="ctr" eaLnBrk="0" hangingPunct="0"/>
            <a:r>
              <a:rPr lang="de-AT" sz="1800">
                <a:latin typeface="Calibri" pitchFamily="34" charset="0"/>
                <a:ea typeface="Calibri" pitchFamily="34" charset="0"/>
                <a:cs typeface="Calibri" pitchFamily="34" charset="0"/>
              </a:rPr>
              <a:t>Client</a:t>
            </a:r>
          </a:p>
        </p:txBody>
      </p:sp>
      <p:cxnSp>
        <p:nvCxnSpPr>
          <p:cNvPr id="10" name="AutoShape 30"/>
          <p:cNvCxnSpPr>
            <a:cxnSpLocks noChangeShapeType="1"/>
            <a:stCxn id="9" idx="3"/>
          </p:cNvCxnSpPr>
          <p:nvPr/>
        </p:nvCxnSpPr>
        <p:spPr bwMode="auto">
          <a:xfrm flipV="1">
            <a:off x="1714500" y="3352800"/>
            <a:ext cx="1790700" cy="477837"/>
          </a:xfrm>
          <a:prstGeom prst="bentConnector3">
            <a:avLst>
              <a:gd name="adj1" fmla="val 82977"/>
            </a:avLst>
          </a:prstGeom>
          <a:noFill/>
          <a:ln w="19050">
            <a:solidFill>
              <a:schemeClr val="tx1"/>
            </a:solidFill>
            <a:miter lim="800000"/>
            <a:headEnd/>
            <a:tailEnd type="stealth" w="lg" len="lg"/>
          </a:ln>
        </p:spPr>
      </p:cxnSp>
      <p:sp>
        <p:nvSpPr>
          <p:cNvPr id="11" name="Abgerundetes Rechteck 35"/>
          <p:cNvSpPr>
            <a:spLocks noChangeArrowheads="1"/>
          </p:cNvSpPr>
          <p:nvPr/>
        </p:nvSpPr>
        <p:spPr bwMode="auto">
          <a:xfrm>
            <a:off x="2000250" y="3548062"/>
            <a:ext cx="900113" cy="523875"/>
          </a:xfrm>
          <a:prstGeom prst="roundRect">
            <a:avLst>
              <a:gd name="adj" fmla="val 20449"/>
            </a:avLst>
          </a:prstGeom>
          <a:solidFill>
            <a:srgbClr val="FFC000"/>
          </a:solidFill>
          <a:ln w="12700" algn="ctr">
            <a:solidFill>
              <a:schemeClr val="tx1"/>
            </a:solidFill>
            <a:round/>
            <a:headEnd type="none" w="sm" len="sm"/>
            <a:tailEnd type="none" w="sm" len="sm"/>
          </a:ln>
        </p:spPr>
        <p:txBody>
          <a:bodyPr lIns="0" rIns="0" anchor="ctr" anchorCtr="1"/>
          <a:lstStyle/>
          <a:p>
            <a:pPr eaLnBrk="0" hangingPunct="0"/>
            <a:r>
              <a:rPr lang="de-AT" sz="1400"/>
              <a:t>Message</a:t>
            </a:r>
          </a:p>
        </p:txBody>
      </p:sp>
      <p:grpSp>
        <p:nvGrpSpPr>
          <p:cNvPr id="12" name="Gruppieren 83"/>
          <p:cNvGrpSpPr>
            <a:grpSpLocks/>
          </p:cNvGrpSpPr>
          <p:nvPr/>
        </p:nvGrpSpPr>
        <p:grpSpPr bwMode="auto">
          <a:xfrm>
            <a:off x="3505200" y="2667000"/>
            <a:ext cx="1790700" cy="1300162"/>
            <a:chOff x="3448050" y="2071678"/>
            <a:chExt cx="1790700" cy="1300170"/>
          </a:xfrm>
        </p:grpSpPr>
        <p:sp>
          <p:nvSpPr>
            <p:cNvPr id="13" name="Abgerundetes Rechteck 8"/>
            <p:cNvSpPr>
              <a:spLocks noChangeArrowheads="1"/>
            </p:cNvSpPr>
            <p:nvPr/>
          </p:nvSpPr>
          <p:spPr bwMode="auto">
            <a:xfrm>
              <a:off x="3448050" y="2143125"/>
              <a:ext cx="1790700" cy="1228723"/>
            </a:xfrm>
            <a:prstGeom prst="roundRect">
              <a:avLst>
                <a:gd name="adj" fmla="val 0"/>
              </a:avLst>
            </a:prstGeom>
            <a:solidFill>
              <a:srgbClr val="EEFF9B"/>
            </a:solidFill>
            <a:ln w="19050">
              <a:solidFill>
                <a:schemeClr val="tx1"/>
              </a:solidFill>
              <a:miter lim="800000"/>
              <a:headEnd/>
              <a:tailEnd type="none" w="lg" len="med"/>
            </a:ln>
          </p:spPr>
          <p:txBody>
            <a:bodyPr anchorCtr="1"/>
            <a:lstStyle/>
            <a:p>
              <a:pPr algn="ctr" eaLnBrk="0" hangingPunct="0">
                <a:spcBef>
                  <a:spcPct val="50000"/>
                </a:spcBef>
              </a:pPr>
              <a:r>
                <a:rPr lang="en-US" sz="1800" dirty="0">
                  <a:latin typeface="Calibri" pitchFamily="34" charset="0"/>
                  <a:ea typeface="Calibri" pitchFamily="34" charset="0"/>
                  <a:cs typeface="Calibri" pitchFamily="34" charset="0"/>
                </a:rPr>
                <a:t>Message Broker</a:t>
              </a:r>
              <a:endParaRPr lang="de-AT" sz="1800">
                <a:latin typeface="Calibri" pitchFamily="34" charset="0"/>
                <a:ea typeface="Calibri" pitchFamily="34" charset="0"/>
                <a:cs typeface="Calibri" pitchFamily="34" charset="0"/>
              </a:endParaRPr>
            </a:p>
          </p:txBody>
        </p:sp>
        <p:sp>
          <p:nvSpPr>
            <p:cNvPr id="14" name="Flussdiagramm: Prozess 9"/>
            <p:cNvSpPr>
              <a:spLocks noChangeArrowheads="1"/>
            </p:cNvSpPr>
            <p:nvPr/>
          </p:nvSpPr>
          <p:spPr bwMode="auto">
            <a:xfrm flipH="1">
              <a:off x="3643303" y="2571743"/>
              <a:ext cx="1414471" cy="657231"/>
            </a:xfrm>
            <a:prstGeom prst="flowChartProcess">
              <a:avLst/>
            </a:prstGeom>
            <a:solidFill>
              <a:srgbClr val="99CCFF"/>
            </a:solidFill>
            <a:ln w="12699" algn="ctr">
              <a:solidFill>
                <a:schemeClr val="tx1"/>
              </a:solidFill>
              <a:round/>
              <a:headEnd type="none" w="sm" len="sm"/>
              <a:tailEnd type="none" w="sm" len="sm"/>
            </a:ln>
          </p:spPr>
          <p:txBody>
            <a:bodyPr/>
            <a:lstStyle/>
            <a:p>
              <a:pPr algn="ctr"/>
              <a:r>
                <a:rPr lang="de-AT" sz="1800">
                  <a:latin typeface="Calibri" pitchFamily="34" charset="0"/>
                  <a:ea typeface="Calibri" pitchFamily="34" charset="0"/>
                  <a:cs typeface="Calibri" pitchFamily="34" charset="0"/>
                </a:rPr>
                <a:t>Queue</a:t>
              </a:r>
            </a:p>
          </p:txBody>
        </p:sp>
        <p:sp>
          <p:nvSpPr>
            <p:cNvPr id="15" name="Rechteck 15"/>
            <p:cNvSpPr>
              <a:spLocks noChangeArrowheads="1"/>
            </p:cNvSpPr>
            <p:nvPr/>
          </p:nvSpPr>
          <p:spPr bwMode="auto">
            <a:xfrm>
              <a:off x="4000496" y="2071678"/>
              <a:ext cx="142876" cy="142876"/>
            </a:xfrm>
            <a:prstGeom prst="rect">
              <a:avLst/>
            </a:prstGeom>
            <a:noFill/>
            <a:ln w="12699" algn="ctr">
              <a:noFill/>
              <a:round/>
              <a:headEnd type="none" w="sm" len="sm"/>
              <a:tailEnd type="none" w="sm" len="sm"/>
            </a:ln>
          </p:spPr>
          <p:txBody>
            <a:bodyPr/>
            <a:lstStyle/>
            <a:p>
              <a:endParaRPr lang="de-AT" sz="1800">
                <a:latin typeface="Calibri" pitchFamily="34" charset="0"/>
                <a:ea typeface="Calibri" pitchFamily="34" charset="0"/>
                <a:cs typeface="Calibri" pitchFamily="34" charset="0"/>
              </a:endParaRPr>
            </a:p>
          </p:txBody>
        </p:sp>
        <p:sp>
          <p:nvSpPr>
            <p:cNvPr id="16" name="Rechteck 16"/>
            <p:cNvSpPr>
              <a:spLocks noChangeArrowheads="1"/>
            </p:cNvSpPr>
            <p:nvPr/>
          </p:nvSpPr>
          <p:spPr bwMode="auto">
            <a:xfrm>
              <a:off x="4929190" y="2071678"/>
              <a:ext cx="142876" cy="142876"/>
            </a:xfrm>
            <a:prstGeom prst="rect">
              <a:avLst/>
            </a:prstGeom>
            <a:noFill/>
            <a:ln w="12699" algn="ctr">
              <a:noFill/>
              <a:round/>
              <a:headEnd type="none" w="sm" len="sm"/>
              <a:tailEnd type="none" w="sm" len="sm"/>
            </a:ln>
          </p:spPr>
          <p:txBody>
            <a:bodyPr/>
            <a:lstStyle/>
            <a:p>
              <a:endParaRPr lang="de-AT" sz="1800">
                <a:latin typeface="Calibri" pitchFamily="34" charset="0"/>
                <a:ea typeface="Calibri" pitchFamily="34" charset="0"/>
                <a:cs typeface="Calibri" pitchFamily="34" charset="0"/>
              </a:endParaRPr>
            </a:p>
          </p:txBody>
        </p:sp>
        <p:sp>
          <p:nvSpPr>
            <p:cNvPr id="17" name="Abgerundetes Rechteck 26"/>
            <p:cNvSpPr>
              <a:spLocks noChangeArrowheads="1"/>
            </p:cNvSpPr>
            <p:nvPr/>
          </p:nvSpPr>
          <p:spPr bwMode="auto">
            <a:xfrm>
              <a:off x="3743325" y="2919412"/>
              <a:ext cx="252000" cy="252000"/>
            </a:xfrm>
            <a:prstGeom prst="roundRect">
              <a:avLst>
                <a:gd name="adj" fmla="val 20449"/>
              </a:avLst>
            </a:prstGeom>
            <a:solidFill>
              <a:srgbClr val="FFC000"/>
            </a:solidFill>
            <a:ln w="12700" algn="ctr">
              <a:solidFill>
                <a:schemeClr val="tx1"/>
              </a:solidFill>
              <a:round/>
              <a:headEnd type="none" w="sm" len="sm"/>
              <a:tailEnd type="none" w="sm" len="sm"/>
            </a:ln>
          </p:spPr>
          <p:txBody>
            <a:bodyPr/>
            <a:lstStyle/>
            <a:p>
              <a:pPr eaLnBrk="0" hangingPunct="0"/>
              <a:endParaRPr lang="de-AT"/>
            </a:p>
          </p:txBody>
        </p:sp>
        <p:sp>
          <p:nvSpPr>
            <p:cNvPr id="18" name="Abgerundetes Rechteck 29"/>
            <p:cNvSpPr>
              <a:spLocks noChangeArrowheads="1"/>
            </p:cNvSpPr>
            <p:nvPr/>
          </p:nvSpPr>
          <p:spPr bwMode="auto">
            <a:xfrm>
              <a:off x="4060825" y="2919412"/>
              <a:ext cx="252000" cy="252000"/>
            </a:xfrm>
            <a:prstGeom prst="roundRect">
              <a:avLst>
                <a:gd name="adj" fmla="val 20449"/>
              </a:avLst>
            </a:prstGeom>
            <a:solidFill>
              <a:srgbClr val="FFC000"/>
            </a:solidFill>
            <a:ln w="12700" algn="ctr">
              <a:solidFill>
                <a:schemeClr val="tx1"/>
              </a:solidFill>
              <a:round/>
              <a:headEnd type="none" w="sm" len="sm"/>
              <a:tailEnd type="none" w="sm" len="sm"/>
            </a:ln>
          </p:spPr>
          <p:txBody>
            <a:bodyPr/>
            <a:lstStyle/>
            <a:p>
              <a:pPr eaLnBrk="0" hangingPunct="0"/>
              <a:endParaRPr lang="de-AT"/>
            </a:p>
          </p:txBody>
        </p:sp>
        <p:sp>
          <p:nvSpPr>
            <p:cNvPr id="19" name="Abgerundetes Rechteck 47"/>
            <p:cNvSpPr>
              <a:spLocks noChangeArrowheads="1"/>
            </p:cNvSpPr>
            <p:nvPr/>
          </p:nvSpPr>
          <p:spPr bwMode="auto">
            <a:xfrm>
              <a:off x="4695825" y="2919412"/>
              <a:ext cx="252000" cy="252000"/>
            </a:xfrm>
            <a:prstGeom prst="roundRect">
              <a:avLst>
                <a:gd name="adj" fmla="val 20449"/>
              </a:avLst>
            </a:prstGeom>
            <a:solidFill>
              <a:srgbClr val="FFC000"/>
            </a:solidFill>
            <a:ln w="12700" algn="ctr">
              <a:solidFill>
                <a:schemeClr val="tx1"/>
              </a:solidFill>
              <a:round/>
              <a:headEnd type="none" w="sm" len="sm"/>
              <a:tailEnd type="none" w="sm" len="sm"/>
            </a:ln>
          </p:spPr>
          <p:txBody>
            <a:bodyPr/>
            <a:lstStyle/>
            <a:p>
              <a:pPr eaLnBrk="0" hangingPunct="0"/>
              <a:endParaRPr lang="de-AT"/>
            </a:p>
          </p:txBody>
        </p:sp>
        <p:sp>
          <p:nvSpPr>
            <p:cNvPr id="20" name="Abgerundetes Rechteck 48"/>
            <p:cNvSpPr>
              <a:spLocks noChangeArrowheads="1"/>
            </p:cNvSpPr>
            <p:nvPr/>
          </p:nvSpPr>
          <p:spPr bwMode="auto">
            <a:xfrm>
              <a:off x="4378325" y="2919412"/>
              <a:ext cx="252000" cy="252000"/>
            </a:xfrm>
            <a:prstGeom prst="roundRect">
              <a:avLst>
                <a:gd name="adj" fmla="val 20449"/>
              </a:avLst>
            </a:prstGeom>
            <a:solidFill>
              <a:srgbClr val="FFC000"/>
            </a:solidFill>
            <a:ln w="12700" algn="ctr">
              <a:solidFill>
                <a:schemeClr val="tx1"/>
              </a:solidFill>
              <a:round/>
              <a:headEnd type="none" w="sm" len="sm"/>
              <a:tailEnd type="none" w="sm" len="sm"/>
            </a:ln>
          </p:spPr>
          <p:txBody>
            <a:bodyPr/>
            <a:lstStyle/>
            <a:p>
              <a:pPr eaLnBrk="0" hangingPunct="0"/>
              <a:endParaRPr lang="de-AT"/>
            </a:p>
          </p:txBody>
        </p:sp>
      </p:grpSp>
      <p:grpSp>
        <p:nvGrpSpPr>
          <p:cNvPr id="21" name="Gruppieren 82"/>
          <p:cNvGrpSpPr>
            <a:grpSpLocks/>
          </p:cNvGrpSpPr>
          <p:nvPr/>
        </p:nvGrpSpPr>
        <p:grpSpPr bwMode="auto">
          <a:xfrm>
            <a:off x="6762750" y="2647950"/>
            <a:ext cx="1666875" cy="1252537"/>
            <a:chOff x="7096134" y="2357429"/>
            <a:chExt cx="1666866" cy="1252545"/>
          </a:xfrm>
        </p:grpSpPr>
        <p:sp>
          <p:nvSpPr>
            <p:cNvPr id="22" name="Rechteck 76"/>
            <p:cNvSpPr>
              <a:spLocks noChangeArrowheads="1"/>
            </p:cNvSpPr>
            <p:nvPr/>
          </p:nvSpPr>
          <p:spPr bwMode="auto">
            <a:xfrm>
              <a:off x="7429500" y="3000375"/>
              <a:ext cx="95250" cy="133350"/>
            </a:xfrm>
            <a:prstGeom prst="rect">
              <a:avLst/>
            </a:prstGeom>
            <a:solidFill>
              <a:schemeClr val="accent1"/>
            </a:solidFill>
            <a:ln w="12700" algn="ctr">
              <a:solidFill>
                <a:schemeClr val="tx1"/>
              </a:solidFill>
              <a:round/>
              <a:headEnd type="none" w="sm" len="sm"/>
              <a:tailEnd type="none" w="sm" len="sm"/>
            </a:ln>
          </p:spPr>
          <p:txBody>
            <a:bodyPr/>
            <a:lstStyle/>
            <a:p>
              <a:pPr eaLnBrk="0" hangingPunct="0"/>
              <a:endParaRPr lang="de-AT"/>
            </a:p>
          </p:txBody>
        </p:sp>
        <p:grpSp>
          <p:nvGrpSpPr>
            <p:cNvPr id="23" name="Gruppieren 52"/>
            <p:cNvGrpSpPr>
              <a:grpSpLocks/>
            </p:cNvGrpSpPr>
            <p:nvPr/>
          </p:nvGrpSpPr>
          <p:grpSpPr bwMode="auto">
            <a:xfrm>
              <a:off x="7429520" y="2357429"/>
              <a:ext cx="1333480" cy="1252545"/>
              <a:chOff x="7429520" y="2357429"/>
              <a:chExt cx="1333480" cy="1252545"/>
            </a:xfrm>
          </p:grpSpPr>
          <p:sp>
            <p:nvSpPr>
              <p:cNvPr id="28" name="Rectangle 14"/>
              <p:cNvSpPr>
                <a:spLocks noChangeArrowheads="1"/>
              </p:cNvSpPr>
              <p:nvPr/>
            </p:nvSpPr>
            <p:spPr bwMode="auto">
              <a:xfrm>
                <a:off x="7429520" y="2357429"/>
                <a:ext cx="1333480" cy="1252545"/>
              </a:xfrm>
              <a:prstGeom prst="rect">
                <a:avLst/>
              </a:prstGeom>
              <a:solidFill>
                <a:srgbClr val="ECBEAA"/>
              </a:solidFill>
              <a:ln w="19050">
                <a:solidFill>
                  <a:schemeClr val="tx1"/>
                </a:solidFill>
                <a:miter lim="800000"/>
                <a:headEnd type="none" w="sm" len="sm"/>
                <a:tailEnd type="none" w="sm" len="sm"/>
              </a:ln>
            </p:spPr>
            <p:txBody>
              <a:bodyPr wrap="none" lIns="92075" tIns="46038" rIns="92075" bIns="46038" anchorCtr="1"/>
              <a:lstStyle/>
              <a:p>
                <a:pPr algn="ctr" eaLnBrk="0" hangingPunct="0"/>
                <a:r>
                  <a:rPr lang="de-AT" sz="1800">
                    <a:latin typeface="Calibri" pitchFamily="34" charset="0"/>
                    <a:ea typeface="Calibri" pitchFamily="34" charset="0"/>
                    <a:cs typeface="Calibri" pitchFamily="34" charset="0"/>
                  </a:rPr>
                  <a:t>Service</a:t>
                </a:r>
              </a:p>
            </p:txBody>
          </p:sp>
          <p:sp>
            <p:nvSpPr>
              <p:cNvPr id="29" name="Text Box 7"/>
              <p:cNvSpPr txBox="1">
                <a:spLocks noChangeArrowheads="1"/>
              </p:cNvSpPr>
              <p:nvPr/>
            </p:nvSpPr>
            <p:spPr bwMode="auto">
              <a:xfrm>
                <a:off x="7620000" y="2681289"/>
                <a:ext cx="1028700" cy="366712"/>
              </a:xfrm>
              <a:prstGeom prst="rect">
                <a:avLst/>
              </a:prstGeom>
              <a:solidFill>
                <a:srgbClr val="FFFF8D"/>
              </a:solidFill>
              <a:ln w="19050">
                <a:solidFill>
                  <a:schemeClr val="tx1"/>
                </a:solidFill>
                <a:miter lim="800000"/>
                <a:headEnd/>
                <a:tailEnd type="none" w="lg" len="med"/>
              </a:ln>
            </p:spPr>
            <p:txBody>
              <a:bodyPr anchor="ctr" anchorCtr="1"/>
              <a:lstStyle/>
              <a:p>
                <a:pPr algn="ctr" eaLnBrk="0" hangingPunct="0">
                  <a:spcBef>
                    <a:spcPct val="50000"/>
                  </a:spcBef>
                </a:pPr>
                <a:r>
                  <a:rPr lang="en-US" sz="1600" dirty="0">
                    <a:latin typeface="Calibri" pitchFamily="34" charset="0"/>
                    <a:ea typeface="Calibri" pitchFamily="34" charset="0"/>
                    <a:cs typeface="Calibri" pitchFamily="34" charset="0"/>
                  </a:rPr>
                  <a:t>Instance 1</a:t>
                </a:r>
              </a:p>
            </p:txBody>
          </p:sp>
          <p:sp>
            <p:nvSpPr>
              <p:cNvPr id="30" name="Text Box 7"/>
              <p:cNvSpPr txBox="1">
                <a:spLocks noChangeArrowheads="1"/>
              </p:cNvSpPr>
              <p:nvPr/>
            </p:nvSpPr>
            <p:spPr bwMode="auto">
              <a:xfrm>
                <a:off x="7629525" y="3119439"/>
                <a:ext cx="1028700" cy="366712"/>
              </a:xfrm>
              <a:prstGeom prst="rect">
                <a:avLst/>
              </a:prstGeom>
              <a:solidFill>
                <a:srgbClr val="FFFF8D"/>
              </a:solidFill>
              <a:ln w="19050">
                <a:solidFill>
                  <a:schemeClr val="tx1"/>
                </a:solidFill>
                <a:miter lim="800000"/>
                <a:headEnd/>
                <a:tailEnd type="none" w="lg" len="med"/>
              </a:ln>
            </p:spPr>
            <p:txBody>
              <a:bodyPr anchor="ctr" anchorCtr="1"/>
              <a:lstStyle/>
              <a:p>
                <a:pPr algn="ctr" eaLnBrk="0" hangingPunct="0">
                  <a:spcBef>
                    <a:spcPct val="50000"/>
                  </a:spcBef>
                </a:pPr>
                <a:r>
                  <a:rPr lang="en-US" sz="1600" dirty="0">
                    <a:latin typeface="Calibri" pitchFamily="34" charset="0"/>
                    <a:ea typeface="Calibri" pitchFamily="34" charset="0"/>
                    <a:cs typeface="Calibri" pitchFamily="34" charset="0"/>
                  </a:rPr>
                  <a:t>Instance 2</a:t>
                </a:r>
              </a:p>
            </p:txBody>
          </p:sp>
        </p:grpSp>
        <p:sp>
          <p:nvSpPr>
            <p:cNvPr id="24" name="Ellipse 58"/>
            <p:cNvSpPr>
              <a:spLocks noChangeArrowheads="1"/>
            </p:cNvSpPr>
            <p:nvPr/>
          </p:nvSpPr>
          <p:spPr bwMode="auto">
            <a:xfrm>
              <a:off x="7096134" y="2972823"/>
              <a:ext cx="180000" cy="180000"/>
            </a:xfrm>
            <a:prstGeom prst="ellipse">
              <a:avLst/>
            </a:prstGeom>
            <a:solidFill>
              <a:srgbClr val="ECBEAA"/>
            </a:solidFill>
            <a:ln w="19050" algn="ctr">
              <a:solidFill>
                <a:schemeClr val="tx1"/>
              </a:solidFill>
              <a:round/>
              <a:headEnd type="none" w="sm" len="sm"/>
              <a:tailEnd type="none" w="sm" len="sm"/>
            </a:ln>
          </p:spPr>
          <p:txBody>
            <a:bodyPr/>
            <a:lstStyle/>
            <a:p>
              <a:endParaRPr lang="de-AT" sz="1800"/>
            </a:p>
          </p:txBody>
        </p:sp>
        <p:cxnSp>
          <p:nvCxnSpPr>
            <p:cNvPr id="25" name="Gerade Verbindung 56"/>
            <p:cNvCxnSpPr>
              <a:cxnSpLocks noChangeShapeType="1"/>
              <a:stCxn id="22" idx="1"/>
              <a:endCxn id="24" idx="6"/>
            </p:cNvCxnSpPr>
            <p:nvPr/>
          </p:nvCxnSpPr>
          <p:spPr bwMode="auto">
            <a:xfrm rot="10800000">
              <a:off x="7276134" y="3067050"/>
              <a:ext cx="153366" cy="0"/>
            </a:xfrm>
            <a:prstGeom prst="line">
              <a:avLst/>
            </a:prstGeom>
            <a:noFill/>
            <a:ln w="19050" algn="ctr">
              <a:solidFill>
                <a:schemeClr val="tx1"/>
              </a:solidFill>
              <a:round/>
              <a:headEnd type="none" w="sm" len="sm"/>
              <a:tailEnd type="none" w="sm" len="sm"/>
            </a:ln>
          </p:spPr>
        </p:cxnSp>
        <p:cxnSp>
          <p:nvCxnSpPr>
            <p:cNvPr id="26" name="Gerade Verbindung mit Pfeil 71"/>
            <p:cNvCxnSpPr>
              <a:cxnSpLocks noChangeShapeType="1"/>
              <a:stCxn id="22" idx="1"/>
              <a:endCxn id="29" idx="1"/>
            </p:cNvCxnSpPr>
            <p:nvPr/>
          </p:nvCxnSpPr>
          <p:spPr bwMode="auto">
            <a:xfrm rot="10800000" flipH="1">
              <a:off x="7429500" y="2864646"/>
              <a:ext cx="190500" cy="202405"/>
            </a:xfrm>
            <a:prstGeom prst="straightConnector1">
              <a:avLst/>
            </a:prstGeom>
            <a:noFill/>
            <a:ln w="19050" algn="ctr">
              <a:solidFill>
                <a:schemeClr val="tx1"/>
              </a:solidFill>
              <a:round/>
              <a:headEnd type="none" w="sm" len="sm"/>
              <a:tailEnd type="stealth" w="lg" len="lg"/>
            </a:ln>
          </p:spPr>
        </p:cxnSp>
        <p:cxnSp>
          <p:nvCxnSpPr>
            <p:cNvPr id="27" name="Gerade Verbindung mit Pfeil 72"/>
            <p:cNvCxnSpPr>
              <a:cxnSpLocks noChangeShapeType="1"/>
              <a:stCxn id="22" idx="1"/>
              <a:endCxn id="30" idx="1"/>
            </p:cNvCxnSpPr>
            <p:nvPr/>
          </p:nvCxnSpPr>
          <p:spPr bwMode="auto">
            <a:xfrm rot="10800000" flipH="1" flipV="1">
              <a:off x="7429499" y="3067049"/>
              <a:ext cx="200025" cy="235745"/>
            </a:xfrm>
            <a:prstGeom prst="straightConnector1">
              <a:avLst/>
            </a:prstGeom>
            <a:noFill/>
            <a:ln w="19050" algn="ctr">
              <a:solidFill>
                <a:schemeClr val="tx1"/>
              </a:solidFill>
              <a:round/>
              <a:headEnd type="none" w="sm" len="sm"/>
              <a:tailEnd type="stealth" w="lg" len="lg"/>
            </a:ln>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2392362"/>
          </a:xfrm>
        </p:spPr>
        <p:txBody>
          <a:bodyPr>
            <a:normAutofit/>
          </a:bodyPr>
          <a:lstStyle/>
          <a:p>
            <a:r>
              <a:rPr lang="en-US" dirty="0" smtClean="0"/>
              <a:t>Cloud Architecture of </a:t>
            </a:r>
            <a:br>
              <a:rPr lang="en-US" dirty="0" smtClean="0"/>
            </a:br>
            <a:r>
              <a:rPr lang="en-US" dirty="0" smtClean="0"/>
              <a:t>Different Vendors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Cloud Offering</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indent="0">
              <a:buNone/>
            </a:pPr>
            <a:r>
              <a:rPr lang="en-US" dirty="0" smtClean="0"/>
              <a:t>Amazon Elastic Compute Cloud</a:t>
            </a:r>
          </a:p>
          <a:p>
            <a:pPr indent="0">
              <a:buNone/>
            </a:pPr>
            <a:r>
              <a:rPr lang="en-US" dirty="0" smtClean="0"/>
              <a:t>You create Amazon Machine Images (their VM) containing your choice of OS (Linux or Windows)</a:t>
            </a:r>
          </a:p>
          <a:p>
            <a:pPr indent="0">
              <a:buNone/>
            </a:pPr>
            <a:r>
              <a:rPr lang="en-US" dirty="0" smtClean="0"/>
              <a:t>You then run whatever programs you want, such as IIS, on that AMI (classic </a:t>
            </a:r>
            <a:r>
              <a:rPr lang="en-US" dirty="0" err="1" smtClean="0"/>
              <a:t>IaaS</a:t>
            </a:r>
            <a:r>
              <a:rPr lang="en-US" dirty="0" smtClean="0"/>
              <a:t> model)</a:t>
            </a:r>
          </a:p>
          <a:p>
            <a:pPr indent="0">
              <a:buNone/>
            </a:pPr>
            <a:r>
              <a:rPr lang="en-US" dirty="0" smtClean="0"/>
              <a:t>Additional services, such as storage or payment processing, are available a la carte (see next lesson). These parts are </a:t>
            </a:r>
            <a:r>
              <a:rPr lang="en-US" dirty="0" err="1" smtClean="0"/>
              <a:t>PaaS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Cloud Offering</a:t>
            </a:r>
            <a:endParaRPr lang="en-US" dirty="0"/>
          </a:p>
        </p:txBody>
      </p:sp>
      <p:grpSp>
        <p:nvGrpSpPr>
          <p:cNvPr id="5" name="Gruppieren 21"/>
          <p:cNvGrpSpPr/>
          <p:nvPr/>
        </p:nvGrpSpPr>
        <p:grpSpPr>
          <a:xfrm>
            <a:off x="3333750" y="1441123"/>
            <a:ext cx="2848224" cy="475893"/>
            <a:chOff x="-253817" y="5505450"/>
            <a:chExt cx="6746566" cy="533400"/>
          </a:xfrm>
        </p:grpSpPr>
        <p:sp>
          <p:nvSpPr>
            <p:cNvPr id="55" name="Abgerundetes Rechteck 32"/>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56" name="Textfeld 8"/>
            <p:cNvSpPr txBox="1">
              <a:spLocks noChangeArrowheads="1"/>
            </p:cNvSpPr>
            <p:nvPr/>
          </p:nvSpPr>
          <p:spPr bwMode="auto">
            <a:xfrm>
              <a:off x="-253817" y="5667376"/>
              <a:ext cx="6746566" cy="310472"/>
            </a:xfrm>
            <a:prstGeom prst="rect">
              <a:avLst/>
            </a:prstGeom>
            <a:noFill/>
            <a:ln w="9525">
              <a:noFill/>
              <a:miter lim="800000"/>
              <a:headEnd/>
              <a:tailEnd/>
            </a:ln>
          </p:spPr>
          <p:txBody>
            <a:bodyPr wrap="none">
              <a:spAutoFit/>
            </a:bodyPr>
            <a:lstStyle/>
            <a:p>
              <a:pPr algn="ctr"/>
              <a:r>
                <a:rPr lang="en-US" b="1" dirty="0" smtClean="0"/>
                <a:t>Request/Response</a:t>
              </a:r>
              <a:endParaRPr lang="en-US" b="1" dirty="0"/>
            </a:p>
          </p:txBody>
        </p:sp>
      </p:grpSp>
      <p:sp>
        <p:nvSpPr>
          <p:cNvPr id="6" name="Abgerundetes Rechteck 67"/>
          <p:cNvSpPr/>
          <p:nvPr/>
        </p:nvSpPr>
        <p:spPr bwMode="auto">
          <a:xfrm>
            <a:off x="3533775" y="2531534"/>
            <a:ext cx="3743326" cy="1268941"/>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grpSp>
        <p:nvGrpSpPr>
          <p:cNvPr id="7" name="Gruppieren 69"/>
          <p:cNvGrpSpPr/>
          <p:nvPr/>
        </p:nvGrpSpPr>
        <p:grpSpPr>
          <a:xfrm>
            <a:off x="3728760" y="2698423"/>
            <a:ext cx="3381326" cy="999768"/>
            <a:chOff x="3728760" y="2784148"/>
            <a:chExt cx="3381326" cy="999768"/>
          </a:xfrm>
        </p:grpSpPr>
        <p:grpSp>
          <p:nvGrpSpPr>
            <p:cNvPr id="46" name="Gruppieren 29"/>
            <p:cNvGrpSpPr/>
            <p:nvPr/>
          </p:nvGrpSpPr>
          <p:grpSpPr>
            <a:xfrm>
              <a:off x="3728760" y="2807770"/>
              <a:ext cx="2043390" cy="950309"/>
              <a:chOff x="447675" y="5505450"/>
              <a:chExt cx="5343525" cy="533400"/>
            </a:xfrm>
          </p:grpSpPr>
          <p:sp>
            <p:nvSpPr>
              <p:cNvPr id="53" name="Abgerundetes Rechteck 36"/>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54" name="Textfeld 8"/>
              <p:cNvSpPr txBox="1">
                <a:spLocks noChangeArrowheads="1"/>
              </p:cNvSpPr>
              <p:nvPr/>
            </p:nvSpPr>
            <p:spPr bwMode="auto">
              <a:xfrm>
                <a:off x="447675" y="5604957"/>
                <a:ext cx="4994811" cy="362780"/>
              </a:xfrm>
              <a:prstGeom prst="rect">
                <a:avLst/>
              </a:prstGeom>
              <a:noFill/>
              <a:ln w="9525">
                <a:noFill/>
                <a:miter lim="800000"/>
                <a:headEnd/>
                <a:tailEnd/>
              </a:ln>
            </p:spPr>
            <p:txBody>
              <a:bodyPr wrap="square">
                <a:spAutoFit/>
              </a:bodyPr>
              <a:lstStyle/>
              <a:p>
                <a:pPr algn="ctr"/>
                <a:r>
                  <a:rPr lang="en-US" b="1" dirty="0" smtClean="0"/>
                  <a:t>Python/Java</a:t>
                </a:r>
                <a:br>
                  <a:rPr lang="en-US" b="1" dirty="0" smtClean="0"/>
                </a:br>
                <a:r>
                  <a:rPr lang="en-US" b="1" dirty="0" smtClean="0"/>
                  <a:t>VM process</a:t>
                </a:r>
                <a:endParaRPr lang="en-US" b="1" dirty="0"/>
              </a:p>
            </p:txBody>
          </p:sp>
        </p:grpSp>
        <p:grpSp>
          <p:nvGrpSpPr>
            <p:cNvPr id="47" name="Gruppieren 65"/>
            <p:cNvGrpSpPr/>
            <p:nvPr/>
          </p:nvGrpSpPr>
          <p:grpSpPr>
            <a:xfrm>
              <a:off x="5858602" y="3308023"/>
              <a:ext cx="1241959" cy="475893"/>
              <a:chOff x="5858602" y="3308023"/>
              <a:chExt cx="1241959" cy="475893"/>
            </a:xfrm>
          </p:grpSpPr>
          <p:sp>
            <p:nvSpPr>
              <p:cNvPr id="51" name="Abgerundetes Rechteck 53"/>
              <p:cNvSpPr/>
              <p:nvPr/>
            </p:nvSpPr>
            <p:spPr bwMode="auto">
              <a:xfrm>
                <a:off x="5858602" y="3308023"/>
                <a:ext cx="1241959" cy="475893"/>
              </a:xfrm>
              <a:prstGeom prst="roundRect">
                <a:avLst/>
              </a:prstGeom>
              <a:solidFill>
                <a:srgbClr val="CC0000">
                  <a:alpha val="50000"/>
                </a:srgb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52" name="Textfeld 8"/>
              <p:cNvSpPr txBox="1">
                <a:spLocks noChangeArrowheads="1"/>
              </p:cNvSpPr>
              <p:nvPr/>
            </p:nvSpPr>
            <p:spPr bwMode="auto">
              <a:xfrm>
                <a:off x="6237369" y="3452491"/>
                <a:ext cx="484428" cy="276999"/>
              </a:xfrm>
              <a:prstGeom prst="rect">
                <a:avLst/>
              </a:prstGeom>
              <a:noFill/>
              <a:ln w="9525">
                <a:noFill/>
                <a:miter lim="800000"/>
                <a:headEnd/>
                <a:tailEnd/>
              </a:ln>
            </p:spPr>
            <p:txBody>
              <a:bodyPr wrap="none">
                <a:spAutoFit/>
              </a:bodyPr>
              <a:lstStyle/>
              <a:p>
                <a:pPr algn="ctr"/>
                <a:r>
                  <a:rPr lang="en-US" b="1" dirty="0" smtClean="0"/>
                  <a:t>App</a:t>
                </a:r>
                <a:endParaRPr lang="en-US" b="1" dirty="0"/>
              </a:p>
            </p:txBody>
          </p:sp>
        </p:grpSp>
        <p:grpSp>
          <p:nvGrpSpPr>
            <p:cNvPr id="48" name="Gruppieren 15"/>
            <p:cNvGrpSpPr/>
            <p:nvPr/>
          </p:nvGrpSpPr>
          <p:grpSpPr>
            <a:xfrm>
              <a:off x="5868127" y="2784148"/>
              <a:ext cx="1241959" cy="475893"/>
              <a:chOff x="447675" y="5505450"/>
              <a:chExt cx="5343525" cy="533400"/>
            </a:xfrm>
          </p:grpSpPr>
          <p:sp>
            <p:nvSpPr>
              <p:cNvPr id="49" name="Abgerundetes Rechteck 63"/>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50" name="Textfeld 8"/>
              <p:cNvSpPr txBox="1">
                <a:spLocks noChangeArrowheads="1"/>
              </p:cNvSpPr>
              <p:nvPr/>
            </p:nvSpPr>
            <p:spPr bwMode="auto">
              <a:xfrm>
                <a:off x="1798001" y="5667376"/>
                <a:ext cx="2642899" cy="310472"/>
              </a:xfrm>
              <a:prstGeom prst="rect">
                <a:avLst/>
              </a:prstGeom>
              <a:noFill/>
              <a:ln w="9525">
                <a:noFill/>
                <a:miter lim="800000"/>
                <a:headEnd/>
                <a:tailEnd/>
              </a:ln>
            </p:spPr>
            <p:txBody>
              <a:bodyPr wrap="none">
                <a:spAutoFit/>
              </a:bodyPr>
              <a:lstStyle/>
              <a:p>
                <a:pPr algn="ctr"/>
                <a:r>
                  <a:rPr lang="en-US" b="1" dirty="0" smtClean="0"/>
                  <a:t>Stdlib</a:t>
                </a:r>
                <a:endParaRPr lang="en-US" b="1" dirty="0"/>
              </a:p>
            </p:txBody>
          </p:sp>
        </p:grpSp>
      </p:grpSp>
      <p:sp>
        <p:nvSpPr>
          <p:cNvPr id="8" name="Textfeld 72"/>
          <p:cNvSpPr txBox="1"/>
          <p:nvPr/>
        </p:nvSpPr>
        <p:spPr>
          <a:xfrm>
            <a:off x="421633" y="1540569"/>
            <a:ext cx="2378718" cy="369332"/>
          </a:xfrm>
          <a:prstGeom prst="rect">
            <a:avLst/>
          </a:prstGeom>
          <a:noFill/>
        </p:spPr>
        <p:txBody>
          <a:bodyPr wrap="square" rtlCol="0">
            <a:spAutoFit/>
          </a:bodyPr>
          <a:lstStyle/>
          <a:p>
            <a:r>
              <a:rPr lang="en-US" b="1" dirty="0" smtClean="0">
                <a:solidFill>
                  <a:srgbClr val="CC0000"/>
                </a:solidFill>
              </a:rPr>
              <a:t>Stateless service </a:t>
            </a:r>
            <a:r>
              <a:rPr lang="en-US" b="1" dirty="0" smtClean="0"/>
              <a:t>APIs</a:t>
            </a:r>
            <a:endParaRPr lang="en-US" b="1" dirty="0"/>
          </a:p>
        </p:txBody>
      </p:sp>
      <p:sp>
        <p:nvSpPr>
          <p:cNvPr id="9" name="Textfeld 75"/>
          <p:cNvSpPr txBox="1"/>
          <p:nvPr/>
        </p:nvSpPr>
        <p:spPr>
          <a:xfrm>
            <a:off x="5086351" y="4081462"/>
            <a:ext cx="2381249" cy="369332"/>
          </a:xfrm>
          <a:prstGeom prst="rect">
            <a:avLst/>
          </a:prstGeom>
          <a:noFill/>
        </p:spPr>
        <p:txBody>
          <a:bodyPr wrap="square" rtlCol="0">
            <a:spAutoFit/>
          </a:bodyPr>
          <a:lstStyle/>
          <a:p>
            <a:r>
              <a:rPr lang="en-US" b="1" dirty="0" smtClean="0">
                <a:solidFill>
                  <a:srgbClr val="CC0000"/>
                </a:solidFill>
              </a:rPr>
              <a:t>Stateful service </a:t>
            </a:r>
            <a:r>
              <a:rPr lang="en-US" b="1" dirty="0" smtClean="0"/>
              <a:t>APIs</a:t>
            </a:r>
            <a:endParaRPr lang="en-US" b="1" dirty="0"/>
          </a:p>
        </p:txBody>
      </p:sp>
      <p:sp>
        <p:nvSpPr>
          <p:cNvPr id="10" name="Pfeil nach links und rechts 76"/>
          <p:cNvSpPr/>
          <p:nvPr/>
        </p:nvSpPr>
        <p:spPr bwMode="auto">
          <a:xfrm>
            <a:off x="2819400" y="2990850"/>
            <a:ext cx="714375" cy="333375"/>
          </a:xfrm>
          <a:prstGeom prst="leftRightArrow">
            <a:avLst/>
          </a:prstGeom>
          <a:noFill/>
          <a:ln w="12700" cap="flat" cmpd="sng" algn="ctr">
            <a:noFill/>
            <a:prstDash val="solid"/>
            <a:round/>
            <a:headEnd type="none" w="sm" len="sm"/>
            <a:tailEnd type="none" w="sm" len="sm"/>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1200" b="0" i="0" u="none" strike="noStrike" cap="none" normalizeH="0" baseline="0" smtClean="0">
              <a:ln>
                <a:noFill/>
              </a:ln>
              <a:solidFill>
                <a:schemeClr val="tx1"/>
              </a:solidFill>
              <a:effectLst/>
              <a:latin typeface="Arial" charset="0"/>
            </a:endParaRPr>
          </a:p>
        </p:txBody>
      </p:sp>
      <p:sp>
        <p:nvSpPr>
          <p:cNvPr id="11" name="Pfeil nach links und rechts 77"/>
          <p:cNvSpPr/>
          <p:nvPr/>
        </p:nvSpPr>
        <p:spPr bwMode="auto">
          <a:xfrm rot="16200000">
            <a:off x="4543426" y="3914775"/>
            <a:ext cx="752475" cy="333375"/>
          </a:xfrm>
          <a:prstGeom prst="leftRightArrow">
            <a:avLst/>
          </a:prstGeom>
          <a:noFill/>
          <a:ln w="12700" cap="flat" cmpd="sng" algn="ctr">
            <a:noFill/>
            <a:prstDash val="solid"/>
            <a:round/>
            <a:headEnd type="none" w="sm" len="sm"/>
            <a:tailEnd type="none" w="sm" len="sm"/>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1200" b="0" i="0" u="none" strike="noStrike" cap="none" normalizeH="0" baseline="0" smtClean="0">
              <a:ln>
                <a:noFill/>
              </a:ln>
              <a:solidFill>
                <a:schemeClr val="tx1"/>
              </a:solidFill>
              <a:effectLst/>
              <a:latin typeface="Arial" charset="0"/>
            </a:endParaRPr>
          </a:p>
        </p:txBody>
      </p:sp>
      <p:sp>
        <p:nvSpPr>
          <p:cNvPr id="12" name="Pfeil nach links und rechts 80"/>
          <p:cNvSpPr/>
          <p:nvPr/>
        </p:nvSpPr>
        <p:spPr bwMode="auto">
          <a:xfrm rot="16200000">
            <a:off x="4395792" y="2157412"/>
            <a:ext cx="742950" cy="333375"/>
          </a:xfrm>
          <a:prstGeom prst="leftRightArrow">
            <a:avLst/>
          </a:prstGeom>
          <a:noFill/>
          <a:ln w="12700" cap="flat" cmpd="sng" algn="ctr">
            <a:noFill/>
            <a:prstDash val="solid"/>
            <a:round/>
            <a:headEnd type="none" w="sm" len="sm"/>
            <a:tailEnd type="none" w="sm" len="sm"/>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1200" b="0" i="0" u="none" strike="noStrike" cap="none" normalizeH="0" baseline="0" smtClean="0">
              <a:ln>
                <a:noFill/>
              </a:ln>
              <a:solidFill>
                <a:schemeClr val="tx1"/>
              </a:solidFill>
              <a:effectLst/>
              <a:latin typeface="Arial" charset="0"/>
            </a:endParaRPr>
          </a:p>
        </p:txBody>
      </p:sp>
      <p:grpSp>
        <p:nvGrpSpPr>
          <p:cNvPr id="13" name="Gruppieren 86"/>
          <p:cNvGrpSpPr/>
          <p:nvPr/>
        </p:nvGrpSpPr>
        <p:grpSpPr>
          <a:xfrm>
            <a:off x="3171825" y="4484160"/>
            <a:ext cx="5600700" cy="1564216"/>
            <a:chOff x="3171825" y="4541310"/>
            <a:chExt cx="5600700" cy="1564216"/>
          </a:xfrm>
        </p:grpSpPr>
        <p:sp>
          <p:nvSpPr>
            <p:cNvPr id="35" name="Abgerundetes Rechteck 73"/>
            <p:cNvSpPr/>
            <p:nvPr/>
          </p:nvSpPr>
          <p:spPr bwMode="auto">
            <a:xfrm>
              <a:off x="3171825" y="4541310"/>
              <a:ext cx="5600700" cy="1564216"/>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grpSp>
          <p:nvGrpSpPr>
            <p:cNvPr id="36" name="Gruppieren 84"/>
            <p:cNvGrpSpPr/>
            <p:nvPr/>
          </p:nvGrpSpPr>
          <p:grpSpPr>
            <a:xfrm>
              <a:off x="3333750" y="4924424"/>
              <a:ext cx="5200650" cy="962025"/>
              <a:chOff x="3333750" y="4924424"/>
              <a:chExt cx="5200650" cy="962025"/>
            </a:xfrm>
          </p:grpSpPr>
          <p:grpSp>
            <p:nvGrpSpPr>
              <p:cNvPr id="37" name="Gruppieren 60"/>
              <p:cNvGrpSpPr/>
              <p:nvPr/>
            </p:nvGrpSpPr>
            <p:grpSpPr>
              <a:xfrm>
                <a:off x="3333750" y="4924424"/>
                <a:ext cx="1552575" cy="962025"/>
                <a:chOff x="3467100" y="4924424"/>
                <a:chExt cx="1552575" cy="962025"/>
              </a:xfrm>
            </p:grpSpPr>
            <p:sp>
              <p:nvSpPr>
                <p:cNvPr id="44" name="Flussdiagramm: Magnetplattenspeicher 55"/>
                <p:cNvSpPr/>
                <p:nvPr/>
              </p:nvSpPr>
              <p:spPr bwMode="auto">
                <a:xfrm>
                  <a:off x="3467100" y="4924424"/>
                  <a:ext cx="1552575" cy="962025"/>
                </a:xfrm>
                <a:prstGeom prst="flowChartMagneticDisk">
                  <a:avLst/>
                </a:prstGeom>
                <a:solidFill>
                  <a:schemeClr val="bg1">
                    <a:lumMod val="85000"/>
                  </a:schemeClr>
                </a:solidFill>
                <a:ln w="34925" cap="flat" cmpd="sng" algn="ctr">
                  <a:solidFill>
                    <a:srgbClr val="FFFFFF"/>
                  </a:solidFill>
                  <a:prstDash val="solid"/>
                  <a:round/>
                  <a:headEnd type="none" w="sm" len="sm"/>
                  <a:tailEnd type="none" w="sm" len="sm"/>
                </a:ln>
                <a:effectLst>
                  <a:outerShdw blurRad="317500" dir="2700000" algn="ctr">
                    <a:srgbClr val="000000">
                      <a:alpha val="43000"/>
                    </a:srgbClr>
                  </a:outerShdw>
                </a:effectLst>
                <a:scene3d>
                  <a:camera prst="perspectiveLeft"/>
                  <a:lightRig rig="threePt" dir="t">
                    <a:rot lat="0" lon="0" rev="0"/>
                  </a:lightRig>
                </a:scene3d>
                <a:sp3d extrusionH="38100" prstMaterial="clear">
                  <a:bevelT w="260350" h="50800" prst="softRound"/>
                  <a:bevelB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1200" b="0" i="0" u="none" strike="noStrike" cap="none" normalizeH="0" baseline="0" smtClean="0">
                    <a:ln>
                      <a:noFill/>
                    </a:ln>
                    <a:solidFill>
                      <a:schemeClr val="tx1"/>
                    </a:solidFill>
                    <a:effectLst/>
                    <a:latin typeface="Arial" charset="0"/>
                  </a:endParaRPr>
                </a:p>
              </p:txBody>
            </p:sp>
            <p:sp>
              <p:nvSpPr>
                <p:cNvPr id="45" name="Textfeld 8"/>
                <p:cNvSpPr txBox="1">
                  <a:spLocks noChangeArrowheads="1"/>
                </p:cNvSpPr>
                <p:nvPr/>
              </p:nvSpPr>
              <p:spPr bwMode="auto">
                <a:xfrm>
                  <a:off x="3759120" y="5266937"/>
                  <a:ext cx="968535" cy="276999"/>
                </a:xfrm>
                <a:prstGeom prst="rect">
                  <a:avLst/>
                </a:prstGeom>
                <a:noFill/>
                <a:ln w="9525">
                  <a:noFill/>
                  <a:miter lim="800000"/>
                  <a:headEnd/>
                  <a:tailEnd/>
                </a:ln>
              </p:spPr>
              <p:txBody>
                <a:bodyPr wrap="none">
                  <a:spAutoFit/>
                </a:bodyPr>
                <a:lstStyle/>
                <a:p>
                  <a:pPr algn="ctr"/>
                  <a:r>
                    <a:rPr lang="en-US" b="1" dirty="0" smtClean="0"/>
                    <a:t>Memcache</a:t>
                  </a:r>
                  <a:endParaRPr lang="en-US" b="1" dirty="0"/>
                </a:p>
              </p:txBody>
            </p:sp>
          </p:grpSp>
          <p:grpSp>
            <p:nvGrpSpPr>
              <p:cNvPr id="38" name="Gruppieren 59"/>
              <p:cNvGrpSpPr/>
              <p:nvPr/>
            </p:nvGrpSpPr>
            <p:grpSpPr>
              <a:xfrm>
                <a:off x="5143500" y="4924424"/>
                <a:ext cx="1552575" cy="962025"/>
                <a:chOff x="5638800" y="4943474"/>
                <a:chExt cx="1552575" cy="962025"/>
              </a:xfrm>
            </p:grpSpPr>
            <p:sp>
              <p:nvSpPr>
                <p:cNvPr id="42" name="Flussdiagramm: Magnetplattenspeicher 56"/>
                <p:cNvSpPr/>
                <p:nvPr/>
              </p:nvSpPr>
              <p:spPr bwMode="auto">
                <a:xfrm>
                  <a:off x="5638800" y="4943474"/>
                  <a:ext cx="1552575" cy="962025"/>
                </a:xfrm>
                <a:prstGeom prst="flowChartMagneticDisk">
                  <a:avLst/>
                </a:prstGeom>
                <a:solidFill>
                  <a:schemeClr val="bg1">
                    <a:lumMod val="85000"/>
                  </a:schemeClr>
                </a:solidFill>
                <a:ln w="34925" cap="flat" cmpd="sng" algn="ctr">
                  <a:solidFill>
                    <a:srgbClr val="FFFFFF"/>
                  </a:solidFill>
                  <a:prstDash val="solid"/>
                  <a:round/>
                  <a:headEnd type="none" w="sm" len="sm"/>
                  <a:tailEnd type="none" w="sm" len="sm"/>
                </a:ln>
                <a:effectLst>
                  <a:outerShdw blurRad="317500" dir="2700000" algn="ctr">
                    <a:srgbClr val="000000">
                      <a:alpha val="43000"/>
                    </a:srgbClr>
                  </a:outerShdw>
                </a:effectLst>
                <a:scene3d>
                  <a:camera prst="perspectiveLeft"/>
                  <a:lightRig rig="threePt" dir="t">
                    <a:rot lat="0" lon="0" rev="0"/>
                  </a:lightRig>
                </a:scene3d>
                <a:sp3d extrusionH="38100" prstMaterial="clear">
                  <a:bevelT w="260350" h="50800" prst="softRound"/>
                  <a:bevelB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1200" b="0" i="0" u="none" strike="noStrike" cap="none" normalizeH="0" baseline="0" smtClean="0">
                    <a:ln>
                      <a:noFill/>
                    </a:ln>
                    <a:solidFill>
                      <a:schemeClr val="tx1"/>
                    </a:solidFill>
                    <a:effectLst/>
                    <a:latin typeface="Arial" charset="0"/>
                  </a:endParaRPr>
                </a:p>
              </p:txBody>
            </p:sp>
            <p:sp>
              <p:nvSpPr>
                <p:cNvPr id="43" name="Textfeld 8"/>
                <p:cNvSpPr txBox="1">
                  <a:spLocks noChangeArrowheads="1"/>
                </p:cNvSpPr>
                <p:nvPr/>
              </p:nvSpPr>
              <p:spPr bwMode="auto">
                <a:xfrm>
                  <a:off x="5969292" y="5285987"/>
                  <a:ext cx="891591" cy="276999"/>
                </a:xfrm>
                <a:prstGeom prst="rect">
                  <a:avLst/>
                </a:prstGeom>
                <a:noFill/>
                <a:ln w="9525">
                  <a:noFill/>
                  <a:miter lim="800000"/>
                  <a:headEnd/>
                  <a:tailEnd/>
                </a:ln>
              </p:spPr>
              <p:txBody>
                <a:bodyPr wrap="none">
                  <a:spAutoFit/>
                </a:bodyPr>
                <a:lstStyle/>
                <a:p>
                  <a:pPr algn="ctr"/>
                  <a:r>
                    <a:rPr lang="en-US" b="1" dirty="0" smtClean="0"/>
                    <a:t>Datastore</a:t>
                  </a:r>
                  <a:endParaRPr lang="en-US" b="1" dirty="0"/>
                </a:p>
              </p:txBody>
            </p:sp>
          </p:grpSp>
          <p:grpSp>
            <p:nvGrpSpPr>
              <p:cNvPr id="39" name="Gruppieren 81"/>
              <p:cNvGrpSpPr/>
              <p:nvPr/>
            </p:nvGrpSpPr>
            <p:grpSpPr>
              <a:xfrm>
                <a:off x="6981825" y="4924424"/>
                <a:ext cx="1552575" cy="962025"/>
                <a:chOff x="5638800" y="4943474"/>
                <a:chExt cx="1552575" cy="962025"/>
              </a:xfrm>
            </p:grpSpPr>
            <p:sp>
              <p:nvSpPr>
                <p:cNvPr id="40" name="Flussdiagramm: Magnetplattenspeicher 82"/>
                <p:cNvSpPr/>
                <p:nvPr/>
              </p:nvSpPr>
              <p:spPr bwMode="auto">
                <a:xfrm>
                  <a:off x="5638800" y="4943474"/>
                  <a:ext cx="1552575" cy="962025"/>
                </a:xfrm>
                <a:prstGeom prst="flowChartMagneticDisk">
                  <a:avLst/>
                </a:prstGeom>
                <a:solidFill>
                  <a:schemeClr val="bg1">
                    <a:lumMod val="85000"/>
                  </a:schemeClr>
                </a:solidFill>
                <a:ln w="34925" cap="flat" cmpd="sng" algn="ctr">
                  <a:solidFill>
                    <a:srgbClr val="FFFFFF"/>
                  </a:solidFill>
                  <a:prstDash val="solid"/>
                  <a:round/>
                  <a:headEnd type="none" w="sm" len="sm"/>
                  <a:tailEnd type="none" w="sm" len="sm"/>
                </a:ln>
                <a:effectLst>
                  <a:outerShdw blurRad="317500" dir="2700000" algn="ctr">
                    <a:srgbClr val="000000">
                      <a:alpha val="43000"/>
                    </a:srgbClr>
                  </a:outerShdw>
                </a:effectLst>
                <a:scene3d>
                  <a:camera prst="perspectiveLeft"/>
                  <a:lightRig rig="threePt" dir="t">
                    <a:rot lat="0" lon="0" rev="0"/>
                  </a:lightRig>
                </a:scene3d>
                <a:sp3d extrusionH="38100" prstMaterial="clear">
                  <a:bevelT w="260350" h="50800" prst="softRound"/>
                  <a:bevelB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1200" b="0" i="0" u="none" strike="noStrike" cap="none" normalizeH="0" baseline="0" smtClean="0">
                    <a:ln>
                      <a:noFill/>
                    </a:ln>
                    <a:solidFill>
                      <a:schemeClr val="tx1"/>
                    </a:solidFill>
                    <a:effectLst/>
                    <a:latin typeface="Arial" charset="0"/>
                  </a:endParaRPr>
                </a:p>
              </p:txBody>
            </p:sp>
            <p:sp>
              <p:nvSpPr>
                <p:cNvPr id="41" name="Textfeld 8"/>
                <p:cNvSpPr txBox="1">
                  <a:spLocks noChangeArrowheads="1"/>
                </p:cNvSpPr>
                <p:nvPr/>
              </p:nvSpPr>
              <p:spPr bwMode="auto">
                <a:xfrm>
                  <a:off x="5963682" y="5285987"/>
                  <a:ext cx="902812" cy="276999"/>
                </a:xfrm>
                <a:prstGeom prst="rect">
                  <a:avLst/>
                </a:prstGeom>
                <a:noFill/>
                <a:ln w="9525">
                  <a:noFill/>
                  <a:miter lim="800000"/>
                  <a:headEnd/>
                  <a:tailEnd/>
                </a:ln>
              </p:spPr>
              <p:txBody>
                <a:bodyPr wrap="none">
                  <a:spAutoFit/>
                </a:bodyPr>
                <a:lstStyle/>
                <a:p>
                  <a:pPr algn="ctr"/>
                  <a:r>
                    <a:rPr lang="en-US" b="1" dirty="0" smtClean="0"/>
                    <a:t>Blobstore</a:t>
                  </a:r>
                  <a:endParaRPr lang="en-US" b="1" dirty="0"/>
                </a:p>
              </p:txBody>
            </p:sp>
          </p:grpSp>
        </p:grpSp>
      </p:grpSp>
      <p:grpSp>
        <p:nvGrpSpPr>
          <p:cNvPr id="14" name="Gruppieren 97"/>
          <p:cNvGrpSpPr/>
          <p:nvPr/>
        </p:nvGrpSpPr>
        <p:grpSpPr>
          <a:xfrm>
            <a:off x="381001" y="1950509"/>
            <a:ext cx="2419350" cy="4059766"/>
            <a:chOff x="1285875" y="2036234"/>
            <a:chExt cx="1552575" cy="4059766"/>
          </a:xfrm>
        </p:grpSpPr>
        <p:sp>
          <p:nvSpPr>
            <p:cNvPr id="15" name="Abgerundetes Rechteck 70"/>
            <p:cNvSpPr/>
            <p:nvPr/>
          </p:nvSpPr>
          <p:spPr bwMode="auto">
            <a:xfrm>
              <a:off x="1285875" y="2036234"/>
              <a:ext cx="1552575" cy="4059766"/>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grpSp>
          <p:nvGrpSpPr>
            <p:cNvPr id="16" name="Gruppieren 96"/>
            <p:cNvGrpSpPr/>
            <p:nvPr/>
          </p:nvGrpSpPr>
          <p:grpSpPr>
            <a:xfrm>
              <a:off x="1351561" y="2298373"/>
              <a:ext cx="1454950" cy="3466743"/>
              <a:chOff x="1199161" y="2298373"/>
              <a:chExt cx="1454950" cy="3466743"/>
            </a:xfrm>
          </p:grpSpPr>
          <p:grpSp>
            <p:nvGrpSpPr>
              <p:cNvPr id="17" name="Gruppieren 15"/>
              <p:cNvGrpSpPr/>
              <p:nvPr/>
            </p:nvGrpSpPr>
            <p:grpSpPr>
              <a:xfrm>
                <a:off x="1303936" y="2298373"/>
                <a:ext cx="1241959" cy="475893"/>
                <a:chOff x="447675" y="5505450"/>
                <a:chExt cx="5343525" cy="533400"/>
              </a:xfrm>
            </p:grpSpPr>
            <p:sp>
              <p:nvSpPr>
                <p:cNvPr id="33" name="Abgerundetes Rechteck 34"/>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34" name="Textfeld 8"/>
                <p:cNvSpPr txBox="1">
                  <a:spLocks noChangeArrowheads="1"/>
                </p:cNvSpPr>
                <p:nvPr/>
              </p:nvSpPr>
              <p:spPr bwMode="auto">
                <a:xfrm>
                  <a:off x="1072849" y="5667376"/>
                  <a:ext cx="4093185" cy="310472"/>
                </a:xfrm>
                <a:prstGeom prst="rect">
                  <a:avLst/>
                </a:prstGeom>
                <a:noFill/>
                <a:ln w="9525">
                  <a:noFill/>
                  <a:miter lim="800000"/>
                  <a:headEnd/>
                  <a:tailEnd/>
                </a:ln>
              </p:spPr>
              <p:txBody>
                <a:bodyPr wrap="none">
                  <a:spAutoFit/>
                </a:bodyPr>
                <a:lstStyle/>
                <a:p>
                  <a:pPr algn="ctr"/>
                  <a:r>
                    <a:rPr lang="en-US" b="1" dirty="0" smtClean="0"/>
                    <a:t>URL Fetch</a:t>
                  </a:r>
                  <a:endParaRPr lang="en-US" b="1" dirty="0"/>
                </a:p>
              </p:txBody>
            </p:sp>
          </p:grpSp>
          <p:grpSp>
            <p:nvGrpSpPr>
              <p:cNvPr id="18" name="Gruppieren 15"/>
              <p:cNvGrpSpPr/>
              <p:nvPr/>
            </p:nvGrpSpPr>
            <p:grpSpPr>
              <a:xfrm>
                <a:off x="1303936" y="2898448"/>
                <a:ext cx="1241959" cy="475893"/>
                <a:chOff x="447675" y="5505450"/>
                <a:chExt cx="5343525" cy="533400"/>
              </a:xfrm>
            </p:grpSpPr>
            <p:sp>
              <p:nvSpPr>
                <p:cNvPr id="31" name="Abgerundetes Rechteck 47"/>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32" name="Textfeld 8"/>
                <p:cNvSpPr txBox="1">
                  <a:spLocks noChangeArrowheads="1"/>
                </p:cNvSpPr>
                <p:nvPr/>
              </p:nvSpPr>
              <p:spPr bwMode="auto">
                <a:xfrm>
                  <a:off x="2077315" y="5667376"/>
                  <a:ext cx="2084250" cy="310472"/>
                </a:xfrm>
                <a:prstGeom prst="rect">
                  <a:avLst/>
                </a:prstGeom>
                <a:noFill/>
                <a:ln w="9525">
                  <a:noFill/>
                  <a:miter lim="800000"/>
                  <a:headEnd/>
                  <a:tailEnd/>
                </a:ln>
              </p:spPr>
              <p:txBody>
                <a:bodyPr wrap="none">
                  <a:spAutoFit/>
                </a:bodyPr>
                <a:lstStyle/>
                <a:p>
                  <a:pPr algn="ctr"/>
                  <a:r>
                    <a:rPr lang="en-US" b="1" dirty="0" smtClean="0"/>
                    <a:t>Mail</a:t>
                  </a:r>
                  <a:endParaRPr lang="en-US" b="1" dirty="0"/>
                </a:p>
              </p:txBody>
            </p:sp>
          </p:grpSp>
          <p:grpSp>
            <p:nvGrpSpPr>
              <p:cNvPr id="19" name="Gruppieren 15"/>
              <p:cNvGrpSpPr/>
              <p:nvPr/>
            </p:nvGrpSpPr>
            <p:grpSpPr>
              <a:xfrm>
                <a:off x="1303936" y="3498523"/>
                <a:ext cx="1241959" cy="475893"/>
                <a:chOff x="447675" y="5505450"/>
                <a:chExt cx="5343525" cy="533400"/>
              </a:xfrm>
            </p:grpSpPr>
            <p:sp>
              <p:nvSpPr>
                <p:cNvPr id="29" name="Abgerundetes Rechteck 50"/>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30" name="Textfeld 8"/>
                <p:cNvSpPr txBox="1">
                  <a:spLocks noChangeArrowheads="1"/>
                </p:cNvSpPr>
                <p:nvPr/>
              </p:nvSpPr>
              <p:spPr bwMode="auto">
                <a:xfrm>
                  <a:off x="1584188" y="5667376"/>
                  <a:ext cx="3070511" cy="310472"/>
                </a:xfrm>
                <a:prstGeom prst="rect">
                  <a:avLst/>
                </a:prstGeom>
                <a:noFill/>
                <a:ln w="9525">
                  <a:noFill/>
                  <a:miter lim="800000"/>
                  <a:headEnd/>
                  <a:tailEnd/>
                </a:ln>
              </p:spPr>
              <p:txBody>
                <a:bodyPr wrap="none">
                  <a:spAutoFit/>
                </a:bodyPr>
                <a:lstStyle/>
                <a:p>
                  <a:pPr algn="ctr"/>
                  <a:r>
                    <a:rPr lang="en-US" b="1" dirty="0" smtClean="0"/>
                    <a:t>Images</a:t>
                  </a:r>
                  <a:endParaRPr lang="en-US" b="1" dirty="0"/>
                </a:p>
              </p:txBody>
            </p:sp>
          </p:grpSp>
          <p:grpSp>
            <p:nvGrpSpPr>
              <p:cNvPr id="20" name="Gruppieren 15"/>
              <p:cNvGrpSpPr/>
              <p:nvPr/>
            </p:nvGrpSpPr>
            <p:grpSpPr>
              <a:xfrm>
                <a:off x="1303936" y="4098598"/>
                <a:ext cx="1241959" cy="475893"/>
                <a:chOff x="447675" y="5505450"/>
                <a:chExt cx="5343525" cy="533400"/>
              </a:xfrm>
            </p:grpSpPr>
            <p:sp>
              <p:nvSpPr>
                <p:cNvPr id="27" name="Abgerundetes Rechteck 88"/>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28" name="Textfeld 8"/>
                <p:cNvSpPr txBox="1">
                  <a:spLocks noChangeArrowheads="1"/>
                </p:cNvSpPr>
                <p:nvPr/>
              </p:nvSpPr>
              <p:spPr bwMode="auto">
                <a:xfrm>
                  <a:off x="688008" y="5667376"/>
                  <a:ext cx="4862880" cy="310472"/>
                </a:xfrm>
                <a:prstGeom prst="rect">
                  <a:avLst/>
                </a:prstGeom>
                <a:noFill/>
                <a:ln w="9525">
                  <a:noFill/>
                  <a:miter lim="800000"/>
                  <a:headEnd/>
                  <a:tailEnd/>
                </a:ln>
              </p:spPr>
              <p:txBody>
                <a:bodyPr wrap="none">
                  <a:spAutoFit/>
                </a:bodyPr>
                <a:lstStyle/>
                <a:p>
                  <a:pPr algn="ctr"/>
                  <a:r>
                    <a:rPr lang="en-US" b="1" dirty="0" smtClean="0"/>
                    <a:t>Task Queues</a:t>
                  </a:r>
                  <a:endParaRPr lang="en-US" b="1" dirty="0"/>
                </a:p>
              </p:txBody>
            </p:sp>
          </p:grpSp>
          <p:grpSp>
            <p:nvGrpSpPr>
              <p:cNvPr id="21" name="Gruppieren 15"/>
              <p:cNvGrpSpPr/>
              <p:nvPr/>
            </p:nvGrpSpPr>
            <p:grpSpPr>
              <a:xfrm>
                <a:off x="1303936" y="4698673"/>
                <a:ext cx="1241959" cy="475893"/>
                <a:chOff x="447675" y="5505450"/>
                <a:chExt cx="5343525" cy="533400"/>
              </a:xfrm>
            </p:grpSpPr>
            <p:sp>
              <p:nvSpPr>
                <p:cNvPr id="25" name="Abgerundetes Rechteck 91"/>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26" name="Textfeld 8"/>
                <p:cNvSpPr txBox="1">
                  <a:spLocks noChangeArrowheads="1"/>
                </p:cNvSpPr>
                <p:nvPr/>
              </p:nvSpPr>
              <p:spPr bwMode="auto">
                <a:xfrm>
                  <a:off x="1784207" y="5667376"/>
                  <a:ext cx="2670487" cy="310472"/>
                </a:xfrm>
                <a:prstGeom prst="rect">
                  <a:avLst/>
                </a:prstGeom>
                <a:noFill/>
                <a:ln w="9525">
                  <a:noFill/>
                  <a:miter lim="800000"/>
                  <a:headEnd/>
                  <a:tailEnd/>
                </a:ln>
              </p:spPr>
              <p:txBody>
                <a:bodyPr wrap="none">
                  <a:spAutoFit/>
                </a:bodyPr>
                <a:lstStyle/>
                <a:p>
                  <a:pPr algn="ctr"/>
                  <a:r>
                    <a:rPr lang="en-US" b="1" dirty="0" smtClean="0"/>
                    <a:t>XMPP</a:t>
                  </a:r>
                  <a:endParaRPr lang="en-US" b="1" dirty="0"/>
                </a:p>
              </p:txBody>
            </p:sp>
          </p:grpSp>
          <p:grpSp>
            <p:nvGrpSpPr>
              <p:cNvPr id="22" name="Gruppieren 15"/>
              <p:cNvGrpSpPr/>
              <p:nvPr/>
            </p:nvGrpSpPr>
            <p:grpSpPr>
              <a:xfrm>
                <a:off x="1199161" y="5289223"/>
                <a:ext cx="1454950" cy="475893"/>
                <a:chOff x="-10502" y="5505450"/>
                <a:chExt cx="6259918" cy="533400"/>
              </a:xfrm>
            </p:grpSpPr>
            <p:sp>
              <p:nvSpPr>
                <p:cNvPr id="23" name="Abgerundetes Rechteck 94"/>
                <p:cNvSpPr/>
                <p:nvPr/>
              </p:nvSpPr>
              <p:spPr bwMode="auto">
                <a:xfrm>
                  <a:off x="447675" y="5505450"/>
                  <a:ext cx="5343525" cy="533400"/>
                </a:xfrm>
                <a:prstGeom prst="roundRect">
                  <a:avLst/>
                </a:prstGeom>
                <a:solidFill>
                  <a:schemeClr val="bg1">
                    <a:lumMod val="85000"/>
                  </a:schemeClr>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p>
              </p:txBody>
            </p:sp>
            <p:sp>
              <p:nvSpPr>
                <p:cNvPr id="24" name="Textfeld 8"/>
                <p:cNvSpPr txBox="1">
                  <a:spLocks noChangeArrowheads="1"/>
                </p:cNvSpPr>
                <p:nvPr/>
              </p:nvSpPr>
              <p:spPr bwMode="auto">
                <a:xfrm>
                  <a:off x="-10502" y="5667376"/>
                  <a:ext cx="6259918" cy="310472"/>
                </a:xfrm>
                <a:prstGeom prst="rect">
                  <a:avLst/>
                </a:prstGeom>
                <a:noFill/>
                <a:ln w="9525">
                  <a:noFill/>
                  <a:miter lim="800000"/>
                  <a:headEnd/>
                  <a:tailEnd/>
                </a:ln>
              </p:spPr>
              <p:txBody>
                <a:bodyPr wrap="none">
                  <a:spAutoFit/>
                </a:bodyPr>
                <a:lstStyle/>
                <a:p>
                  <a:pPr algn="ctr"/>
                  <a:r>
                    <a:rPr lang="en-US" b="1" dirty="0" smtClean="0"/>
                    <a:t>Google Accounts</a:t>
                  </a:r>
                  <a:endParaRPr lang="en-US" b="1" dirty="0"/>
                </a:p>
              </p:txBody>
            </p:sp>
          </p:gr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Cloud Offering</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dirty="0" smtClean="0"/>
              <a:t>You write your app and plug it into Google App Engine, which handles HTTP(S) requests, nothing else. Think RPC: request in, processing, response out. Works well for the web and AJAX</a:t>
            </a:r>
          </a:p>
          <a:p>
            <a:pPr indent="0">
              <a:buNone/>
            </a:pPr>
            <a:r>
              <a:rPr lang="en-US" dirty="0" smtClean="0"/>
              <a:t>App configuration is dead simple, no performance tuning needed</a:t>
            </a:r>
          </a:p>
          <a:p>
            <a:pPr indent="0">
              <a:buNone/>
            </a:pPr>
            <a:r>
              <a:rPr lang="en-US" dirty="0" smtClean="0"/>
              <a:t>Everything is built to scale. “Infinite” number of apps, requests/sec, storage capacity. APIs are simple, stupid</a:t>
            </a:r>
          </a:p>
          <a:p>
            <a:pPr indent="0">
              <a:buNone/>
            </a:pPr>
            <a:r>
              <a:rPr lang="en-US" dirty="0" smtClean="0"/>
              <a:t>Mostly </a:t>
            </a:r>
            <a:r>
              <a:rPr lang="en-US" dirty="0" err="1" smtClean="0"/>
              <a:t>IaaS</a:t>
            </a:r>
            <a:r>
              <a:rPr lang="en-US" dirty="0" smtClean="0"/>
              <a:t>, not so much </a:t>
            </a:r>
            <a:r>
              <a:rPr lang="en-US" dirty="0" err="1" smtClean="0"/>
              <a:t>PaaS</a:t>
            </a:r>
            <a:endParaRPr lang="en-US" dirty="0" smtClean="0"/>
          </a:p>
          <a:p>
            <a:pPr indent="0">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Overview</a:t>
            </a:r>
            <a:endParaRPr lang="en-US" dirty="0"/>
          </a:p>
        </p:txBody>
      </p:sp>
      <p:pic>
        <p:nvPicPr>
          <p:cNvPr id="1029" name="Picture 5"/>
          <p:cNvPicPr>
            <a:picLocks noChangeAspect="1" noChangeArrowheads="1"/>
          </p:cNvPicPr>
          <p:nvPr/>
        </p:nvPicPr>
        <p:blipFill>
          <a:blip r:embed="rId3" cstate="print"/>
          <a:srcRect/>
          <a:stretch>
            <a:fillRect/>
          </a:stretch>
        </p:blipFill>
        <p:spPr bwMode="auto">
          <a:xfrm>
            <a:off x="1752600" y="1371600"/>
            <a:ext cx="5915025" cy="5043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Overview</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indent="0">
              <a:buNone/>
            </a:pPr>
            <a:r>
              <a:rPr lang="en-US" dirty="0" smtClean="0"/>
              <a:t>Application is the software built by the programmer. It does something useful for the user, who connects to it via the Internet</a:t>
            </a:r>
          </a:p>
          <a:p>
            <a:pPr indent="0">
              <a:buNone/>
            </a:pPr>
            <a:r>
              <a:rPr lang="en-US" dirty="0" smtClean="0"/>
              <a:t>Azure runs on multiple Windows PCs in a data center. It is the layer that provides system services to the application. From the app’s point of view, this is the operating system. </a:t>
            </a:r>
          </a:p>
          <a:p>
            <a:pPr indent="0">
              <a:buNone/>
            </a:pPr>
            <a:r>
              <a:rPr lang="en-US" dirty="0" smtClean="0"/>
              <a:t>I’d call this full </a:t>
            </a:r>
            <a:r>
              <a:rPr lang="en-US" dirty="0" err="1" smtClean="0"/>
              <a:t>PaaS</a:t>
            </a:r>
            <a:r>
              <a:rPr 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Azure Layer</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65175" y="2251075"/>
            <a:ext cx="7613650" cy="235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Azure Layer</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indent="0">
              <a:buNone/>
            </a:pPr>
            <a:r>
              <a:rPr lang="en-US" dirty="0" smtClean="0"/>
              <a:t>Compute service runs applications.</a:t>
            </a:r>
          </a:p>
          <a:p>
            <a:pPr indent="0"/>
            <a:endParaRPr lang="en-US" dirty="0" smtClean="0"/>
          </a:p>
          <a:p>
            <a:pPr indent="0">
              <a:buNone/>
            </a:pPr>
            <a:r>
              <a:rPr lang="en-US" dirty="0" smtClean="0"/>
              <a:t>Storage service stores data in simple blobs, tables, and queues. Relational storage is available through SQL Azure</a:t>
            </a:r>
          </a:p>
          <a:p>
            <a:pPr indent="0"/>
            <a:endParaRPr lang="en-US" dirty="0" smtClean="0"/>
          </a:p>
          <a:p>
            <a:pPr indent="0">
              <a:buNone/>
            </a:pPr>
            <a:r>
              <a:rPr lang="en-US" dirty="0" smtClean="0"/>
              <a:t>Fabric is the control, management, and monitoring service for Azure itself.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Software Architecture Evolution</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801778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951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Compute Layer</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pPr indent="0">
              <a:buNone/>
            </a:pPr>
            <a:r>
              <a:rPr lang="en-US" dirty="0" smtClean="0"/>
              <a:t>Each compute instance (web role or worker role) runs in its own virtual machine. </a:t>
            </a:r>
          </a:p>
          <a:p>
            <a:pPr indent="0">
              <a:buNone/>
            </a:pPr>
            <a:r>
              <a:rPr lang="en-US" dirty="0" smtClean="0"/>
              <a:t>Your service agreement specifies the number and size of VMs that you can run</a:t>
            </a:r>
          </a:p>
          <a:p>
            <a:pPr indent="0"/>
            <a:endParaRPr lang="en-US" dirty="0" smtClean="0"/>
          </a:p>
        </p:txBody>
      </p:sp>
      <p:graphicFrame>
        <p:nvGraphicFramePr>
          <p:cNvPr id="5" name="Table 4"/>
          <p:cNvGraphicFramePr>
            <a:graphicFrameLocks noGrp="1"/>
          </p:cNvGraphicFramePr>
          <p:nvPr/>
        </p:nvGraphicFramePr>
        <p:xfrm>
          <a:off x="1524000" y="3962400"/>
          <a:ext cx="6096000" cy="2123440"/>
        </p:xfrm>
        <a:graphic>
          <a:graphicData uri="http://schemas.openxmlformats.org/drawingml/2006/table">
            <a:tbl>
              <a:tblPr firstRow="1" bandRow="1">
                <a:tableStyleId>{5C22544A-7EE6-4342-B048-85BDC9FD1C3A}</a:tableStyleId>
              </a:tblPr>
              <a:tblGrid>
                <a:gridCol w="1219200"/>
                <a:gridCol w="1371600"/>
                <a:gridCol w="1066800"/>
                <a:gridCol w="1219200"/>
                <a:gridCol w="1219200"/>
              </a:tblGrid>
              <a:tr h="370840">
                <a:tc>
                  <a:txBody>
                    <a:bodyPr/>
                    <a:lstStyle/>
                    <a:p>
                      <a:r>
                        <a:rPr lang="en-US" dirty="0" smtClean="0"/>
                        <a:t>Instance Size</a:t>
                      </a:r>
                      <a:endParaRPr lang="en-US" dirty="0"/>
                    </a:p>
                  </a:txBody>
                  <a:tcPr/>
                </a:tc>
                <a:tc>
                  <a:txBody>
                    <a:bodyPr/>
                    <a:lstStyle/>
                    <a:p>
                      <a:r>
                        <a:rPr lang="en-US" dirty="0" smtClean="0"/>
                        <a:t>CPU</a:t>
                      </a:r>
                      <a:endParaRPr lang="en-US" dirty="0"/>
                    </a:p>
                  </a:txBody>
                  <a:tcPr/>
                </a:tc>
                <a:tc>
                  <a:txBody>
                    <a:bodyPr/>
                    <a:lstStyle/>
                    <a:p>
                      <a:r>
                        <a:rPr lang="en-US" dirty="0" smtClean="0"/>
                        <a:t>Memory</a:t>
                      </a:r>
                    </a:p>
                    <a:p>
                      <a:r>
                        <a:rPr lang="en-US" dirty="0" smtClean="0"/>
                        <a:t>GB</a:t>
                      </a:r>
                      <a:endParaRPr lang="en-US" dirty="0"/>
                    </a:p>
                  </a:txBody>
                  <a:tcPr/>
                </a:tc>
                <a:tc>
                  <a:txBody>
                    <a:bodyPr/>
                    <a:lstStyle/>
                    <a:p>
                      <a:r>
                        <a:rPr lang="en-US" dirty="0" smtClean="0"/>
                        <a:t>Storage</a:t>
                      </a:r>
                    </a:p>
                    <a:p>
                      <a:r>
                        <a:rPr lang="en-US" dirty="0" smtClean="0"/>
                        <a:t>GB</a:t>
                      </a:r>
                      <a:endParaRPr lang="en-US" dirty="0"/>
                    </a:p>
                  </a:txBody>
                  <a:tcPr/>
                </a:tc>
                <a:tc>
                  <a:txBody>
                    <a:bodyPr/>
                    <a:lstStyle/>
                    <a:p>
                      <a:r>
                        <a:rPr lang="en-US" dirty="0" smtClean="0"/>
                        <a:t>I/O </a:t>
                      </a:r>
                      <a:r>
                        <a:rPr lang="en-US" dirty="0" err="1" smtClean="0"/>
                        <a:t>Perf</a:t>
                      </a:r>
                      <a:endParaRPr lang="en-US" dirty="0"/>
                    </a:p>
                  </a:txBody>
                  <a:tcPr/>
                </a:tc>
              </a:tr>
              <a:tr h="370840">
                <a:tc>
                  <a:txBody>
                    <a:bodyPr/>
                    <a:lstStyle/>
                    <a:p>
                      <a:r>
                        <a:rPr lang="en-US" dirty="0" smtClean="0"/>
                        <a:t>Small</a:t>
                      </a:r>
                      <a:endParaRPr lang="en-US" dirty="0"/>
                    </a:p>
                  </a:txBody>
                  <a:tcPr/>
                </a:tc>
                <a:tc>
                  <a:txBody>
                    <a:bodyPr/>
                    <a:lstStyle/>
                    <a:p>
                      <a:r>
                        <a:rPr lang="en-US" dirty="0" smtClean="0"/>
                        <a:t>1.6 GHz</a:t>
                      </a:r>
                      <a:endParaRPr lang="en-US" dirty="0"/>
                    </a:p>
                  </a:txBody>
                  <a:tcPr/>
                </a:tc>
                <a:tc>
                  <a:txBody>
                    <a:bodyPr/>
                    <a:lstStyle/>
                    <a:p>
                      <a:r>
                        <a:rPr lang="en-US" dirty="0" smtClean="0"/>
                        <a:t>1.75</a:t>
                      </a:r>
                      <a:endParaRPr lang="en-US" dirty="0"/>
                    </a:p>
                  </a:txBody>
                  <a:tcPr/>
                </a:tc>
                <a:tc>
                  <a:txBody>
                    <a:bodyPr/>
                    <a:lstStyle/>
                    <a:p>
                      <a:r>
                        <a:rPr lang="en-US" dirty="0" smtClean="0"/>
                        <a:t>225</a:t>
                      </a:r>
                      <a:endParaRPr lang="en-US" dirty="0"/>
                    </a:p>
                  </a:txBody>
                  <a:tcPr/>
                </a:tc>
                <a:tc>
                  <a:txBody>
                    <a:bodyPr/>
                    <a:lstStyle/>
                    <a:p>
                      <a:r>
                        <a:rPr lang="en-US" dirty="0" smtClean="0"/>
                        <a:t>Moderate</a:t>
                      </a:r>
                      <a:endParaRPr lang="en-US" dirty="0"/>
                    </a:p>
                  </a:txBody>
                  <a:tcPr/>
                </a:tc>
              </a:tr>
              <a:tr h="370840">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x 1.6 GHz</a:t>
                      </a:r>
                    </a:p>
                  </a:txBody>
                  <a:tcPr/>
                </a:tc>
                <a:tc>
                  <a:txBody>
                    <a:bodyPr/>
                    <a:lstStyle/>
                    <a:p>
                      <a:r>
                        <a:rPr lang="en-US" dirty="0" smtClean="0"/>
                        <a:t>3.5 </a:t>
                      </a:r>
                      <a:endParaRPr lang="en-US" dirty="0"/>
                    </a:p>
                  </a:txBody>
                  <a:tcPr/>
                </a:tc>
                <a:tc>
                  <a:txBody>
                    <a:bodyPr/>
                    <a:lstStyle/>
                    <a:p>
                      <a:r>
                        <a:rPr lang="en-US" dirty="0" smtClean="0"/>
                        <a:t>490</a:t>
                      </a:r>
                      <a:endParaRPr lang="en-US" dirty="0"/>
                    </a:p>
                  </a:txBody>
                  <a:tcPr/>
                </a:tc>
                <a:tc>
                  <a:txBody>
                    <a:bodyPr/>
                    <a:lstStyle/>
                    <a:p>
                      <a:r>
                        <a:rPr lang="en-US" dirty="0" smtClean="0"/>
                        <a:t>High</a:t>
                      </a:r>
                      <a:endParaRPr lang="en-US" dirty="0"/>
                    </a:p>
                  </a:txBody>
                  <a:tcPr/>
                </a:tc>
              </a:tr>
              <a:tr h="370840">
                <a:tc>
                  <a:txBody>
                    <a:bodyPr/>
                    <a:lstStyle/>
                    <a:p>
                      <a:r>
                        <a:rPr lang="en-US" dirty="0" smtClean="0"/>
                        <a:t>Large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x 1.6 GHz</a:t>
                      </a:r>
                      <a:endParaRPr lang="en-US" dirty="0"/>
                    </a:p>
                  </a:txBody>
                  <a:tcPr/>
                </a:tc>
                <a:tc>
                  <a:txBody>
                    <a:bodyPr/>
                    <a:lstStyle/>
                    <a:p>
                      <a:r>
                        <a:rPr lang="en-US" dirty="0" smtClean="0"/>
                        <a:t>7 </a:t>
                      </a:r>
                      <a:endParaRPr lang="en-US" dirty="0"/>
                    </a:p>
                  </a:txBody>
                  <a:tcPr/>
                </a:tc>
                <a:tc>
                  <a:txBody>
                    <a:bodyPr/>
                    <a:lstStyle/>
                    <a:p>
                      <a:r>
                        <a:rPr lang="en-US" dirty="0" smtClean="0"/>
                        <a:t>1000</a:t>
                      </a:r>
                      <a:endParaRPr lang="en-US" dirty="0"/>
                    </a:p>
                  </a:txBody>
                  <a:tcPr/>
                </a:tc>
                <a:tc>
                  <a:txBody>
                    <a:bodyPr/>
                    <a:lstStyle/>
                    <a:p>
                      <a:r>
                        <a:rPr lang="en-US" dirty="0" smtClean="0"/>
                        <a:t>High</a:t>
                      </a:r>
                      <a:endParaRPr lang="en-US" dirty="0"/>
                    </a:p>
                  </a:txBody>
                  <a:tcPr/>
                </a:tc>
              </a:tr>
              <a:tr h="370840">
                <a:tc>
                  <a:txBody>
                    <a:bodyPr/>
                    <a:lstStyle/>
                    <a:p>
                      <a:r>
                        <a:rPr lang="en-US" dirty="0" smtClean="0"/>
                        <a:t>Extra</a:t>
                      </a:r>
                      <a:r>
                        <a:rPr lang="en-US" baseline="0" dirty="0" smtClean="0"/>
                        <a:t> Large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x 1.6 GHz</a:t>
                      </a:r>
                      <a:endParaRPr lang="en-US" dirty="0"/>
                    </a:p>
                  </a:txBody>
                  <a:tcPr/>
                </a:tc>
                <a:tc>
                  <a:txBody>
                    <a:bodyPr/>
                    <a:lstStyle/>
                    <a:p>
                      <a:r>
                        <a:rPr lang="en-US" dirty="0" smtClean="0"/>
                        <a:t>14 </a:t>
                      </a:r>
                      <a:endParaRPr lang="en-US" dirty="0"/>
                    </a:p>
                  </a:txBody>
                  <a:tcPr/>
                </a:tc>
                <a:tc>
                  <a:txBody>
                    <a:bodyPr/>
                    <a:lstStyle/>
                    <a:p>
                      <a:r>
                        <a:rPr lang="en-US" dirty="0" smtClean="0"/>
                        <a:t>2040</a:t>
                      </a:r>
                      <a:endParaRPr lang="en-US" dirty="0"/>
                    </a:p>
                  </a:txBody>
                  <a:tcPr/>
                </a:tc>
                <a:tc>
                  <a:txBody>
                    <a:bodyPr/>
                    <a:lstStyle/>
                    <a:p>
                      <a:r>
                        <a:rPr lang="en-US" dirty="0" smtClean="0"/>
                        <a:t>High</a:t>
                      </a:r>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Compute Layer</a:t>
            </a:r>
            <a:endParaRPr lang="en-US" dirty="0"/>
          </a:p>
        </p:txBody>
      </p:sp>
      <p:sp>
        <p:nvSpPr>
          <p:cNvPr id="3" name="Content Placeholder 2"/>
          <p:cNvSpPr>
            <a:spLocks noGrp="1"/>
          </p:cNvSpPr>
          <p:nvPr>
            <p:ph idx="1"/>
          </p:nvPr>
        </p:nvSpPr>
        <p:spPr>
          <a:xfrm>
            <a:off x="457200" y="1600201"/>
            <a:ext cx="8229600" cy="990600"/>
          </a:xfrm>
        </p:spPr>
        <p:txBody>
          <a:bodyPr/>
          <a:lstStyle/>
          <a:p>
            <a:pPr>
              <a:buNone/>
            </a:pPr>
            <a:r>
              <a:rPr lang="en-US" dirty="0" smtClean="0"/>
              <a:t>Each VM contains a single role instance. </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524000" y="2743200"/>
            <a:ext cx="5788025" cy="33936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Roles</a:t>
            </a:r>
            <a:endParaRPr lang="en-US" dirty="0"/>
          </a:p>
        </p:txBody>
      </p:sp>
      <p:sp>
        <p:nvSpPr>
          <p:cNvPr id="3" name="Content Placeholder 2"/>
          <p:cNvSpPr>
            <a:spLocks noGrp="1"/>
          </p:cNvSpPr>
          <p:nvPr>
            <p:ph idx="1"/>
          </p:nvPr>
        </p:nvSpPr>
        <p:spPr/>
        <p:txBody>
          <a:bodyPr/>
          <a:lstStyle/>
          <a:p>
            <a:pPr indent="0">
              <a:buNone/>
            </a:pPr>
            <a:r>
              <a:rPr lang="en-US" dirty="0" smtClean="0"/>
              <a:t>A Web role is a computing object instance which is exposed to the outside Internet. </a:t>
            </a:r>
          </a:p>
          <a:p>
            <a:pPr indent="0"/>
            <a:endParaRPr lang="en-US" dirty="0" smtClean="0"/>
          </a:p>
          <a:p>
            <a:pPr indent="0">
              <a:buNone/>
            </a:pPr>
            <a:r>
              <a:rPr lang="en-US" dirty="0" smtClean="0"/>
              <a:t>It runs in a VM containing IIS 7.</a:t>
            </a:r>
          </a:p>
          <a:p>
            <a:pPr indent="0"/>
            <a:endParaRPr lang="en-US" dirty="0" smtClean="0"/>
          </a:p>
          <a:p>
            <a:pPr indent="0">
              <a:buNone/>
            </a:pPr>
            <a:r>
              <a:rPr lang="en-US" dirty="0" smtClean="0"/>
              <a:t>Can communicate with the outside world via ASP.NET, WCF, or any other .NET technology that works with IIS. </a:t>
            </a:r>
          </a:p>
          <a:p>
            <a:pPr indent="0"/>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Roles</a:t>
            </a:r>
            <a:endParaRPr lang="en-US" dirty="0"/>
          </a:p>
        </p:txBody>
      </p:sp>
      <p:sp>
        <p:nvSpPr>
          <p:cNvPr id="3" name="Content Placeholder 2"/>
          <p:cNvSpPr>
            <a:spLocks noGrp="1"/>
          </p:cNvSpPr>
          <p:nvPr>
            <p:ph idx="1"/>
          </p:nvPr>
        </p:nvSpPr>
        <p:spPr/>
        <p:txBody>
          <a:bodyPr/>
          <a:lstStyle/>
          <a:p>
            <a:pPr indent="0">
              <a:buNone/>
            </a:pPr>
            <a:r>
              <a:rPr lang="en-US" dirty="0" smtClean="0"/>
              <a:t>A Worker Role is a computing object which is not exposed to the outside Internet</a:t>
            </a:r>
          </a:p>
          <a:p>
            <a:pPr indent="0">
              <a:buNone/>
            </a:pPr>
            <a:r>
              <a:rPr lang="en-US" dirty="0" smtClean="0"/>
              <a:t>It runs in a VM which does not contain IIS. </a:t>
            </a:r>
          </a:p>
          <a:p>
            <a:pPr indent="0">
              <a:buNone/>
            </a:pPr>
            <a:r>
              <a:rPr lang="en-US" dirty="0" smtClean="0"/>
              <a:t>Conceptually similar to a background processing job. </a:t>
            </a:r>
          </a:p>
          <a:p>
            <a:pPr indent="0">
              <a:buNone/>
            </a:pPr>
            <a:r>
              <a:rPr lang="en-US" dirty="0" smtClean="0"/>
              <a:t>Worker roles may process requests queued by Web roles, or they may sift through large amounts of pre-stored data on their own.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dirty="0" smtClean="0"/>
              <a:t>Each compute instance contains an Agent which represents the application’s connection to Azure.</a:t>
            </a:r>
          </a:p>
          <a:p>
            <a:pPr indent="0"/>
            <a:endParaRPr lang="en-US" dirty="0" smtClean="0"/>
          </a:p>
          <a:p>
            <a:pPr indent="0">
              <a:buNone/>
            </a:pPr>
            <a:r>
              <a:rPr lang="en-US" dirty="0" smtClean="0"/>
              <a:t>Provides simple API that lets a compute instance interact with the Azure Fabric.</a:t>
            </a:r>
          </a:p>
          <a:p>
            <a:pPr indent="0"/>
            <a:endParaRPr lang="en-US" dirty="0" smtClean="0"/>
          </a:p>
          <a:p>
            <a:pPr indent="0">
              <a:buNone/>
            </a:pPr>
            <a:r>
              <a:rPr lang="en-US" dirty="0" smtClean="0"/>
              <a:t>Conceptually similar to the Context object in COM+, in that it provides connection to the environment in which it runs.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smtClean="0"/>
              <a:t>Usage Scenarios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Web Application</a:t>
            </a:r>
            <a:endParaRPr lang="en-US" dirty="0"/>
          </a:p>
        </p:txBody>
      </p:sp>
      <p:sp>
        <p:nvSpPr>
          <p:cNvPr id="3" name="Content Placeholder 2"/>
          <p:cNvSpPr>
            <a:spLocks noGrp="1"/>
          </p:cNvSpPr>
          <p:nvPr>
            <p:ph idx="1"/>
          </p:nvPr>
        </p:nvSpPr>
        <p:spPr/>
        <p:txBody>
          <a:bodyPr/>
          <a:lstStyle/>
          <a:p>
            <a:pPr>
              <a:buNone/>
            </a:pPr>
            <a:r>
              <a:rPr lang="en-US" dirty="0" smtClean="0"/>
              <a:t>Many Web Roles to handle many users</a:t>
            </a:r>
          </a:p>
          <a:p>
            <a:endParaRPr lang="en-US" dirty="0" smtClean="0"/>
          </a:p>
          <a:p>
            <a:pPr>
              <a:buNone/>
            </a:pPr>
            <a:r>
              <a:rPr lang="en-US" dirty="0" smtClean="0"/>
              <a:t>Data stored in tables</a:t>
            </a:r>
          </a:p>
          <a:p>
            <a:endParaRPr lang="en-US" dirty="0" smtClean="0"/>
          </a:p>
          <a:p>
            <a:pPr>
              <a:buNone/>
            </a:pPr>
            <a:r>
              <a:rPr lang="en-US" dirty="0" smtClean="0"/>
              <a:t>Example: online multiplayer game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edefined Process 3"/>
          <p:cNvSpPr/>
          <p:nvPr/>
        </p:nvSpPr>
        <p:spPr bwMode="auto">
          <a:xfrm>
            <a:off x="381000" y="3042557"/>
            <a:ext cx="2077090" cy="1600200"/>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Application or Service Bus</a:t>
            </a:r>
          </a:p>
        </p:txBody>
      </p:sp>
      <p:sp>
        <p:nvSpPr>
          <p:cNvPr id="5" name="Flowchart: Multidocument 4"/>
          <p:cNvSpPr/>
          <p:nvPr/>
        </p:nvSpPr>
        <p:spPr>
          <a:xfrm>
            <a:off x="6611396" y="909411"/>
            <a:ext cx="1219200" cy="1625600"/>
          </a:xfrm>
          <a:prstGeom prst="flowChartMultidocument">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dirty="0" smtClean="0"/>
              <a:t>Blobs</a:t>
            </a:r>
            <a:endParaRPr lang="en-US" dirty="0"/>
          </a:p>
        </p:txBody>
      </p:sp>
      <p:grpSp>
        <p:nvGrpSpPr>
          <p:cNvPr id="6" name="Group 5"/>
          <p:cNvGrpSpPr/>
          <p:nvPr/>
        </p:nvGrpSpPr>
        <p:grpSpPr>
          <a:xfrm>
            <a:off x="6611396" y="2781300"/>
            <a:ext cx="1480310" cy="1959429"/>
            <a:chOff x="3733800" y="1276350"/>
            <a:chExt cx="1714044" cy="1714500"/>
          </a:xfrm>
        </p:grpSpPr>
        <p:sp>
          <p:nvSpPr>
            <p:cNvPr id="7" name="Flowchart: Internal Storage 6"/>
            <p:cNvSpPr/>
            <p:nvPr/>
          </p:nvSpPr>
          <p:spPr>
            <a:xfrm>
              <a:off x="3733800" y="12763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Flowchart: Internal Storage 7"/>
            <p:cNvSpPr/>
            <p:nvPr/>
          </p:nvSpPr>
          <p:spPr>
            <a:xfrm>
              <a:off x="3962400" y="15049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Flowchart: Internal Storage 8"/>
            <p:cNvSpPr/>
            <p:nvPr/>
          </p:nvSpPr>
          <p:spPr>
            <a:xfrm>
              <a:off x="4228644" y="18478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Tables</a:t>
              </a:r>
              <a:endParaRPr lang="en-US" dirty="0"/>
            </a:p>
          </p:txBody>
        </p:sp>
      </p:grpSp>
      <p:sp>
        <p:nvSpPr>
          <p:cNvPr id="10" name="Flowchart: Direct Access Storage 9"/>
          <p:cNvSpPr/>
          <p:nvPr/>
        </p:nvSpPr>
        <p:spPr>
          <a:xfrm>
            <a:off x="6422232" y="5057775"/>
            <a:ext cx="2057400" cy="914400"/>
          </a:xfrm>
          <a:prstGeom prst="flowChartMagneticDrum">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dirty="0" smtClean="0"/>
              <a:t>Queues</a:t>
            </a:r>
            <a:endParaRPr lang="en-US" dirty="0"/>
          </a:p>
        </p:txBody>
      </p:sp>
      <p:grpSp>
        <p:nvGrpSpPr>
          <p:cNvPr id="11" name="ring top"/>
          <p:cNvGrpSpPr>
            <a:grpSpLocks noChangeAspect="1"/>
          </p:cNvGrpSpPr>
          <p:nvPr/>
        </p:nvGrpSpPr>
        <p:grpSpPr>
          <a:xfrm rot="5400000">
            <a:off x="2596682" y="3237085"/>
            <a:ext cx="6109682" cy="579705"/>
            <a:chOff x="347663" y="6858000"/>
            <a:chExt cx="11163300" cy="2058727"/>
          </a:xfrm>
        </p:grpSpPr>
        <p:pic>
          <p:nvPicPr>
            <p:cNvPr id="12" name="cloud circle" descr="E:\Clients\Artitudes\z_MS_08-00461_eventsTeam_work\CES_2009\spot-grn-50.png"/>
            <p:cNvPicPr>
              <a:picLocks noChangeAspect="1" noChangeArrowheads="1"/>
            </p:cNvPicPr>
            <p:nvPr/>
          </p:nvPicPr>
          <p:blipFill>
            <a:blip r:embed="rId2" cstate="email">
              <a:grayscl/>
            </a:blip>
            <a:stretch>
              <a:fillRect/>
            </a:stretch>
          </p:blipFill>
          <p:spPr bwMode="auto">
            <a:xfrm>
              <a:off x="531855" y="7068388"/>
              <a:ext cx="10794914" cy="1782963"/>
            </a:xfrm>
            <a:prstGeom prst="rect">
              <a:avLst/>
            </a:prstGeom>
            <a:noFill/>
          </p:spPr>
        </p:pic>
        <p:grpSp>
          <p:nvGrpSpPr>
            <p:cNvPr id="13" name="ring"/>
            <p:cNvGrpSpPr/>
            <p:nvPr/>
          </p:nvGrpSpPr>
          <p:grpSpPr>
            <a:xfrm>
              <a:off x="347663" y="6858000"/>
              <a:ext cx="11163300" cy="2058727"/>
              <a:chOff x="512763" y="2837612"/>
              <a:chExt cx="11163300" cy="2058727"/>
            </a:xfrm>
          </p:grpSpPr>
          <p:pic>
            <p:nvPicPr>
              <p:cNvPr id="14" name="ring back" descr="cloud_ring01.png"/>
              <p:cNvPicPr>
                <a:picLocks noChangeAspect="1"/>
              </p:cNvPicPr>
              <p:nvPr/>
            </p:nvPicPr>
            <p:blipFill>
              <a:blip r:embed="rId3" cstate="email"/>
              <a:srcRect/>
              <a:stretch>
                <a:fillRect/>
              </a:stretch>
            </p:blipFill>
            <p:spPr>
              <a:xfrm>
                <a:off x="512763" y="2837612"/>
                <a:ext cx="11163300" cy="1318752"/>
              </a:xfrm>
              <a:prstGeom prst="rect">
                <a:avLst/>
              </a:prstGeom>
              <a:effectLst/>
            </p:spPr>
          </p:pic>
          <p:pic>
            <p:nvPicPr>
              <p:cNvPr id="15" name="ring front" descr="cloud_ring01.png"/>
              <p:cNvPicPr>
                <a:picLocks noChangeAspect="1"/>
              </p:cNvPicPr>
              <p:nvPr/>
            </p:nvPicPr>
            <p:blipFill>
              <a:blip r:embed="rId4" cstate="email"/>
              <a:srcRect/>
              <a:stretch>
                <a:fillRect/>
              </a:stretch>
            </p:blipFill>
            <p:spPr>
              <a:xfrm>
                <a:off x="512763" y="4156364"/>
                <a:ext cx="11163300" cy="739975"/>
              </a:xfrm>
              <a:prstGeom prst="rect">
                <a:avLst/>
              </a:prstGeom>
              <a:effectLst/>
            </p:spPr>
          </p:pic>
        </p:grpSp>
      </p:grpSp>
      <p:cxnSp>
        <p:nvCxnSpPr>
          <p:cNvPr id="18" name="Straight Arrow Connector 17"/>
          <p:cNvCxnSpPr>
            <a:stCxn id="4" idx="3"/>
            <a:endCxn id="5" idx="1"/>
          </p:cNvCxnSpPr>
          <p:nvPr/>
        </p:nvCxnSpPr>
        <p:spPr>
          <a:xfrm flipV="1">
            <a:off x="2458090" y="1722211"/>
            <a:ext cx="4153306" cy="2120446"/>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4" idx="3"/>
            <a:endCxn id="7" idx="1"/>
          </p:cNvCxnSpPr>
          <p:nvPr/>
        </p:nvCxnSpPr>
        <p:spPr>
          <a:xfrm flipV="1">
            <a:off x="2458090" y="3434443"/>
            <a:ext cx="4153306" cy="408214"/>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a:stCxn id="4" idx="3"/>
            <a:endCxn id="10" idx="1"/>
          </p:cNvCxnSpPr>
          <p:nvPr/>
        </p:nvCxnSpPr>
        <p:spPr>
          <a:xfrm>
            <a:off x="2458090" y="3842657"/>
            <a:ext cx="3964142" cy="167231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4209268" y="3962936"/>
            <a:ext cx="461785" cy="249299"/>
          </a:xfrm>
          <a:prstGeom prst="rect">
            <a:avLst/>
          </a:prstGeom>
          <a:noFill/>
        </p:spPr>
        <p:txBody>
          <a:bodyPr wrap="none" lIns="0" tIns="0" rIns="0" bIns="0" rtlCol="0">
            <a:spAutoFit/>
          </a:bodyPr>
          <a:lstStyle/>
          <a:p>
            <a:pPr>
              <a:lnSpc>
                <a:spcPct val="90000"/>
              </a:lnSpc>
            </a:pPr>
            <a:r>
              <a:rPr lang="en-US" sz="1800" dirty="0" smtClean="0"/>
              <a:t>REST</a:t>
            </a:r>
          </a:p>
        </p:txBody>
      </p:sp>
      <p:cxnSp>
        <p:nvCxnSpPr>
          <p:cNvPr id="33" name="Straight Connector 32"/>
          <p:cNvCxnSpPr/>
          <p:nvPr/>
        </p:nvCxnSpPr>
        <p:spPr>
          <a:xfrm flipH="1">
            <a:off x="4015833" y="495300"/>
            <a:ext cx="14291" cy="5753100"/>
          </a:xfrm>
          <a:prstGeom prst="line">
            <a:avLst/>
          </a:prstGeom>
        </p:spPr>
        <p:style>
          <a:lnRef idx="3">
            <a:schemeClr val="accent1"/>
          </a:lnRef>
          <a:fillRef idx="0">
            <a:schemeClr val="accent1"/>
          </a:fillRef>
          <a:effectRef idx="2">
            <a:schemeClr val="accent1"/>
          </a:effectRef>
          <a:fontRef idx="minor">
            <a:schemeClr val="tx1"/>
          </a:fontRef>
        </p:style>
      </p:cxnSp>
      <p:sp>
        <p:nvSpPr>
          <p:cNvPr id="41" name="TextBox 40"/>
          <p:cNvSpPr txBox="1"/>
          <p:nvPr/>
        </p:nvSpPr>
        <p:spPr>
          <a:xfrm>
            <a:off x="3188832" y="5722877"/>
            <a:ext cx="729046" cy="249299"/>
          </a:xfrm>
          <a:prstGeom prst="rect">
            <a:avLst/>
          </a:prstGeom>
          <a:noFill/>
        </p:spPr>
        <p:txBody>
          <a:bodyPr wrap="none" lIns="0" tIns="0" rIns="0" bIns="0" rtlCol="0">
            <a:spAutoFit/>
          </a:bodyPr>
          <a:lstStyle/>
          <a:p>
            <a:pPr>
              <a:lnSpc>
                <a:spcPct val="90000"/>
              </a:lnSpc>
            </a:pPr>
            <a:r>
              <a:rPr lang="en-US" sz="1800" dirty="0" smtClean="0"/>
              <a:t>Firewall</a:t>
            </a:r>
          </a:p>
        </p:txBody>
      </p:sp>
      <p:sp>
        <p:nvSpPr>
          <p:cNvPr id="42" name="TextBox 41"/>
          <p:cNvSpPr txBox="1"/>
          <p:nvPr/>
        </p:nvSpPr>
        <p:spPr>
          <a:xfrm>
            <a:off x="101696" y="195037"/>
            <a:ext cx="3822902" cy="1661993"/>
          </a:xfrm>
          <a:prstGeom prst="rect">
            <a:avLst/>
          </a:prstGeom>
          <a:noFill/>
        </p:spPr>
        <p:txBody>
          <a:bodyPr wrap="square" lIns="0" tIns="0" rIns="0" bIns="0" rtlCol="0">
            <a:spAutoFit/>
          </a:bodyPr>
          <a:lstStyle/>
          <a:p>
            <a:pPr>
              <a:lnSpc>
                <a:spcPct val="90000"/>
              </a:lnSpc>
            </a:pPr>
            <a:r>
              <a:rPr lang="en-US" sz="2400" dirty="0" smtClean="0"/>
              <a:t>Pattern 1A</a:t>
            </a:r>
          </a:p>
          <a:p>
            <a:pPr>
              <a:lnSpc>
                <a:spcPct val="90000"/>
              </a:lnSpc>
            </a:pPr>
            <a:endParaRPr lang="en-US" sz="2400" dirty="0" smtClean="0"/>
          </a:p>
          <a:p>
            <a:pPr>
              <a:lnSpc>
                <a:spcPct val="90000"/>
              </a:lnSpc>
            </a:pPr>
            <a:r>
              <a:rPr lang="en-US" sz="2400" dirty="0" smtClean="0"/>
              <a:t>On-Premise LOB Application or Service bus leveraging scalable cloud storage</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2132" y="0"/>
            <a:ext cx="3261867" cy="535531"/>
          </a:xfrm>
          <a:prstGeom prst="rect">
            <a:avLst/>
          </a:prstGeom>
        </p:spPr>
      </p:pic>
    </p:spTree>
    <p:extLst>
      <p:ext uri="{BB962C8B-B14F-4D97-AF65-F5344CB8AC3E}">
        <p14:creationId xmlns:p14="http://schemas.microsoft.com/office/powerpoint/2010/main" val="423496268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p:cNvSpPr/>
          <p:nvPr/>
        </p:nvSpPr>
        <p:spPr>
          <a:xfrm>
            <a:off x="8143599" y="5240296"/>
            <a:ext cx="771801" cy="812800"/>
          </a:xfrm>
          <a:prstGeom prst="flowChartMultidocument">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sz="1200" dirty="0" smtClean="0"/>
              <a:t>Blobs</a:t>
            </a:r>
            <a:endParaRPr lang="en-US" sz="1200" dirty="0"/>
          </a:p>
        </p:txBody>
      </p:sp>
      <p:grpSp>
        <p:nvGrpSpPr>
          <p:cNvPr id="6" name="Group 5"/>
          <p:cNvGrpSpPr/>
          <p:nvPr/>
        </p:nvGrpSpPr>
        <p:grpSpPr>
          <a:xfrm>
            <a:off x="6871629" y="5163488"/>
            <a:ext cx="946287" cy="891805"/>
            <a:chOff x="3733800" y="1276350"/>
            <a:chExt cx="1714044" cy="1714500"/>
          </a:xfrm>
        </p:grpSpPr>
        <p:sp>
          <p:nvSpPr>
            <p:cNvPr id="7" name="Flowchart: Internal Storage 6"/>
            <p:cNvSpPr/>
            <p:nvPr/>
          </p:nvSpPr>
          <p:spPr>
            <a:xfrm>
              <a:off x="3733800" y="12763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00"/>
            </a:p>
          </p:txBody>
        </p:sp>
        <p:sp>
          <p:nvSpPr>
            <p:cNvPr id="8" name="Flowchart: Internal Storage 7"/>
            <p:cNvSpPr/>
            <p:nvPr/>
          </p:nvSpPr>
          <p:spPr>
            <a:xfrm>
              <a:off x="3962400" y="15049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00"/>
            </a:p>
          </p:txBody>
        </p:sp>
        <p:sp>
          <p:nvSpPr>
            <p:cNvPr id="9" name="Flowchart: Internal Storage 8"/>
            <p:cNvSpPr/>
            <p:nvPr/>
          </p:nvSpPr>
          <p:spPr>
            <a:xfrm>
              <a:off x="4228644" y="18478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Tables</a:t>
              </a:r>
              <a:endParaRPr lang="en-US" sz="1000" dirty="0"/>
            </a:p>
          </p:txBody>
        </p:sp>
      </p:grpSp>
      <p:sp>
        <p:nvSpPr>
          <p:cNvPr id="10" name="Flowchart: Direct Access Storage 9"/>
          <p:cNvSpPr/>
          <p:nvPr/>
        </p:nvSpPr>
        <p:spPr>
          <a:xfrm>
            <a:off x="5410200" y="5389859"/>
            <a:ext cx="1338359" cy="513677"/>
          </a:xfrm>
          <a:prstGeom prst="flowChartMagneticDrum">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sz="1050" dirty="0" smtClean="0"/>
              <a:t>Queues</a:t>
            </a:r>
            <a:endParaRPr lang="en-US" sz="1050" dirty="0"/>
          </a:p>
        </p:txBody>
      </p:sp>
      <p:grpSp>
        <p:nvGrpSpPr>
          <p:cNvPr id="11" name="ring top"/>
          <p:cNvGrpSpPr>
            <a:grpSpLocks noChangeAspect="1"/>
          </p:cNvGrpSpPr>
          <p:nvPr/>
        </p:nvGrpSpPr>
        <p:grpSpPr>
          <a:xfrm rot="5400000">
            <a:off x="1874976" y="3362978"/>
            <a:ext cx="6109682" cy="579705"/>
            <a:chOff x="347663" y="6858000"/>
            <a:chExt cx="11163300" cy="2058727"/>
          </a:xfrm>
        </p:grpSpPr>
        <p:pic>
          <p:nvPicPr>
            <p:cNvPr id="12" name="cloud circle" descr="E:\Clients\Artitudes\z_MS_08-00461_eventsTeam_work\CES_2009\spot-grn-50.png"/>
            <p:cNvPicPr>
              <a:picLocks noChangeAspect="1" noChangeArrowheads="1"/>
            </p:cNvPicPr>
            <p:nvPr/>
          </p:nvPicPr>
          <p:blipFill>
            <a:blip r:embed="rId2" cstate="email">
              <a:grayscl/>
            </a:blip>
            <a:stretch>
              <a:fillRect/>
            </a:stretch>
          </p:blipFill>
          <p:spPr bwMode="auto">
            <a:xfrm>
              <a:off x="531855" y="7068388"/>
              <a:ext cx="10794914" cy="1782963"/>
            </a:xfrm>
            <a:prstGeom prst="rect">
              <a:avLst/>
            </a:prstGeom>
            <a:noFill/>
          </p:spPr>
        </p:pic>
        <p:grpSp>
          <p:nvGrpSpPr>
            <p:cNvPr id="13" name="ring"/>
            <p:cNvGrpSpPr/>
            <p:nvPr/>
          </p:nvGrpSpPr>
          <p:grpSpPr>
            <a:xfrm>
              <a:off x="347663" y="6858000"/>
              <a:ext cx="11163300" cy="2058727"/>
              <a:chOff x="512763" y="2837612"/>
              <a:chExt cx="11163300" cy="2058727"/>
            </a:xfrm>
          </p:grpSpPr>
          <p:pic>
            <p:nvPicPr>
              <p:cNvPr id="14" name="ring back" descr="cloud_ring01.png"/>
              <p:cNvPicPr>
                <a:picLocks noChangeAspect="1"/>
              </p:cNvPicPr>
              <p:nvPr/>
            </p:nvPicPr>
            <p:blipFill>
              <a:blip r:embed="rId3" cstate="email"/>
              <a:srcRect/>
              <a:stretch>
                <a:fillRect/>
              </a:stretch>
            </p:blipFill>
            <p:spPr>
              <a:xfrm>
                <a:off x="512763" y="2837612"/>
                <a:ext cx="11163300" cy="1318752"/>
              </a:xfrm>
              <a:prstGeom prst="rect">
                <a:avLst/>
              </a:prstGeom>
              <a:effectLst/>
            </p:spPr>
          </p:pic>
          <p:pic>
            <p:nvPicPr>
              <p:cNvPr id="15" name="ring front" descr="cloud_ring01.png"/>
              <p:cNvPicPr>
                <a:picLocks noChangeAspect="1"/>
              </p:cNvPicPr>
              <p:nvPr/>
            </p:nvPicPr>
            <p:blipFill>
              <a:blip r:embed="rId4" cstate="email"/>
              <a:srcRect/>
              <a:stretch>
                <a:fillRect/>
              </a:stretch>
            </p:blipFill>
            <p:spPr>
              <a:xfrm>
                <a:off x="512763" y="4156364"/>
                <a:ext cx="11163300" cy="739975"/>
              </a:xfrm>
              <a:prstGeom prst="rect">
                <a:avLst/>
              </a:prstGeom>
              <a:effectLst/>
            </p:spPr>
          </p:pic>
        </p:grpSp>
      </p:grpSp>
      <p:cxnSp>
        <p:nvCxnSpPr>
          <p:cNvPr id="22" name="Straight Arrow Connector 21"/>
          <p:cNvCxnSpPr>
            <a:endCxn id="10" idx="0"/>
          </p:cNvCxnSpPr>
          <p:nvPr/>
        </p:nvCxnSpPr>
        <p:spPr>
          <a:xfrm flipH="1">
            <a:off x="6079380" y="2887842"/>
            <a:ext cx="669179" cy="2502017"/>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42" name="TextBox 41"/>
          <p:cNvSpPr txBox="1"/>
          <p:nvPr/>
        </p:nvSpPr>
        <p:spPr>
          <a:xfrm>
            <a:off x="101696" y="195036"/>
            <a:ext cx="3822902" cy="1994392"/>
          </a:xfrm>
          <a:prstGeom prst="rect">
            <a:avLst/>
          </a:prstGeom>
          <a:noFill/>
        </p:spPr>
        <p:txBody>
          <a:bodyPr wrap="square" lIns="0" tIns="0" rIns="0" bIns="0" rtlCol="0">
            <a:spAutoFit/>
          </a:bodyPr>
          <a:lstStyle/>
          <a:p>
            <a:pPr>
              <a:lnSpc>
                <a:spcPct val="90000"/>
              </a:lnSpc>
            </a:pPr>
            <a:r>
              <a:rPr lang="en-US" sz="2400" dirty="0" smtClean="0"/>
              <a:t>Pattern 1</a:t>
            </a:r>
          </a:p>
          <a:p>
            <a:pPr>
              <a:lnSpc>
                <a:spcPct val="90000"/>
              </a:lnSpc>
            </a:pPr>
            <a:endParaRPr lang="en-US" sz="2400" dirty="0" smtClean="0"/>
          </a:p>
          <a:p>
            <a:pPr>
              <a:lnSpc>
                <a:spcPct val="90000"/>
              </a:lnSpc>
            </a:pPr>
            <a:r>
              <a:rPr lang="en-US" sz="2400" dirty="0" smtClean="0"/>
              <a:t>Highly scalable dynamic HTML or RIA application leveraging scalable cloud storage</a:t>
            </a:r>
          </a:p>
          <a:p>
            <a:pPr>
              <a:lnSpc>
                <a:spcPct val="90000"/>
              </a:lnSpc>
            </a:pPr>
            <a:endParaRPr lang="en-US" sz="2400" dirty="0"/>
          </a:p>
        </p:txBody>
      </p:sp>
      <p:sp>
        <p:nvSpPr>
          <p:cNvPr id="78" name="Flowchart: Predefined Process 77"/>
          <p:cNvSpPr/>
          <p:nvPr/>
        </p:nvSpPr>
        <p:spPr bwMode="auto">
          <a:xfrm>
            <a:off x="6430432" y="1968839"/>
            <a:ext cx="1807898" cy="919003"/>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ASP.NET</a:t>
            </a:r>
          </a:p>
        </p:txBody>
      </p:sp>
      <p:cxnSp>
        <p:nvCxnSpPr>
          <p:cNvPr id="79" name="Straight Arrow Connector 78"/>
          <p:cNvCxnSpPr>
            <a:endCxn id="7" idx="0"/>
          </p:cNvCxnSpPr>
          <p:nvPr/>
        </p:nvCxnSpPr>
        <p:spPr>
          <a:xfrm>
            <a:off x="7208176" y="2887842"/>
            <a:ext cx="0" cy="2275646"/>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81" name="Straight Arrow Connector 80"/>
          <p:cNvCxnSpPr>
            <a:endCxn id="5" idx="0"/>
          </p:cNvCxnSpPr>
          <p:nvPr/>
        </p:nvCxnSpPr>
        <p:spPr>
          <a:xfrm>
            <a:off x="7817916" y="2887842"/>
            <a:ext cx="764681" cy="2352454"/>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86" name="Straight Arrow Connector 85"/>
          <p:cNvCxnSpPr>
            <a:stCxn id="78" idx="1"/>
          </p:cNvCxnSpPr>
          <p:nvPr/>
        </p:nvCxnSpPr>
        <p:spPr>
          <a:xfrm flipH="1">
            <a:off x="2786621" y="2428341"/>
            <a:ext cx="3643811" cy="442789"/>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89" name="TextBox 88"/>
          <p:cNvSpPr txBox="1"/>
          <p:nvPr/>
        </p:nvSpPr>
        <p:spPr>
          <a:xfrm>
            <a:off x="7017703" y="1600200"/>
            <a:ext cx="987065" cy="249299"/>
          </a:xfrm>
          <a:prstGeom prst="rect">
            <a:avLst/>
          </a:prstGeom>
          <a:noFill/>
        </p:spPr>
        <p:txBody>
          <a:bodyPr wrap="none" lIns="0" tIns="0" rIns="0" bIns="0" rtlCol="0">
            <a:spAutoFit/>
          </a:bodyPr>
          <a:lstStyle/>
          <a:p>
            <a:pPr>
              <a:lnSpc>
                <a:spcPct val="90000"/>
              </a:lnSpc>
            </a:pPr>
            <a:r>
              <a:rPr lang="en-US" sz="1800" dirty="0" smtClean="0"/>
              <a:t>Web Roles</a:t>
            </a:r>
          </a:p>
        </p:txBody>
      </p:sp>
      <p:pic>
        <p:nvPicPr>
          <p:cNvPr id="82" name="Health App"/>
          <p:cNvPicPr>
            <a:picLocks noChangeAspect="1" noChangeArrowheads="1"/>
          </p:cNvPicPr>
          <p:nvPr/>
        </p:nvPicPr>
        <p:blipFill>
          <a:blip r:embed="rId5" cstate="print"/>
          <a:stretch>
            <a:fillRect/>
          </a:stretch>
        </p:blipFill>
        <p:spPr bwMode="auto">
          <a:xfrm>
            <a:off x="1239672" y="2572515"/>
            <a:ext cx="1546949" cy="1114311"/>
          </a:xfrm>
          <a:prstGeom prst="rect">
            <a:avLst/>
          </a:prstGeom>
          <a:ln>
            <a:noFill/>
          </a:ln>
          <a:effectLst>
            <a:reflection blurRad="12700" stA="30000" endPos="30000" dist="5000" dir="5400000" sy="-100000" algn="bl" rotWithShape="0"/>
          </a:effectLst>
          <a:scene3d>
            <a:camera prst="orthographicFront"/>
            <a:lightRig rig="threePt" dir="t">
              <a:rot lat="0" lon="0" rev="2700000"/>
            </a:lightRig>
          </a:scene3d>
          <a:sp3d>
            <a:bevelT w="63500" h="50800"/>
          </a:sp3d>
        </p:spPr>
      </p:pic>
      <p:sp>
        <p:nvSpPr>
          <p:cNvPr id="109" name="TextBox 108"/>
          <p:cNvSpPr txBox="1"/>
          <p:nvPr/>
        </p:nvSpPr>
        <p:spPr>
          <a:xfrm>
            <a:off x="1096805" y="3892336"/>
            <a:ext cx="1832681" cy="498598"/>
          </a:xfrm>
          <a:prstGeom prst="rect">
            <a:avLst/>
          </a:prstGeom>
          <a:noFill/>
        </p:spPr>
        <p:txBody>
          <a:bodyPr wrap="none" lIns="0" tIns="0" rIns="0" bIns="0" rtlCol="0">
            <a:spAutoFit/>
          </a:bodyPr>
          <a:lstStyle/>
          <a:p>
            <a:pPr>
              <a:lnSpc>
                <a:spcPct val="90000"/>
              </a:lnSpc>
            </a:pPr>
            <a:r>
              <a:rPr lang="en-US" sz="1800" dirty="0" smtClean="0"/>
              <a:t>HTML or Silverlight </a:t>
            </a:r>
          </a:p>
          <a:p>
            <a:pPr>
              <a:lnSpc>
                <a:spcPct val="90000"/>
              </a:lnSpc>
            </a:pPr>
            <a:r>
              <a:rPr lang="en-US" sz="1800" dirty="0" smtClean="0"/>
              <a:t>in the browser</a:t>
            </a: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2132" y="0"/>
            <a:ext cx="3261867" cy="535531"/>
          </a:xfrm>
          <a:prstGeom prst="rect">
            <a:avLst/>
          </a:prstGeom>
        </p:spPr>
      </p:pic>
      <p:sp>
        <p:nvSpPr>
          <p:cNvPr id="24" name="Flowchart: Predefined Process 23"/>
          <p:cNvSpPr/>
          <p:nvPr/>
        </p:nvSpPr>
        <p:spPr bwMode="auto">
          <a:xfrm>
            <a:off x="6582832" y="2121239"/>
            <a:ext cx="1807898" cy="919003"/>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ASP.NET</a:t>
            </a:r>
          </a:p>
        </p:txBody>
      </p:sp>
      <p:sp>
        <p:nvSpPr>
          <p:cNvPr id="25" name="Flowchart: Predefined Process 24"/>
          <p:cNvSpPr/>
          <p:nvPr/>
        </p:nvSpPr>
        <p:spPr bwMode="auto">
          <a:xfrm>
            <a:off x="6735232" y="2273639"/>
            <a:ext cx="1807898" cy="919003"/>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ASP.NET</a:t>
            </a:r>
          </a:p>
        </p:txBody>
      </p:sp>
      <p:sp>
        <p:nvSpPr>
          <p:cNvPr id="26" name="Flowchart: Predefined Process 25"/>
          <p:cNvSpPr/>
          <p:nvPr/>
        </p:nvSpPr>
        <p:spPr bwMode="auto">
          <a:xfrm>
            <a:off x="6887632" y="2426039"/>
            <a:ext cx="1807898" cy="919003"/>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ASP.NET</a:t>
            </a:r>
          </a:p>
        </p:txBody>
      </p:sp>
    </p:spTree>
    <p:extLst>
      <p:ext uri="{BB962C8B-B14F-4D97-AF65-F5344CB8AC3E}">
        <p14:creationId xmlns:p14="http://schemas.microsoft.com/office/powerpoint/2010/main" val="40639805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Processing Application</a:t>
            </a:r>
            <a:endParaRPr lang="en-US" dirty="0"/>
          </a:p>
        </p:txBody>
      </p:sp>
      <p:sp>
        <p:nvSpPr>
          <p:cNvPr id="3" name="Content Placeholder 2"/>
          <p:cNvSpPr>
            <a:spLocks noGrp="1"/>
          </p:cNvSpPr>
          <p:nvPr>
            <p:ph idx="1"/>
          </p:nvPr>
        </p:nvSpPr>
        <p:spPr/>
        <p:txBody>
          <a:bodyPr/>
          <a:lstStyle/>
          <a:p>
            <a:pPr indent="0">
              <a:buNone/>
            </a:pPr>
            <a:r>
              <a:rPr lang="en-US" dirty="0" smtClean="0"/>
              <a:t>Many Worker Roles to process data and perform calculations</a:t>
            </a:r>
          </a:p>
          <a:p>
            <a:pPr indent="0">
              <a:buNone/>
            </a:pPr>
            <a:r>
              <a:rPr lang="en-US" dirty="0" smtClean="0"/>
              <a:t>Data stored as blobs</a:t>
            </a:r>
          </a:p>
          <a:p>
            <a:pPr indent="0">
              <a:buNone/>
            </a:pPr>
            <a:r>
              <a:rPr lang="en-US" dirty="0" smtClean="0"/>
              <a:t>One Web Role for control.</a:t>
            </a:r>
          </a:p>
          <a:p>
            <a:pPr indent="0">
              <a:buNone/>
            </a:pPr>
            <a:r>
              <a:rPr lang="en-US" dirty="0" smtClean="0"/>
              <a:t>Roles communicate with each other via queues.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
          <p:cNvPicPr>
            <a:picLocks noChangeAspect="1" noChangeArrowheads="1"/>
          </p:cNvPicPr>
          <p:nvPr/>
        </p:nvPicPr>
        <p:blipFill>
          <a:blip r:embed="rId2" cstate="print"/>
          <a:srcRect/>
          <a:stretch>
            <a:fillRect/>
          </a:stretch>
        </p:blipFill>
        <p:spPr bwMode="auto">
          <a:xfrm>
            <a:off x="6577781" y="2209800"/>
            <a:ext cx="717550" cy="695325"/>
          </a:xfrm>
          <a:prstGeom prst="rect">
            <a:avLst/>
          </a:prstGeom>
          <a:noFill/>
          <a:ln w="9525">
            <a:noFill/>
            <a:miter lim="800000"/>
            <a:headEnd/>
            <a:tailEnd/>
          </a:ln>
        </p:spPr>
      </p:pic>
      <p:sp>
        <p:nvSpPr>
          <p:cNvPr id="2" name="Title 1"/>
          <p:cNvSpPr>
            <a:spLocks noGrp="1"/>
          </p:cNvSpPr>
          <p:nvPr>
            <p:ph type="title"/>
          </p:nvPr>
        </p:nvSpPr>
        <p:spPr/>
        <p:txBody>
          <a:bodyPr/>
          <a:lstStyle/>
          <a:p>
            <a:r>
              <a:rPr lang="en-US" altLang="zh-CN" dirty="0"/>
              <a:t>Mainframe </a:t>
            </a:r>
            <a:r>
              <a:rPr lang="en-US" altLang="zh-CN" dirty="0" smtClean="0"/>
              <a:t>Architecture</a:t>
            </a:r>
            <a:endParaRPr lang="zh-CN" altLang="en-US" dirty="0"/>
          </a:p>
        </p:txBody>
      </p:sp>
      <p:sp>
        <p:nvSpPr>
          <p:cNvPr id="3" name="Content Placeholder 2"/>
          <p:cNvSpPr>
            <a:spLocks noGrp="1"/>
          </p:cNvSpPr>
          <p:nvPr>
            <p:ph idx="1"/>
          </p:nvPr>
        </p:nvSpPr>
        <p:spPr/>
        <p:txBody>
          <a:bodyPr>
            <a:normAutofit lnSpcReduction="10000"/>
          </a:bodyPr>
          <a:lstStyle/>
          <a:p>
            <a:pPr marL="266700" indent="-266700">
              <a:buSzTx/>
              <a:defRPr/>
            </a:pPr>
            <a:r>
              <a:rPr lang="en-US" altLang="zh-CN" dirty="0"/>
              <a:t>Approach</a:t>
            </a:r>
          </a:p>
          <a:p>
            <a:pPr marL="742950" lvl="1" indent="-285750">
              <a:defRPr/>
            </a:pPr>
            <a:r>
              <a:rPr lang="en-US" altLang="zh-CN" dirty="0"/>
              <a:t>Mainframe provides all resources and logic</a:t>
            </a:r>
          </a:p>
          <a:p>
            <a:pPr marL="742950" lvl="1" indent="-285750">
              <a:defRPr/>
            </a:pPr>
            <a:r>
              <a:rPr lang="en-US" altLang="zh-CN" dirty="0"/>
              <a:t>Terminals for user interaction (thin clients)</a:t>
            </a:r>
          </a:p>
          <a:p>
            <a:pPr marL="266700" indent="-266700">
              <a:buSzTx/>
              <a:defRPr/>
            </a:pPr>
            <a:r>
              <a:rPr lang="en-US" altLang="zh-CN" dirty="0"/>
              <a:t>Advantages</a:t>
            </a:r>
          </a:p>
          <a:p>
            <a:pPr marL="742950" lvl="1" indent="-285750">
              <a:defRPr/>
            </a:pPr>
            <a:r>
              <a:rPr lang="en-US" altLang="zh-CN" dirty="0"/>
              <a:t>Simple deployment</a:t>
            </a:r>
          </a:p>
          <a:p>
            <a:pPr marL="266700" indent="-266700">
              <a:buSzTx/>
              <a:defRPr/>
            </a:pPr>
            <a:r>
              <a:rPr lang="en-US" altLang="zh-CN" dirty="0"/>
              <a:t>Problems and Limitations</a:t>
            </a:r>
          </a:p>
          <a:p>
            <a:pPr marL="723900" lvl="1" indent="-266700">
              <a:defRPr/>
            </a:pPr>
            <a:r>
              <a:rPr lang="en-US" altLang="zh-CN" dirty="0"/>
              <a:t>Limited GUI capabilities</a:t>
            </a:r>
          </a:p>
          <a:p>
            <a:pPr marL="723900" lvl="1" indent="-266700">
              <a:defRPr/>
            </a:pPr>
            <a:r>
              <a:rPr lang="en-US" altLang="zh-CN" dirty="0"/>
              <a:t>Every client allocates server resources </a:t>
            </a:r>
            <a:r>
              <a:rPr lang="en-US" altLang="zh-CN" dirty="0">
                <a:sym typeface="Wingdings" pitchFamily="2" charset="2"/>
              </a:rPr>
              <a:t></a:t>
            </a:r>
            <a:endParaRPr lang="en-US" altLang="zh-CN" dirty="0"/>
          </a:p>
          <a:p>
            <a:pPr marL="723900" lvl="1" indent="-266700">
              <a:defRPr/>
            </a:pPr>
            <a:r>
              <a:rPr lang="en-US" altLang="zh-CN" dirty="0">
                <a:solidFill>
                  <a:srgbClr val="CC0000"/>
                </a:solidFill>
              </a:rPr>
              <a:t>Limited </a:t>
            </a:r>
            <a:r>
              <a:rPr lang="en-US" altLang="zh-CN" dirty="0" smtClean="0">
                <a:solidFill>
                  <a:srgbClr val="CC0000"/>
                </a:solidFill>
              </a:rPr>
              <a:t>scalability</a:t>
            </a:r>
            <a:endParaRPr lang="en-US" altLang="zh-CN" dirty="0">
              <a:solidFill>
                <a:srgbClr val="CC0000"/>
              </a:solidFill>
            </a:endParaRPr>
          </a:p>
        </p:txBody>
      </p:sp>
      <p:grpSp>
        <p:nvGrpSpPr>
          <p:cNvPr id="4" name="Group 4"/>
          <p:cNvGrpSpPr>
            <a:grpSpLocks/>
          </p:cNvGrpSpPr>
          <p:nvPr/>
        </p:nvGrpSpPr>
        <p:grpSpPr bwMode="auto">
          <a:xfrm>
            <a:off x="6131694" y="3464967"/>
            <a:ext cx="1865312" cy="1849437"/>
            <a:chOff x="3421" y="1181"/>
            <a:chExt cx="1855" cy="1850"/>
          </a:xfrm>
        </p:grpSpPr>
        <p:sp>
          <p:nvSpPr>
            <p:cNvPr id="5" name="Freeform 5"/>
            <p:cNvSpPr>
              <a:spLocks/>
            </p:cNvSpPr>
            <p:nvPr/>
          </p:nvSpPr>
          <p:spPr bwMode="auto">
            <a:xfrm>
              <a:off x="3421" y="2105"/>
              <a:ext cx="1855" cy="926"/>
            </a:xfrm>
            <a:custGeom>
              <a:avLst/>
              <a:gdLst>
                <a:gd name="T0" fmla="*/ 925 w 1855"/>
                <a:gd name="T1" fmla="*/ 0 h 926"/>
                <a:gd name="T2" fmla="*/ 1854 w 1855"/>
                <a:gd name="T3" fmla="*/ 461 h 926"/>
                <a:gd name="T4" fmla="*/ 925 w 1855"/>
                <a:gd name="T5" fmla="*/ 925 h 926"/>
                <a:gd name="T6" fmla="*/ 0 w 1855"/>
                <a:gd name="T7" fmla="*/ 461 h 926"/>
                <a:gd name="T8" fmla="*/ 925 w 1855"/>
                <a:gd name="T9" fmla="*/ 0 h 926"/>
                <a:gd name="T10" fmla="*/ 0 60000 65536"/>
                <a:gd name="T11" fmla="*/ 0 60000 65536"/>
                <a:gd name="T12" fmla="*/ 0 60000 65536"/>
                <a:gd name="T13" fmla="*/ 0 60000 65536"/>
                <a:gd name="T14" fmla="*/ 0 60000 65536"/>
                <a:gd name="T15" fmla="*/ 0 w 1855"/>
                <a:gd name="T16" fmla="*/ 0 h 926"/>
                <a:gd name="T17" fmla="*/ 1855 w 1855"/>
                <a:gd name="T18" fmla="*/ 926 h 926"/>
              </a:gdLst>
              <a:ahLst/>
              <a:cxnLst>
                <a:cxn ang="T10">
                  <a:pos x="T0" y="T1"/>
                </a:cxn>
                <a:cxn ang="T11">
                  <a:pos x="T2" y="T3"/>
                </a:cxn>
                <a:cxn ang="T12">
                  <a:pos x="T4" y="T5"/>
                </a:cxn>
                <a:cxn ang="T13">
                  <a:pos x="T6" y="T7"/>
                </a:cxn>
                <a:cxn ang="T14">
                  <a:pos x="T8" y="T9"/>
                </a:cxn>
              </a:cxnLst>
              <a:rect l="T15" t="T16" r="T17" b="T18"/>
              <a:pathLst>
                <a:path w="1855" h="926">
                  <a:moveTo>
                    <a:pt x="925" y="0"/>
                  </a:moveTo>
                  <a:lnTo>
                    <a:pt x="1854" y="461"/>
                  </a:lnTo>
                  <a:lnTo>
                    <a:pt x="925" y="925"/>
                  </a:lnTo>
                  <a:lnTo>
                    <a:pt x="0" y="461"/>
                  </a:lnTo>
                  <a:lnTo>
                    <a:pt x="925" y="0"/>
                  </a:lnTo>
                </a:path>
              </a:pathLst>
            </a:custGeom>
            <a:solidFill>
              <a:srgbClr val="CBCBCB"/>
            </a:solidFill>
            <a:ln w="9525" cap="rnd">
              <a:noFill/>
              <a:round/>
              <a:headEnd type="none" w="sm" len="sm"/>
              <a:tailEnd type="none" w="sm" len="sm"/>
            </a:ln>
          </p:spPr>
          <p:txBody>
            <a:bodyPr/>
            <a:lstStyle/>
            <a:p>
              <a:endParaRPr lang="haw-US"/>
            </a:p>
          </p:txBody>
        </p:sp>
        <p:sp>
          <p:nvSpPr>
            <p:cNvPr id="6" name="Freeform 6"/>
            <p:cNvSpPr>
              <a:spLocks/>
            </p:cNvSpPr>
            <p:nvPr/>
          </p:nvSpPr>
          <p:spPr bwMode="auto">
            <a:xfrm>
              <a:off x="3421" y="1181"/>
              <a:ext cx="1855" cy="926"/>
            </a:xfrm>
            <a:custGeom>
              <a:avLst/>
              <a:gdLst>
                <a:gd name="T0" fmla="*/ 925 w 1855"/>
                <a:gd name="T1" fmla="*/ 0 h 926"/>
                <a:gd name="T2" fmla="*/ 1854 w 1855"/>
                <a:gd name="T3" fmla="*/ 461 h 926"/>
                <a:gd name="T4" fmla="*/ 925 w 1855"/>
                <a:gd name="T5" fmla="*/ 925 h 926"/>
                <a:gd name="T6" fmla="*/ 0 w 1855"/>
                <a:gd name="T7" fmla="*/ 461 h 926"/>
                <a:gd name="T8" fmla="*/ 925 w 1855"/>
                <a:gd name="T9" fmla="*/ 0 h 926"/>
                <a:gd name="T10" fmla="*/ 0 60000 65536"/>
                <a:gd name="T11" fmla="*/ 0 60000 65536"/>
                <a:gd name="T12" fmla="*/ 0 60000 65536"/>
                <a:gd name="T13" fmla="*/ 0 60000 65536"/>
                <a:gd name="T14" fmla="*/ 0 60000 65536"/>
                <a:gd name="T15" fmla="*/ 0 w 1855"/>
                <a:gd name="T16" fmla="*/ 0 h 926"/>
                <a:gd name="T17" fmla="*/ 1855 w 1855"/>
                <a:gd name="T18" fmla="*/ 926 h 926"/>
              </a:gdLst>
              <a:ahLst/>
              <a:cxnLst>
                <a:cxn ang="T10">
                  <a:pos x="T0" y="T1"/>
                </a:cxn>
                <a:cxn ang="T11">
                  <a:pos x="T2" y="T3"/>
                </a:cxn>
                <a:cxn ang="T12">
                  <a:pos x="T4" y="T5"/>
                </a:cxn>
                <a:cxn ang="T13">
                  <a:pos x="T6" y="T7"/>
                </a:cxn>
                <a:cxn ang="T14">
                  <a:pos x="T8" y="T9"/>
                </a:cxn>
              </a:cxnLst>
              <a:rect l="T15" t="T16" r="T17" b="T18"/>
              <a:pathLst>
                <a:path w="1855" h="926">
                  <a:moveTo>
                    <a:pt x="925" y="0"/>
                  </a:moveTo>
                  <a:lnTo>
                    <a:pt x="1854" y="461"/>
                  </a:lnTo>
                  <a:lnTo>
                    <a:pt x="925" y="925"/>
                  </a:lnTo>
                  <a:lnTo>
                    <a:pt x="0" y="461"/>
                  </a:lnTo>
                  <a:lnTo>
                    <a:pt x="925" y="0"/>
                  </a:lnTo>
                </a:path>
              </a:pathLst>
            </a:custGeom>
            <a:solidFill>
              <a:srgbClr val="B2B2B2"/>
            </a:solidFill>
            <a:ln w="9525" cap="rnd">
              <a:noFill/>
              <a:round/>
              <a:headEnd type="none" w="sm" len="sm"/>
              <a:tailEnd type="none" w="sm" len="sm"/>
            </a:ln>
          </p:spPr>
          <p:txBody>
            <a:bodyPr/>
            <a:lstStyle/>
            <a:p>
              <a:endParaRPr lang="haw-US"/>
            </a:p>
          </p:txBody>
        </p:sp>
        <p:sp>
          <p:nvSpPr>
            <p:cNvPr id="7" name="Freeform 7"/>
            <p:cNvSpPr>
              <a:spLocks/>
            </p:cNvSpPr>
            <p:nvPr/>
          </p:nvSpPr>
          <p:spPr bwMode="auto">
            <a:xfrm>
              <a:off x="3421" y="1645"/>
              <a:ext cx="926" cy="1386"/>
            </a:xfrm>
            <a:custGeom>
              <a:avLst/>
              <a:gdLst>
                <a:gd name="T0" fmla="*/ 0 w 926"/>
                <a:gd name="T1" fmla="*/ 0 h 1386"/>
                <a:gd name="T2" fmla="*/ 925 w 926"/>
                <a:gd name="T3" fmla="*/ 463 h 1386"/>
                <a:gd name="T4" fmla="*/ 925 w 926"/>
                <a:gd name="T5" fmla="*/ 1385 h 1386"/>
                <a:gd name="T6" fmla="*/ 0 w 926"/>
                <a:gd name="T7" fmla="*/ 921 h 1386"/>
                <a:gd name="T8" fmla="*/ 0 w 926"/>
                <a:gd name="T9" fmla="*/ 0 h 1386"/>
                <a:gd name="T10" fmla="*/ 0 60000 65536"/>
                <a:gd name="T11" fmla="*/ 0 60000 65536"/>
                <a:gd name="T12" fmla="*/ 0 60000 65536"/>
                <a:gd name="T13" fmla="*/ 0 60000 65536"/>
                <a:gd name="T14" fmla="*/ 0 60000 65536"/>
                <a:gd name="T15" fmla="*/ 0 w 926"/>
                <a:gd name="T16" fmla="*/ 0 h 1386"/>
                <a:gd name="T17" fmla="*/ 926 w 926"/>
                <a:gd name="T18" fmla="*/ 1386 h 1386"/>
              </a:gdLst>
              <a:ahLst/>
              <a:cxnLst>
                <a:cxn ang="T10">
                  <a:pos x="T0" y="T1"/>
                </a:cxn>
                <a:cxn ang="T11">
                  <a:pos x="T2" y="T3"/>
                </a:cxn>
                <a:cxn ang="T12">
                  <a:pos x="T4" y="T5"/>
                </a:cxn>
                <a:cxn ang="T13">
                  <a:pos x="T6" y="T7"/>
                </a:cxn>
                <a:cxn ang="T14">
                  <a:pos x="T8" y="T9"/>
                </a:cxn>
              </a:cxnLst>
              <a:rect l="T15" t="T16" r="T17" b="T18"/>
              <a:pathLst>
                <a:path w="926" h="1386">
                  <a:moveTo>
                    <a:pt x="0" y="0"/>
                  </a:moveTo>
                  <a:lnTo>
                    <a:pt x="925" y="463"/>
                  </a:lnTo>
                  <a:lnTo>
                    <a:pt x="925" y="1385"/>
                  </a:lnTo>
                  <a:lnTo>
                    <a:pt x="0" y="921"/>
                  </a:lnTo>
                  <a:lnTo>
                    <a:pt x="0" y="0"/>
                  </a:lnTo>
                </a:path>
              </a:pathLst>
            </a:custGeom>
            <a:solidFill>
              <a:srgbClr val="DDDDDD"/>
            </a:solidFill>
            <a:ln w="9525" cap="rnd">
              <a:noFill/>
              <a:round/>
              <a:headEnd type="none" w="sm" len="sm"/>
              <a:tailEnd type="none" w="sm" len="sm"/>
            </a:ln>
          </p:spPr>
          <p:txBody>
            <a:bodyPr/>
            <a:lstStyle/>
            <a:p>
              <a:endParaRPr lang="haw-US"/>
            </a:p>
          </p:txBody>
        </p:sp>
        <p:sp>
          <p:nvSpPr>
            <p:cNvPr id="8" name="Freeform 8"/>
            <p:cNvSpPr>
              <a:spLocks/>
            </p:cNvSpPr>
            <p:nvPr/>
          </p:nvSpPr>
          <p:spPr bwMode="auto">
            <a:xfrm>
              <a:off x="4346" y="1645"/>
              <a:ext cx="930" cy="1386"/>
            </a:xfrm>
            <a:custGeom>
              <a:avLst/>
              <a:gdLst>
                <a:gd name="T0" fmla="*/ 0 w 930"/>
                <a:gd name="T1" fmla="*/ 463 h 1386"/>
                <a:gd name="T2" fmla="*/ 929 w 930"/>
                <a:gd name="T3" fmla="*/ 0 h 1386"/>
                <a:gd name="T4" fmla="*/ 929 w 930"/>
                <a:gd name="T5" fmla="*/ 921 h 1386"/>
                <a:gd name="T6" fmla="*/ 0 w 930"/>
                <a:gd name="T7" fmla="*/ 1385 h 1386"/>
                <a:gd name="T8" fmla="*/ 0 w 930"/>
                <a:gd name="T9" fmla="*/ 463 h 1386"/>
                <a:gd name="T10" fmla="*/ 0 60000 65536"/>
                <a:gd name="T11" fmla="*/ 0 60000 65536"/>
                <a:gd name="T12" fmla="*/ 0 60000 65536"/>
                <a:gd name="T13" fmla="*/ 0 60000 65536"/>
                <a:gd name="T14" fmla="*/ 0 60000 65536"/>
                <a:gd name="T15" fmla="*/ 0 w 930"/>
                <a:gd name="T16" fmla="*/ 0 h 1386"/>
                <a:gd name="T17" fmla="*/ 930 w 930"/>
                <a:gd name="T18" fmla="*/ 1386 h 1386"/>
              </a:gdLst>
              <a:ahLst/>
              <a:cxnLst>
                <a:cxn ang="T10">
                  <a:pos x="T0" y="T1"/>
                </a:cxn>
                <a:cxn ang="T11">
                  <a:pos x="T2" y="T3"/>
                </a:cxn>
                <a:cxn ang="T12">
                  <a:pos x="T4" y="T5"/>
                </a:cxn>
                <a:cxn ang="T13">
                  <a:pos x="T6" y="T7"/>
                </a:cxn>
                <a:cxn ang="T14">
                  <a:pos x="T8" y="T9"/>
                </a:cxn>
              </a:cxnLst>
              <a:rect l="T15" t="T16" r="T17" b="T18"/>
              <a:pathLst>
                <a:path w="930" h="1386">
                  <a:moveTo>
                    <a:pt x="0" y="463"/>
                  </a:moveTo>
                  <a:lnTo>
                    <a:pt x="929" y="0"/>
                  </a:lnTo>
                  <a:lnTo>
                    <a:pt x="929" y="921"/>
                  </a:lnTo>
                  <a:lnTo>
                    <a:pt x="0" y="1385"/>
                  </a:lnTo>
                  <a:lnTo>
                    <a:pt x="0" y="463"/>
                  </a:lnTo>
                </a:path>
              </a:pathLst>
            </a:custGeom>
            <a:solidFill>
              <a:srgbClr val="393939"/>
            </a:solidFill>
            <a:ln w="9525" cap="rnd">
              <a:noFill/>
              <a:round/>
              <a:headEnd type="none" w="sm" len="sm"/>
              <a:tailEnd type="none" w="sm" len="sm"/>
            </a:ln>
          </p:spPr>
          <p:txBody>
            <a:bodyPr/>
            <a:lstStyle/>
            <a:p>
              <a:endParaRPr lang="haw-US"/>
            </a:p>
          </p:txBody>
        </p:sp>
        <p:sp>
          <p:nvSpPr>
            <p:cNvPr id="9" name="Freeform 9"/>
            <p:cNvSpPr>
              <a:spLocks/>
            </p:cNvSpPr>
            <p:nvPr/>
          </p:nvSpPr>
          <p:spPr bwMode="auto">
            <a:xfrm>
              <a:off x="3586" y="1942"/>
              <a:ext cx="280" cy="169"/>
            </a:xfrm>
            <a:custGeom>
              <a:avLst/>
              <a:gdLst>
                <a:gd name="T0" fmla="*/ 0 w 280"/>
                <a:gd name="T1" fmla="*/ 0 h 169"/>
                <a:gd name="T2" fmla="*/ 279 w 280"/>
                <a:gd name="T3" fmla="*/ 138 h 169"/>
                <a:gd name="T4" fmla="*/ 279 w 280"/>
                <a:gd name="T5" fmla="*/ 168 h 169"/>
                <a:gd name="T6" fmla="*/ 0 w 280"/>
                <a:gd name="T7" fmla="*/ 25 h 169"/>
                <a:gd name="T8" fmla="*/ 0 w 280"/>
                <a:gd name="T9" fmla="*/ 0 h 169"/>
                <a:gd name="T10" fmla="*/ 0 60000 65536"/>
                <a:gd name="T11" fmla="*/ 0 60000 65536"/>
                <a:gd name="T12" fmla="*/ 0 60000 65536"/>
                <a:gd name="T13" fmla="*/ 0 60000 65536"/>
                <a:gd name="T14" fmla="*/ 0 60000 65536"/>
                <a:gd name="T15" fmla="*/ 0 w 280"/>
                <a:gd name="T16" fmla="*/ 0 h 169"/>
                <a:gd name="T17" fmla="*/ 280 w 280"/>
                <a:gd name="T18" fmla="*/ 169 h 169"/>
              </a:gdLst>
              <a:ahLst/>
              <a:cxnLst>
                <a:cxn ang="T10">
                  <a:pos x="T0" y="T1"/>
                </a:cxn>
                <a:cxn ang="T11">
                  <a:pos x="T2" y="T3"/>
                </a:cxn>
                <a:cxn ang="T12">
                  <a:pos x="T4" y="T5"/>
                </a:cxn>
                <a:cxn ang="T13">
                  <a:pos x="T6" y="T7"/>
                </a:cxn>
                <a:cxn ang="T14">
                  <a:pos x="T8" y="T9"/>
                </a:cxn>
              </a:cxnLst>
              <a:rect l="T15" t="T16" r="T17" b="T18"/>
              <a:pathLst>
                <a:path w="280" h="169">
                  <a:moveTo>
                    <a:pt x="0" y="0"/>
                  </a:moveTo>
                  <a:lnTo>
                    <a:pt x="279" y="138"/>
                  </a:lnTo>
                  <a:lnTo>
                    <a:pt x="279" y="168"/>
                  </a:lnTo>
                  <a:lnTo>
                    <a:pt x="0" y="25"/>
                  </a:lnTo>
                  <a:lnTo>
                    <a:pt x="0" y="0"/>
                  </a:lnTo>
                </a:path>
              </a:pathLst>
            </a:custGeom>
            <a:solidFill>
              <a:srgbClr val="393939"/>
            </a:solidFill>
            <a:ln w="9525" cap="rnd">
              <a:noFill/>
              <a:round/>
              <a:headEnd type="none" w="sm" len="sm"/>
              <a:tailEnd type="none" w="sm" len="sm"/>
            </a:ln>
          </p:spPr>
          <p:txBody>
            <a:bodyPr/>
            <a:lstStyle/>
            <a:p>
              <a:endParaRPr lang="haw-US"/>
            </a:p>
          </p:txBody>
        </p:sp>
        <p:sp>
          <p:nvSpPr>
            <p:cNvPr id="10" name="Freeform 10"/>
            <p:cNvSpPr>
              <a:spLocks/>
            </p:cNvSpPr>
            <p:nvPr/>
          </p:nvSpPr>
          <p:spPr bwMode="auto">
            <a:xfrm>
              <a:off x="3421" y="1645"/>
              <a:ext cx="107" cy="977"/>
            </a:xfrm>
            <a:custGeom>
              <a:avLst/>
              <a:gdLst>
                <a:gd name="T0" fmla="*/ 0 w 107"/>
                <a:gd name="T1" fmla="*/ 0 h 977"/>
                <a:gd name="T2" fmla="*/ 106 w 107"/>
                <a:gd name="T3" fmla="*/ 52 h 977"/>
                <a:gd name="T4" fmla="*/ 106 w 107"/>
                <a:gd name="T5" fmla="*/ 976 h 977"/>
                <a:gd name="T6" fmla="*/ 0 w 107"/>
                <a:gd name="T7" fmla="*/ 921 h 977"/>
                <a:gd name="T8" fmla="*/ 0 w 107"/>
                <a:gd name="T9" fmla="*/ 0 h 977"/>
                <a:gd name="T10" fmla="*/ 0 60000 65536"/>
                <a:gd name="T11" fmla="*/ 0 60000 65536"/>
                <a:gd name="T12" fmla="*/ 0 60000 65536"/>
                <a:gd name="T13" fmla="*/ 0 60000 65536"/>
                <a:gd name="T14" fmla="*/ 0 60000 65536"/>
                <a:gd name="T15" fmla="*/ 0 w 107"/>
                <a:gd name="T16" fmla="*/ 0 h 977"/>
                <a:gd name="T17" fmla="*/ 107 w 107"/>
                <a:gd name="T18" fmla="*/ 977 h 977"/>
              </a:gdLst>
              <a:ahLst/>
              <a:cxnLst>
                <a:cxn ang="T10">
                  <a:pos x="T0" y="T1"/>
                </a:cxn>
                <a:cxn ang="T11">
                  <a:pos x="T2" y="T3"/>
                </a:cxn>
                <a:cxn ang="T12">
                  <a:pos x="T4" y="T5"/>
                </a:cxn>
                <a:cxn ang="T13">
                  <a:pos x="T6" y="T7"/>
                </a:cxn>
                <a:cxn ang="T14">
                  <a:pos x="T8" y="T9"/>
                </a:cxn>
              </a:cxnLst>
              <a:rect l="T15" t="T16" r="T17" b="T18"/>
              <a:pathLst>
                <a:path w="107" h="977">
                  <a:moveTo>
                    <a:pt x="0" y="0"/>
                  </a:moveTo>
                  <a:lnTo>
                    <a:pt x="106" y="52"/>
                  </a:lnTo>
                  <a:lnTo>
                    <a:pt x="106" y="976"/>
                  </a:lnTo>
                  <a:lnTo>
                    <a:pt x="0" y="921"/>
                  </a:lnTo>
                  <a:lnTo>
                    <a:pt x="0" y="0"/>
                  </a:lnTo>
                </a:path>
              </a:pathLst>
            </a:custGeom>
            <a:solidFill>
              <a:srgbClr val="969696"/>
            </a:solidFill>
            <a:ln w="9525" cap="rnd">
              <a:noFill/>
              <a:round/>
              <a:headEnd type="none" w="sm" len="sm"/>
              <a:tailEnd type="none" w="sm" len="sm"/>
            </a:ln>
          </p:spPr>
          <p:txBody>
            <a:bodyPr/>
            <a:lstStyle/>
            <a:p>
              <a:endParaRPr lang="haw-US"/>
            </a:p>
          </p:txBody>
        </p:sp>
        <p:sp>
          <p:nvSpPr>
            <p:cNvPr id="11" name="Freeform 11"/>
            <p:cNvSpPr>
              <a:spLocks/>
            </p:cNvSpPr>
            <p:nvPr/>
          </p:nvSpPr>
          <p:spPr bwMode="auto">
            <a:xfrm>
              <a:off x="3821" y="2444"/>
              <a:ext cx="60" cy="350"/>
            </a:xfrm>
            <a:custGeom>
              <a:avLst/>
              <a:gdLst>
                <a:gd name="T0" fmla="*/ 0 w 60"/>
                <a:gd name="T1" fmla="*/ 0 h 350"/>
                <a:gd name="T2" fmla="*/ 59 w 60"/>
                <a:gd name="T3" fmla="*/ 23 h 350"/>
                <a:gd name="T4" fmla="*/ 59 w 60"/>
                <a:gd name="T5" fmla="*/ 349 h 350"/>
                <a:gd name="T6" fmla="*/ 0 w 60"/>
                <a:gd name="T7" fmla="*/ 323 h 350"/>
                <a:gd name="T8" fmla="*/ 0 w 60"/>
                <a:gd name="T9" fmla="*/ 0 h 350"/>
                <a:gd name="T10" fmla="*/ 0 60000 65536"/>
                <a:gd name="T11" fmla="*/ 0 60000 65536"/>
                <a:gd name="T12" fmla="*/ 0 60000 65536"/>
                <a:gd name="T13" fmla="*/ 0 60000 65536"/>
                <a:gd name="T14" fmla="*/ 0 60000 65536"/>
                <a:gd name="T15" fmla="*/ 0 w 60"/>
                <a:gd name="T16" fmla="*/ 0 h 350"/>
                <a:gd name="T17" fmla="*/ 60 w 60"/>
                <a:gd name="T18" fmla="*/ 350 h 350"/>
              </a:gdLst>
              <a:ahLst/>
              <a:cxnLst>
                <a:cxn ang="T10">
                  <a:pos x="T0" y="T1"/>
                </a:cxn>
                <a:cxn ang="T11">
                  <a:pos x="T2" y="T3"/>
                </a:cxn>
                <a:cxn ang="T12">
                  <a:pos x="T4" y="T5"/>
                </a:cxn>
                <a:cxn ang="T13">
                  <a:pos x="T6" y="T7"/>
                </a:cxn>
                <a:cxn ang="T14">
                  <a:pos x="T8" y="T9"/>
                </a:cxn>
              </a:cxnLst>
              <a:rect l="T15" t="T16" r="T17" b="T18"/>
              <a:pathLst>
                <a:path w="60" h="350">
                  <a:moveTo>
                    <a:pt x="0" y="0"/>
                  </a:moveTo>
                  <a:lnTo>
                    <a:pt x="59" y="23"/>
                  </a:lnTo>
                  <a:lnTo>
                    <a:pt x="59" y="349"/>
                  </a:lnTo>
                  <a:lnTo>
                    <a:pt x="0" y="323"/>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2" name="Freeform 12"/>
            <p:cNvSpPr>
              <a:spLocks/>
            </p:cNvSpPr>
            <p:nvPr/>
          </p:nvSpPr>
          <p:spPr bwMode="auto">
            <a:xfrm>
              <a:off x="3586" y="2327"/>
              <a:ext cx="60" cy="346"/>
            </a:xfrm>
            <a:custGeom>
              <a:avLst/>
              <a:gdLst>
                <a:gd name="T0" fmla="*/ 0 w 60"/>
                <a:gd name="T1" fmla="*/ 0 h 346"/>
                <a:gd name="T2" fmla="*/ 59 w 60"/>
                <a:gd name="T3" fmla="*/ 21 h 346"/>
                <a:gd name="T4" fmla="*/ 59 w 60"/>
                <a:gd name="T5" fmla="*/ 345 h 346"/>
                <a:gd name="T6" fmla="*/ 0 w 60"/>
                <a:gd name="T7" fmla="*/ 319 h 346"/>
                <a:gd name="T8" fmla="*/ 0 w 60"/>
                <a:gd name="T9" fmla="*/ 0 h 346"/>
                <a:gd name="T10" fmla="*/ 0 60000 65536"/>
                <a:gd name="T11" fmla="*/ 0 60000 65536"/>
                <a:gd name="T12" fmla="*/ 0 60000 65536"/>
                <a:gd name="T13" fmla="*/ 0 60000 65536"/>
                <a:gd name="T14" fmla="*/ 0 60000 65536"/>
                <a:gd name="T15" fmla="*/ 0 w 60"/>
                <a:gd name="T16" fmla="*/ 0 h 346"/>
                <a:gd name="T17" fmla="*/ 60 w 60"/>
                <a:gd name="T18" fmla="*/ 346 h 346"/>
              </a:gdLst>
              <a:ahLst/>
              <a:cxnLst>
                <a:cxn ang="T10">
                  <a:pos x="T0" y="T1"/>
                </a:cxn>
                <a:cxn ang="T11">
                  <a:pos x="T2" y="T3"/>
                </a:cxn>
                <a:cxn ang="T12">
                  <a:pos x="T4" y="T5"/>
                </a:cxn>
                <a:cxn ang="T13">
                  <a:pos x="T6" y="T7"/>
                </a:cxn>
                <a:cxn ang="T14">
                  <a:pos x="T8" y="T9"/>
                </a:cxn>
              </a:cxnLst>
              <a:rect l="T15" t="T16" r="T17" b="T18"/>
              <a:pathLst>
                <a:path w="60" h="346">
                  <a:moveTo>
                    <a:pt x="0" y="0"/>
                  </a:moveTo>
                  <a:lnTo>
                    <a:pt x="59" y="21"/>
                  </a:lnTo>
                  <a:lnTo>
                    <a:pt x="59" y="345"/>
                  </a:lnTo>
                  <a:lnTo>
                    <a:pt x="0" y="319"/>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3" name="Freeform 13"/>
            <p:cNvSpPr>
              <a:spLocks/>
            </p:cNvSpPr>
            <p:nvPr/>
          </p:nvSpPr>
          <p:spPr bwMode="auto">
            <a:xfrm>
              <a:off x="3707" y="2384"/>
              <a:ext cx="60" cy="349"/>
            </a:xfrm>
            <a:custGeom>
              <a:avLst/>
              <a:gdLst>
                <a:gd name="T0" fmla="*/ 0 w 60"/>
                <a:gd name="T1" fmla="*/ 0 h 349"/>
                <a:gd name="T2" fmla="*/ 59 w 60"/>
                <a:gd name="T3" fmla="*/ 23 h 349"/>
                <a:gd name="T4" fmla="*/ 59 w 60"/>
                <a:gd name="T5" fmla="*/ 348 h 349"/>
                <a:gd name="T6" fmla="*/ 0 w 60"/>
                <a:gd name="T7" fmla="*/ 322 h 349"/>
                <a:gd name="T8" fmla="*/ 0 w 60"/>
                <a:gd name="T9" fmla="*/ 0 h 349"/>
                <a:gd name="T10" fmla="*/ 0 60000 65536"/>
                <a:gd name="T11" fmla="*/ 0 60000 65536"/>
                <a:gd name="T12" fmla="*/ 0 60000 65536"/>
                <a:gd name="T13" fmla="*/ 0 60000 65536"/>
                <a:gd name="T14" fmla="*/ 0 60000 65536"/>
                <a:gd name="T15" fmla="*/ 0 w 60"/>
                <a:gd name="T16" fmla="*/ 0 h 349"/>
                <a:gd name="T17" fmla="*/ 60 w 60"/>
                <a:gd name="T18" fmla="*/ 349 h 349"/>
              </a:gdLst>
              <a:ahLst/>
              <a:cxnLst>
                <a:cxn ang="T10">
                  <a:pos x="T0" y="T1"/>
                </a:cxn>
                <a:cxn ang="T11">
                  <a:pos x="T2" y="T3"/>
                </a:cxn>
                <a:cxn ang="T12">
                  <a:pos x="T4" y="T5"/>
                </a:cxn>
                <a:cxn ang="T13">
                  <a:pos x="T6" y="T7"/>
                </a:cxn>
                <a:cxn ang="T14">
                  <a:pos x="T8" y="T9"/>
                </a:cxn>
              </a:cxnLst>
              <a:rect l="T15" t="T16" r="T17" b="T18"/>
              <a:pathLst>
                <a:path w="60" h="349">
                  <a:moveTo>
                    <a:pt x="0" y="0"/>
                  </a:moveTo>
                  <a:lnTo>
                    <a:pt x="59" y="23"/>
                  </a:lnTo>
                  <a:lnTo>
                    <a:pt x="59" y="348"/>
                  </a:lnTo>
                  <a:lnTo>
                    <a:pt x="0" y="322"/>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4" name="Freeform 14"/>
            <p:cNvSpPr>
              <a:spLocks/>
            </p:cNvSpPr>
            <p:nvPr/>
          </p:nvSpPr>
          <p:spPr bwMode="auto">
            <a:xfrm>
              <a:off x="3527" y="2001"/>
              <a:ext cx="412" cy="395"/>
            </a:xfrm>
            <a:custGeom>
              <a:avLst/>
              <a:gdLst>
                <a:gd name="T0" fmla="*/ 0 w 412"/>
                <a:gd name="T1" fmla="*/ 0 h 395"/>
                <a:gd name="T2" fmla="*/ 407 w 412"/>
                <a:gd name="T3" fmla="*/ 202 h 395"/>
                <a:gd name="T4" fmla="*/ 411 w 412"/>
                <a:gd name="T5" fmla="*/ 394 h 395"/>
                <a:gd name="T6" fmla="*/ 0 w 412"/>
                <a:gd name="T7" fmla="*/ 189 h 395"/>
                <a:gd name="T8" fmla="*/ 0 w 412"/>
                <a:gd name="T9" fmla="*/ 0 h 395"/>
                <a:gd name="T10" fmla="*/ 0 60000 65536"/>
                <a:gd name="T11" fmla="*/ 0 60000 65536"/>
                <a:gd name="T12" fmla="*/ 0 60000 65536"/>
                <a:gd name="T13" fmla="*/ 0 60000 65536"/>
                <a:gd name="T14" fmla="*/ 0 60000 65536"/>
                <a:gd name="T15" fmla="*/ 0 w 412"/>
                <a:gd name="T16" fmla="*/ 0 h 395"/>
                <a:gd name="T17" fmla="*/ 412 w 412"/>
                <a:gd name="T18" fmla="*/ 395 h 395"/>
              </a:gdLst>
              <a:ahLst/>
              <a:cxnLst>
                <a:cxn ang="T10">
                  <a:pos x="T0" y="T1"/>
                </a:cxn>
                <a:cxn ang="T11">
                  <a:pos x="T2" y="T3"/>
                </a:cxn>
                <a:cxn ang="T12">
                  <a:pos x="T4" y="T5"/>
                </a:cxn>
                <a:cxn ang="T13">
                  <a:pos x="T6" y="T7"/>
                </a:cxn>
                <a:cxn ang="T14">
                  <a:pos x="T8" y="T9"/>
                </a:cxn>
              </a:cxnLst>
              <a:rect l="T15" t="T16" r="T17" b="T18"/>
              <a:pathLst>
                <a:path w="412" h="395">
                  <a:moveTo>
                    <a:pt x="0" y="0"/>
                  </a:moveTo>
                  <a:lnTo>
                    <a:pt x="407" y="202"/>
                  </a:lnTo>
                  <a:lnTo>
                    <a:pt x="411" y="394"/>
                  </a:lnTo>
                  <a:lnTo>
                    <a:pt x="0" y="189"/>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15" name="Freeform 15"/>
            <p:cNvSpPr>
              <a:spLocks/>
            </p:cNvSpPr>
            <p:nvPr/>
          </p:nvSpPr>
          <p:spPr bwMode="auto">
            <a:xfrm>
              <a:off x="3935" y="1902"/>
              <a:ext cx="412" cy="1129"/>
            </a:xfrm>
            <a:custGeom>
              <a:avLst/>
              <a:gdLst>
                <a:gd name="T0" fmla="*/ 0 w 412"/>
                <a:gd name="T1" fmla="*/ 0 h 1129"/>
                <a:gd name="T2" fmla="*/ 411 w 412"/>
                <a:gd name="T3" fmla="*/ 206 h 1129"/>
                <a:gd name="T4" fmla="*/ 411 w 412"/>
                <a:gd name="T5" fmla="*/ 1128 h 1129"/>
                <a:gd name="T6" fmla="*/ 0 w 412"/>
                <a:gd name="T7" fmla="*/ 921 h 1129"/>
                <a:gd name="T8" fmla="*/ 0 w 412"/>
                <a:gd name="T9" fmla="*/ 0 h 1129"/>
                <a:gd name="T10" fmla="*/ 0 60000 65536"/>
                <a:gd name="T11" fmla="*/ 0 60000 65536"/>
                <a:gd name="T12" fmla="*/ 0 60000 65536"/>
                <a:gd name="T13" fmla="*/ 0 60000 65536"/>
                <a:gd name="T14" fmla="*/ 0 60000 65536"/>
                <a:gd name="T15" fmla="*/ 0 w 412"/>
                <a:gd name="T16" fmla="*/ 0 h 1129"/>
                <a:gd name="T17" fmla="*/ 412 w 412"/>
                <a:gd name="T18" fmla="*/ 1129 h 1129"/>
              </a:gdLst>
              <a:ahLst/>
              <a:cxnLst>
                <a:cxn ang="T10">
                  <a:pos x="T0" y="T1"/>
                </a:cxn>
                <a:cxn ang="T11">
                  <a:pos x="T2" y="T3"/>
                </a:cxn>
                <a:cxn ang="T12">
                  <a:pos x="T4" y="T5"/>
                </a:cxn>
                <a:cxn ang="T13">
                  <a:pos x="T6" y="T7"/>
                </a:cxn>
                <a:cxn ang="T14">
                  <a:pos x="T8" y="T9"/>
                </a:cxn>
              </a:cxnLst>
              <a:rect l="T15" t="T16" r="T17" b="T18"/>
              <a:pathLst>
                <a:path w="412" h="1129">
                  <a:moveTo>
                    <a:pt x="0" y="0"/>
                  </a:moveTo>
                  <a:lnTo>
                    <a:pt x="411" y="206"/>
                  </a:lnTo>
                  <a:lnTo>
                    <a:pt x="411" y="1128"/>
                  </a:lnTo>
                  <a:lnTo>
                    <a:pt x="0" y="921"/>
                  </a:lnTo>
                  <a:lnTo>
                    <a:pt x="0" y="0"/>
                  </a:lnTo>
                </a:path>
              </a:pathLst>
            </a:custGeom>
            <a:solidFill>
              <a:srgbClr val="777777"/>
            </a:solidFill>
            <a:ln w="9525" cap="rnd">
              <a:noFill/>
              <a:round/>
              <a:headEnd type="none" w="sm" len="sm"/>
              <a:tailEnd type="none" w="sm" len="sm"/>
            </a:ln>
          </p:spPr>
          <p:txBody>
            <a:bodyPr/>
            <a:lstStyle/>
            <a:p>
              <a:endParaRPr lang="haw-US"/>
            </a:p>
          </p:txBody>
        </p:sp>
        <p:sp>
          <p:nvSpPr>
            <p:cNvPr id="16" name="Freeform 16"/>
            <p:cNvSpPr>
              <a:spLocks/>
            </p:cNvSpPr>
            <p:nvPr/>
          </p:nvSpPr>
          <p:spPr bwMode="auto">
            <a:xfrm>
              <a:off x="3586" y="1862"/>
              <a:ext cx="284" cy="169"/>
            </a:xfrm>
            <a:custGeom>
              <a:avLst/>
              <a:gdLst>
                <a:gd name="T0" fmla="*/ 0 w 284"/>
                <a:gd name="T1" fmla="*/ 0 h 169"/>
                <a:gd name="T2" fmla="*/ 283 w 284"/>
                <a:gd name="T3" fmla="*/ 138 h 169"/>
                <a:gd name="T4" fmla="*/ 283 w 284"/>
                <a:gd name="T5" fmla="*/ 168 h 169"/>
                <a:gd name="T6" fmla="*/ 0 w 284"/>
                <a:gd name="T7" fmla="*/ 25 h 169"/>
                <a:gd name="T8" fmla="*/ 0 w 284"/>
                <a:gd name="T9" fmla="*/ 0 h 169"/>
                <a:gd name="T10" fmla="*/ 0 60000 65536"/>
                <a:gd name="T11" fmla="*/ 0 60000 65536"/>
                <a:gd name="T12" fmla="*/ 0 60000 65536"/>
                <a:gd name="T13" fmla="*/ 0 60000 65536"/>
                <a:gd name="T14" fmla="*/ 0 60000 65536"/>
                <a:gd name="T15" fmla="*/ 0 w 284"/>
                <a:gd name="T16" fmla="*/ 0 h 169"/>
                <a:gd name="T17" fmla="*/ 284 w 284"/>
                <a:gd name="T18" fmla="*/ 169 h 169"/>
              </a:gdLst>
              <a:ahLst/>
              <a:cxnLst>
                <a:cxn ang="T10">
                  <a:pos x="T0" y="T1"/>
                </a:cxn>
                <a:cxn ang="T11">
                  <a:pos x="T2" y="T3"/>
                </a:cxn>
                <a:cxn ang="T12">
                  <a:pos x="T4" y="T5"/>
                </a:cxn>
                <a:cxn ang="T13">
                  <a:pos x="T6" y="T7"/>
                </a:cxn>
                <a:cxn ang="T14">
                  <a:pos x="T8" y="T9"/>
                </a:cxn>
              </a:cxnLst>
              <a:rect l="T15" t="T16" r="T17" b="T18"/>
              <a:pathLst>
                <a:path w="284" h="169">
                  <a:moveTo>
                    <a:pt x="0" y="0"/>
                  </a:moveTo>
                  <a:lnTo>
                    <a:pt x="283" y="138"/>
                  </a:lnTo>
                  <a:lnTo>
                    <a:pt x="283" y="168"/>
                  </a:lnTo>
                  <a:lnTo>
                    <a:pt x="0" y="25"/>
                  </a:lnTo>
                  <a:lnTo>
                    <a:pt x="0" y="0"/>
                  </a:lnTo>
                </a:path>
              </a:pathLst>
            </a:custGeom>
            <a:solidFill>
              <a:srgbClr val="393939"/>
            </a:solidFill>
            <a:ln w="9525" cap="rnd">
              <a:noFill/>
              <a:round/>
              <a:headEnd type="none" w="sm" len="sm"/>
              <a:tailEnd type="none" w="sm" len="sm"/>
            </a:ln>
          </p:spPr>
          <p:txBody>
            <a:bodyPr/>
            <a:lstStyle/>
            <a:p>
              <a:endParaRPr lang="haw-US"/>
            </a:p>
          </p:txBody>
        </p:sp>
        <p:sp>
          <p:nvSpPr>
            <p:cNvPr id="17" name="Freeform 17"/>
            <p:cNvSpPr>
              <a:spLocks/>
            </p:cNvSpPr>
            <p:nvPr/>
          </p:nvSpPr>
          <p:spPr bwMode="auto">
            <a:xfrm>
              <a:off x="3586" y="1783"/>
              <a:ext cx="280" cy="171"/>
            </a:xfrm>
            <a:custGeom>
              <a:avLst/>
              <a:gdLst>
                <a:gd name="T0" fmla="*/ 0 w 280"/>
                <a:gd name="T1" fmla="*/ 0 h 171"/>
                <a:gd name="T2" fmla="*/ 279 w 280"/>
                <a:gd name="T3" fmla="*/ 140 h 171"/>
                <a:gd name="T4" fmla="*/ 279 w 280"/>
                <a:gd name="T5" fmla="*/ 170 h 171"/>
                <a:gd name="T6" fmla="*/ 0 w 280"/>
                <a:gd name="T7" fmla="*/ 25 h 171"/>
                <a:gd name="T8" fmla="*/ 0 w 280"/>
                <a:gd name="T9" fmla="*/ 0 h 171"/>
                <a:gd name="T10" fmla="*/ 0 60000 65536"/>
                <a:gd name="T11" fmla="*/ 0 60000 65536"/>
                <a:gd name="T12" fmla="*/ 0 60000 65536"/>
                <a:gd name="T13" fmla="*/ 0 60000 65536"/>
                <a:gd name="T14" fmla="*/ 0 60000 65536"/>
                <a:gd name="T15" fmla="*/ 0 w 280"/>
                <a:gd name="T16" fmla="*/ 0 h 171"/>
                <a:gd name="T17" fmla="*/ 280 w 280"/>
                <a:gd name="T18" fmla="*/ 171 h 171"/>
              </a:gdLst>
              <a:ahLst/>
              <a:cxnLst>
                <a:cxn ang="T10">
                  <a:pos x="T0" y="T1"/>
                </a:cxn>
                <a:cxn ang="T11">
                  <a:pos x="T2" y="T3"/>
                </a:cxn>
                <a:cxn ang="T12">
                  <a:pos x="T4" y="T5"/>
                </a:cxn>
                <a:cxn ang="T13">
                  <a:pos x="T6" y="T7"/>
                </a:cxn>
                <a:cxn ang="T14">
                  <a:pos x="T8" y="T9"/>
                </a:cxn>
              </a:cxnLst>
              <a:rect l="T15" t="T16" r="T17" b="T18"/>
              <a:pathLst>
                <a:path w="280" h="171">
                  <a:moveTo>
                    <a:pt x="0" y="0"/>
                  </a:moveTo>
                  <a:lnTo>
                    <a:pt x="279" y="140"/>
                  </a:lnTo>
                  <a:lnTo>
                    <a:pt x="279" y="170"/>
                  </a:lnTo>
                  <a:lnTo>
                    <a:pt x="0" y="25"/>
                  </a:lnTo>
                  <a:lnTo>
                    <a:pt x="0" y="0"/>
                  </a:lnTo>
                </a:path>
              </a:pathLst>
            </a:custGeom>
            <a:solidFill>
              <a:srgbClr val="393939"/>
            </a:solidFill>
            <a:ln w="9525" cap="rnd">
              <a:noFill/>
              <a:round/>
              <a:headEnd type="none" w="sm" len="sm"/>
              <a:tailEnd type="none" w="sm" len="sm"/>
            </a:ln>
          </p:spPr>
          <p:txBody>
            <a:bodyPr/>
            <a:lstStyle/>
            <a:p>
              <a:endParaRPr lang="haw-US"/>
            </a:p>
          </p:txBody>
        </p:sp>
        <p:sp>
          <p:nvSpPr>
            <p:cNvPr id="18" name="Freeform 18"/>
            <p:cNvSpPr>
              <a:spLocks/>
            </p:cNvSpPr>
            <p:nvPr/>
          </p:nvSpPr>
          <p:spPr bwMode="auto">
            <a:xfrm>
              <a:off x="3994" y="1990"/>
              <a:ext cx="59" cy="46"/>
            </a:xfrm>
            <a:custGeom>
              <a:avLst/>
              <a:gdLst>
                <a:gd name="T0" fmla="*/ 0 w 59"/>
                <a:gd name="T1" fmla="*/ 0 h 46"/>
                <a:gd name="T2" fmla="*/ 58 w 59"/>
                <a:gd name="T3" fmla="*/ 16 h 46"/>
                <a:gd name="T4" fmla="*/ 58 w 59"/>
                <a:gd name="T5" fmla="*/ 45 h 46"/>
                <a:gd name="T6" fmla="*/ 0 w 59"/>
                <a:gd name="T7" fmla="*/ 25 h 46"/>
                <a:gd name="T8" fmla="*/ 0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0" y="0"/>
                  </a:moveTo>
                  <a:lnTo>
                    <a:pt x="58" y="16"/>
                  </a:lnTo>
                  <a:lnTo>
                    <a:pt x="58" y="45"/>
                  </a:lnTo>
                  <a:lnTo>
                    <a:pt x="0" y="25"/>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19" name="Freeform 19"/>
            <p:cNvSpPr>
              <a:spLocks/>
            </p:cNvSpPr>
            <p:nvPr/>
          </p:nvSpPr>
          <p:spPr bwMode="auto">
            <a:xfrm>
              <a:off x="3994" y="2068"/>
              <a:ext cx="59" cy="47"/>
            </a:xfrm>
            <a:custGeom>
              <a:avLst/>
              <a:gdLst>
                <a:gd name="T0" fmla="*/ 0 w 59"/>
                <a:gd name="T1" fmla="*/ 0 h 47"/>
                <a:gd name="T2" fmla="*/ 58 w 59"/>
                <a:gd name="T3" fmla="*/ 16 h 47"/>
                <a:gd name="T4" fmla="*/ 58 w 59"/>
                <a:gd name="T5" fmla="*/ 46 h 47"/>
                <a:gd name="T6" fmla="*/ 0 w 59"/>
                <a:gd name="T7" fmla="*/ 25 h 47"/>
                <a:gd name="T8" fmla="*/ 0 w 59"/>
                <a:gd name="T9" fmla="*/ 0 h 47"/>
                <a:gd name="T10" fmla="*/ 0 60000 65536"/>
                <a:gd name="T11" fmla="*/ 0 60000 65536"/>
                <a:gd name="T12" fmla="*/ 0 60000 65536"/>
                <a:gd name="T13" fmla="*/ 0 60000 65536"/>
                <a:gd name="T14" fmla="*/ 0 60000 65536"/>
                <a:gd name="T15" fmla="*/ 0 w 59"/>
                <a:gd name="T16" fmla="*/ 0 h 47"/>
                <a:gd name="T17" fmla="*/ 59 w 59"/>
                <a:gd name="T18" fmla="*/ 47 h 47"/>
              </a:gdLst>
              <a:ahLst/>
              <a:cxnLst>
                <a:cxn ang="T10">
                  <a:pos x="T0" y="T1"/>
                </a:cxn>
                <a:cxn ang="T11">
                  <a:pos x="T2" y="T3"/>
                </a:cxn>
                <a:cxn ang="T12">
                  <a:pos x="T4" y="T5"/>
                </a:cxn>
                <a:cxn ang="T13">
                  <a:pos x="T6" y="T7"/>
                </a:cxn>
                <a:cxn ang="T14">
                  <a:pos x="T8" y="T9"/>
                </a:cxn>
              </a:cxnLst>
              <a:rect l="T15" t="T16" r="T17" b="T18"/>
              <a:pathLst>
                <a:path w="59" h="47">
                  <a:moveTo>
                    <a:pt x="0" y="0"/>
                  </a:moveTo>
                  <a:lnTo>
                    <a:pt x="58" y="16"/>
                  </a:lnTo>
                  <a:lnTo>
                    <a:pt x="58" y="46"/>
                  </a:lnTo>
                  <a:lnTo>
                    <a:pt x="0" y="25"/>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20" name="Freeform 20"/>
            <p:cNvSpPr>
              <a:spLocks/>
            </p:cNvSpPr>
            <p:nvPr/>
          </p:nvSpPr>
          <p:spPr bwMode="auto">
            <a:xfrm>
              <a:off x="3997" y="2148"/>
              <a:ext cx="60" cy="47"/>
            </a:xfrm>
            <a:custGeom>
              <a:avLst/>
              <a:gdLst>
                <a:gd name="T0" fmla="*/ 0 w 60"/>
                <a:gd name="T1" fmla="*/ 0 h 47"/>
                <a:gd name="T2" fmla="*/ 59 w 60"/>
                <a:gd name="T3" fmla="*/ 16 h 47"/>
                <a:gd name="T4" fmla="*/ 59 w 60"/>
                <a:gd name="T5" fmla="*/ 46 h 47"/>
                <a:gd name="T6" fmla="*/ 0 w 60"/>
                <a:gd name="T7" fmla="*/ 25 h 47"/>
                <a:gd name="T8" fmla="*/ 0 w 60"/>
                <a:gd name="T9" fmla="*/ 0 h 47"/>
                <a:gd name="T10" fmla="*/ 0 60000 65536"/>
                <a:gd name="T11" fmla="*/ 0 60000 65536"/>
                <a:gd name="T12" fmla="*/ 0 60000 65536"/>
                <a:gd name="T13" fmla="*/ 0 60000 65536"/>
                <a:gd name="T14" fmla="*/ 0 60000 65536"/>
                <a:gd name="T15" fmla="*/ 0 w 60"/>
                <a:gd name="T16" fmla="*/ 0 h 47"/>
                <a:gd name="T17" fmla="*/ 60 w 60"/>
                <a:gd name="T18" fmla="*/ 47 h 47"/>
              </a:gdLst>
              <a:ahLst/>
              <a:cxnLst>
                <a:cxn ang="T10">
                  <a:pos x="T0" y="T1"/>
                </a:cxn>
                <a:cxn ang="T11">
                  <a:pos x="T2" y="T3"/>
                </a:cxn>
                <a:cxn ang="T12">
                  <a:pos x="T4" y="T5"/>
                </a:cxn>
                <a:cxn ang="T13">
                  <a:pos x="T6" y="T7"/>
                </a:cxn>
                <a:cxn ang="T14">
                  <a:pos x="T8" y="T9"/>
                </a:cxn>
              </a:cxnLst>
              <a:rect l="T15" t="T16" r="T17" b="T18"/>
              <a:pathLst>
                <a:path w="60" h="47">
                  <a:moveTo>
                    <a:pt x="0" y="0"/>
                  </a:moveTo>
                  <a:lnTo>
                    <a:pt x="59" y="16"/>
                  </a:lnTo>
                  <a:lnTo>
                    <a:pt x="59" y="46"/>
                  </a:lnTo>
                  <a:lnTo>
                    <a:pt x="0" y="25"/>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21" name="Freeform 21"/>
            <p:cNvSpPr>
              <a:spLocks/>
            </p:cNvSpPr>
            <p:nvPr/>
          </p:nvSpPr>
          <p:spPr bwMode="auto">
            <a:xfrm>
              <a:off x="3832" y="2232"/>
              <a:ext cx="60" cy="49"/>
            </a:xfrm>
            <a:custGeom>
              <a:avLst/>
              <a:gdLst>
                <a:gd name="T0" fmla="*/ 0 w 60"/>
                <a:gd name="T1" fmla="*/ 0 h 49"/>
                <a:gd name="T2" fmla="*/ 59 w 60"/>
                <a:gd name="T3" fmla="*/ 18 h 49"/>
                <a:gd name="T4" fmla="*/ 59 w 60"/>
                <a:gd name="T5" fmla="*/ 48 h 49"/>
                <a:gd name="T6" fmla="*/ 0 w 60"/>
                <a:gd name="T7" fmla="*/ 25 h 49"/>
                <a:gd name="T8" fmla="*/ 0 w 60"/>
                <a:gd name="T9" fmla="*/ 0 h 49"/>
                <a:gd name="T10" fmla="*/ 0 60000 65536"/>
                <a:gd name="T11" fmla="*/ 0 60000 65536"/>
                <a:gd name="T12" fmla="*/ 0 60000 65536"/>
                <a:gd name="T13" fmla="*/ 0 60000 65536"/>
                <a:gd name="T14" fmla="*/ 0 60000 65536"/>
                <a:gd name="T15" fmla="*/ 0 w 60"/>
                <a:gd name="T16" fmla="*/ 0 h 49"/>
                <a:gd name="T17" fmla="*/ 60 w 60"/>
                <a:gd name="T18" fmla="*/ 49 h 49"/>
              </a:gdLst>
              <a:ahLst/>
              <a:cxnLst>
                <a:cxn ang="T10">
                  <a:pos x="T0" y="T1"/>
                </a:cxn>
                <a:cxn ang="T11">
                  <a:pos x="T2" y="T3"/>
                </a:cxn>
                <a:cxn ang="T12">
                  <a:pos x="T4" y="T5"/>
                </a:cxn>
                <a:cxn ang="T13">
                  <a:pos x="T6" y="T7"/>
                </a:cxn>
                <a:cxn ang="T14">
                  <a:pos x="T8" y="T9"/>
                </a:cxn>
              </a:cxnLst>
              <a:rect l="T15" t="T16" r="T17" b="T18"/>
              <a:pathLst>
                <a:path w="60" h="49">
                  <a:moveTo>
                    <a:pt x="0" y="0"/>
                  </a:moveTo>
                  <a:lnTo>
                    <a:pt x="59" y="18"/>
                  </a:lnTo>
                  <a:lnTo>
                    <a:pt x="59" y="48"/>
                  </a:lnTo>
                  <a:lnTo>
                    <a:pt x="0" y="25"/>
                  </a:lnTo>
                  <a:lnTo>
                    <a:pt x="0" y="0"/>
                  </a:lnTo>
                </a:path>
              </a:pathLst>
            </a:custGeom>
            <a:solidFill>
              <a:srgbClr val="CC0000"/>
            </a:solidFill>
            <a:ln w="9525" cap="rnd">
              <a:noFill/>
              <a:round/>
              <a:headEnd type="none" w="sm" len="sm"/>
              <a:tailEnd type="none" w="sm" len="sm"/>
            </a:ln>
          </p:spPr>
          <p:txBody>
            <a:bodyPr/>
            <a:lstStyle/>
            <a:p>
              <a:endParaRPr lang="haw-US"/>
            </a:p>
          </p:txBody>
        </p:sp>
        <p:sp>
          <p:nvSpPr>
            <p:cNvPr id="22" name="Freeform 22"/>
            <p:cNvSpPr>
              <a:spLocks/>
            </p:cNvSpPr>
            <p:nvPr/>
          </p:nvSpPr>
          <p:spPr bwMode="auto">
            <a:xfrm>
              <a:off x="3997" y="2683"/>
              <a:ext cx="284" cy="171"/>
            </a:xfrm>
            <a:custGeom>
              <a:avLst/>
              <a:gdLst>
                <a:gd name="T0" fmla="*/ 0 w 284"/>
                <a:gd name="T1" fmla="*/ 0 h 171"/>
                <a:gd name="T2" fmla="*/ 283 w 284"/>
                <a:gd name="T3" fmla="*/ 140 h 171"/>
                <a:gd name="T4" fmla="*/ 283 w 284"/>
                <a:gd name="T5" fmla="*/ 170 h 171"/>
                <a:gd name="T6" fmla="*/ 0 w 284"/>
                <a:gd name="T7" fmla="*/ 25 h 171"/>
                <a:gd name="T8" fmla="*/ 0 w 284"/>
                <a:gd name="T9" fmla="*/ 0 h 171"/>
                <a:gd name="T10" fmla="*/ 0 60000 65536"/>
                <a:gd name="T11" fmla="*/ 0 60000 65536"/>
                <a:gd name="T12" fmla="*/ 0 60000 65536"/>
                <a:gd name="T13" fmla="*/ 0 60000 65536"/>
                <a:gd name="T14" fmla="*/ 0 60000 65536"/>
                <a:gd name="T15" fmla="*/ 0 w 284"/>
                <a:gd name="T16" fmla="*/ 0 h 171"/>
                <a:gd name="T17" fmla="*/ 284 w 284"/>
                <a:gd name="T18" fmla="*/ 171 h 171"/>
              </a:gdLst>
              <a:ahLst/>
              <a:cxnLst>
                <a:cxn ang="T10">
                  <a:pos x="T0" y="T1"/>
                </a:cxn>
                <a:cxn ang="T11">
                  <a:pos x="T2" y="T3"/>
                </a:cxn>
                <a:cxn ang="T12">
                  <a:pos x="T4" y="T5"/>
                </a:cxn>
                <a:cxn ang="T13">
                  <a:pos x="T6" y="T7"/>
                </a:cxn>
                <a:cxn ang="T14">
                  <a:pos x="T8" y="T9"/>
                </a:cxn>
              </a:cxnLst>
              <a:rect l="T15" t="T16" r="T17" b="T18"/>
              <a:pathLst>
                <a:path w="284" h="171">
                  <a:moveTo>
                    <a:pt x="0" y="0"/>
                  </a:moveTo>
                  <a:lnTo>
                    <a:pt x="283" y="140"/>
                  </a:lnTo>
                  <a:lnTo>
                    <a:pt x="283" y="170"/>
                  </a:lnTo>
                  <a:lnTo>
                    <a:pt x="0" y="25"/>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23" name="Freeform 23"/>
            <p:cNvSpPr>
              <a:spLocks/>
            </p:cNvSpPr>
            <p:nvPr/>
          </p:nvSpPr>
          <p:spPr bwMode="auto">
            <a:xfrm>
              <a:off x="4005" y="2605"/>
              <a:ext cx="276" cy="169"/>
            </a:xfrm>
            <a:custGeom>
              <a:avLst/>
              <a:gdLst>
                <a:gd name="T0" fmla="*/ 0 w 276"/>
                <a:gd name="T1" fmla="*/ 0 h 169"/>
                <a:gd name="T2" fmla="*/ 275 w 276"/>
                <a:gd name="T3" fmla="*/ 140 h 169"/>
                <a:gd name="T4" fmla="*/ 275 w 276"/>
                <a:gd name="T5" fmla="*/ 168 h 169"/>
                <a:gd name="T6" fmla="*/ 0 w 276"/>
                <a:gd name="T7" fmla="*/ 25 h 169"/>
                <a:gd name="T8" fmla="*/ 0 w 276"/>
                <a:gd name="T9" fmla="*/ 0 h 169"/>
                <a:gd name="T10" fmla="*/ 0 60000 65536"/>
                <a:gd name="T11" fmla="*/ 0 60000 65536"/>
                <a:gd name="T12" fmla="*/ 0 60000 65536"/>
                <a:gd name="T13" fmla="*/ 0 60000 65536"/>
                <a:gd name="T14" fmla="*/ 0 60000 65536"/>
                <a:gd name="T15" fmla="*/ 0 w 276"/>
                <a:gd name="T16" fmla="*/ 0 h 169"/>
                <a:gd name="T17" fmla="*/ 276 w 276"/>
                <a:gd name="T18" fmla="*/ 169 h 169"/>
              </a:gdLst>
              <a:ahLst/>
              <a:cxnLst>
                <a:cxn ang="T10">
                  <a:pos x="T0" y="T1"/>
                </a:cxn>
                <a:cxn ang="T11">
                  <a:pos x="T2" y="T3"/>
                </a:cxn>
                <a:cxn ang="T12">
                  <a:pos x="T4" y="T5"/>
                </a:cxn>
                <a:cxn ang="T13">
                  <a:pos x="T6" y="T7"/>
                </a:cxn>
                <a:cxn ang="T14">
                  <a:pos x="T8" y="T9"/>
                </a:cxn>
              </a:cxnLst>
              <a:rect l="T15" t="T16" r="T17" b="T18"/>
              <a:pathLst>
                <a:path w="276" h="169">
                  <a:moveTo>
                    <a:pt x="0" y="0"/>
                  </a:moveTo>
                  <a:lnTo>
                    <a:pt x="275" y="140"/>
                  </a:lnTo>
                  <a:lnTo>
                    <a:pt x="275" y="168"/>
                  </a:lnTo>
                  <a:lnTo>
                    <a:pt x="0" y="25"/>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24" name="Freeform 24"/>
            <p:cNvSpPr>
              <a:spLocks/>
            </p:cNvSpPr>
            <p:nvPr/>
          </p:nvSpPr>
          <p:spPr bwMode="auto">
            <a:xfrm>
              <a:off x="3997" y="2526"/>
              <a:ext cx="284" cy="171"/>
            </a:xfrm>
            <a:custGeom>
              <a:avLst/>
              <a:gdLst>
                <a:gd name="T0" fmla="*/ 0 w 284"/>
                <a:gd name="T1" fmla="*/ 0 h 171"/>
                <a:gd name="T2" fmla="*/ 283 w 284"/>
                <a:gd name="T3" fmla="*/ 140 h 171"/>
                <a:gd name="T4" fmla="*/ 283 w 284"/>
                <a:gd name="T5" fmla="*/ 170 h 171"/>
                <a:gd name="T6" fmla="*/ 0 w 284"/>
                <a:gd name="T7" fmla="*/ 25 h 171"/>
                <a:gd name="T8" fmla="*/ 0 w 284"/>
                <a:gd name="T9" fmla="*/ 0 h 171"/>
                <a:gd name="T10" fmla="*/ 0 60000 65536"/>
                <a:gd name="T11" fmla="*/ 0 60000 65536"/>
                <a:gd name="T12" fmla="*/ 0 60000 65536"/>
                <a:gd name="T13" fmla="*/ 0 60000 65536"/>
                <a:gd name="T14" fmla="*/ 0 60000 65536"/>
                <a:gd name="T15" fmla="*/ 0 w 284"/>
                <a:gd name="T16" fmla="*/ 0 h 171"/>
                <a:gd name="T17" fmla="*/ 284 w 284"/>
                <a:gd name="T18" fmla="*/ 171 h 171"/>
              </a:gdLst>
              <a:ahLst/>
              <a:cxnLst>
                <a:cxn ang="T10">
                  <a:pos x="T0" y="T1"/>
                </a:cxn>
                <a:cxn ang="T11">
                  <a:pos x="T2" y="T3"/>
                </a:cxn>
                <a:cxn ang="T12">
                  <a:pos x="T4" y="T5"/>
                </a:cxn>
                <a:cxn ang="T13">
                  <a:pos x="T6" y="T7"/>
                </a:cxn>
                <a:cxn ang="T14">
                  <a:pos x="T8" y="T9"/>
                </a:cxn>
              </a:cxnLst>
              <a:rect l="T15" t="T16" r="T17" b="T18"/>
              <a:pathLst>
                <a:path w="284" h="171">
                  <a:moveTo>
                    <a:pt x="0" y="0"/>
                  </a:moveTo>
                  <a:lnTo>
                    <a:pt x="283" y="140"/>
                  </a:lnTo>
                  <a:lnTo>
                    <a:pt x="283" y="170"/>
                  </a:lnTo>
                  <a:lnTo>
                    <a:pt x="0" y="25"/>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25" name="Freeform 25"/>
            <p:cNvSpPr>
              <a:spLocks/>
            </p:cNvSpPr>
            <p:nvPr/>
          </p:nvSpPr>
          <p:spPr bwMode="auto">
            <a:xfrm>
              <a:off x="4860" y="2424"/>
              <a:ext cx="60" cy="350"/>
            </a:xfrm>
            <a:custGeom>
              <a:avLst/>
              <a:gdLst>
                <a:gd name="T0" fmla="*/ 59 w 60"/>
                <a:gd name="T1" fmla="*/ 0 h 350"/>
                <a:gd name="T2" fmla="*/ 0 w 60"/>
                <a:gd name="T3" fmla="*/ 23 h 350"/>
                <a:gd name="T4" fmla="*/ 0 w 60"/>
                <a:gd name="T5" fmla="*/ 349 h 350"/>
                <a:gd name="T6" fmla="*/ 59 w 60"/>
                <a:gd name="T7" fmla="*/ 325 h 350"/>
                <a:gd name="T8" fmla="*/ 59 w 60"/>
                <a:gd name="T9" fmla="*/ 0 h 350"/>
                <a:gd name="T10" fmla="*/ 0 60000 65536"/>
                <a:gd name="T11" fmla="*/ 0 60000 65536"/>
                <a:gd name="T12" fmla="*/ 0 60000 65536"/>
                <a:gd name="T13" fmla="*/ 0 60000 65536"/>
                <a:gd name="T14" fmla="*/ 0 60000 65536"/>
                <a:gd name="T15" fmla="*/ 0 w 60"/>
                <a:gd name="T16" fmla="*/ 0 h 350"/>
                <a:gd name="T17" fmla="*/ 60 w 60"/>
                <a:gd name="T18" fmla="*/ 350 h 350"/>
              </a:gdLst>
              <a:ahLst/>
              <a:cxnLst>
                <a:cxn ang="T10">
                  <a:pos x="T0" y="T1"/>
                </a:cxn>
                <a:cxn ang="T11">
                  <a:pos x="T2" y="T3"/>
                </a:cxn>
                <a:cxn ang="T12">
                  <a:pos x="T4" y="T5"/>
                </a:cxn>
                <a:cxn ang="T13">
                  <a:pos x="T6" y="T7"/>
                </a:cxn>
                <a:cxn ang="T14">
                  <a:pos x="T8" y="T9"/>
                </a:cxn>
              </a:cxnLst>
              <a:rect l="T15" t="T16" r="T17" b="T18"/>
              <a:pathLst>
                <a:path w="60" h="350">
                  <a:moveTo>
                    <a:pt x="59" y="0"/>
                  </a:moveTo>
                  <a:lnTo>
                    <a:pt x="0" y="23"/>
                  </a:lnTo>
                  <a:lnTo>
                    <a:pt x="0" y="349"/>
                  </a:lnTo>
                  <a:lnTo>
                    <a:pt x="59" y="325"/>
                  </a:lnTo>
                  <a:lnTo>
                    <a:pt x="59" y="0"/>
                  </a:lnTo>
                </a:path>
              </a:pathLst>
            </a:custGeom>
            <a:solidFill>
              <a:srgbClr val="5F5F5F"/>
            </a:solidFill>
            <a:ln w="9525" cap="rnd">
              <a:noFill/>
              <a:round/>
              <a:headEnd type="none" w="sm" len="sm"/>
              <a:tailEnd type="none" w="sm" len="sm"/>
            </a:ln>
          </p:spPr>
          <p:txBody>
            <a:bodyPr/>
            <a:lstStyle/>
            <a:p>
              <a:endParaRPr lang="haw-US"/>
            </a:p>
          </p:txBody>
        </p:sp>
        <p:sp>
          <p:nvSpPr>
            <p:cNvPr id="26" name="Freeform 26"/>
            <p:cNvSpPr>
              <a:spLocks/>
            </p:cNvSpPr>
            <p:nvPr/>
          </p:nvSpPr>
          <p:spPr bwMode="auto">
            <a:xfrm>
              <a:off x="4982" y="2364"/>
              <a:ext cx="59" cy="348"/>
            </a:xfrm>
            <a:custGeom>
              <a:avLst/>
              <a:gdLst>
                <a:gd name="T0" fmla="*/ 58 w 59"/>
                <a:gd name="T1" fmla="*/ 0 h 348"/>
                <a:gd name="T2" fmla="*/ 0 w 59"/>
                <a:gd name="T3" fmla="*/ 23 h 348"/>
                <a:gd name="T4" fmla="*/ 0 w 59"/>
                <a:gd name="T5" fmla="*/ 347 h 348"/>
                <a:gd name="T6" fmla="*/ 58 w 59"/>
                <a:gd name="T7" fmla="*/ 323 h 348"/>
                <a:gd name="T8" fmla="*/ 58 w 59"/>
                <a:gd name="T9" fmla="*/ 0 h 348"/>
                <a:gd name="T10" fmla="*/ 0 60000 65536"/>
                <a:gd name="T11" fmla="*/ 0 60000 65536"/>
                <a:gd name="T12" fmla="*/ 0 60000 65536"/>
                <a:gd name="T13" fmla="*/ 0 60000 65536"/>
                <a:gd name="T14" fmla="*/ 0 60000 65536"/>
                <a:gd name="T15" fmla="*/ 0 w 59"/>
                <a:gd name="T16" fmla="*/ 0 h 348"/>
                <a:gd name="T17" fmla="*/ 59 w 59"/>
                <a:gd name="T18" fmla="*/ 348 h 348"/>
              </a:gdLst>
              <a:ahLst/>
              <a:cxnLst>
                <a:cxn ang="T10">
                  <a:pos x="T0" y="T1"/>
                </a:cxn>
                <a:cxn ang="T11">
                  <a:pos x="T2" y="T3"/>
                </a:cxn>
                <a:cxn ang="T12">
                  <a:pos x="T4" y="T5"/>
                </a:cxn>
                <a:cxn ang="T13">
                  <a:pos x="T6" y="T7"/>
                </a:cxn>
                <a:cxn ang="T14">
                  <a:pos x="T8" y="T9"/>
                </a:cxn>
              </a:cxnLst>
              <a:rect l="T15" t="T16" r="T17" b="T18"/>
              <a:pathLst>
                <a:path w="59" h="348">
                  <a:moveTo>
                    <a:pt x="58" y="0"/>
                  </a:moveTo>
                  <a:lnTo>
                    <a:pt x="0" y="23"/>
                  </a:lnTo>
                  <a:lnTo>
                    <a:pt x="0" y="347"/>
                  </a:lnTo>
                  <a:lnTo>
                    <a:pt x="58" y="323"/>
                  </a:lnTo>
                  <a:lnTo>
                    <a:pt x="58" y="0"/>
                  </a:lnTo>
                </a:path>
              </a:pathLst>
            </a:custGeom>
            <a:solidFill>
              <a:srgbClr val="5F5F5F"/>
            </a:solidFill>
            <a:ln w="9525" cap="rnd">
              <a:noFill/>
              <a:round/>
              <a:headEnd type="none" w="sm" len="sm"/>
              <a:tailEnd type="none" w="sm" len="sm"/>
            </a:ln>
          </p:spPr>
          <p:txBody>
            <a:bodyPr/>
            <a:lstStyle/>
            <a:p>
              <a:endParaRPr lang="haw-US"/>
            </a:p>
          </p:txBody>
        </p:sp>
        <p:sp>
          <p:nvSpPr>
            <p:cNvPr id="27" name="Freeform 27"/>
            <p:cNvSpPr>
              <a:spLocks/>
            </p:cNvSpPr>
            <p:nvPr/>
          </p:nvSpPr>
          <p:spPr bwMode="auto">
            <a:xfrm>
              <a:off x="5095" y="2307"/>
              <a:ext cx="60" cy="348"/>
            </a:xfrm>
            <a:custGeom>
              <a:avLst/>
              <a:gdLst>
                <a:gd name="T0" fmla="*/ 59 w 60"/>
                <a:gd name="T1" fmla="*/ 0 h 348"/>
                <a:gd name="T2" fmla="*/ 0 w 60"/>
                <a:gd name="T3" fmla="*/ 21 h 348"/>
                <a:gd name="T4" fmla="*/ 0 w 60"/>
                <a:gd name="T5" fmla="*/ 347 h 348"/>
                <a:gd name="T6" fmla="*/ 59 w 60"/>
                <a:gd name="T7" fmla="*/ 321 h 348"/>
                <a:gd name="T8" fmla="*/ 59 w 60"/>
                <a:gd name="T9" fmla="*/ 0 h 348"/>
                <a:gd name="T10" fmla="*/ 0 60000 65536"/>
                <a:gd name="T11" fmla="*/ 0 60000 65536"/>
                <a:gd name="T12" fmla="*/ 0 60000 65536"/>
                <a:gd name="T13" fmla="*/ 0 60000 65536"/>
                <a:gd name="T14" fmla="*/ 0 60000 65536"/>
                <a:gd name="T15" fmla="*/ 0 w 60"/>
                <a:gd name="T16" fmla="*/ 0 h 348"/>
                <a:gd name="T17" fmla="*/ 60 w 60"/>
                <a:gd name="T18" fmla="*/ 348 h 348"/>
              </a:gdLst>
              <a:ahLst/>
              <a:cxnLst>
                <a:cxn ang="T10">
                  <a:pos x="T0" y="T1"/>
                </a:cxn>
                <a:cxn ang="T11">
                  <a:pos x="T2" y="T3"/>
                </a:cxn>
                <a:cxn ang="T12">
                  <a:pos x="T4" y="T5"/>
                </a:cxn>
                <a:cxn ang="T13">
                  <a:pos x="T6" y="T7"/>
                </a:cxn>
                <a:cxn ang="T14">
                  <a:pos x="T8" y="T9"/>
                </a:cxn>
              </a:cxnLst>
              <a:rect l="T15" t="T16" r="T17" b="T18"/>
              <a:pathLst>
                <a:path w="60" h="348">
                  <a:moveTo>
                    <a:pt x="59" y="0"/>
                  </a:moveTo>
                  <a:lnTo>
                    <a:pt x="0" y="21"/>
                  </a:lnTo>
                  <a:lnTo>
                    <a:pt x="0" y="347"/>
                  </a:lnTo>
                  <a:lnTo>
                    <a:pt x="59" y="321"/>
                  </a:lnTo>
                  <a:lnTo>
                    <a:pt x="59" y="0"/>
                  </a:lnTo>
                </a:path>
              </a:pathLst>
            </a:custGeom>
            <a:solidFill>
              <a:srgbClr val="5F5F5F"/>
            </a:solidFill>
            <a:ln w="9525" cap="rnd">
              <a:noFill/>
              <a:round/>
              <a:headEnd type="none" w="sm" len="sm"/>
              <a:tailEnd type="none" w="sm" len="sm"/>
            </a:ln>
          </p:spPr>
          <p:txBody>
            <a:bodyPr/>
            <a:lstStyle/>
            <a:p>
              <a:endParaRPr lang="haw-US"/>
            </a:p>
          </p:txBody>
        </p:sp>
        <p:sp>
          <p:nvSpPr>
            <p:cNvPr id="28" name="Freeform 28"/>
            <p:cNvSpPr>
              <a:spLocks/>
            </p:cNvSpPr>
            <p:nvPr/>
          </p:nvSpPr>
          <p:spPr bwMode="auto">
            <a:xfrm>
              <a:off x="4508" y="2601"/>
              <a:ext cx="59" cy="348"/>
            </a:xfrm>
            <a:custGeom>
              <a:avLst/>
              <a:gdLst>
                <a:gd name="T0" fmla="*/ 58 w 59"/>
                <a:gd name="T1" fmla="*/ 0 h 348"/>
                <a:gd name="T2" fmla="*/ 0 w 59"/>
                <a:gd name="T3" fmla="*/ 23 h 348"/>
                <a:gd name="T4" fmla="*/ 0 w 59"/>
                <a:gd name="T5" fmla="*/ 347 h 348"/>
                <a:gd name="T6" fmla="*/ 58 w 59"/>
                <a:gd name="T7" fmla="*/ 323 h 348"/>
                <a:gd name="T8" fmla="*/ 58 w 59"/>
                <a:gd name="T9" fmla="*/ 0 h 348"/>
                <a:gd name="T10" fmla="*/ 0 60000 65536"/>
                <a:gd name="T11" fmla="*/ 0 60000 65536"/>
                <a:gd name="T12" fmla="*/ 0 60000 65536"/>
                <a:gd name="T13" fmla="*/ 0 60000 65536"/>
                <a:gd name="T14" fmla="*/ 0 60000 65536"/>
                <a:gd name="T15" fmla="*/ 0 w 59"/>
                <a:gd name="T16" fmla="*/ 0 h 348"/>
                <a:gd name="T17" fmla="*/ 59 w 59"/>
                <a:gd name="T18" fmla="*/ 348 h 348"/>
              </a:gdLst>
              <a:ahLst/>
              <a:cxnLst>
                <a:cxn ang="T10">
                  <a:pos x="T0" y="T1"/>
                </a:cxn>
                <a:cxn ang="T11">
                  <a:pos x="T2" y="T3"/>
                </a:cxn>
                <a:cxn ang="T12">
                  <a:pos x="T4" y="T5"/>
                </a:cxn>
                <a:cxn ang="T13">
                  <a:pos x="T6" y="T7"/>
                </a:cxn>
                <a:cxn ang="T14">
                  <a:pos x="T8" y="T9"/>
                </a:cxn>
              </a:cxnLst>
              <a:rect l="T15" t="T16" r="T17" b="T18"/>
              <a:pathLst>
                <a:path w="59" h="348">
                  <a:moveTo>
                    <a:pt x="58" y="0"/>
                  </a:moveTo>
                  <a:lnTo>
                    <a:pt x="0" y="23"/>
                  </a:lnTo>
                  <a:lnTo>
                    <a:pt x="0" y="347"/>
                  </a:lnTo>
                  <a:lnTo>
                    <a:pt x="58" y="323"/>
                  </a:lnTo>
                  <a:lnTo>
                    <a:pt x="58" y="0"/>
                  </a:lnTo>
                </a:path>
              </a:pathLst>
            </a:custGeom>
            <a:solidFill>
              <a:srgbClr val="5F5F5F"/>
            </a:solidFill>
            <a:ln w="9525" cap="rnd">
              <a:noFill/>
              <a:round/>
              <a:headEnd type="none" w="sm" len="sm"/>
              <a:tailEnd type="none" w="sm" len="sm"/>
            </a:ln>
          </p:spPr>
          <p:txBody>
            <a:bodyPr/>
            <a:lstStyle/>
            <a:p>
              <a:endParaRPr lang="haw-US"/>
            </a:p>
          </p:txBody>
        </p:sp>
        <p:sp>
          <p:nvSpPr>
            <p:cNvPr id="29" name="Freeform 29"/>
            <p:cNvSpPr>
              <a:spLocks/>
            </p:cNvSpPr>
            <p:nvPr/>
          </p:nvSpPr>
          <p:spPr bwMode="auto">
            <a:xfrm>
              <a:off x="4629" y="2541"/>
              <a:ext cx="59" cy="348"/>
            </a:xfrm>
            <a:custGeom>
              <a:avLst/>
              <a:gdLst>
                <a:gd name="T0" fmla="*/ 58 w 59"/>
                <a:gd name="T1" fmla="*/ 0 h 348"/>
                <a:gd name="T2" fmla="*/ 0 w 59"/>
                <a:gd name="T3" fmla="*/ 23 h 348"/>
                <a:gd name="T4" fmla="*/ 0 w 59"/>
                <a:gd name="T5" fmla="*/ 347 h 348"/>
                <a:gd name="T6" fmla="*/ 58 w 59"/>
                <a:gd name="T7" fmla="*/ 321 h 348"/>
                <a:gd name="T8" fmla="*/ 58 w 59"/>
                <a:gd name="T9" fmla="*/ 0 h 348"/>
                <a:gd name="T10" fmla="*/ 0 60000 65536"/>
                <a:gd name="T11" fmla="*/ 0 60000 65536"/>
                <a:gd name="T12" fmla="*/ 0 60000 65536"/>
                <a:gd name="T13" fmla="*/ 0 60000 65536"/>
                <a:gd name="T14" fmla="*/ 0 60000 65536"/>
                <a:gd name="T15" fmla="*/ 0 w 59"/>
                <a:gd name="T16" fmla="*/ 0 h 348"/>
                <a:gd name="T17" fmla="*/ 59 w 59"/>
                <a:gd name="T18" fmla="*/ 348 h 348"/>
              </a:gdLst>
              <a:ahLst/>
              <a:cxnLst>
                <a:cxn ang="T10">
                  <a:pos x="T0" y="T1"/>
                </a:cxn>
                <a:cxn ang="T11">
                  <a:pos x="T2" y="T3"/>
                </a:cxn>
                <a:cxn ang="T12">
                  <a:pos x="T4" y="T5"/>
                </a:cxn>
                <a:cxn ang="T13">
                  <a:pos x="T6" y="T7"/>
                </a:cxn>
                <a:cxn ang="T14">
                  <a:pos x="T8" y="T9"/>
                </a:cxn>
              </a:cxnLst>
              <a:rect l="T15" t="T16" r="T17" b="T18"/>
              <a:pathLst>
                <a:path w="59" h="348">
                  <a:moveTo>
                    <a:pt x="58" y="0"/>
                  </a:moveTo>
                  <a:lnTo>
                    <a:pt x="0" y="23"/>
                  </a:lnTo>
                  <a:lnTo>
                    <a:pt x="0" y="347"/>
                  </a:lnTo>
                  <a:lnTo>
                    <a:pt x="58" y="321"/>
                  </a:lnTo>
                  <a:lnTo>
                    <a:pt x="58" y="0"/>
                  </a:lnTo>
                </a:path>
              </a:pathLst>
            </a:custGeom>
            <a:solidFill>
              <a:srgbClr val="5F5F5F"/>
            </a:solidFill>
            <a:ln w="9525" cap="rnd">
              <a:noFill/>
              <a:round/>
              <a:headEnd type="none" w="sm" len="sm"/>
              <a:tailEnd type="none" w="sm" len="sm"/>
            </a:ln>
          </p:spPr>
          <p:txBody>
            <a:bodyPr/>
            <a:lstStyle/>
            <a:p>
              <a:endParaRPr lang="haw-US"/>
            </a:p>
          </p:txBody>
        </p:sp>
        <p:sp>
          <p:nvSpPr>
            <p:cNvPr id="30" name="Freeform 30"/>
            <p:cNvSpPr>
              <a:spLocks/>
            </p:cNvSpPr>
            <p:nvPr/>
          </p:nvSpPr>
          <p:spPr bwMode="auto">
            <a:xfrm>
              <a:off x="4747" y="2483"/>
              <a:ext cx="59" cy="349"/>
            </a:xfrm>
            <a:custGeom>
              <a:avLst/>
              <a:gdLst>
                <a:gd name="T0" fmla="*/ 58 w 59"/>
                <a:gd name="T1" fmla="*/ 0 h 349"/>
                <a:gd name="T2" fmla="*/ 0 w 59"/>
                <a:gd name="T3" fmla="*/ 23 h 349"/>
                <a:gd name="T4" fmla="*/ 0 w 59"/>
                <a:gd name="T5" fmla="*/ 348 h 349"/>
                <a:gd name="T6" fmla="*/ 58 w 59"/>
                <a:gd name="T7" fmla="*/ 324 h 349"/>
                <a:gd name="T8" fmla="*/ 58 w 59"/>
                <a:gd name="T9" fmla="*/ 0 h 349"/>
                <a:gd name="T10" fmla="*/ 0 60000 65536"/>
                <a:gd name="T11" fmla="*/ 0 60000 65536"/>
                <a:gd name="T12" fmla="*/ 0 60000 65536"/>
                <a:gd name="T13" fmla="*/ 0 60000 65536"/>
                <a:gd name="T14" fmla="*/ 0 60000 65536"/>
                <a:gd name="T15" fmla="*/ 0 w 59"/>
                <a:gd name="T16" fmla="*/ 0 h 349"/>
                <a:gd name="T17" fmla="*/ 59 w 59"/>
                <a:gd name="T18" fmla="*/ 349 h 349"/>
              </a:gdLst>
              <a:ahLst/>
              <a:cxnLst>
                <a:cxn ang="T10">
                  <a:pos x="T0" y="T1"/>
                </a:cxn>
                <a:cxn ang="T11">
                  <a:pos x="T2" y="T3"/>
                </a:cxn>
                <a:cxn ang="T12">
                  <a:pos x="T4" y="T5"/>
                </a:cxn>
                <a:cxn ang="T13">
                  <a:pos x="T6" y="T7"/>
                </a:cxn>
                <a:cxn ang="T14">
                  <a:pos x="T8" y="T9"/>
                </a:cxn>
              </a:cxnLst>
              <a:rect l="T15" t="T16" r="T17" b="T18"/>
              <a:pathLst>
                <a:path w="59" h="349">
                  <a:moveTo>
                    <a:pt x="58" y="0"/>
                  </a:moveTo>
                  <a:lnTo>
                    <a:pt x="0" y="23"/>
                  </a:lnTo>
                  <a:lnTo>
                    <a:pt x="0" y="348"/>
                  </a:lnTo>
                  <a:lnTo>
                    <a:pt x="58" y="324"/>
                  </a:lnTo>
                  <a:lnTo>
                    <a:pt x="58" y="0"/>
                  </a:lnTo>
                </a:path>
              </a:pathLst>
            </a:custGeom>
            <a:solidFill>
              <a:srgbClr val="5F5F5F"/>
            </a:solidFill>
            <a:ln w="9525" cap="rnd">
              <a:noFill/>
              <a:round/>
              <a:headEnd type="none" w="sm" len="sm"/>
              <a:tailEnd type="none" w="sm" len="sm"/>
            </a:ln>
          </p:spPr>
          <p:txBody>
            <a:bodyPr/>
            <a:lstStyle/>
            <a:p>
              <a:endParaRPr lang="haw-US"/>
            </a:p>
          </p:txBody>
        </p:sp>
      </p:grpSp>
      <p:sp>
        <p:nvSpPr>
          <p:cNvPr id="31" name="Rectangle 71"/>
          <p:cNvSpPr>
            <a:spLocks noChangeArrowheads="1"/>
          </p:cNvSpPr>
          <p:nvPr/>
        </p:nvSpPr>
        <p:spPr bwMode="auto">
          <a:xfrm>
            <a:off x="5701481" y="5339804"/>
            <a:ext cx="2867025" cy="825500"/>
          </a:xfrm>
          <a:prstGeom prst="rect">
            <a:avLst/>
          </a:prstGeom>
          <a:noFill/>
          <a:ln w="9525">
            <a:noFill/>
            <a:miter lim="800000"/>
            <a:headEnd/>
            <a:tailEnd/>
          </a:ln>
          <a:effectLst/>
        </p:spPr>
        <p:txBody>
          <a:bodyPr lIns="84138" tIns="42862" rIns="84138" bIns="42862">
            <a:spAutoFit/>
          </a:bodyPr>
          <a:lstStyle/>
          <a:p>
            <a:pPr marL="312738" indent="-312738" algn="ctr" defTabSz="758825" eaLnBrk="0" hangingPunct="0">
              <a:lnSpc>
                <a:spcPct val="120000"/>
              </a:lnSpc>
              <a:defRPr/>
            </a:pPr>
            <a:r>
              <a:rPr lang="de-AT" sz="2000" b="1" dirty="0">
                <a:solidFill>
                  <a:srgbClr val="000000"/>
                </a:solidFill>
                <a:effectLst>
                  <a:outerShdw blurRad="38100" dist="38100" dir="2700000" algn="tl">
                    <a:srgbClr val="C0C0C0"/>
                  </a:outerShdw>
                </a:effectLst>
                <a:latin typeface="Calibri" pitchFamily="34" charset="0"/>
                <a:cs typeface="Calibri" pitchFamily="34" charset="0"/>
              </a:rPr>
              <a:t>Mainframe:</a:t>
            </a:r>
            <a:br>
              <a:rPr lang="de-AT" sz="2000" b="1" dirty="0">
                <a:solidFill>
                  <a:srgbClr val="000000"/>
                </a:solidFill>
                <a:effectLst>
                  <a:outerShdw blurRad="38100" dist="38100" dir="2700000" algn="tl">
                    <a:srgbClr val="C0C0C0"/>
                  </a:outerShdw>
                </a:effectLst>
                <a:latin typeface="Calibri" pitchFamily="34" charset="0"/>
                <a:cs typeface="Calibri" pitchFamily="34" charset="0"/>
              </a:rPr>
            </a:br>
            <a:r>
              <a:rPr lang="de-AT" sz="2000" b="1" dirty="0" smtClean="0">
                <a:solidFill>
                  <a:srgbClr val="000000"/>
                </a:solidFill>
                <a:effectLst>
                  <a:outerShdw blurRad="38100" dist="38100" dir="2700000" algn="tl">
                    <a:srgbClr val="C0C0C0"/>
                  </a:outerShdw>
                </a:effectLst>
                <a:latin typeface="Calibri" pitchFamily="34" charset="0"/>
                <a:cs typeface="Calibri" pitchFamily="34" charset="0"/>
              </a:rPr>
              <a:t>Application and </a:t>
            </a:r>
            <a:r>
              <a:rPr lang="de-AT" sz="2000" b="1" dirty="0">
                <a:solidFill>
                  <a:srgbClr val="000000"/>
                </a:solidFill>
                <a:effectLst>
                  <a:outerShdw blurRad="38100" dist="38100" dir="2700000" algn="tl">
                    <a:srgbClr val="C0C0C0"/>
                  </a:outerShdw>
                </a:effectLst>
                <a:latin typeface="Calibri" pitchFamily="34" charset="0"/>
                <a:cs typeface="Calibri" pitchFamily="34" charset="0"/>
              </a:rPr>
              <a:t>Data</a:t>
            </a:r>
          </a:p>
        </p:txBody>
      </p:sp>
      <p:sp>
        <p:nvSpPr>
          <p:cNvPr id="32" name="Rectangle 72"/>
          <p:cNvSpPr>
            <a:spLocks noChangeArrowheads="1"/>
          </p:cNvSpPr>
          <p:nvPr/>
        </p:nvSpPr>
        <p:spPr bwMode="auto">
          <a:xfrm>
            <a:off x="6968590" y="1667917"/>
            <a:ext cx="1912938" cy="431800"/>
          </a:xfrm>
          <a:prstGeom prst="rect">
            <a:avLst/>
          </a:prstGeom>
          <a:noFill/>
          <a:ln w="9525">
            <a:noFill/>
            <a:miter lim="800000"/>
            <a:headEnd/>
            <a:tailEnd/>
          </a:ln>
          <a:effectLst/>
        </p:spPr>
        <p:txBody>
          <a:bodyPr lIns="84138" tIns="42862" rIns="84138" bIns="42862">
            <a:spAutoFit/>
          </a:bodyPr>
          <a:lstStyle/>
          <a:p>
            <a:pPr marL="312738" indent="-312738" algn="ctr" defTabSz="758825" eaLnBrk="0" hangingPunct="0">
              <a:lnSpc>
                <a:spcPct val="120000"/>
              </a:lnSpc>
              <a:defRPr/>
            </a:pPr>
            <a:r>
              <a:rPr lang="de-AT" sz="2000" b="1" dirty="0">
                <a:solidFill>
                  <a:srgbClr val="000000"/>
                </a:solidFill>
                <a:effectLst>
                  <a:outerShdw blurRad="38100" dist="38100" dir="2700000" algn="tl">
                    <a:srgbClr val="C0C0C0"/>
                  </a:outerShdw>
                </a:effectLst>
                <a:latin typeface="Calibri" pitchFamily="34" charset="0"/>
                <a:cs typeface="Calibri" pitchFamily="34" charset="0"/>
              </a:rPr>
              <a:t>Terminals: UI</a:t>
            </a:r>
          </a:p>
        </p:txBody>
      </p:sp>
      <p:pic>
        <p:nvPicPr>
          <p:cNvPr id="33" name="Picture 3"/>
          <p:cNvPicPr>
            <a:picLocks noChangeAspect="1" noChangeArrowheads="1"/>
          </p:cNvPicPr>
          <p:nvPr/>
        </p:nvPicPr>
        <p:blipFill>
          <a:blip r:embed="rId2" cstate="print"/>
          <a:srcRect/>
          <a:stretch>
            <a:fillRect/>
          </a:stretch>
        </p:blipFill>
        <p:spPr bwMode="auto">
          <a:xfrm>
            <a:off x="5109259" y="2919646"/>
            <a:ext cx="717550" cy="695325"/>
          </a:xfrm>
          <a:prstGeom prst="rect">
            <a:avLst/>
          </a:prstGeom>
          <a:noFill/>
          <a:ln w="9525">
            <a:noFill/>
            <a:miter lim="800000"/>
            <a:headEnd/>
            <a:tailEnd/>
          </a:ln>
        </p:spPr>
      </p:pic>
      <p:pic>
        <p:nvPicPr>
          <p:cNvPr id="34" name="Picture 3"/>
          <p:cNvPicPr>
            <a:picLocks noChangeAspect="1" noChangeArrowheads="1"/>
          </p:cNvPicPr>
          <p:nvPr/>
        </p:nvPicPr>
        <p:blipFill>
          <a:blip r:embed="rId2" cstate="print"/>
          <a:srcRect/>
          <a:stretch>
            <a:fillRect/>
          </a:stretch>
        </p:blipFill>
        <p:spPr bwMode="auto">
          <a:xfrm>
            <a:off x="7958906" y="2514054"/>
            <a:ext cx="717550" cy="695325"/>
          </a:xfrm>
          <a:prstGeom prst="rect">
            <a:avLst/>
          </a:prstGeom>
          <a:noFill/>
          <a:ln w="9525">
            <a:noFill/>
            <a:miter lim="800000"/>
            <a:headEnd/>
            <a:tailEnd/>
          </a:ln>
        </p:spPr>
      </p:pic>
      <p:sp>
        <p:nvSpPr>
          <p:cNvPr id="36" name="Pfeil nach links und rechts 85"/>
          <p:cNvSpPr/>
          <p:nvPr/>
        </p:nvSpPr>
        <p:spPr bwMode="auto">
          <a:xfrm rot="2547982">
            <a:off x="5809431" y="3420517"/>
            <a:ext cx="614363"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37" name="Pfeil nach links und rechts 86"/>
          <p:cNvSpPr/>
          <p:nvPr/>
        </p:nvSpPr>
        <p:spPr bwMode="auto">
          <a:xfrm rot="5400000">
            <a:off x="6627788" y="3097460"/>
            <a:ext cx="539750"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38" name="Pfeil nach links und rechts 87"/>
          <p:cNvSpPr/>
          <p:nvPr/>
        </p:nvSpPr>
        <p:spPr bwMode="auto">
          <a:xfrm rot="7330336">
            <a:off x="7581875" y="3381623"/>
            <a:ext cx="612775"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Tree>
    <p:extLst>
      <p:ext uri="{BB962C8B-B14F-4D97-AF65-F5344CB8AC3E}">
        <p14:creationId xmlns:p14="http://schemas.microsoft.com/office/powerpoint/2010/main" val="172642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irect Access Storage 9"/>
          <p:cNvSpPr/>
          <p:nvPr/>
        </p:nvSpPr>
        <p:spPr>
          <a:xfrm>
            <a:off x="6518862" y="3122677"/>
            <a:ext cx="1583286" cy="513677"/>
          </a:xfrm>
          <a:prstGeom prst="flowChartMagneticDrum">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sz="1200" dirty="0" smtClean="0"/>
              <a:t>Queues</a:t>
            </a:r>
            <a:endParaRPr lang="en-US" sz="1200" dirty="0"/>
          </a:p>
        </p:txBody>
      </p:sp>
      <p:grpSp>
        <p:nvGrpSpPr>
          <p:cNvPr id="11" name="ring top"/>
          <p:cNvGrpSpPr>
            <a:grpSpLocks noChangeAspect="1"/>
          </p:cNvGrpSpPr>
          <p:nvPr/>
        </p:nvGrpSpPr>
        <p:grpSpPr>
          <a:xfrm rot="5400000">
            <a:off x="1874976" y="3362978"/>
            <a:ext cx="6109682" cy="579705"/>
            <a:chOff x="347663" y="6858000"/>
            <a:chExt cx="11163300" cy="2058727"/>
          </a:xfrm>
        </p:grpSpPr>
        <p:pic>
          <p:nvPicPr>
            <p:cNvPr id="12" name="cloud circle" descr="E:\Clients\Artitudes\z_MS_08-00461_eventsTeam_work\CES_2009\spot-grn-50.png"/>
            <p:cNvPicPr>
              <a:picLocks noChangeAspect="1" noChangeArrowheads="1"/>
            </p:cNvPicPr>
            <p:nvPr/>
          </p:nvPicPr>
          <p:blipFill>
            <a:blip r:embed="rId2" cstate="email">
              <a:grayscl/>
            </a:blip>
            <a:stretch>
              <a:fillRect/>
            </a:stretch>
          </p:blipFill>
          <p:spPr bwMode="auto">
            <a:xfrm>
              <a:off x="531855" y="7068388"/>
              <a:ext cx="10794914" cy="1782963"/>
            </a:xfrm>
            <a:prstGeom prst="rect">
              <a:avLst/>
            </a:prstGeom>
            <a:noFill/>
          </p:spPr>
        </p:pic>
        <p:grpSp>
          <p:nvGrpSpPr>
            <p:cNvPr id="13" name="ring"/>
            <p:cNvGrpSpPr/>
            <p:nvPr/>
          </p:nvGrpSpPr>
          <p:grpSpPr>
            <a:xfrm>
              <a:off x="347663" y="6858000"/>
              <a:ext cx="11163300" cy="2058727"/>
              <a:chOff x="512763" y="2837612"/>
              <a:chExt cx="11163300" cy="2058727"/>
            </a:xfrm>
          </p:grpSpPr>
          <p:pic>
            <p:nvPicPr>
              <p:cNvPr id="14" name="ring back" descr="cloud_ring01.png"/>
              <p:cNvPicPr>
                <a:picLocks noChangeAspect="1"/>
              </p:cNvPicPr>
              <p:nvPr/>
            </p:nvPicPr>
            <p:blipFill>
              <a:blip r:embed="rId3" cstate="email"/>
              <a:srcRect/>
              <a:stretch>
                <a:fillRect/>
              </a:stretch>
            </p:blipFill>
            <p:spPr>
              <a:xfrm>
                <a:off x="512763" y="2837612"/>
                <a:ext cx="11163300" cy="1318752"/>
              </a:xfrm>
              <a:prstGeom prst="rect">
                <a:avLst/>
              </a:prstGeom>
              <a:effectLst/>
            </p:spPr>
          </p:pic>
          <p:pic>
            <p:nvPicPr>
              <p:cNvPr id="15" name="ring front" descr="cloud_ring01.png"/>
              <p:cNvPicPr>
                <a:picLocks noChangeAspect="1"/>
              </p:cNvPicPr>
              <p:nvPr/>
            </p:nvPicPr>
            <p:blipFill>
              <a:blip r:embed="rId4" cstate="email"/>
              <a:srcRect/>
              <a:stretch>
                <a:fillRect/>
              </a:stretch>
            </p:blipFill>
            <p:spPr>
              <a:xfrm>
                <a:off x="512763" y="4156364"/>
                <a:ext cx="11163300" cy="739975"/>
              </a:xfrm>
              <a:prstGeom prst="rect">
                <a:avLst/>
              </a:prstGeom>
              <a:effectLst/>
            </p:spPr>
          </p:pic>
        </p:grpSp>
      </p:grpSp>
      <p:cxnSp>
        <p:nvCxnSpPr>
          <p:cNvPr id="22" name="Straight Arrow Connector 21"/>
          <p:cNvCxnSpPr>
            <a:stCxn id="92" idx="2"/>
            <a:endCxn id="10" idx="0"/>
          </p:cNvCxnSpPr>
          <p:nvPr/>
        </p:nvCxnSpPr>
        <p:spPr>
          <a:xfrm>
            <a:off x="7310505" y="1984132"/>
            <a:ext cx="0" cy="1138545"/>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42" name="TextBox 41"/>
          <p:cNvSpPr txBox="1"/>
          <p:nvPr/>
        </p:nvSpPr>
        <p:spPr>
          <a:xfrm>
            <a:off x="101696" y="195036"/>
            <a:ext cx="3822902" cy="2659190"/>
          </a:xfrm>
          <a:prstGeom prst="rect">
            <a:avLst/>
          </a:prstGeom>
          <a:noFill/>
        </p:spPr>
        <p:txBody>
          <a:bodyPr wrap="square" lIns="0" tIns="0" rIns="0" bIns="0" rtlCol="0">
            <a:spAutoFit/>
          </a:bodyPr>
          <a:lstStyle/>
          <a:p>
            <a:pPr>
              <a:lnSpc>
                <a:spcPct val="90000"/>
              </a:lnSpc>
            </a:pPr>
            <a:r>
              <a:rPr lang="en-US" sz="2400" dirty="0" smtClean="0"/>
              <a:t>Pattern 2A</a:t>
            </a:r>
          </a:p>
          <a:p>
            <a:pPr>
              <a:lnSpc>
                <a:spcPct val="90000"/>
              </a:lnSpc>
            </a:pPr>
            <a:endParaRPr lang="en-US" sz="2400" dirty="0" smtClean="0"/>
          </a:p>
          <a:p>
            <a:pPr>
              <a:lnSpc>
                <a:spcPct val="90000"/>
              </a:lnSpc>
            </a:pPr>
            <a:r>
              <a:rPr lang="en-US" sz="2400" dirty="0" smtClean="0"/>
              <a:t>Highly scalable dynamic HTML or RIA application leveraging Azure Queues to pass messages to a background processing agent.</a:t>
            </a:r>
          </a:p>
          <a:p>
            <a:pPr>
              <a:lnSpc>
                <a:spcPct val="90000"/>
              </a:lnSpc>
            </a:pPr>
            <a:endParaRPr lang="en-US" sz="2400" dirty="0"/>
          </a:p>
        </p:txBody>
      </p:sp>
      <p:cxnSp>
        <p:nvCxnSpPr>
          <p:cNvPr id="86" name="Straight Arrow Connector 85"/>
          <p:cNvCxnSpPr>
            <a:stCxn id="92" idx="1"/>
          </p:cNvCxnSpPr>
          <p:nvPr/>
        </p:nvCxnSpPr>
        <p:spPr>
          <a:xfrm flipH="1">
            <a:off x="2656964" y="1524631"/>
            <a:ext cx="3791173" cy="2111723"/>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80" name="Flowchart: Predefined Process 79"/>
          <p:cNvSpPr/>
          <p:nvPr/>
        </p:nvSpPr>
        <p:spPr bwMode="auto">
          <a:xfrm>
            <a:off x="6338420" y="5053520"/>
            <a:ext cx="1944170" cy="979031"/>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rgbClr val="FFFFFF"/>
                </a:solidFill>
                <a:effectLst>
                  <a:outerShdw blurRad="38100" dist="38100" dir="2700000" algn="tl">
                    <a:srgbClr val="000000">
                      <a:alpha val="43137"/>
                    </a:srgbClr>
                  </a:outerShdw>
                </a:effectLst>
                <a:latin typeface="Segoe" pitchFamily="34" charset="0"/>
              </a:rPr>
              <a:t>Background Processing</a:t>
            </a:r>
          </a:p>
        </p:txBody>
      </p:sp>
      <p:sp>
        <p:nvSpPr>
          <p:cNvPr id="82" name="TextBox 81"/>
          <p:cNvSpPr txBox="1"/>
          <p:nvPr/>
        </p:nvSpPr>
        <p:spPr>
          <a:xfrm>
            <a:off x="7653499" y="2152785"/>
            <a:ext cx="897297" cy="249299"/>
          </a:xfrm>
          <a:prstGeom prst="rect">
            <a:avLst/>
          </a:prstGeom>
          <a:noFill/>
        </p:spPr>
        <p:txBody>
          <a:bodyPr wrap="none" lIns="0" tIns="0" rIns="0" bIns="0" rtlCol="0">
            <a:spAutoFit/>
          </a:bodyPr>
          <a:lstStyle/>
          <a:p>
            <a:pPr>
              <a:lnSpc>
                <a:spcPct val="90000"/>
              </a:lnSpc>
            </a:pPr>
            <a:r>
              <a:rPr lang="en-US" sz="1800" dirty="0" smtClean="0"/>
              <a:t>Web Role</a:t>
            </a:r>
          </a:p>
        </p:txBody>
      </p:sp>
      <p:sp>
        <p:nvSpPr>
          <p:cNvPr id="83" name="TextBox 82"/>
          <p:cNvSpPr txBox="1"/>
          <p:nvPr/>
        </p:nvSpPr>
        <p:spPr>
          <a:xfrm>
            <a:off x="5761852" y="4667738"/>
            <a:ext cx="1153136" cy="249299"/>
          </a:xfrm>
          <a:prstGeom prst="rect">
            <a:avLst/>
          </a:prstGeom>
          <a:noFill/>
        </p:spPr>
        <p:txBody>
          <a:bodyPr wrap="none" lIns="0" tIns="0" rIns="0" bIns="0" rtlCol="0">
            <a:spAutoFit/>
          </a:bodyPr>
          <a:lstStyle/>
          <a:p>
            <a:pPr>
              <a:lnSpc>
                <a:spcPct val="90000"/>
              </a:lnSpc>
            </a:pPr>
            <a:r>
              <a:rPr lang="en-US" sz="1800" dirty="0" smtClean="0"/>
              <a:t>Worker Role</a:t>
            </a:r>
          </a:p>
        </p:txBody>
      </p:sp>
      <p:cxnSp>
        <p:nvCxnSpPr>
          <p:cNvPr id="84" name="Straight Arrow Connector 83"/>
          <p:cNvCxnSpPr>
            <a:stCxn id="10" idx="2"/>
            <a:endCxn id="80" idx="0"/>
          </p:cNvCxnSpPr>
          <p:nvPr/>
        </p:nvCxnSpPr>
        <p:spPr>
          <a:xfrm>
            <a:off x="7310505" y="3636354"/>
            <a:ext cx="0" cy="1417166"/>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pic>
        <p:nvPicPr>
          <p:cNvPr id="90" name="Health App"/>
          <p:cNvPicPr>
            <a:picLocks noChangeAspect="1" noChangeArrowheads="1"/>
          </p:cNvPicPr>
          <p:nvPr/>
        </p:nvPicPr>
        <p:blipFill>
          <a:blip r:embed="rId5" cstate="print"/>
          <a:stretch>
            <a:fillRect/>
          </a:stretch>
        </p:blipFill>
        <p:spPr bwMode="auto">
          <a:xfrm>
            <a:off x="1110015" y="3449694"/>
            <a:ext cx="1546949" cy="1114311"/>
          </a:xfrm>
          <a:prstGeom prst="rect">
            <a:avLst/>
          </a:prstGeom>
          <a:ln>
            <a:noFill/>
          </a:ln>
          <a:effectLst>
            <a:reflection blurRad="12700" stA="30000" endPos="30000" dist="5000" dir="5400000" sy="-100000" algn="bl" rotWithShape="0"/>
          </a:effectLst>
          <a:scene3d>
            <a:camera prst="orthographicFront"/>
            <a:lightRig rig="threePt" dir="t">
              <a:rot lat="0" lon="0" rev="2700000"/>
            </a:lightRig>
          </a:scene3d>
          <a:sp3d>
            <a:bevelT w="63500" h="50800"/>
          </a:sp3d>
        </p:spPr>
      </p:pic>
      <p:sp>
        <p:nvSpPr>
          <p:cNvPr id="91" name="TextBox 90"/>
          <p:cNvSpPr txBox="1"/>
          <p:nvPr/>
        </p:nvSpPr>
        <p:spPr>
          <a:xfrm>
            <a:off x="1087237" y="4667738"/>
            <a:ext cx="1832681" cy="498598"/>
          </a:xfrm>
          <a:prstGeom prst="rect">
            <a:avLst/>
          </a:prstGeom>
          <a:noFill/>
        </p:spPr>
        <p:txBody>
          <a:bodyPr wrap="none" lIns="0" tIns="0" rIns="0" bIns="0" rtlCol="0">
            <a:spAutoFit/>
          </a:bodyPr>
          <a:lstStyle/>
          <a:p>
            <a:pPr>
              <a:lnSpc>
                <a:spcPct val="90000"/>
              </a:lnSpc>
            </a:pPr>
            <a:r>
              <a:rPr lang="en-US" sz="1800" dirty="0" smtClean="0"/>
              <a:t>HTML or Silverlight </a:t>
            </a:r>
          </a:p>
          <a:p>
            <a:pPr>
              <a:lnSpc>
                <a:spcPct val="90000"/>
              </a:lnSpc>
            </a:pPr>
            <a:r>
              <a:rPr lang="en-US" sz="1800" dirty="0" smtClean="0"/>
              <a:t>in the browser</a:t>
            </a:r>
          </a:p>
        </p:txBody>
      </p:sp>
      <p:sp>
        <p:nvSpPr>
          <p:cNvPr id="92" name="Flowchart: Predefined Process 91"/>
          <p:cNvSpPr/>
          <p:nvPr/>
        </p:nvSpPr>
        <p:spPr bwMode="auto">
          <a:xfrm>
            <a:off x="6448137" y="1065129"/>
            <a:ext cx="1724736" cy="919003"/>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ASP.NET</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2132" y="0"/>
            <a:ext cx="3261867" cy="535531"/>
          </a:xfrm>
          <a:prstGeom prst="rect">
            <a:avLst/>
          </a:prstGeom>
        </p:spPr>
      </p:pic>
    </p:spTree>
    <p:extLst>
      <p:ext uri="{BB962C8B-B14F-4D97-AF65-F5344CB8AC3E}">
        <p14:creationId xmlns:p14="http://schemas.microsoft.com/office/powerpoint/2010/main" val="415379710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p:cNvSpPr/>
          <p:nvPr/>
        </p:nvSpPr>
        <p:spPr>
          <a:xfrm>
            <a:off x="8026228" y="5834511"/>
            <a:ext cx="889172" cy="812800"/>
          </a:xfrm>
          <a:prstGeom prst="flowChartMultidocument">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sz="1200" dirty="0" smtClean="0"/>
              <a:t>Blobs</a:t>
            </a:r>
            <a:endParaRPr lang="en-US" sz="1200" dirty="0"/>
          </a:p>
        </p:txBody>
      </p:sp>
      <p:grpSp>
        <p:nvGrpSpPr>
          <p:cNvPr id="6" name="Group 5"/>
          <p:cNvGrpSpPr/>
          <p:nvPr/>
        </p:nvGrpSpPr>
        <p:grpSpPr>
          <a:xfrm>
            <a:off x="6775702" y="5755507"/>
            <a:ext cx="1019008" cy="891805"/>
            <a:chOff x="3733800" y="1276350"/>
            <a:chExt cx="1714044" cy="1714500"/>
          </a:xfrm>
        </p:grpSpPr>
        <p:sp>
          <p:nvSpPr>
            <p:cNvPr id="7" name="Flowchart: Internal Storage 6"/>
            <p:cNvSpPr/>
            <p:nvPr/>
          </p:nvSpPr>
          <p:spPr>
            <a:xfrm>
              <a:off x="3733800" y="12763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00"/>
            </a:p>
          </p:txBody>
        </p:sp>
        <p:sp>
          <p:nvSpPr>
            <p:cNvPr id="8" name="Flowchart: Internal Storage 7"/>
            <p:cNvSpPr/>
            <p:nvPr/>
          </p:nvSpPr>
          <p:spPr>
            <a:xfrm>
              <a:off x="3962400" y="15049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00"/>
            </a:p>
          </p:txBody>
        </p:sp>
        <p:sp>
          <p:nvSpPr>
            <p:cNvPr id="9" name="Flowchart: Internal Storage 8"/>
            <p:cNvSpPr/>
            <p:nvPr/>
          </p:nvSpPr>
          <p:spPr>
            <a:xfrm>
              <a:off x="4228644" y="1847850"/>
              <a:ext cx="1219200" cy="1143000"/>
            </a:xfrm>
            <a:prstGeom prst="flowChartInternalStora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Tables</a:t>
              </a:r>
              <a:endParaRPr lang="en-US" sz="1000" dirty="0"/>
            </a:p>
          </p:txBody>
        </p:sp>
      </p:grpSp>
      <p:sp>
        <p:nvSpPr>
          <p:cNvPr id="10" name="Flowchart: Direct Access Storage 9"/>
          <p:cNvSpPr/>
          <p:nvPr/>
        </p:nvSpPr>
        <p:spPr>
          <a:xfrm>
            <a:off x="7185343" y="3431404"/>
            <a:ext cx="1450486" cy="513677"/>
          </a:xfrm>
          <a:prstGeom prst="flowChartMagneticDrum">
            <a:avLst/>
          </a:prstGeom>
        </p:spPr>
        <p:style>
          <a:lnRef idx="1">
            <a:schemeClr val="accent2"/>
          </a:lnRef>
          <a:fillRef idx="3">
            <a:schemeClr val="accent2"/>
          </a:fillRef>
          <a:effectRef idx="2">
            <a:schemeClr val="accent2"/>
          </a:effectRef>
          <a:fontRef idx="minor">
            <a:schemeClr val="lt1"/>
          </a:fontRef>
        </p:style>
        <p:txBody>
          <a:bodyPr lIns="121899" tIns="60949" rIns="121899" bIns="60949" rtlCol="0" anchor="ctr"/>
          <a:lstStyle/>
          <a:p>
            <a:pPr algn="ctr"/>
            <a:r>
              <a:rPr lang="en-US" sz="1050" dirty="0" smtClean="0"/>
              <a:t>Queues</a:t>
            </a:r>
            <a:endParaRPr lang="en-US" sz="1050" dirty="0"/>
          </a:p>
        </p:txBody>
      </p:sp>
      <p:grpSp>
        <p:nvGrpSpPr>
          <p:cNvPr id="11" name="ring top"/>
          <p:cNvGrpSpPr>
            <a:grpSpLocks noChangeAspect="1"/>
          </p:cNvGrpSpPr>
          <p:nvPr/>
        </p:nvGrpSpPr>
        <p:grpSpPr>
          <a:xfrm rot="5400000">
            <a:off x="1874976" y="3362978"/>
            <a:ext cx="6109682" cy="579705"/>
            <a:chOff x="347663" y="6858000"/>
            <a:chExt cx="11163300" cy="2058727"/>
          </a:xfrm>
        </p:grpSpPr>
        <p:pic>
          <p:nvPicPr>
            <p:cNvPr id="12" name="cloud circle" descr="E:\Clients\Artitudes\z_MS_08-00461_eventsTeam_work\CES_2009\spot-grn-50.png"/>
            <p:cNvPicPr>
              <a:picLocks noChangeAspect="1" noChangeArrowheads="1"/>
            </p:cNvPicPr>
            <p:nvPr/>
          </p:nvPicPr>
          <p:blipFill>
            <a:blip r:embed="rId2" cstate="email">
              <a:grayscl/>
            </a:blip>
            <a:stretch>
              <a:fillRect/>
            </a:stretch>
          </p:blipFill>
          <p:spPr bwMode="auto">
            <a:xfrm>
              <a:off x="531855" y="7068388"/>
              <a:ext cx="10794914" cy="1782963"/>
            </a:xfrm>
            <a:prstGeom prst="rect">
              <a:avLst/>
            </a:prstGeom>
            <a:noFill/>
          </p:spPr>
        </p:pic>
        <p:grpSp>
          <p:nvGrpSpPr>
            <p:cNvPr id="13" name="ring"/>
            <p:cNvGrpSpPr/>
            <p:nvPr/>
          </p:nvGrpSpPr>
          <p:grpSpPr>
            <a:xfrm>
              <a:off x="347663" y="6858000"/>
              <a:ext cx="11163300" cy="2058727"/>
              <a:chOff x="512763" y="2837612"/>
              <a:chExt cx="11163300" cy="2058727"/>
            </a:xfrm>
          </p:grpSpPr>
          <p:pic>
            <p:nvPicPr>
              <p:cNvPr id="14" name="ring back" descr="cloud_ring01.png"/>
              <p:cNvPicPr>
                <a:picLocks noChangeAspect="1"/>
              </p:cNvPicPr>
              <p:nvPr/>
            </p:nvPicPr>
            <p:blipFill>
              <a:blip r:embed="rId3" cstate="email"/>
              <a:srcRect/>
              <a:stretch>
                <a:fillRect/>
              </a:stretch>
            </p:blipFill>
            <p:spPr>
              <a:xfrm>
                <a:off x="512763" y="2837612"/>
                <a:ext cx="11163300" cy="1318752"/>
              </a:xfrm>
              <a:prstGeom prst="rect">
                <a:avLst/>
              </a:prstGeom>
              <a:effectLst/>
            </p:spPr>
          </p:pic>
          <p:pic>
            <p:nvPicPr>
              <p:cNvPr id="15" name="ring front" descr="cloud_ring01.png"/>
              <p:cNvPicPr>
                <a:picLocks noChangeAspect="1"/>
              </p:cNvPicPr>
              <p:nvPr/>
            </p:nvPicPr>
            <p:blipFill>
              <a:blip r:embed="rId4" cstate="email"/>
              <a:srcRect/>
              <a:stretch>
                <a:fillRect/>
              </a:stretch>
            </p:blipFill>
            <p:spPr>
              <a:xfrm>
                <a:off x="512763" y="4156364"/>
                <a:ext cx="11163300" cy="739975"/>
              </a:xfrm>
              <a:prstGeom prst="rect">
                <a:avLst/>
              </a:prstGeom>
              <a:effectLst/>
            </p:spPr>
          </p:pic>
        </p:grpSp>
      </p:grpSp>
      <p:cxnSp>
        <p:nvCxnSpPr>
          <p:cNvPr id="22" name="Straight Arrow Connector 21"/>
          <p:cNvCxnSpPr>
            <a:stCxn id="88" idx="3"/>
            <a:endCxn id="10" idx="0"/>
          </p:cNvCxnSpPr>
          <p:nvPr/>
        </p:nvCxnSpPr>
        <p:spPr>
          <a:xfrm>
            <a:off x="7417725" y="2789001"/>
            <a:ext cx="492861" cy="642403"/>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42" name="TextBox 41"/>
          <p:cNvSpPr txBox="1"/>
          <p:nvPr/>
        </p:nvSpPr>
        <p:spPr>
          <a:xfrm>
            <a:off x="101696" y="195037"/>
            <a:ext cx="3822902" cy="2659190"/>
          </a:xfrm>
          <a:prstGeom prst="rect">
            <a:avLst/>
          </a:prstGeom>
          <a:noFill/>
        </p:spPr>
        <p:txBody>
          <a:bodyPr wrap="square" lIns="0" tIns="0" rIns="0" bIns="0" rtlCol="0">
            <a:spAutoFit/>
          </a:bodyPr>
          <a:lstStyle/>
          <a:p>
            <a:pPr>
              <a:lnSpc>
                <a:spcPct val="90000"/>
              </a:lnSpc>
            </a:pPr>
            <a:r>
              <a:rPr lang="en-US" sz="2400" dirty="0" smtClean="0"/>
              <a:t>Pattern 2</a:t>
            </a:r>
          </a:p>
          <a:p>
            <a:pPr>
              <a:lnSpc>
                <a:spcPct val="90000"/>
              </a:lnSpc>
            </a:pPr>
            <a:endParaRPr lang="en-US" sz="2400" dirty="0" smtClean="0"/>
          </a:p>
          <a:p>
            <a:pPr>
              <a:lnSpc>
                <a:spcPct val="90000"/>
              </a:lnSpc>
            </a:pPr>
            <a:r>
              <a:rPr lang="en-US" sz="2400" dirty="0" smtClean="0"/>
              <a:t>Highly scalable dynamic HTML or RIA application leveraging Azure Queues to pass messages to a background processing agent.</a:t>
            </a:r>
          </a:p>
          <a:p>
            <a:pPr>
              <a:lnSpc>
                <a:spcPct val="90000"/>
              </a:lnSpc>
            </a:pPr>
            <a:endParaRPr lang="en-US" sz="2400" dirty="0"/>
          </a:p>
        </p:txBody>
      </p:sp>
      <p:cxnSp>
        <p:nvCxnSpPr>
          <p:cNvPr id="86" name="Straight Arrow Connector 85"/>
          <p:cNvCxnSpPr>
            <a:stCxn id="81" idx="1"/>
          </p:cNvCxnSpPr>
          <p:nvPr/>
        </p:nvCxnSpPr>
        <p:spPr>
          <a:xfrm flipH="1">
            <a:off x="3143574" y="1568634"/>
            <a:ext cx="2798848" cy="1542495"/>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80" name="Flowchart: Predefined Process 79"/>
          <p:cNvSpPr/>
          <p:nvPr/>
        </p:nvSpPr>
        <p:spPr bwMode="auto">
          <a:xfrm>
            <a:off x="6857378" y="4395061"/>
            <a:ext cx="2058022" cy="975900"/>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rgbClr val="FFFFFF"/>
                </a:solidFill>
                <a:effectLst>
                  <a:outerShdw blurRad="38100" dist="38100" dir="2700000" algn="tl">
                    <a:srgbClr val="000000">
                      <a:alpha val="43137"/>
                    </a:srgbClr>
                  </a:outerShdw>
                </a:effectLst>
                <a:latin typeface="Segoe" pitchFamily="34" charset="0"/>
              </a:rPr>
              <a:t>Background Processing</a:t>
            </a:r>
          </a:p>
        </p:txBody>
      </p:sp>
      <p:sp>
        <p:nvSpPr>
          <p:cNvPr id="82" name="TextBox 81"/>
          <p:cNvSpPr txBox="1"/>
          <p:nvPr/>
        </p:nvSpPr>
        <p:spPr>
          <a:xfrm>
            <a:off x="7760778" y="1778836"/>
            <a:ext cx="897297" cy="249299"/>
          </a:xfrm>
          <a:prstGeom prst="rect">
            <a:avLst/>
          </a:prstGeom>
          <a:noFill/>
        </p:spPr>
        <p:txBody>
          <a:bodyPr wrap="none" lIns="0" tIns="0" rIns="0" bIns="0" rtlCol="0">
            <a:spAutoFit/>
          </a:bodyPr>
          <a:lstStyle/>
          <a:p>
            <a:pPr>
              <a:lnSpc>
                <a:spcPct val="90000"/>
              </a:lnSpc>
            </a:pPr>
            <a:r>
              <a:rPr lang="en-US" sz="1800" dirty="0" smtClean="0"/>
              <a:t>Web Role</a:t>
            </a:r>
          </a:p>
        </p:txBody>
      </p:sp>
      <p:sp>
        <p:nvSpPr>
          <p:cNvPr id="83" name="TextBox 82"/>
          <p:cNvSpPr txBox="1"/>
          <p:nvPr/>
        </p:nvSpPr>
        <p:spPr>
          <a:xfrm>
            <a:off x="5599012" y="4633712"/>
            <a:ext cx="1153136" cy="249299"/>
          </a:xfrm>
          <a:prstGeom prst="rect">
            <a:avLst/>
          </a:prstGeom>
          <a:noFill/>
        </p:spPr>
        <p:txBody>
          <a:bodyPr wrap="none" lIns="0" tIns="0" rIns="0" bIns="0" rtlCol="0">
            <a:spAutoFit/>
          </a:bodyPr>
          <a:lstStyle/>
          <a:p>
            <a:pPr>
              <a:lnSpc>
                <a:spcPct val="90000"/>
              </a:lnSpc>
            </a:pPr>
            <a:r>
              <a:rPr lang="en-US" sz="1800" dirty="0" smtClean="0"/>
              <a:t>Worker Role</a:t>
            </a:r>
          </a:p>
        </p:txBody>
      </p:sp>
      <p:cxnSp>
        <p:nvCxnSpPr>
          <p:cNvPr id="84" name="Straight Arrow Connector 83"/>
          <p:cNvCxnSpPr>
            <a:stCxn id="10" idx="2"/>
            <a:endCxn id="80" idx="0"/>
          </p:cNvCxnSpPr>
          <p:nvPr/>
        </p:nvCxnSpPr>
        <p:spPr>
          <a:xfrm flipH="1">
            <a:off x="7886389" y="3945081"/>
            <a:ext cx="24197" cy="449980"/>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pic>
        <p:nvPicPr>
          <p:cNvPr id="79" name="Health App"/>
          <p:cNvPicPr>
            <a:picLocks noChangeAspect="1" noChangeArrowheads="1"/>
          </p:cNvPicPr>
          <p:nvPr/>
        </p:nvPicPr>
        <p:blipFill>
          <a:blip r:embed="rId5" cstate="print"/>
          <a:stretch>
            <a:fillRect/>
          </a:stretch>
        </p:blipFill>
        <p:spPr bwMode="auto">
          <a:xfrm>
            <a:off x="1587217" y="2935462"/>
            <a:ext cx="1546949" cy="1114311"/>
          </a:xfrm>
          <a:prstGeom prst="rect">
            <a:avLst/>
          </a:prstGeom>
          <a:ln>
            <a:noFill/>
          </a:ln>
          <a:effectLst>
            <a:reflection blurRad="12700" stA="30000" endPos="30000" dist="5000" dir="5400000" sy="-100000" algn="bl" rotWithShape="0"/>
          </a:effectLst>
          <a:scene3d>
            <a:camera prst="orthographicFront"/>
            <a:lightRig rig="threePt" dir="t">
              <a:rot lat="0" lon="0" rev="2700000"/>
            </a:lightRig>
          </a:scene3d>
          <a:sp3d>
            <a:bevelT w="63500" h="50800"/>
          </a:sp3d>
        </p:spPr>
      </p:pic>
      <p:sp>
        <p:nvSpPr>
          <p:cNvPr id="81" name="Flowchart: Predefined Process 80"/>
          <p:cNvSpPr/>
          <p:nvPr/>
        </p:nvSpPr>
        <p:spPr bwMode="auto">
          <a:xfrm>
            <a:off x="5942422" y="1109132"/>
            <a:ext cx="1666558" cy="919003"/>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ASP.NET</a:t>
            </a:r>
          </a:p>
        </p:txBody>
      </p:sp>
      <p:grpSp>
        <p:nvGrpSpPr>
          <p:cNvPr id="85" name="Group 84"/>
          <p:cNvGrpSpPr/>
          <p:nvPr/>
        </p:nvGrpSpPr>
        <p:grpSpPr>
          <a:xfrm>
            <a:off x="5900797" y="2429651"/>
            <a:ext cx="1516928" cy="718700"/>
            <a:chOff x="4080680" y="5145206"/>
            <a:chExt cx="2060812" cy="696036"/>
          </a:xfrm>
        </p:grpSpPr>
        <p:sp>
          <p:nvSpPr>
            <p:cNvPr id="88" name="Rounded Rectangle 87"/>
            <p:cNvSpPr/>
            <p:nvPr/>
          </p:nvSpPr>
          <p:spPr bwMode="auto">
            <a:xfrm>
              <a:off x="4596944" y="5145206"/>
              <a:ext cx="1544548" cy="69603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Service</a:t>
              </a:r>
              <a:endParaRPr lang="en-US" sz="18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89" name="Straight Connector 88"/>
            <p:cNvCxnSpPr/>
            <p:nvPr/>
          </p:nvCxnSpPr>
          <p:spPr>
            <a:xfrm flipH="1">
              <a:off x="4312692" y="5493224"/>
              <a:ext cx="284252" cy="0"/>
            </a:xfrm>
            <a:prstGeom prst="line">
              <a:avLst/>
            </a:prstGeom>
            <a:ln/>
          </p:spPr>
          <p:style>
            <a:lnRef idx="1">
              <a:schemeClr val="accent2"/>
            </a:lnRef>
            <a:fillRef idx="3">
              <a:schemeClr val="accent2"/>
            </a:fillRef>
            <a:effectRef idx="2">
              <a:schemeClr val="accent2"/>
            </a:effectRef>
            <a:fontRef idx="minor">
              <a:schemeClr val="lt1"/>
            </a:fontRef>
          </p:style>
        </p:cxnSp>
        <p:sp>
          <p:nvSpPr>
            <p:cNvPr id="90" name="Oval 89"/>
            <p:cNvSpPr/>
            <p:nvPr/>
          </p:nvSpPr>
          <p:spPr bwMode="auto">
            <a:xfrm>
              <a:off x="4080680" y="5390866"/>
              <a:ext cx="232012" cy="218364"/>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solidFill>
                  <a:srgbClr val="FFFFFF"/>
                </a:solidFill>
                <a:effectLst>
                  <a:outerShdw blurRad="38100" dist="38100" dir="2700000" algn="tl">
                    <a:srgbClr val="000000">
                      <a:alpha val="43137"/>
                    </a:srgbClr>
                  </a:outerShdw>
                </a:effectLst>
                <a:latin typeface="Segoe" pitchFamily="34" charset="0"/>
              </a:endParaRPr>
            </a:p>
          </p:txBody>
        </p:sp>
      </p:grpSp>
      <p:cxnSp>
        <p:nvCxnSpPr>
          <p:cNvPr id="91" name="Straight Arrow Connector 90"/>
          <p:cNvCxnSpPr>
            <a:endCxn id="7" idx="0"/>
          </p:cNvCxnSpPr>
          <p:nvPr/>
        </p:nvCxnSpPr>
        <p:spPr>
          <a:xfrm flipH="1">
            <a:off x="7138113" y="5370960"/>
            <a:ext cx="738209" cy="384547"/>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92" name="Straight Arrow Connector 91"/>
          <p:cNvCxnSpPr>
            <a:endCxn id="5" idx="0"/>
          </p:cNvCxnSpPr>
          <p:nvPr/>
        </p:nvCxnSpPr>
        <p:spPr>
          <a:xfrm>
            <a:off x="7886869" y="5370959"/>
            <a:ext cx="645117" cy="463552"/>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93" name="Straight Arrow Connector 92"/>
          <p:cNvCxnSpPr>
            <a:stCxn id="90" idx="1"/>
          </p:cNvCxnSpPr>
          <p:nvPr/>
        </p:nvCxnSpPr>
        <p:spPr>
          <a:xfrm flipH="1">
            <a:off x="3135086" y="2716330"/>
            <a:ext cx="2790722" cy="1079780"/>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95" name="TextBox 94"/>
          <p:cNvSpPr txBox="1"/>
          <p:nvPr/>
        </p:nvSpPr>
        <p:spPr>
          <a:xfrm>
            <a:off x="1558475" y="4145761"/>
            <a:ext cx="1832681" cy="498598"/>
          </a:xfrm>
          <a:prstGeom prst="rect">
            <a:avLst/>
          </a:prstGeom>
          <a:noFill/>
        </p:spPr>
        <p:txBody>
          <a:bodyPr wrap="none" lIns="0" tIns="0" rIns="0" bIns="0" rtlCol="0">
            <a:spAutoFit/>
          </a:bodyPr>
          <a:lstStyle/>
          <a:p>
            <a:pPr>
              <a:lnSpc>
                <a:spcPct val="90000"/>
              </a:lnSpc>
            </a:pPr>
            <a:r>
              <a:rPr lang="en-US" sz="1800" dirty="0" smtClean="0"/>
              <a:t>HTML or Silverlight </a:t>
            </a:r>
          </a:p>
          <a:p>
            <a:pPr>
              <a:lnSpc>
                <a:spcPct val="90000"/>
              </a:lnSpc>
            </a:pPr>
            <a:r>
              <a:rPr lang="en-US" sz="1800" dirty="0" smtClean="0"/>
              <a:t>in the browser</a:t>
            </a:r>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2132" y="0"/>
            <a:ext cx="3261867" cy="535531"/>
          </a:xfrm>
          <a:prstGeom prst="rect">
            <a:avLst/>
          </a:prstGeom>
        </p:spPr>
      </p:pic>
    </p:spTree>
    <p:extLst>
      <p:ext uri="{BB962C8B-B14F-4D97-AF65-F5344CB8AC3E}">
        <p14:creationId xmlns:p14="http://schemas.microsoft.com/office/powerpoint/2010/main" val="96867632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209800"/>
            <a:ext cx="1752600" cy="2585323"/>
          </a:xfrm>
          <a:prstGeom prst="rect">
            <a:avLst/>
          </a:prstGeom>
          <a:noFill/>
          <a:ln>
            <a:solidFill>
              <a:schemeClr val="tx1"/>
            </a:solidFill>
          </a:ln>
        </p:spPr>
        <p:txBody>
          <a:bodyPr wrap="square" rtlCol="0">
            <a:spAutoFit/>
          </a:bodyPr>
          <a:lstStyle/>
          <a:p>
            <a:r>
              <a:rPr lang="en-US" dirty="0" smtClean="0"/>
              <a:t>Web Role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6858000" y="2209800"/>
            <a:ext cx="1752600" cy="2585323"/>
          </a:xfrm>
          <a:prstGeom prst="rect">
            <a:avLst/>
          </a:prstGeom>
          <a:noFill/>
          <a:ln>
            <a:solidFill>
              <a:schemeClr val="tx1"/>
            </a:solidFill>
          </a:ln>
        </p:spPr>
        <p:txBody>
          <a:bodyPr wrap="square" rtlCol="0">
            <a:spAutoFit/>
          </a:bodyPr>
          <a:lstStyle/>
          <a:p>
            <a:r>
              <a:rPr lang="en-US" dirty="0" smtClean="0"/>
              <a:t>Worker Role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TextBox 5"/>
          <p:cNvSpPr txBox="1"/>
          <p:nvPr/>
        </p:nvSpPr>
        <p:spPr>
          <a:xfrm>
            <a:off x="3505200" y="533400"/>
            <a:ext cx="2438400" cy="2585323"/>
          </a:xfrm>
          <a:prstGeom prst="rect">
            <a:avLst/>
          </a:prstGeom>
          <a:noFill/>
          <a:ln>
            <a:solidFill>
              <a:schemeClr val="tx1"/>
            </a:solidFill>
          </a:ln>
        </p:spPr>
        <p:txBody>
          <a:bodyPr wrap="square" rtlCol="0">
            <a:spAutoFit/>
          </a:bodyPr>
          <a:lstStyle/>
          <a:p>
            <a:r>
              <a:rPr lang="en-US" dirty="0" smtClean="0"/>
              <a:t>Blob Container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7" name="TextBox 6"/>
          <p:cNvSpPr txBox="1"/>
          <p:nvPr/>
        </p:nvSpPr>
        <p:spPr>
          <a:xfrm>
            <a:off x="3733800" y="914400"/>
            <a:ext cx="1828800" cy="369332"/>
          </a:xfrm>
          <a:prstGeom prst="rect">
            <a:avLst/>
          </a:prstGeom>
          <a:noFill/>
          <a:ln>
            <a:solidFill>
              <a:schemeClr val="tx1"/>
            </a:solidFill>
          </a:ln>
        </p:spPr>
        <p:txBody>
          <a:bodyPr wrap="square" rtlCol="0">
            <a:spAutoFit/>
          </a:bodyPr>
          <a:lstStyle/>
          <a:p>
            <a:r>
              <a:rPr lang="en-US" dirty="0" smtClean="0"/>
              <a:t>Picture Blob 1</a:t>
            </a:r>
            <a:endParaRPr lang="en-US" dirty="0"/>
          </a:p>
        </p:txBody>
      </p:sp>
      <p:sp>
        <p:nvSpPr>
          <p:cNvPr id="8" name="TextBox 7"/>
          <p:cNvSpPr txBox="1"/>
          <p:nvPr/>
        </p:nvSpPr>
        <p:spPr>
          <a:xfrm>
            <a:off x="3733800" y="1371600"/>
            <a:ext cx="1828800" cy="369332"/>
          </a:xfrm>
          <a:prstGeom prst="rect">
            <a:avLst/>
          </a:prstGeom>
          <a:noFill/>
          <a:ln>
            <a:solidFill>
              <a:schemeClr val="tx1"/>
            </a:solidFill>
          </a:ln>
        </p:spPr>
        <p:txBody>
          <a:bodyPr wrap="square" rtlCol="0">
            <a:spAutoFit/>
          </a:bodyPr>
          <a:lstStyle/>
          <a:p>
            <a:r>
              <a:rPr lang="en-US" dirty="0" smtClean="0"/>
              <a:t>Picture Blob 2</a:t>
            </a:r>
            <a:endParaRPr lang="en-US" dirty="0"/>
          </a:p>
        </p:txBody>
      </p:sp>
      <p:sp>
        <p:nvSpPr>
          <p:cNvPr id="9" name="TextBox 8"/>
          <p:cNvSpPr txBox="1"/>
          <p:nvPr/>
        </p:nvSpPr>
        <p:spPr>
          <a:xfrm>
            <a:off x="3733800" y="1981200"/>
            <a:ext cx="1828800" cy="369332"/>
          </a:xfrm>
          <a:prstGeom prst="rect">
            <a:avLst/>
          </a:prstGeom>
          <a:noFill/>
          <a:ln>
            <a:solidFill>
              <a:schemeClr val="tx1"/>
            </a:solidFill>
          </a:ln>
        </p:spPr>
        <p:txBody>
          <a:bodyPr wrap="square" rtlCol="0">
            <a:spAutoFit/>
          </a:bodyPr>
          <a:lstStyle/>
          <a:p>
            <a:r>
              <a:rPr lang="en-US" dirty="0" smtClean="0"/>
              <a:t>Thumbnail Blob 1</a:t>
            </a:r>
            <a:endParaRPr lang="en-US" dirty="0"/>
          </a:p>
        </p:txBody>
      </p:sp>
      <p:cxnSp>
        <p:nvCxnSpPr>
          <p:cNvPr id="11" name="Straight Arrow Connector 10"/>
          <p:cNvCxnSpPr/>
          <p:nvPr/>
        </p:nvCxnSpPr>
        <p:spPr>
          <a:xfrm flipV="1">
            <a:off x="2362200" y="13716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4400" y="685800"/>
            <a:ext cx="1981200" cy="646331"/>
          </a:xfrm>
          <a:prstGeom prst="rect">
            <a:avLst/>
          </a:prstGeom>
          <a:noFill/>
        </p:spPr>
        <p:txBody>
          <a:bodyPr wrap="square" rtlCol="0">
            <a:spAutoFit/>
          </a:bodyPr>
          <a:lstStyle/>
          <a:p>
            <a:r>
              <a:rPr lang="en-US" dirty="0" smtClean="0"/>
              <a:t>1. User uploads pictures to blobs</a:t>
            </a:r>
            <a:endParaRPr lang="en-US" dirty="0"/>
          </a:p>
        </p:txBody>
      </p:sp>
      <p:sp>
        <p:nvSpPr>
          <p:cNvPr id="14" name="TextBox 13"/>
          <p:cNvSpPr txBox="1"/>
          <p:nvPr/>
        </p:nvSpPr>
        <p:spPr>
          <a:xfrm>
            <a:off x="3505200" y="3657600"/>
            <a:ext cx="2438400" cy="2585323"/>
          </a:xfrm>
          <a:prstGeom prst="rect">
            <a:avLst/>
          </a:prstGeom>
          <a:noFill/>
          <a:ln>
            <a:solidFill>
              <a:schemeClr val="tx1"/>
            </a:solidFill>
          </a:ln>
        </p:spPr>
        <p:txBody>
          <a:bodyPr wrap="square" rtlCol="0">
            <a:spAutoFit/>
          </a:bodyPr>
          <a:lstStyle/>
          <a:p>
            <a:r>
              <a:rPr lang="en-US" dirty="0" smtClean="0"/>
              <a:t>Queue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5" name="TextBox 14"/>
          <p:cNvSpPr txBox="1"/>
          <p:nvPr/>
        </p:nvSpPr>
        <p:spPr>
          <a:xfrm>
            <a:off x="3733800" y="4038600"/>
            <a:ext cx="1828800" cy="646331"/>
          </a:xfrm>
          <a:prstGeom prst="rect">
            <a:avLst/>
          </a:prstGeom>
          <a:noFill/>
          <a:ln>
            <a:solidFill>
              <a:schemeClr val="tx1"/>
            </a:solidFill>
          </a:ln>
        </p:spPr>
        <p:txBody>
          <a:bodyPr wrap="square" rtlCol="0">
            <a:spAutoFit/>
          </a:bodyPr>
          <a:lstStyle/>
          <a:p>
            <a:r>
              <a:rPr lang="en-US" dirty="0" smtClean="0"/>
              <a:t>“Make TN for new blob 2”</a:t>
            </a:r>
            <a:endParaRPr lang="en-US" dirty="0"/>
          </a:p>
        </p:txBody>
      </p:sp>
      <p:cxnSp>
        <p:nvCxnSpPr>
          <p:cNvPr id="19" name="Straight Arrow Connector 18"/>
          <p:cNvCxnSpPr/>
          <p:nvPr/>
        </p:nvCxnSpPr>
        <p:spPr>
          <a:xfrm>
            <a:off x="2286000" y="4572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19200" y="5105400"/>
            <a:ext cx="1752600" cy="646331"/>
          </a:xfrm>
          <a:prstGeom prst="rect">
            <a:avLst/>
          </a:prstGeom>
          <a:noFill/>
        </p:spPr>
        <p:txBody>
          <a:bodyPr wrap="square" rtlCol="0">
            <a:spAutoFit/>
          </a:bodyPr>
          <a:lstStyle/>
          <a:p>
            <a:r>
              <a:rPr lang="en-US" dirty="0" smtClean="0"/>
              <a:t>2. Web role puts </a:t>
            </a:r>
            <a:r>
              <a:rPr lang="en-US" dirty="0" err="1" smtClean="0"/>
              <a:t>msg</a:t>
            </a:r>
            <a:r>
              <a:rPr lang="en-US" dirty="0" smtClean="0"/>
              <a:t> in queue</a:t>
            </a:r>
            <a:endParaRPr lang="en-US" dirty="0"/>
          </a:p>
        </p:txBody>
      </p:sp>
      <p:cxnSp>
        <p:nvCxnSpPr>
          <p:cNvPr id="22" name="Straight Arrow Connector 21"/>
          <p:cNvCxnSpPr/>
          <p:nvPr/>
        </p:nvCxnSpPr>
        <p:spPr>
          <a:xfrm flipV="1">
            <a:off x="5791200" y="41910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48400" y="5181600"/>
            <a:ext cx="1752600" cy="646331"/>
          </a:xfrm>
          <a:prstGeom prst="rect">
            <a:avLst/>
          </a:prstGeom>
          <a:noFill/>
        </p:spPr>
        <p:txBody>
          <a:bodyPr wrap="square" rtlCol="0">
            <a:spAutoFit/>
          </a:bodyPr>
          <a:lstStyle/>
          <a:p>
            <a:r>
              <a:rPr lang="en-US" dirty="0" smtClean="0"/>
              <a:t>3. Worker role fetches </a:t>
            </a:r>
            <a:r>
              <a:rPr lang="en-US" dirty="0" err="1" smtClean="0"/>
              <a:t>msg</a:t>
            </a:r>
            <a:endParaRPr lang="en-US" dirty="0"/>
          </a:p>
        </p:txBody>
      </p:sp>
      <p:sp>
        <p:nvSpPr>
          <p:cNvPr id="24" name="TextBox 23"/>
          <p:cNvSpPr txBox="1"/>
          <p:nvPr/>
        </p:nvSpPr>
        <p:spPr>
          <a:xfrm>
            <a:off x="6324600" y="990600"/>
            <a:ext cx="2514600" cy="646331"/>
          </a:xfrm>
          <a:prstGeom prst="rect">
            <a:avLst/>
          </a:prstGeom>
          <a:noFill/>
        </p:spPr>
        <p:txBody>
          <a:bodyPr wrap="square" rtlCol="0">
            <a:spAutoFit/>
          </a:bodyPr>
          <a:lstStyle/>
          <a:p>
            <a:r>
              <a:rPr lang="en-US" dirty="0" smtClean="0"/>
              <a:t>4. Worker creates TN blob, places in container</a:t>
            </a:r>
            <a:endParaRPr lang="en-US" dirty="0"/>
          </a:p>
        </p:txBody>
      </p:sp>
      <p:sp>
        <p:nvSpPr>
          <p:cNvPr id="25" name="TextBox 24"/>
          <p:cNvSpPr txBox="1"/>
          <p:nvPr/>
        </p:nvSpPr>
        <p:spPr>
          <a:xfrm>
            <a:off x="3733800" y="2514600"/>
            <a:ext cx="1828800" cy="369332"/>
          </a:xfrm>
          <a:prstGeom prst="rect">
            <a:avLst/>
          </a:prstGeom>
          <a:noFill/>
          <a:ln>
            <a:solidFill>
              <a:schemeClr val="tx1"/>
            </a:solidFill>
            <a:prstDash val="sysDash"/>
          </a:ln>
        </p:spPr>
        <p:txBody>
          <a:bodyPr wrap="square" rtlCol="0">
            <a:spAutoFit/>
          </a:bodyPr>
          <a:lstStyle/>
          <a:p>
            <a:r>
              <a:rPr lang="en-US" dirty="0" smtClean="0"/>
              <a:t>Thumbnail Blob 2</a:t>
            </a:r>
            <a:endParaRPr lang="en-US" dirty="0"/>
          </a:p>
        </p:txBody>
      </p:sp>
      <p:cxnSp>
        <p:nvCxnSpPr>
          <p:cNvPr id="27" name="Straight Arrow Connector 26"/>
          <p:cNvCxnSpPr>
            <a:endCxn id="25" idx="3"/>
          </p:cNvCxnSpPr>
          <p:nvPr/>
        </p:nvCxnSpPr>
        <p:spPr>
          <a:xfrm rot="10800000">
            <a:off x="5562600" y="2699266"/>
            <a:ext cx="1371600" cy="196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3124200"/>
            <a:ext cx="1447800" cy="1200329"/>
          </a:xfrm>
          <a:prstGeom prst="rect">
            <a:avLst/>
          </a:prstGeom>
          <a:noFill/>
        </p:spPr>
        <p:txBody>
          <a:bodyPr wrap="square" rtlCol="0">
            <a:spAutoFit/>
          </a:bodyPr>
          <a:lstStyle/>
          <a:p>
            <a:r>
              <a:rPr lang="en-US" dirty="0" smtClean="0"/>
              <a:t>0</a:t>
            </a:r>
            <a:r>
              <a:rPr lang="en-US" smtClean="0"/>
              <a:t>, 5 </a:t>
            </a:r>
            <a:r>
              <a:rPr lang="en-US" dirty="0" smtClean="0"/>
              <a:t>Web role displays thumbnails to user</a:t>
            </a:r>
            <a:endParaRPr lang="en-US" dirty="0"/>
          </a:p>
        </p:txBody>
      </p:sp>
      <p:cxnSp>
        <p:nvCxnSpPr>
          <p:cNvPr id="30" name="Straight Arrow Connector 29"/>
          <p:cNvCxnSpPr/>
          <p:nvPr/>
        </p:nvCxnSpPr>
        <p:spPr>
          <a:xfrm rot="5400000" flipH="1" flipV="1">
            <a:off x="2743200" y="2514600"/>
            <a:ext cx="914400" cy="91440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0"/>
            <a:ext cx="9144000" cy="1066800"/>
          </a:xfrm>
        </p:spPr>
        <p:txBody>
          <a:bodyPr>
            <a:normAutofit fontScale="92500" lnSpcReduction="10000"/>
          </a:bodyPr>
          <a:lstStyle/>
          <a:p>
            <a:pPr marL="0" indent="0" algn="ctr">
              <a:buNone/>
            </a:pPr>
            <a:r>
              <a:rPr lang="en-US" sz="7200" i="1" dirty="0" smtClean="0"/>
              <a:t>Thanks!</a:t>
            </a:r>
            <a:endParaRPr lang="en-US" sz="7200" i="1" dirty="0"/>
          </a:p>
        </p:txBody>
      </p:sp>
    </p:spTree>
    <p:extLst>
      <p:ext uri="{BB962C8B-B14F-4D97-AF65-F5344CB8AC3E}">
        <p14:creationId xmlns:p14="http://schemas.microsoft.com/office/powerpoint/2010/main" val="287454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0"/>
          <p:cNvGrpSpPr>
            <a:grpSpLocks/>
          </p:cNvGrpSpPr>
          <p:nvPr/>
        </p:nvGrpSpPr>
        <p:grpSpPr bwMode="auto">
          <a:xfrm>
            <a:off x="4932040" y="3655832"/>
            <a:ext cx="839788" cy="915988"/>
            <a:chOff x="800" y="1150"/>
            <a:chExt cx="379" cy="580"/>
          </a:xfrm>
        </p:grpSpPr>
        <p:sp>
          <p:nvSpPr>
            <p:cNvPr id="5" name="Freeform 31"/>
            <p:cNvSpPr>
              <a:spLocks/>
            </p:cNvSpPr>
            <p:nvPr/>
          </p:nvSpPr>
          <p:spPr bwMode="auto">
            <a:xfrm>
              <a:off x="822" y="1290"/>
              <a:ext cx="357" cy="357"/>
            </a:xfrm>
            <a:custGeom>
              <a:avLst/>
              <a:gdLst>
                <a:gd name="T0" fmla="*/ 147 w 357"/>
                <a:gd name="T1" fmla="*/ 0 h 357"/>
                <a:gd name="T2" fmla="*/ 356 w 357"/>
                <a:gd name="T3" fmla="*/ 207 h 357"/>
                <a:gd name="T4" fmla="*/ 208 w 357"/>
                <a:gd name="T5" fmla="*/ 356 h 357"/>
                <a:gd name="T6" fmla="*/ 0 w 357"/>
                <a:gd name="T7" fmla="*/ 148 h 357"/>
                <a:gd name="T8" fmla="*/ 147 w 357"/>
                <a:gd name="T9" fmla="*/ 0 h 357"/>
                <a:gd name="T10" fmla="*/ 0 60000 65536"/>
                <a:gd name="T11" fmla="*/ 0 60000 65536"/>
                <a:gd name="T12" fmla="*/ 0 60000 65536"/>
                <a:gd name="T13" fmla="*/ 0 60000 65536"/>
                <a:gd name="T14" fmla="*/ 0 60000 65536"/>
                <a:gd name="T15" fmla="*/ 0 w 357"/>
                <a:gd name="T16" fmla="*/ 0 h 357"/>
                <a:gd name="T17" fmla="*/ 357 w 357"/>
                <a:gd name="T18" fmla="*/ 357 h 357"/>
              </a:gdLst>
              <a:ahLst/>
              <a:cxnLst>
                <a:cxn ang="T10">
                  <a:pos x="T0" y="T1"/>
                </a:cxn>
                <a:cxn ang="T11">
                  <a:pos x="T2" y="T3"/>
                </a:cxn>
                <a:cxn ang="T12">
                  <a:pos x="T4" y="T5"/>
                </a:cxn>
                <a:cxn ang="T13">
                  <a:pos x="T6" y="T7"/>
                </a:cxn>
                <a:cxn ang="T14">
                  <a:pos x="T8" y="T9"/>
                </a:cxn>
              </a:cxnLst>
              <a:rect l="T15" t="T16" r="T17" b="T18"/>
              <a:pathLst>
                <a:path w="357" h="357">
                  <a:moveTo>
                    <a:pt x="147" y="0"/>
                  </a:moveTo>
                  <a:lnTo>
                    <a:pt x="356" y="207"/>
                  </a:lnTo>
                  <a:lnTo>
                    <a:pt x="208" y="356"/>
                  </a:lnTo>
                  <a:lnTo>
                    <a:pt x="0" y="148"/>
                  </a:lnTo>
                  <a:lnTo>
                    <a:pt x="147" y="0"/>
                  </a:lnTo>
                </a:path>
              </a:pathLst>
            </a:custGeom>
            <a:solidFill>
              <a:srgbClr val="CBCBCB"/>
            </a:solidFill>
            <a:ln w="9525" cap="rnd">
              <a:noFill/>
              <a:round/>
              <a:headEnd type="none" w="sm" len="sm"/>
              <a:tailEnd type="none" w="sm" len="sm"/>
            </a:ln>
          </p:spPr>
          <p:txBody>
            <a:bodyPr/>
            <a:lstStyle/>
            <a:p>
              <a:endParaRPr lang="haw-US"/>
            </a:p>
          </p:txBody>
        </p:sp>
        <p:sp>
          <p:nvSpPr>
            <p:cNvPr id="6" name="Freeform 32"/>
            <p:cNvSpPr>
              <a:spLocks/>
            </p:cNvSpPr>
            <p:nvPr/>
          </p:nvSpPr>
          <p:spPr bwMode="auto">
            <a:xfrm>
              <a:off x="1031" y="1496"/>
              <a:ext cx="148" cy="210"/>
            </a:xfrm>
            <a:custGeom>
              <a:avLst/>
              <a:gdLst>
                <a:gd name="T0" fmla="*/ 147 w 148"/>
                <a:gd name="T1" fmla="*/ 0 h 210"/>
                <a:gd name="T2" fmla="*/ 147 w 148"/>
                <a:gd name="T3" fmla="*/ 60 h 210"/>
                <a:gd name="T4" fmla="*/ 0 w 148"/>
                <a:gd name="T5" fmla="*/ 209 h 210"/>
                <a:gd name="T6" fmla="*/ 0 w 148"/>
                <a:gd name="T7" fmla="*/ 149 h 210"/>
                <a:gd name="T8" fmla="*/ 147 w 148"/>
                <a:gd name="T9" fmla="*/ 0 h 210"/>
                <a:gd name="T10" fmla="*/ 0 60000 65536"/>
                <a:gd name="T11" fmla="*/ 0 60000 65536"/>
                <a:gd name="T12" fmla="*/ 0 60000 65536"/>
                <a:gd name="T13" fmla="*/ 0 60000 65536"/>
                <a:gd name="T14" fmla="*/ 0 60000 65536"/>
                <a:gd name="T15" fmla="*/ 0 w 148"/>
                <a:gd name="T16" fmla="*/ 0 h 210"/>
                <a:gd name="T17" fmla="*/ 148 w 148"/>
                <a:gd name="T18" fmla="*/ 210 h 210"/>
              </a:gdLst>
              <a:ahLst/>
              <a:cxnLst>
                <a:cxn ang="T10">
                  <a:pos x="T0" y="T1"/>
                </a:cxn>
                <a:cxn ang="T11">
                  <a:pos x="T2" y="T3"/>
                </a:cxn>
                <a:cxn ang="T12">
                  <a:pos x="T4" y="T5"/>
                </a:cxn>
                <a:cxn ang="T13">
                  <a:pos x="T6" y="T7"/>
                </a:cxn>
                <a:cxn ang="T14">
                  <a:pos x="T8" y="T9"/>
                </a:cxn>
              </a:cxnLst>
              <a:rect l="T15" t="T16" r="T17" b="T18"/>
              <a:pathLst>
                <a:path w="148" h="210">
                  <a:moveTo>
                    <a:pt x="147" y="0"/>
                  </a:moveTo>
                  <a:lnTo>
                    <a:pt x="147" y="60"/>
                  </a:lnTo>
                  <a:lnTo>
                    <a:pt x="0" y="209"/>
                  </a:lnTo>
                  <a:lnTo>
                    <a:pt x="0" y="149"/>
                  </a:lnTo>
                  <a:lnTo>
                    <a:pt x="147" y="0"/>
                  </a:lnTo>
                </a:path>
              </a:pathLst>
            </a:custGeom>
            <a:solidFill>
              <a:srgbClr val="4D4D4D"/>
            </a:solidFill>
            <a:ln w="9525" cap="rnd">
              <a:noFill/>
              <a:round/>
              <a:headEnd type="none" w="sm" len="sm"/>
              <a:tailEnd type="none" w="sm" len="sm"/>
            </a:ln>
          </p:spPr>
          <p:txBody>
            <a:bodyPr/>
            <a:lstStyle/>
            <a:p>
              <a:endParaRPr lang="haw-US"/>
            </a:p>
          </p:txBody>
        </p:sp>
        <p:sp>
          <p:nvSpPr>
            <p:cNvPr id="7" name="Freeform 33"/>
            <p:cNvSpPr>
              <a:spLocks/>
            </p:cNvSpPr>
            <p:nvPr/>
          </p:nvSpPr>
          <p:spPr bwMode="auto">
            <a:xfrm>
              <a:off x="821" y="1438"/>
              <a:ext cx="211" cy="268"/>
            </a:xfrm>
            <a:custGeom>
              <a:avLst/>
              <a:gdLst>
                <a:gd name="T0" fmla="*/ 0 w 211"/>
                <a:gd name="T1" fmla="*/ 0 h 268"/>
                <a:gd name="T2" fmla="*/ 210 w 211"/>
                <a:gd name="T3" fmla="*/ 207 h 268"/>
                <a:gd name="T4" fmla="*/ 209 w 211"/>
                <a:gd name="T5" fmla="*/ 267 h 268"/>
                <a:gd name="T6" fmla="*/ 0 w 211"/>
                <a:gd name="T7" fmla="*/ 58 h 268"/>
                <a:gd name="T8" fmla="*/ 0 w 211"/>
                <a:gd name="T9" fmla="*/ 0 h 268"/>
                <a:gd name="T10" fmla="*/ 0 60000 65536"/>
                <a:gd name="T11" fmla="*/ 0 60000 65536"/>
                <a:gd name="T12" fmla="*/ 0 60000 65536"/>
                <a:gd name="T13" fmla="*/ 0 60000 65536"/>
                <a:gd name="T14" fmla="*/ 0 60000 65536"/>
                <a:gd name="T15" fmla="*/ 0 w 211"/>
                <a:gd name="T16" fmla="*/ 0 h 268"/>
                <a:gd name="T17" fmla="*/ 211 w 211"/>
                <a:gd name="T18" fmla="*/ 268 h 268"/>
              </a:gdLst>
              <a:ahLst/>
              <a:cxnLst>
                <a:cxn ang="T10">
                  <a:pos x="T0" y="T1"/>
                </a:cxn>
                <a:cxn ang="T11">
                  <a:pos x="T2" y="T3"/>
                </a:cxn>
                <a:cxn ang="T12">
                  <a:pos x="T4" y="T5"/>
                </a:cxn>
                <a:cxn ang="T13">
                  <a:pos x="T6" y="T7"/>
                </a:cxn>
                <a:cxn ang="T14">
                  <a:pos x="T8" y="T9"/>
                </a:cxn>
              </a:cxnLst>
              <a:rect l="T15" t="T16" r="T17" b="T18"/>
              <a:pathLst>
                <a:path w="211" h="268">
                  <a:moveTo>
                    <a:pt x="0" y="0"/>
                  </a:moveTo>
                  <a:lnTo>
                    <a:pt x="210" y="207"/>
                  </a:lnTo>
                  <a:lnTo>
                    <a:pt x="209" y="267"/>
                  </a:lnTo>
                  <a:lnTo>
                    <a:pt x="0" y="58"/>
                  </a:lnTo>
                  <a:lnTo>
                    <a:pt x="0" y="0"/>
                  </a:lnTo>
                </a:path>
              </a:pathLst>
            </a:custGeom>
            <a:solidFill>
              <a:srgbClr val="B2B2B2"/>
            </a:solidFill>
            <a:ln w="9525" cap="rnd">
              <a:noFill/>
              <a:round/>
              <a:headEnd type="none" w="sm" len="sm"/>
              <a:tailEnd type="none" w="sm" len="sm"/>
            </a:ln>
          </p:spPr>
          <p:txBody>
            <a:bodyPr/>
            <a:lstStyle/>
            <a:p>
              <a:endParaRPr lang="haw-US"/>
            </a:p>
          </p:txBody>
        </p:sp>
        <p:sp>
          <p:nvSpPr>
            <p:cNvPr id="8" name="Freeform 34"/>
            <p:cNvSpPr>
              <a:spLocks/>
            </p:cNvSpPr>
            <p:nvPr/>
          </p:nvSpPr>
          <p:spPr bwMode="auto">
            <a:xfrm>
              <a:off x="848" y="1318"/>
              <a:ext cx="287" cy="287"/>
            </a:xfrm>
            <a:custGeom>
              <a:avLst/>
              <a:gdLst>
                <a:gd name="T0" fmla="*/ 109 w 287"/>
                <a:gd name="T1" fmla="*/ 0 h 287"/>
                <a:gd name="T2" fmla="*/ 286 w 287"/>
                <a:gd name="T3" fmla="*/ 177 h 287"/>
                <a:gd name="T4" fmla="*/ 176 w 287"/>
                <a:gd name="T5" fmla="*/ 286 h 287"/>
                <a:gd name="T6" fmla="*/ 0 w 287"/>
                <a:gd name="T7" fmla="*/ 108 h 287"/>
                <a:gd name="T8" fmla="*/ 109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09" y="0"/>
                  </a:moveTo>
                  <a:lnTo>
                    <a:pt x="286" y="177"/>
                  </a:lnTo>
                  <a:lnTo>
                    <a:pt x="176" y="286"/>
                  </a:lnTo>
                  <a:lnTo>
                    <a:pt x="0" y="108"/>
                  </a:lnTo>
                  <a:lnTo>
                    <a:pt x="109" y="0"/>
                  </a:lnTo>
                </a:path>
              </a:pathLst>
            </a:custGeom>
            <a:solidFill>
              <a:srgbClr val="969696"/>
            </a:solidFill>
            <a:ln w="9525" cap="rnd">
              <a:noFill/>
              <a:round/>
              <a:headEnd type="none" w="sm" len="sm"/>
              <a:tailEnd type="none" w="sm" len="sm"/>
            </a:ln>
          </p:spPr>
          <p:txBody>
            <a:bodyPr/>
            <a:lstStyle/>
            <a:p>
              <a:endParaRPr lang="haw-US"/>
            </a:p>
          </p:txBody>
        </p:sp>
        <p:sp>
          <p:nvSpPr>
            <p:cNvPr id="9" name="Freeform 35"/>
            <p:cNvSpPr>
              <a:spLocks/>
            </p:cNvSpPr>
            <p:nvPr/>
          </p:nvSpPr>
          <p:spPr bwMode="auto">
            <a:xfrm>
              <a:off x="851" y="1231"/>
              <a:ext cx="176" cy="354"/>
            </a:xfrm>
            <a:custGeom>
              <a:avLst/>
              <a:gdLst>
                <a:gd name="T0" fmla="*/ 0 w 176"/>
                <a:gd name="T1" fmla="*/ 0 h 354"/>
                <a:gd name="T2" fmla="*/ 175 w 176"/>
                <a:gd name="T3" fmla="*/ 177 h 354"/>
                <a:gd name="T4" fmla="*/ 175 w 176"/>
                <a:gd name="T5" fmla="*/ 353 h 354"/>
                <a:gd name="T6" fmla="*/ 0 w 176"/>
                <a:gd name="T7" fmla="*/ 177 h 354"/>
                <a:gd name="T8" fmla="*/ 0 w 176"/>
                <a:gd name="T9" fmla="*/ 0 h 354"/>
                <a:gd name="T10" fmla="*/ 0 60000 65536"/>
                <a:gd name="T11" fmla="*/ 0 60000 65536"/>
                <a:gd name="T12" fmla="*/ 0 60000 65536"/>
                <a:gd name="T13" fmla="*/ 0 60000 65536"/>
                <a:gd name="T14" fmla="*/ 0 60000 65536"/>
                <a:gd name="T15" fmla="*/ 0 w 176"/>
                <a:gd name="T16" fmla="*/ 0 h 354"/>
                <a:gd name="T17" fmla="*/ 176 w 176"/>
                <a:gd name="T18" fmla="*/ 354 h 354"/>
              </a:gdLst>
              <a:ahLst/>
              <a:cxnLst>
                <a:cxn ang="T10">
                  <a:pos x="T0" y="T1"/>
                </a:cxn>
                <a:cxn ang="T11">
                  <a:pos x="T2" y="T3"/>
                </a:cxn>
                <a:cxn ang="T12">
                  <a:pos x="T4" y="T5"/>
                </a:cxn>
                <a:cxn ang="T13">
                  <a:pos x="T6" y="T7"/>
                </a:cxn>
                <a:cxn ang="T14">
                  <a:pos x="T8" y="T9"/>
                </a:cxn>
              </a:cxnLst>
              <a:rect l="T15" t="T16" r="T17" b="T18"/>
              <a:pathLst>
                <a:path w="176" h="354">
                  <a:moveTo>
                    <a:pt x="0" y="0"/>
                  </a:moveTo>
                  <a:lnTo>
                    <a:pt x="175" y="177"/>
                  </a:lnTo>
                  <a:lnTo>
                    <a:pt x="175" y="353"/>
                  </a:lnTo>
                  <a:lnTo>
                    <a:pt x="0" y="177"/>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10" name="Freeform 36"/>
            <p:cNvSpPr>
              <a:spLocks/>
            </p:cNvSpPr>
            <p:nvPr/>
          </p:nvSpPr>
          <p:spPr bwMode="auto">
            <a:xfrm>
              <a:off x="875" y="1277"/>
              <a:ext cx="131" cy="246"/>
            </a:xfrm>
            <a:custGeom>
              <a:avLst/>
              <a:gdLst/>
              <a:ahLst/>
              <a:cxnLst>
                <a:cxn ang="0">
                  <a:pos x="0" y="0"/>
                </a:cxn>
                <a:cxn ang="0">
                  <a:pos x="130" y="130"/>
                </a:cxn>
                <a:cxn ang="0">
                  <a:pos x="130" y="245"/>
                </a:cxn>
                <a:cxn ang="0">
                  <a:pos x="0" y="115"/>
                </a:cxn>
                <a:cxn ang="0">
                  <a:pos x="0" y="0"/>
                </a:cxn>
              </a:cxnLst>
              <a:rect l="0" t="0" r="r" b="b"/>
              <a:pathLst>
                <a:path w="131" h="246">
                  <a:moveTo>
                    <a:pt x="0" y="0"/>
                  </a:moveTo>
                  <a:lnTo>
                    <a:pt x="130" y="130"/>
                  </a:lnTo>
                  <a:lnTo>
                    <a:pt x="130" y="245"/>
                  </a:lnTo>
                  <a:lnTo>
                    <a:pt x="0" y="115"/>
                  </a:lnTo>
                  <a:lnTo>
                    <a:pt x="0" y="0"/>
                  </a:lnTo>
                </a:path>
              </a:pathLst>
            </a:custGeom>
            <a:gradFill rotWithShape="0">
              <a:gsLst>
                <a:gs pos="0">
                  <a:schemeClr val="accent2"/>
                </a:gs>
                <a:gs pos="100000">
                  <a:schemeClr val="accent2">
                    <a:gamma/>
                    <a:shade val="69804"/>
                    <a:invGamma/>
                  </a:schemeClr>
                </a:gs>
              </a:gsLst>
              <a:path path="rect">
                <a:fillToRect l="50000" t="50000" r="50000" b="50000"/>
              </a:path>
            </a:gradFill>
            <a:ln w="9525" cap="rnd">
              <a:noFill/>
              <a:round/>
              <a:headEnd type="none" w="sm" len="sm"/>
              <a:tailEnd type="none" w="sm" len="sm"/>
            </a:ln>
            <a:effectLst/>
          </p:spPr>
          <p:txBody>
            <a:bodyPr/>
            <a:lstStyle/>
            <a:p>
              <a:pPr eaLnBrk="0" hangingPunct="0">
                <a:defRPr/>
              </a:pPr>
              <a:endParaRPr lang="de-DE">
                <a:cs typeface="+mn-cs"/>
              </a:endParaRPr>
            </a:p>
          </p:txBody>
        </p:sp>
        <p:sp>
          <p:nvSpPr>
            <p:cNvPr id="11" name="Freeform 37"/>
            <p:cNvSpPr>
              <a:spLocks/>
            </p:cNvSpPr>
            <p:nvPr/>
          </p:nvSpPr>
          <p:spPr bwMode="auto">
            <a:xfrm>
              <a:off x="867" y="1266"/>
              <a:ext cx="19" cy="134"/>
            </a:xfrm>
            <a:custGeom>
              <a:avLst/>
              <a:gdLst>
                <a:gd name="T0" fmla="*/ 0 w 19"/>
                <a:gd name="T1" fmla="*/ 0 h 134"/>
                <a:gd name="T2" fmla="*/ 18 w 19"/>
                <a:gd name="T3" fmla="*/ 11 h 134"/>
                <a:gd name="T4" fmla="*/ 18 w 19"/>
                <a:gd name="T5" fmla="*/ 126 h 134"/>
                <a:gd name="T6" fmla="*/ 0 w 19"/>
                <a:gd name="T7" fmla="*/ 133 h 134"/>
                <a:gd name="T8" fmla="*/ 0 w 19"/>
                <a:gd name="T9" fmla="*/ 0 h 134"/>
                <a:gd name="T10" fmla="*/ 0 60000 65536"/>
                <a:gd name="T11" fmla="*/ 0 60000 65536"/>
                <a:gd name="T12" fmla="*/ 0 60000 65536"/>
                <a:gd name="T13" fmla="*/ 0 60000 65536"/>
                <a:gd name="T14" fmla="*/ 0 60000 65536"/>
                <a:gd name="T15" fmla="*/ 0 w 19"/>
                <a:gd name="T16" fmla="*/ 0 h 134"/>
                <a:gd name="T17" fmla="*/ 19 w 19"/>
                <a:gd name="T18" fmla="*/ 134 h 134"/>
              </a:gdLst>
              <a:ahLst/>
              <a:cxnLst>
                <a:cxn ang="T10">
                  <a:pos x="T0" y="T1"/>
                </a:cxn>
                <a:cxn ang="T11">
                  <a:pos x="T2" y="T3"/>
                </a:cxn>
                <a:cxn ang="T12">
                  <a:pos x="T4" y="T5"/>
                </a:cxn>
                <a:cxn ang="T13">
                  <a:pos x="T6" y="T7"/>
                </a:cxn>
                <a:cxn ang="T14">
                  <a:pos x="T8" y="T9"/>
                </a:cxn>
              </a:cxnLst>
              <a:rect l="T15" t="T16" r="T17" b="T18"/>
              <a:pathLst>
                <a:path w="19" h="134">
                  <a:moveTo>
                    <a:pt x="0" y="0"/>
                  </a:moveTo>
                  <a:lnTo>
                    <a:pt x="18" y="11"/>
                  </a:lnTo>
                  <a:lnTo>
                    <a:pt x="18" y="126"/>
                  </a:lnTo>
                  <a:lnTo>
                    <a:pt x="0" y="133"/>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2" name="Freeform 38"/>
            <p:cNvSpPr>
              <a:spLocks/>
            </p:cNvSpPr>
            <p:nvPr/>
          </p:nvSpPr>
          <p:spPr bwMode="auto">
            <a:xfrm>
              <a:off x="867" y="1394"/>
              <a:ext cx="139" cy="145"/>
            </a:xfrm>
            <a:custGeom>
              <a:avLst/>
              <a:gdLst>
                <a:gd name="T0" fmla="*/ 8 w 139"/>
                <a:gd name="T1" fmla="*/ 0 h 145"/>
                <a:gd name="T2" fmla="*/ 138 w 139"/>
                <a:gd name="T3" fmla="*/ 129 h 145"/>
                <a:gd name="T4" fmla="*/ 138 w 139"/>
                <a:gd name="T5" fmla="*/ 144 h 145"/>
                <a:gd name="T6" fmla="*/ 0 w 139"/>
                <a:gd name="T7" fmla="*/ 6 h 145"/>
                <a:gd name="T8" fmla="*/ 8 w 139"/>
                <a:gd name="T9" fmla="*/ 0 h 145"/>
                <a:gd name="T10" fmla="*/ 0 60000 65536"/>
                <a:gd name="T11" fmla="*/ 0 60000 65536"/>
                <a:gd name="T12" fmla="*/ 0 60000 65536"/>
                <a:gd name="T13" fmla="*/ 0 60000 65536"/>
                <a:gd name="T14" fmla="*/ 0 60000 65536"/>
                <a:gd name="T15" fmla="*/ 0 w 139"/>
                <a:gd name="T16" fmla="*/ 0 h 145"/>
                <a:gd name="T17" fmla="*/ 139 w 139"/>
                <a:gd name="T18" fmla="*/ 145 h 145"/>
              </a:gdLst>
              <a:ahLst/>
              <a:cxnLst>
                <a:cxn ang="T10">
                  <a:pos x="T0" y="T1"/>
                </a:cxn>
                <a:cxn ang="T11">
                  <a:pos x="T2" y="T3"/>
                </a:cxn>
                <a:cxn ang="T12">
                  <a:pos x="T4" y="T5"/>
                </a:cxn>
                <a:cxn ang="T13">
                  <a:pos x="T6" y="T7"/>
                </a:cxn>
                <a:cxn ang="T14">
                  <a:pos x="T8" y="T9"/>
                </a:cxn>
              </a:cxnLst>
              <a:rect l="T15" t="T16" r="T17" b="T18"/>
              <a:pathLst>
                <a:path w="139" h="145">
                  <a:moveTo>
                    <a:pt x="8" y="0"/>
                  </a:moveTo>
                  <a:lnTo>
                    <a:pt x="138" y="129"/>
                  </a:lnTo>
                  <a:lnTo>
                    <a:pt x="138" y="144"/>
                  </a:lnTo>
                  <a:lnTo>
                    <a:pt x="0" y="6"/>
                  </a:lnTo>
                  <a:lnTo>
                    <a:pt x="8" y="0"/>
                  </a:lnTo>
                </a:path>
              </a:pathLst>
            </a:custGeom>
            <a:solidFill>
              <a:srgbClr val="DDDDDD"/>
            </a:solidFill>
            <a:ln w="9525" cap="rnd">
              <a:noFill/>
              <a:round/>
              <a:headEnd type="none" w="sm" len="sm"/>
              <a:tailEnd type="none" w="sm" len="sm"/>
            </a:ln>
          </p:spPr>
          <p:txBody>
            <a:bodyPr/>
            <a:lstStyle/>
            <a:p>
              <a:endParaRPr lang="haw-US"/>
            </a:p>
          </p:txBody>
        </p:sp>
        <p:sp>
          <p:nvSpPr>
            <p:cNvPr id="13" name="Freeform 39"/>
            <p:cNvSpPr>
              <a:spLocks/>
            </p:cNvSpPr>
            <p:nvPr/>
          </p:nvSpPr>
          <p:spPr bwMode="auto">
            <a:xfrm>
              <a:off x="1025" y="1495"/>
              <a:ext cx="110" cy="126"/>
            </a:xfrm>
            <a:custGeom>
              <a:avLst/>
              <a:gdLst>
                <a:gd name="T0" fmla="*/ 109 w 110"/>
                <a:gd name="T1" fmla="*/ 0 h 126"/>
                <a:gd name="T2" fmla="*/ 109 w 110"/>
                <a:gd name="T3" fmla="*/ 15 h 126"/>
                <a:gd name="T4" fmla="*/ 0 w 110"/>
                <a:gd name="T5" fmla="*/ 125 h 126"/>
                <a:gd name="T6" fmla="*/ 0 w 110"/>
                <a:gd name="T7" fmla="*/ 108 h 126"/>
                <a:gd name="T8" fmla="*/ 109 w 110"/>
                <a:gd name="T9" fmla="*/ 0 h 126"/>
                <a:gd name="T10" fmla="*/ 0 60000 65536"/>
                <a:gd name="T11" fmla="*/ 0 60000 65536"/>
                <a:gd name="T12" fmla="*/ 0 60000 65536"/>
                <a:gd name="T13" fmla="*/ 0 60000 65536"/>
                <a:gd name="T14" fmla="*/ 0 60000 65536"/>
                <a:gd name="T15" fmla="*/ 0 w 110"/>
                <a:gd name="T16" fmla="*/ 0 h 126"/>
                <a:gd name="T17" fmla="*/ 110 w 110"/>
                <a:gd name="T18" fmla="*/ 126 h 126"/>
              </a:gdLst>
              <a:ahLst/>
              <a:cxnLst>
                <a:cxn ang="T10">
                  <a:pos x="T0" y="T1"/>
                </a:cxn>
                <a:cxn ang="T11">
                  <a:pos x="T2" y="T3"/>
                </a:cxn>
                <a:cxn ang="T12">
                  <a:pos x="T4" y="T5"/>
                </a:cxn>
                <a:cxn ang="T13">
                  <a:pos x="T6" y="T7"/>
                </a:cxn>
                <a:cxn ang="T14">
                  <a:pos x="T8" y="T9"/>
                </a:cxn>
              </a:cxnLst>
              <a:rect l="T15" t="T16" r="T17" b="T18"/>
              <a:pathLst>
                <a:path w="110" h="126">
                  <a:moveTo>
                    <a:pt x="109" y="0"/>
                  </a:moveTo>
                  <a:lnTo>
                    <a:pt x="109" y="15"/>
                  </a:lnTo>
                  <a:lnTo>
                    <a:pt x="0" y="125"/>
                  </a:lnTo>
                  <a:lnTo>
                    <a:pt x="0" y="108"/>
                  </a:lnTo>
                  <a:lnTo>
                    <a:pt x="109" y="0"/>
                  </a:lnTo>
                </a:path>
              </a:pathLst>
            </a:custGeom>
            <a:solidFill>
              <a:srgbClr val="4D4D4D"/>
            </a:solidFill>
            <a:ln w="9525" cap="rnd">
              <a:noFill/>
              <a:round/>
              <a:headEnd type="none" w="sm" len="sm"/>
              <a:tailEnd type="none" w="sm" len="sm"/>
            </a:ln>
          </p:spPr>
          <p:txBody>
            <a:bodyPr/>
            <a:lstStyle/>
            <a:p>
              <a:endParaRPr lang="haw-US"/>
            </a:p>
          </p:txBody>
        </p:sp>
        <p:sp>
          <p:nvSpPr>
            <p:cNvPr id="14" name="Freeform 40"/>
            <p:cNvSpPr>
              <a:spLocks/>
            </p:cNvSpPr>
            <p:nvPr/>
          </p:nvSpPr>
          <p:spPr bwMode="auto">
            <a:xfrm>
              <a:off x="848" y="1427"/>
              <a:ext cx="178" cy="194"/>
            </a:xfrm>
            <a:custGeom>
              <a:avLst/>
              <a:gdLst>
                <a:gd name="T0" fmla="*/ 0 w 178"/>
                <a:gd name="T1" fmla="*/ 0 h 194"/>
                <a:gd name="T2" fmla="*/ 176 w 178"/>
                <a:gd name="T3" fmla="*/ 176 h 194"/>
                <a:gd name="T4" fmla="*/ 177 w 178"/>
                <a:gd name="T5" fmla="*/ 193 h 194"/>
                <a:gd name="T6" fmla="*/ 0 w 178"/>
                <a:gd name="T7" fmla="*/ 16 h 194"/>
                <a:gd name="T8" fmla="*/ 0 w 178"/>
                <a:gd name="T9" fmla="*/ 0 h 194"/>
                <a:gd name="T10" fmla="*/ 0 60000 65536"/>
                <a:gd name="T11" fmla="*/ 0 60000 65536"/>
                <a:gd name="T12" fmla="*/ 0 60000 65536"/>
                <a:gd name="T13" fmla="*/ 0 60000 65536"/>
                <a:gd name="T14" fmla="*/ 0 60000 65536"/>
                <a:gd name="T15" fmla="*/ 0 w 178"/>
                <a:gd name="T16" fmla="*/ 0 h 194"/>
                <a:gd name="T17" fmla="*/ 178 w 178"/>
                <a:gd name="T18" fmla="*/ 194 h 194"/>
              </a:gdLst>
              <a:ahLst/>
              <a:cxnLst>
                <a:cxn ang="T10">
                  <a:pos x="T0" y="T1"/>
                </a:cxn>
                <a:cxn ang="T11">
                  <a:pos x="T2" y="T3"/>
                </a:cxn>
                <a:cxn ang="T12">
                  <a:pos x="T4" y="T5"/>
                </a:cxn>
                <a:cxn ang="T13">
                  <a:pos x="T6" y="T7"/>
                </a:cxn>
                <a:cxn ang="T14">
                  <a:pos x="T8" y="T9"/>
                </a:cxn>
              </a:cxnLst>
              <a:rect l="T15" t="T16" r="T17" b="T18"/>
              <a:pathLst>
                <a:path w="178" h="194">
                  <a:moveTo>
                    <a:pt x="0" y="0"/>
                  </a:moveTo>
                  <a:lnTo>
                    <a:pt x="176" y="176"/>
                  </a:lnTo>
                  <a:lnTo>
                    <a:pt x="177" y="193"/>
                  </a:lnTo>
                  <a:lnTo>
                    <a:pt x="0" y="16"/>
                  </a:lnTo>
                  <a:lnTo>
                    <a:pt x="0" y="0"/>
                  </a:lnTo>
                </a:path>
              </a:pathLst>
            </a:custGeom>
            <a:solidFill>
              <a:srgbClr val="777777"/>
            </a:solidFill>
            <a:ln w="9525" cap="rnd">
              <a:noFill/>
              <a:round/>
              <a:headEnd type="none" w="sm" len="sm"/>
              <a:tailEnd type="none" w="sm" len="sm"/>
            </a:ln>
          </p:spPr>
          <p:txBody>
            <a:bodyPr/>
            <a:lstStyle/>
            <a:p>
              <a:endParaRPr lang="haw-US"/>
            </a:p>
          </p:txBody>
        </p:sp>
        <p:sp>
          <p:nvSpPr>
            <p:cNvPr id="15" name="Freeform 41"/>
            <p:cNvSpPr>
              <a:spLocks/>
            </p:cNvSpPr>
            <p:nvPr/>
          </p:nvSpPr>
          <p:spPr bwMode="auto">
            <a:xfrm>
              <a:off x="800" y="1502"/>
              <a:ext cx="202" cy="218"/>
            </a:xfrm>
            <a:custGeom>
              <a:avLst/>
              <a:gdLst>
                <a:gd name="T0" fmla="*/ 48 w 202"/>
                <a:gd name="T1" fmla="*/ 0 h 218"/>
                <a:gd name="T2" fmla="*/ 201 w 202"/>
                <a:gd name="T3" fmla="*/ 151 h 218"/>
                <a:gd name="T4" fmla="*/ 152 w 202"/>
                <a:gd name="T5" fmla="*/ 217 h 218"/>
                <a:gd name="T6" fmla="*/ 0 w 202"/>
                <a:gd name="T7" fmla="*/ 65 h 218"/>
                <a:gd name="T8" fmla="*/ 48 w 202"/>
                <a:gd name="T9" fmla="*/ 0 h 218"/>
                <a:gd name="T10" fmla="*/ 0 60000 65536"/>
                <a:gd name="T11" fmla="*/ 0 60000 65536"/>
                <a:gd name="T12" fmla="*/ 0 60000 65536"/>
                <a:gd name="T13" fmla="*/ 0 60000 65536"/>
                <a:gd name="T14" fmla="*/ 0 60000 65536"/>
                <a:gd name="T15" fmla="*/ 0 w 202"/>
                <a:gd name="T16" fmla="*/ 0 h 218"/>
                <a:gd name="T17" fmla="*/ 202 w 202"/>
                <a:gd name="T18" fmla="*/ 218 h 218"/>
              </a:gdLst>
              <a:ahLst/>
              <a:cxnLst>
                <a:cxn ang="T10">
                  <a:pos x="T0" y="T1"/>
                </a:cxn>
                <a:cxn ang="T11">
                  <a:pos x="T2" y="T3"/>
                </a:cxn>
                <a:cxn ang="T12">
                  <a:pos x="T4" y="T5"/>
                </a:cxn>
                <a:cxn ang="T13">
                  <a:pos x="T6" y="T7"/>
                </a:cxn>
                <a:cxn ang="T14">
                  <a:pos x="T8" y="T9"/>
                </a:cxn>
              </a:cxnLst>
              <a:rect l="T15" t="T16" r="T17" b="T18"/>
              <a:pathLst>
                <a:path w="202" h="218">
                  <a:moveTo>
                    <a:pt x="48" y="0"/>
                  </a:moveTo>
                  <a:lnTo>
                    <a:pt x="201" y="151"/>
                  </a:lnTo>
                  <a:lnTo>
                    <a:pt x="152" y="217"/>
                  </a:lnTo>
                  <a:lnTo>
                    <a:pt x="0" y="65"/>
                  </a:lnTo>
                  <a:lnTo>
                    <a:pt x="48" y="0"/>
                  </a:lnTo>
                </a:path>
              </a:pathLst>
            </a:custGeom>
            <a:solidFill>
              <a:srgbClr val="CBCBCB"/>
            </a:solidFill>
            <a:ln w="9525" cap="rnd">
              <a:noFill/>
              <a:round/>
              <a:headEnd type="none" w="sm" len="sm"/>
              <a:tailEnd type="none" w="sm" len="sm"/>
            </a:ln>
          </p:spPr>
          <p:txBody>
            <a:bodyPr/>
            <a:lstStyle/>
            <a:p>
              <a:endParaRPr lang="haw-US"/>
            </a:p>
          </p:txBody>
        </p:sp>
        <p:sp>
          <p:nvSpPr>
            <p:cNvPr id="16" name="Freeform 42"/>
            <p:cNvSpPr>
              <a:spLocks/>
            </p:cNvSpPr>
            <p:nvPr/>
          </p:nvSpPr>
          <p:spPr bwMode="auto">
            <a:xfrm>
              <a:off x="953" y="1654"/>
              <a:ext cx="49" cy="76"/>
            </a:xfrm>
            <a:custGeom>
              <a:avLst/>
              <a:gdLst>
                <a:gd name="T0" fmla="*/ 48 w 49"/>
                <a:gd name="T1" fmla="*/ 0 h 76"/>
                <a:gd name="T2" fmla="*/ 47 w 49"/>
                <a:gd name="T3" fmla="*/ 15 h 76"/>
                <a:gd name="T4" fmla="*/ 0 w 49"/>
                <a:gd name="T5" fmla="*/ 75 h 76"/>
                <a:gd name="T6" fmla="*/ 0 w 49"/>
                <a:gd name="T7" fmla="*/ 65 h 76"/>
                <a:gd name="T8" fmla="*/ 48 w 49"/>
                <a:gd name="T9" fmla="*/ 0 h 76"/>
                <a:gd name="T10" fmla="*/ 0 60000 65536"/>
                <a:gd name="T11" fmla="*/ 0 60000 65536"/>
                <a:gd name="T12" fmla="*/ 0 60000 65536"/>
                <a:gd name="T13" fmla="*/ 0 60000 65536"/>
                <a:gd name="T14" fmla="*/ 0 60000 65536"/>
                <a:gd name="T15" fmla="*/ 0 w 49"/>
                <a:gd name="T16" fmla="*/ 0 h 76"/>
                <a:gd name="T17" fmla="*/ 49 w 49"/>
                <a:gd name="T18" fmla="*/ 76 h 76"/>
              </a:gdLst>
              <a:ahLst/>
              <a:cxnLst>
                <a:cxn ang="T10">
                  <a:pos x="T0" y="T1"/>
                </a:cxn>
                <a:cxn ang="T11">
                  <a:pos x="T2" y="T3"/>
                </a:cxn>
                <a:cxn ang="T12">
                  <a:pos x="T4" y="T5"/>
                </a:cxn>
                <a:cxn ang="T13">
                  <a:pos x="T6" y="T7"/>
                </a:cxn>
                <a:cxn ang="T14">
                  <a:pos x="T8" y="T9"/>
                </a:cxn>
              </a:cxnLst>
              <a:rect l="T15" t="T16" r="T17" b="T18"/>
              <a:pathLst>
                <a:path w="49" h="76">
                  <a:moveTo>
                    <a:pt x="48" y="0"/>
                  </a:moveTo>
                  <a:lnTo>
                    <a:pt x="47" y="15"/>
                  </a:lnTo>
                  <a:lnTo>
                    <a:pt x="0" y="75"/>
                  </a:lnTo>
                  <a:lnTo>
                    <a:pt x="0" y="65"/>
                  </a:lnTo>
                  <a:lnTo>
                    <a:pt x="48" y="0"/>
                  </a:lnTo>
                </a:path>
              </a:pathLst>
            </a:custGeom>
            <a:solidFill>
              <a:srgbClr val="4D4D4D"/>
            </a:solidFill>
            <a:ln w="9525" cap="rnd">
              <a:noFill/>
              <a:round/>
              <a:headEnd type="none" w="sm" len="sm"/>
              <a:tailEnd type="none" w="sm" len="sm"/>
            </a:ln>
          </p:spPr>
          <p:txBody>
            <a:bodyPr/>
            <a:lstStyle/>
            <a:p>
              <a:endParaRPr lang="haw-US"/>
            </a:p>
          </p:txBody>
        </p:sp>
        <p:sp>
          <p:nvSpPr>
            <p:cNvPr id="17" name="Freeform 43"/>
            <p:cNvSpPr>
              <a:spLocks/>
            </p:cNvSpPr>
            <p:nvPr/>
          </p:nvSpPr>
          <p:spPr bwMode="auto">
            <a:xfrm>
              <a:off x="800" y="1567"/>
              <a:ext cx="154" cy="163"/>
            </a:xfrm>
            <a:custGeom>
              <a:avLst/>
              <a:gdLst>
                <a:gd name="T0" fmla="*/ 0 w 154"/>
                <a:gd name="T1" fmla="*/ 0 h 163"/>
                <a:gd name="T2" fmla="*/ 152 w 154"/>
                <a:gd name="T3" fmla="*/ 152 h 163"/>
                <a:gd name="T4" fmla="*/ 153 w 154"/>
                <a:gd name="T5" fmla="*/ 162 h 163"/>
                <a:gd name="T6" fmla="*/ 0 w 154"/>
                <a:gd name="T7" fmla="*/ 8 h 163"/>
                <a:gd name="T8" fmla="*/ 0 w 154"/>
                <a:gd name="T9" fmla="*/ 0 h 163"/>
                <a:gd name="T10" fmla="*/ 0 60000 65536"/>
                <a:gd name="T11" fmla="*/ 0 60000 65536"/>
                <a:gd name="T12" fmla="*/ 0 60000 65536"/>
                <a:gd name="T13" fmla="*/ 0 60000 65536"/>
                <a:gd name="T14" fmla="*/ 0 60000 65536"/>
                <a:gd name="T15" fmla="*/ 0 w 154"/>
                <a:gd name="T16" fmla="*/ 0 h 163"/>
                <a:gd name="T17" fmla="*/ 154 w 154"/>
                <a:gd name="T18" fmla="*/ 163 h 163"/>
              </a:gdLst>
              <a:ahLst/>
              <a:cxnLst>
                <a:cxn ang="T10">
                  <a:pos x="T0" y="T1"/>
                </a:cxn>
                <a:cxn ang="T11">
                  <a:pos x="T2" y="T3"/>
                </a:cxn>
                <a:cxn ang="T12">
                  <a:pos x="T4" y="T5"/>
                </a:cxn>
                <a:cxn ang="T13">
                  <a:pos x="T6" y="T7"/>
                </a:cxn>
                <a:cxn ang="T14">
                  <a:pos x="T8" y="T9"/>
                </a:cxn>
              </a:cxnLst>
              <a:rect l="T15" t="T16" r="T17" b="T18"/>
              <a:pathLst>
                <a:path w="154" h="163">
                  <a:moveTo>
                    <a:pt x="0" y="0"/>
                  </a:moveTo>
                  <a:lnTo>
                    <a:pt x="152" y="152"/>
                  </a:lnTo>
                  <a:lnTo>
                    <a:pt x="153" y="162"/>
                  </a:lnTo>
                  <a:lnTo>
                    <a:pt x="0" y="8"/>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8" name="Freeform 44"/>
            <p:cNvSpPr>
              <a:spLocks/>
            </p:cNvSpPr>
            <p:nvPr/>
          </p:nvSpPr>
          <p:spPr bwMode="auto">
            <a:xfrm>
              <a:off x="1060" y="1264"/>
              <a:ext cx="51" cy="257"/>
            </a:xfrm>
            <a:custGeom>
              <a:avLst/>
              <a:gdLst>
                <a:gd name="T0" fmla="*/ 0 w 51"/>
                <a:gd name="T1" fmla="*/ 78 h 257"/>
                <a:gd name="T2" fmla="*/ 50 w 51"/>
                <a:gd name="T3" fmla="*/ 0 h 257"/>
                <a:gd name="T4" fmla="*/ 50 w 51"/>
                <a:gd name="T5" fmla="*/ 176 h 257"/>
                <a:gd name="T6" fmla="*/ 0 w 51"/>
                <a:gd name="T7" fmla="*/ 256 h 257"/>
                <a:gd name="T8" fmla="*/ 0 w 51"/>
                <a:gd name="T9" fmla="*/ 78 h 257"/>
                <a:gd name="T10" fmla="*/ 0 60000 65536"/>
                <a:gd name="T11" fmla="*/ 0 60000 65536"/>
                <a:gd name="T12" fmla="*/ 0 60000 65536"/>
                <a:gd name="T13" fmla="*/ 0 60000 65536"/>
                <a:gd name="T14" fmla="*/ 0 60000 65536"/>
                <a:gd name="T15" fmla="*/ 0 w 51"/>
                <a:gd name="T16" fmla="*/ 0 h 257"/>
                <a:gd name="T17" fmla="*/ 51 w 51"/>
                <a:gd name="T18" fmla="*/ 257 h 257"/>
              </a:gdLst>
              <a:ahLst/>
              <a:cxnLst>
                <a:cxn ang="T10">
                  <a:pos x="T0" y="T1"/>
                </a:cxn>
                <a:cxn ang="T11">
                  <a:pos x="T2" y="T3"/>
                </a:cxn>
                <a:cxn ang="T12">
                  <a:pos x="T4" y="T5"/>
                </a:cxn>
                <a:cxn ang="T13">
                  <a:pos x="T6" y="T7"/>
                </a:cxn>
                <a:cxn ang="T14">
                  <a:pos x="T8" y="T9"/>
                </a:cxn>
              </a:cxnLst>
              <a:rect l="T15" t="T16" r="T17" b="T18"/>
              <a:pathLst>
                <a:path w="51" h="257">
                  <a:moveTo>
                    <a:pt x="0" y="78"/>
                  </a:moveTo>
                  <a:lnTo>
                    <a:pt x="50" y="0"/>
                  </a:lnTo>
                  <a:lnTo>
                    <a:pt x="50" y="176"/>
                  </a:lnTo>
                  <a:lnTo>
                    <a:pt x="0" y="256"/>
                  </a:lnTo>
                  <a:lnTo>
                    <a:pt x="0" y="78"/>
                  </a:lnTo>
                </a:path>
              </a:pathLst>
            </a:custGeom>
            <a:solidFill>
              <a:srgbClr val="393939"/>
            </a:solidFill>
            <a:ln w="9525" cap="rnd">
              <a:noFill/>
              <a:round/>
              <a:headEnd type="none" w="sm" len="sm"/>
              <a:tailEnd type="none" w="sm" len="sm"/>
            </a:ln>
          </p:spPr>
          <p:txBody>
            <a:bodyPr/>
            <a:lstStyle/>
            <a:p>
              <a:endParaRPr lang="haw-US"/>
            </a:p>
          </p:txBody>
        </p:sp>
        <p:sp>
          <p:nvSpPr>
            <p:cNvPr id="19" name="Freeform 45"/>
            <p:cNvSpPr>
              <a:spLocks/>
            </p:cNvSpPr>
            <p:nvPr/>
          </p:nvSpPr>
          <p:spPr bwMode="auto">
            <a:xfrm>
              <a:off x="1026" y="1358"/>
              <a:ext cx="53" cy="229"/>
            </a:xfrm>
            <a:custGeom>
              <a:avLst/>
              <a:gdLst>
                <a:gd name="T0" fmla="*/ 0 w 53"/>
                <a:gd name="T1" fmla="*/ 50 h 229"/>
                <a:gd name="T2" fmla="*/ 52 w 53"/>
                <a:gd name="T3" fmla="*/ 0 h 229"/>
                <a:gd name="T4" fmla="*/ 52 w 53"/>
                <a:gd name="T5" fmla="*/ 176 h 229"/>
                <a:gd name="T6" fmla="*/ 0 w 53"/>
                <a:gd name="T7" fmla="*/ 228 h 229"/>
                <a:gd name="T8" fmla="*/ 0 w 53"/>
                <a:gd name="T9" fmla="*/ 50 h 229"/>
                <a:gd name="T10" fmla="*/ 0 60000 65536"/>
                <a:gd name="T11" fmla="*/ 0 60000 65536"/>
                <a:gd name="T12" fmla="*/ 0 60000 65536"/>
                <a:gd name="T13" fmla="*/ 0 60000 65536"/>
                <a:gd name="T14" fmla="*/ 0 60000 65536"/>
                <a:gd name="T15" fmla="*/ 0 w 53"/>
                <a:gd name="T16" fmla="*/ 0 h 229"/>
                <a:gd name="T17" fmla="*/ 53 w 53"/>
                <a:gd name="T18" fmla="*/ 229 h 229"/>
              </a:gdLst>
              <a:ahLst/>
              <a:cxnLst>
                <a:cxn ang="T10">
                  <a:pos x="T0" y="T1"/>
                </a:cxn>
                <a:cxn ang="T11">
                  <a:pos x="T2" y="T3"/>
                </a:cxn>
                <a:cxn ang="T12">
                  <a:pos x="T4" y="T5"/>
                </a:cxn>
                <a:cxn ang="T13">
                  <a:pos x="T6" y="T7"/>
                </a:cxn>
                <a:cxn ang="T14">
                  <a:pos x="T8" y="T9"/>
                </a:cxn>
              </a:cxnLst>
              <a:rect l="T15" t="T16" r="T17" b="T18"/>
              <a:pathLst>
                <a:path w="53" h="229">
                  <a:moveTo>
                    <a:pt x="0" y="50"/>
                  </a:moveTo>
                  <a:lnTo>
                    <a:pt x="52" y="0"/>
                  </a:lnTo>
                  <a:lnTo>
                    <a:pt x="52" y="176"/>
                  </a:lnTo>
                  <a:lnTo>
                    <a:pt x="0" y="228"/>
                  </a:lnTo>
                  <a:lnTo>
                    <a:pt x="0" y="50"/>
                  </a:lnTo>
                </a:path>
              </a:pathLst>
            </a:custGeom>
            <a:solidFill>
              <a:srgbClr val="868686"/>
            </a:solidFill>
            <a:ln w="9525" cap="rnd">
              <a:noFill/>
              <a:round/>
              <a:headEnd type="none" w="sm" len="sm"/>
              <a:tailEnd type="none" w="sm" len="sm"/>
            </a:ln>
          </p:spPr>
          <p:txBody>
            <a:bodyPr/>
            <a:lstStyle/>
            <a:p>
              <a:endParaRPr lang="haw-US"/>
            </a:p>
          </p:txBody>
        </p:sp>
        <p:sp>
          <p:nvSpPr>
            <p:cNvPr id="20" name="Freeform 46"/>
            <p:cNvSpPr>
              <a:spLocks/>
            </p:cNvSpPr>
            <p:nvPr/>
          </p:nvSpPr>
          <p:spPr bwMode="auto">
            <a:xfrm>
              <a:off x="851" y="1150"/>
              <a:ext cx="260" cy="259"/>
            </a:xfrm>
            <a:custGeom>
              <a:avLst/>
              <a:gdLst>
                <a:gd name="T0" fmla="*/ 49 w 260"/>
                <a:gd name="T1" fmla="*/ 30 h 259"/>
                <a:gd name="T2" fmla="*/ 66 w 260"/>
                <a:gd name="T3" fmla="*/ 49 h 259"/>
                <a:gd name="T4" fmla="*/ 146 w 260"/>
                <a:gd name="T5" fmla="*/ 0 h 259"/>
                <a:gd name="T6" fmla="*/ 259 w 260"/>
                <a:gd name="T7" fmla="*/ 114 h 259"/>
                <a:gd name="T8" fmla="*/ 210 w 260"/>
                <a:gd name="T9" fmla="*/ 192 h 259"/>
                <a:gd name="T10" fmla="*/ 227 w 260"/>
                <a:gd name="T11" fmla="*/ 207 h 259"/>
                <a:gd name="T12" fmla="*/ 176 w 260"/>
                <a:gd name="T13" fmla="*/ 258 h 259"/>
                <a:gd name="T14" fmla="*/ 0 w 260"/>
                <a:gd name="T15" fmla="*/ 80 h 259"/>
                <a:gd name="T16" fmla="*/ 49 w 260"/>
                <a:gd name="T17" fmla="*/ 30 h 2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0"/>
                <a:gd name="T28" fmla="*/ 0 h 259"/>
                <a:gd name="T29" fmla="*/ 260 w 260"/>
                <a:gd name="T30" fmla="*/ 259 h 2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0" h="259">
                  <a:moveTo>
                    <a:pt x="49" y="30"/>
                  </a:moveTo>
                  <a:lnTo>
                    <a:pt x="66" y="49"/>
                  </a:lnTo>
                  <a:lnTo>
                    <a:pt x="146" y="0"/>
                  </a:lnTo>
                  <a:lnTo>
                    <a:pt x="259" y="114"/>
                  </a:lnTo>
                  <a:lnTo>
                    <a:pt x="210" y="192"/>
                  </a:lnTo>
                  <a:lnTo>
                    <a:pt x="227" y="207"/>
                  </a:lnTo>
                  <a:lnTo>
                    <a:pt x="176" y="258"/>
                  </a:lnTo>
                  <a:lnTo>
                    <a:pt x="0" y="80"/>
                  </a:lnTo>
                  <a:lnTo>
                    <a:pt x="49" y="30"/>
                  </a:lnTo>
                </a:path>
              </a:pathLst>
            </a:custGeom>
            <a:solidFill>
              <a:srgbClr val="B2B2B2"/>
            </a:solidFill>
            <a:ln w="9525" cap="rnd">
              <a:noFill/>
              <a:round/>
              <a:headEnd type="none" w="sm" len="sm"/>
              <a:tailEnd type="none" w="sm" len="sm"/>
            </a:ln>
          </p:spPr>
          <p:txBody>
            <a:bodyPr/>
            <a:lstStyle/>
            <a:p>
              <a:endParaRPr lang="haw-US"/>
            </a:p>
          </p:txBody>
        </p:sp>
        <p:sp>
          <p:nvSpPr>
            <p:cNvPr id="21" name="Freeform 47"/>
            <p:cNvSpPr>
              <a:spLocks/>
            </p:cNvSpPr>
            <p:nvPr/>
          </p:nvSpPr>
          <p:spPr bwMode="auto">
            <a:xfrm>
              <a:off x="825" y="1531"/>
              <a:ext cx="151" cy="162"/>
            </a:xfrm>
            <a:custGeom>
              <a:avLst/>
              <a:gdLst>
                <a:gd name="T0" fmla="*/ 25 w 151"/>
                <a:gd name="T1" fmla="*/ 0 h 162"/>
                <a:gd name="T2" fmla="*/ 150 w 151"/>
                <a:gd name="T3" fmla="*/ 123 h 162"/>
                <a:gd name="T4" fmla="*/ 123 w 151"/>
                <a:gd name="T5" fmla="*/ 161 h 162"/>
                <a:gd name="T6" fmla="*/ 0 w 151"/>
                <a:gd name="T7" fmla="*/ 37 h 162"/>
                <a:gd name="T8" fmla="*/ 25 w 151"/>
                <a:gd name="T9" fmla="*/ 0 h 162"/>
                <a:gd name="T10" fmla="*/ 0 60000 65536"/>
                <a:gd name="T11" fmla="*/ 0 60000 65536"/>
                <a:gd name="T12" fmla="*/ 0 60000 65536"/>
                <a:gd name="T13" fmla="*/ 0 60000 65536"/>
                <a:gd name="T14" fmla="*/ 0 60000 65536"/>
                <a:gd name="T15" fmla="*/ 0 w 151"/>
                <a:gd name="T16" fmla="*/ 0 h 162"/>
                <a:gd name="T17" fmla="*/ 151 w 151"/>
                <a:gd name="T18" fmla="*/ 162 h 162"/>
              </a:gdLst>
              <a:ahLst/>
              <a:cxnLst>
                <a:cxn ang="T10">
                  <a:pos x="T0" y="T1"/>
                </a:cxn>
                <a:cxn ang="T11">
                  <a:pos x="T2" y="T3"/>
                </a:cxn>
                <a:cxn ang="T12">
                  <a:pos x="T4" y="T5"/>
                </a:cxn>
                <a:cxn ang="T13">
                  <a:pos x="T6" y="T7"/>
                </a:cxn>
                <a:cxn ang="T14">
                  <a:pos x="T8" y="T9"/>
                </a:cxn>
              </a:cxnLst>
              <a:rect l="T15" t="T16" r="T17" b="T18"/>
              <a:pathLst>
                <a:path w="151" h="162">
                  <a:moveTo>
                    <a:pt x="25" y="0"/>
                  </a:moveTo>
                  <a:lnTo>
                    <a:pt x="150" y="123"/>
                  </a:lnTo>
                  <a:lnTo>
                    <a:pt x="123" y="161"/>
                  </a:lnTo>
                  <a:lnTo>
                    <a:pt x="0" y="37"/>
                  </a:lnTo>
                  <a:lnTo>
                    <a:pt x="25" y="0"/>
                  </a:lnTo>
                </a:path>
              </a:pathLst>
            </a:custGeom>
            <a:solidFill>
              <a:srgbClr val="969696"/>
            </a:solidFill>
            <a:ln w="9525" cap="rnd">
              <a:noFill/>
              <a:round/>
              <a:headEnd type="none" w="sm" len="sm"/>
              <a:tailEnd type="none" w="sm" len="sm"/>
            </a:ln>
          </p:spPr>
          <p:txBody>
            <a:bodyPr/>
            <a:lstStyle/>
            <a:p>
              <a:endParaRPr lang="haw-US"/>
            </a:p>
          </p:txBody>
        </p:sp>
      </p:grpSp>
      <p:grpSp>
        <p:nvGrpSpPr>
          <p:cNvPr id="25" name="Group 30"/>
          <p:cNvGrpSpPr>
            <a:grpSpLocks/>
          </p:cNvGrpSpPr>
          <p:nvPr/>
        </p:nvGrpSpPr>
        <p:grpSpPr bwMode="auto">
          <a:xfrm>
            <a:off x="5316408" y="2664511"/>
            <a:ext cx="839788" cy="915988"/>
            <a:chOff x="800" y="1150"/>
            <a:chExt cx="379" cy="580"/>
          </a:xfrm>
        </p:grpSpPr>
        <p:sp>
          <p:nvSpPr>
            <p:cNvPr id="26" name="Freeform 31"/>
            <p:cNvSpPr>
              <a:spLocks/>
            </p:cNvSpPr>
            <p:nvPr/>
          </p:nvSpPr>
          <p:spPr bwMode="auto">
            <a:xfrm>
              <a:off x="822" y="1290"/>
              <a:ext cx="357" cy="357"/>
            </a:xfrm>
            <a:custGeom>
              <a:avLst/>
              <a:gdLst>
                <a:gd name="T0" fmla="*/ 147 w 357"/>
                <a:gd name="T1" fmla="*/ 0 h 357"/>
                <a:gd name="T2" fmla="*/ 356 w 357"/>
                <a:gd name="T3" fmla="*/ 207 h 357"/>
                <a:gd name="T4" fmla="*/ 208 w 357"/>
                <a:gd name="T5" fmla="*/ 356 h 357"/>
                <a:gd name="T6" fmla="*/ 0 w 357"/>
                <a:gd name="T7" fmla="*/ 148 h 357"/>
                <a:gd name="T8" fmla="*/ 147 w 357"/>
                <a:gd name="T9" fmla="*/ 0 h 357"/>
                <a:gd name="T10" fmla="*/ 0 60000 65536"/>
                <a:gd name="T11" fmla="*/ 0 60000 65536"/>
                <a:gd name="T12" fmla="*/ 0 60000 65536"/>
                <a:gd name="T13" fmla="*/ 0 60000 65536"/>
                <a:gd name="T14" fmla="*/ 0 60000 65536"/>
                <a:gd name="T15" fmla="*/ 0 w 357"/>
                <a:gd name="T16" fmla="*/ 0 h 357"/>
                <a:gd name="T17" fmla="*/ 357 w 357"/>
                <a:gd name="T18" fmla="*/ 357 h 357"/>
              </a:gdLst>
              <a:ahLst/>
              <a:cxnLst>
                <a:cxn ang="T10">
                  <a:pos x="T0" y="T1"/>
                </a:cxn>
                <a:cxn ang="T11">
                  <a:pos x="T2" y="T3"/>
                </a:cxn>
                <a:cxn ang="T12">
                  <a:pos x="T4" y="T5"/>
                </a:cxn>
                <a:cxn ang="T13">
                  <a:pos x="T6" y="T7"/>
                </a:cxn>
                <a:cxn ang="T14">
                  <a:pos x="T8" y="T9"/>
                </a:cxn>
              </a:cxnLst>
              <a:rect l="T15" t="T16" r="T17" b="T18"/>
              <a:pathLst>
                <a:path w="357" h="357">
                  <a:moveTo>
                    <a:pt x="147" y="0"/>
                  </a:moveTo>
                  <a:lnTo>
                    <a:pt x="356" y="207"/>
                  </a:lnTo>
                  <a:lnTo>
                    <a:pt x="208" y="356"/>
                  </a:lnTo>
                  <a:lnTo>
                    <a:pt x="0" y="148"/>
                  </a:lnTo>
                  <a:lnTo>
                    <a:pt x="147" y="0"/>
                  </a:lnTo>
                </a:path>
              </a:pathLst>
            </a:custGeom>
            <a:solidFill>
              <a:srgbClr val="CBCBCB"/>
            </a:solidFill>
            <a:ln w="9525" cap="rnd">
              <a:noFill/>
              <a:round/>
              <a:headEnd type="none" w="sm" len="sm"/>
              <a:tailEnd type="none" w="sm" len="sm"/>
            </a:ln>
          </p:spPr>
          <p:txBody>
            <a:bodyPr/>
            <a:lstStyle/>
            <a:p>
              <a:endParaRPr lang="haw-US"/>
            </a:p>
          </p:txBody>
        </p:sp>
        <p:sp>
          <p:nvSpPr>
            <p:cNvPr id="27" name="Freeform 32"/>
            <p:cNvSpPr>
              <a:spLocks/>
            </p:cNvSpPr>
            <p:nvPr/>
          </p:nvSpPr>
          <p:spPr bwMode="auto">
            <a:xfrm>
              <a:off x="1031" y="1496"/>
              <a:ext cx="148" cy="210"/>
            </a:xfrm>
            <a:custGeom>
              <a:avLst/>
              <a:gdLst>
                <a:gd name="T0" fmla="*/ 147 w 148"/>
                <a:gd name="T1" fmla="*/ 0 h 210"/>
                <a:gd name="T2" fmla="*/ 147 w 148"/>
                <a:gd name="T3" fmla="*/ 60 h 210"/>
                <a:gd name="T4" fmla="*/ 0 w 148"/>
                <a:gd name="T5" fmla="*/ 209 h 210"/>
                <a:gd name="T6" fmla="*/ 0 w 148"/>
                <a:gd name="T7" fmla="*/ 149 h 210"/>
                <a:gd name="T8" fmla="*/ 147 w 148"/>
                <a:gd name="T9" fmla="*/ 0 h 210"/>
                <a:gd name="T10" fmla="*/ 0 60000 65536"/>
                <a:gd name="T11" fmla="*/ 0 60000 65536"/>
                <a:gd name="T12" fmla="*/ 0 60000 65536"/>
                <a:gd name="T13" fmla="*/ 0 60000 65536"/>
                <a:gd name="T14" fmla="*/ 0 60000 65536"/>
                <a:gd name="T15" fmla="*/ 0 w 148"/>
                <a:gd name="T16" fmla="*/ 0 h 210"/>
                <a:gd name="T17" fmla="*/ 148 w 148"/>
                <a:gd name="T18" fmla="*/ 210 h 210"/>
              </a:gdLst>
              <a:ahLst/>
              <a:cxnLst>
                <a:cxn ang="T10">
                  <a:pos x="T0" y="T1"/>
                </a:cxn>
                <a:cxn ang="T11">
                  <a:pos x="T2" y="T3"/>
                </a:cxn>
                <a:cxn ang="T12">
                  <a:pos x="T4" y="T5"/>
                </a:cxn>
                <a:cxn ang="T13">
                  <a:pos x="T6" y="T7"/>
                </a:cxn>
                <a:cxn ang="T14">
                  <a:pos x="T8" y="T9"/>
                </a:cxn>
              </a:cxnLst>
              <a:rect l="T15" t="T16" r="T17" b="T18"/>
              <a:pathLst>
                <a:path w="148" h="210">
                  <a:moveTo>
                    <a:pt x="147" y="0"/>
                  </a:moveTo>
                  <a:lnTo>
                    <a:pt x="147" y="60"/>
                  </a:lnTo>
                  <a:lnTo>
                    <a:pt x="0" y="209"/>
                  </a:lnTo>
                  <a:lnTo>
                    <a:pt x="0" y="149"/>
                  </a:lnTo>
                  <a:lnTo>
                    <a:pt x="147" y="0"/>
                  </a:lnTo>
                </a:path>
              </a:pathLst>
            </a:custGeom>
            <a:solidFill>
              <a:srgbClr val="4D4D4D"/>
            </a:solidFill>
            <a:ln w="9525" cap="rnd">
              <a:noFill/>
              <a:round/>
              <a:headEnd type="none" w="sm" len="sm"/>
              <a:tailEnd type="none" w="sm" len="sm"/>
            </a:ln>
          </p:spPr>
          <p:txBody>
            <a:bodyPr/>
            <a:lstStyle/>
            <a:p>
              <a:endParaRPr lang="haw-US"/>
            </a:p>
          </p:txBody>
        </p:sp>
        <p:sp>
          <p:nvSpPr>
            <p:cNvPr id="28" name="Freeform 33"/>
            <p:cNvSpPr>
              <a:spLocks/>
            </p:cNvSpPr>
            <p:nvPr/>
          </p:nvSpPr>
          <p:spPr bwMode="auto">
            <a:xfrm>
              <a:off x="821" y="1438"/>
              <a:ext cx="211" cy="268"/>
            </a:xfrm>
            <a:custGeom>
              <a:avLst/>
              <a:gdLst>
                <a:gd name="T0" fmla="*/ 0 w 211"/>
                <a:gd name="T1" fmla="*/ 0 h 268"/>
                <a:gd name="T2" fmla="*/ 210 w 211"/>
                <a:gd name="T3" fmla="*/ 207 h 268"/>
                <a:gd name="T4" fmla="*/ 209 w 211"/>
                <a:gd name="T5" fmla="*/ 267 h 268"/>
                <a:gd name="T6" fmla="*/ 0 w 211"/>
                <a:gd name="T7" fmla="*/ 58 h 268"/>
                <a:gd name="T8" fmla="*/ 0 w 211"/>
                <a:gd name="T9" fmla="*/ 0 h 268"/>
                <a:gd name="T10" fmla="*/ 0 60000 65536"/>
                <a:gd name="T11" fmla="*/ 0 60000 65536"/>
                <a:gd name="T12" fmla="*/ 0 60000 65536"/>
                <a:gd name="T13" fmla="*/ 0 60000 65536"/>
                <a:gd name="T14" fmla="*/ 0 60000 65536"/>
                <a:gd name="T15" fmla="*/ 0 w 211"/>
                <a:gd name="T16" fmla="*/ 0 h 268"/>
                <a:gd name="T17" fmla="*/ 211 w 211"/>
                <a:gd name="T18" fmla="*/ 268 h 268"/>
              </a:gdLst>
              <a:ahLst/>
              <a:cxnLst>
                <a:cxn ang="T10">
                  <a:pos x="T0" y="T1"/>
                </a:cxn>
                <a:cxn ang="T11">
                  <a:pos x="T2" y="T3"/>
                </a:cxn>
                <a:cxn ang="T12">
                  <a:pos x="T4" y="T5"/>
                </a:cxn>
                <a:cxn ang="T13">
                  <a:pos x="T6" y="T7"/>
                </a:cxn>
                <a:cxn ang="T14">
                  <a:pos x="T8" y="T9"/>
                </a:cxn>
              </a:cxnLst>
              <a:rect l="T15" t="T16" r="T17" b="T18"/>
              <a:pathLst>
                <a:path w="211" h="268">
                  <a:moveTo>
                    <a:pt x="0" y="0"/>
                  </a:moveTo>
                  <a:lnTo>
                    <a:pt x="210" y="207"/>
                  </a:lnTo>
                  <a:lnTo>
                    <a:pt x="209" y="267"/>
                  </a:lnTo>
                  <a:lnTo>
                    <a:pt x="0" y="58"/>
                  </a:lnTo>
                  <a:lnTo>
                    <a:pt x="0" y="0"/>
                  </a:lnTo>
                </a:path>
              </a:pathLst>
            </a:custGeom>
            <a:solidFill>
              <a:srgbClr val="B2B2B2"/>
            </a:solidFill>
            <a:ln w="9525" cap="rnd">
              <a:noFill/>
              <a:round/>
              <a:headEnd type="none" w="sm" len="sm"/>
              <a:tailEnd type="none" w="sm" len="sm"/>
            </a:ln>
          </p:spPr>
          <p:txBody>
            <a:bodyPr/>
            <a:lstStyle/>
            <a:p>
              <a:endParaRPr lang="haw-US"/>
            </a:p>
          </p:txBody>
        </p:sp>
        <p:sp>
          <p:nvSpPr>
            <p:cNvPr id="29" name="Freeform 34"/>
            <p:cNvSpPr>
              <a:spLocks/>
            </p:cNvSpPr>
            <p:nvPr/>
          </p:nvSpPr>
          <p:spPr bwMode="auto">
            <a:xfrm>
              <a:off x="848" y="1318"/>
              <a:ext cx="287" cy="287"/>
            </a:xfrm>
            <a:custGeom>
              <a:avLst/>
              <a:gdLst>
                <a:gd name="T0" fmla="*/ 109 w 287"/>
                <a:gd name="T1" fmla="*/ 0 h 287"/>
                <a:gd name="T2" fmla="*/ 286 w 287"/>
                <a:gd name="T3" fmla="*/ 177 h 287"/>
                <a:gd name="T4" fmla="*/ 176 w 287"/>
                <a:gd name="T5" fmla="*/ 286 h 287"/>
                <a:gd name="T6" fmla="*/ 0 w 287"/>
                <a:gd name="T7" fmla="*/ 108 h 287"/>
                <a:gd name="T8" fmla="*/ 109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09" y="0"/>
                  </a:moveTo>
                  <a:lnTo>
                    <a:pt x="286" y="177"/>
                  </a:lnTo>
                  <a:lnTo>
                    <a:pt x="176" y="286"/>
                  </a:lnTo>
                  <a:lnTo>
                    <a:pt x="0" y="108"/>
                  </a:lnTo>
                  <a:lnTo>
                    <a:pt x="109" y="0"/>
                  </a:lnTo>
                </a:path>
              </a:pathLst>
            </a:custGeom>
            <a:solidFill>
              <a:srgbClr val="969696"/>
            </a:solidFill>
            <a:ln w="9525" cap="rnd">
              <a:noFill/>
              <a:round/>
              <a:headEnd type="none" w="sm" len="sm"/>
              <a:tailEnd type="none" w="sm" len="sm"/>
            </a:ln>
          </p:spPr>
          <p:txBody>
            <a:bodyPr/>
            <a:lstStyle/>
            <a:p>
              <a:endParaRPr lang="haw-US"/>
            </a:p>
          </p:txBody>
        </p:sp>
        <p:sp>
          <p:nvSpPr>
            <p:cNvPr id="30" name="Freeform 35"/>
            <p:cNvSpPr>
              <a:spLocks/>
            </p:cNvSpPr>
            <p:nvPr/>
          </p:nvSpPr>
          <p:spPr bwMode="auto">
            <a:xfrm>
              <a:off x="851" y="1231"/>
              <a:ext cx="176" cy="354"/>
            </a:xfrm>
            <a:custGeom>
              <a:avLst/>
              <a:gdLst>
                <a:gd name="T0" fmla="*/ 0 w 176"/>
                <a:gd name="T1" fmla="*/ 0 h 354"/>
                <a:gd name="T2" fmla="*/ 175 w 176"/>
                <a:gd name="T3" fmla="*/ 177 h 354"/>
                <a:gd name="T4" fmla="*/ 175 w 176"/>
                <a:gd name="T5" fmla="*/ 353 h 354"/>
                <a:gd name="T6" fmla="*/ 0 w 176"/>
                <a:gd name="T7" fmla="*/ 177 h 354"/>
                <a:gd name="T8" fmla="*/ 0 w 176"/>
                <a:gd name="T9" fmla="*/ 0 h 354"/>
                <a:gd name="T10" fmla="*/ 0 60000 65536"/>
                <a:gd name="T11" fmla="*/ 0 60000 65536"/>
                <a:gd name="T12" fmla="*/ 0 60000 65536"/>
                <a:gd name="T13" fmla="*/ 0 60000 65536"/>
                <a:gd name="T14" fmla="*/ 0 60000 65536"/>
                <a:gd name="T15" fmla="*/ 0 w 176"/>
                <a:gd name="T16" fmla="*/ 0 h 354"/>
                <a:gd name="T17" fmla="*/ 176 w 176"/>
                <a:gd name="T18" fmla="*/ 354 h 354"/>
              </a:gdLst>
              <a:ahLst/>
              <a:cxnLst>
                <a:cxn ang="T10">
                  <a:pos x="T0" y="T1"/>
                </a:cxn>
                <a:cxn ang="T11">
                  <a:pos x="T2" y="T3"/>
                </a:cxn>
                <a:cxn ang="T12">
                  <a:pos x="T4" y="T5"/>
                </a:cxn>
                <a:cxn ang="T13">
                  <a:pos x="T6" y="T7"/>
                </a:cxn>
                <a:cxn ang="T14">
                  <a:pos x="T8" y="T9"/>
                </a:cxn>
              </a:cxnLst>
              <a:rect l="T15" t="T16" r="T17" b="T18"/>
              <a:pathLst>
                <a:path w="176" h="354">
                  <a:moveTo>
                    <a:pt x="0" y="0"/>
                  </a:moveTo>
                  <a:lnTo>
                    <a:pt x="175" y="177"/>
                  </a:lnTo>
                  <a:lnTo>
                    <a:pt x="175" y="353"/>
                  </a:lnTo>
                  <a:lnTo>
                    <a:pt x="0" y="177"/>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31" name="Freeform 36"/>
            <p:cNvSpPr>
              <a:spLocks/>
            </p:cNvSpPr>
            <p:nvPr/>
          </p:nvSpPr>
          <p:spPr bwMode="auto">
            <a:xfrm>
              <a:off x="875" y="1277"/>
              <a:ext cx="131" cy="246"/>
            </a:xfrm>
            <a:custGeom>
              <a:avLst/>
              <a:gdLst/>
              <a:ahLst/>
              <a:cxnLst>
                <a:cxn ang="0">
                  <a:pos x="0" y="0"/>
                </a:cxn>
                <a:cxn ang="0">
                  <a:pos x="130" y="130"/>
                </a:cxn>
                <a:cxn ang="0">
                  <a:pos x="130" y="245"/>
                </a:cxn>
                <a:cxn ang="0">
                  <a:pos x="0" y="115"/>
                </a:cxn>
                <a:cxn ang="0">
                  <a:pos x="0" y="0"/>
                </a:cxn>
              </a:cxnLst>
              <a:rect l="0" t="0" r="r" b="b"/>
              <a:pathLst>
                <a:path w="131" h="246">
                  <a:moveTo>
                    <a:pt x="0" y="0"/>
                  </a:moveTo>
                  <a:lnTo>
                    <a:pt x="130" y="130"/>
                  </a:lnTo>
                  <a:lnTo>
                    <a:pt x="130" y="245"/>
                  </a:lnTo>
                  <a:lnTo>
                    <a:pt x="0" y="115"/>
                  </a:lnTo>
                  <a:lnTo>
                    <a:pt x="0" y="0"/>
                  </a:lnTo>
                </a:path>
              </a:pathLst>
            </a:custGeom>
            <a:gradFill rotWithShape="0">
              <a:gsLst>
                <a:gs pos="0">
                  <a:schemeClr val="accent2"/>
                </a:gs>
                <a:gs pos="100000">
                  <a:schemeClr val="accent2">
                    <a:gamma/>
                    <a:shade val="69804"/>
                    <a:invGamma/>
                  </a:schemeClr>
                </a:gs>
              </a:gsLst>
              <a:path path="rect">
                <a:fillToRect l="50000" t="50000" r="50000" b="50000"/>
              </a:path>
            </a:gradFill>
            <a:ln w="9525" cap="rnd">
              <a:noFill/>
              <a:round/>
              <a:headEnd type="none" w="sm" len="sm"/>
              <a:tailEnd type="none" w="sm" len="sm"/>
            </a:ln>
            <a:effectLst/>
          </p:spPr>
          <p:txBody>
            <a:bodyPr/>
            <a:lstStyle/>
            <a:p>
              <a:pPr eaLnBrk="0" hangingPunct="0">
                <a:defRPr/>
              </a:pPr>
              <a:endParaRPr lang="de-DE">
                <a:cs typeface="+mn-cs"/>
              </a:endParaRPr>
            </a:p>
          </p:txBody>
        </p:sp>
        <p:sp>
          <p:nvSpPr>
            <p:cNvPr id="32" name="Freeform 37"/>
            <p:cNvSpPr>
              <a:spLocks/>
            </p:cNvSpPr>
            <p:nvPr/>
          </p:nvSpPr>
          <p:spPr bwMode="auto">
            <a:xfrm>
              <a:off x="867" y="1266"/>
              <a:ext cx="19" cy="134"/>
            </a:xfrm>
            <a:custGeom>
              <a:avLst/>
              <a:gdLst>
                <a:gd name="T0" fmla="*/ 0 w 19"/>
                <a:gd name="T1" fmla="*/ 0 h 134"/>
                <a:gd name="T2" fmla="*/ 18 w 19"/>
                <a:gd name="T3" fmla="*/ 11 h 134"/>
                <a:gd name="T4" fmla="*/ 18 w 19"/>
                <a:gd name="T5" fmla="*/ 126 h 134"/>
                <a:gd name="T6" fmla="*/ 0 w 19"/>
                <a:gd name="T7" fmla="*/ 133 h 134"/>
                <a:gd name="T8" fmla="*/ 0 w 19"/>
                <a:gd name="T9" fmla="*/ 0 h 134"/>
                <a:gd name="T10" fmla="*/ 0 60000 65536"/>
                <a:gd name="T11" fmla="*/ 0 60000 65536"/>
                <a:gd name="T12" fmla="*/ 0 60000 65536"/>
                <a:gd name="T13" fmla="*/ 0 60000 65536"/>
                <a:gd name="T14" fmla="*/ 0 60000 65536"/>
                <a:gd name="T15" fmla="*/ 0 w 19"/>
                <a:gd name="T16" fmla="*/ 0 h 134"/>
                <a:gd name="T17" fmla="*/ 19 w 19"/>
                <a:gd name="T18" fmla="*/ 134 h 134"/>
              </a:gdLst>
              <a:ahLst/>
              <a:cxnLst>
                <a:cxn ang="T10">
                  <a:pos x="T0" y="T1"/>
                </a:cxn>
                <a:cxn ang="T11">
                  <a:pos x="T2" y="T3"/>
                </a:cxn>
                <a:cxn ang="T12">
                  <a:pos x="T4" y="T5"/>
                </a:cxn>
                <a:cxn ang="T13">
                  <a:pos x="T6" y="T7"/>
                </a:cxn>
                <a:cxn ang="T14">
                  <a:pos x="T8" y="T9"/>
                </a:cxn>
              </a:cxnLst>
              <a:rect l="T15" t="T16" r="T17" b="T18"/>
              <a:pathLst>
                <a:path w="19" h="134">
                  <a:moveTo>
                    <a:pt x="0" y="0"/>
                  </a:moveTo>
                  <a:lnTo>
                    <a:pt x="18" y="11"/>
                  </a:lnTo>
                  <a:lnTo>
                    <a:pt x="18" y="126"/>
                  </a:lnTo>
                  <a:lnTo>
                    <a:pt x="0" y="133"/>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33" name="Freeform 38"/>
            <p:cNvSpPr>
              <a:spLocks/>
            </p:cNvSpPr>
            <p:nvPr/>
          </p:nvSpPr>
          <p:spPr bwMode="auto">
            <a:xfrm>
              <a:off x="867" y="1394"/>
              <a:ext cx="139" cy="145"/>
            </a:xfrm>
            <a:custGeom>
              <a:avLst/>
              <a:gdLst>
                <a:gd name="T0" fmla="*/ 8 w 139"/>
                <a:gd name="T1" fmla="*/ 0 h 145"/>
                <a:gd name="T2" fmla="*/ 138 w 139"/>
                <a:gd name="T3" fmla="*/ 129 h 145"/>
                <a:gd name="T4" fmla="*/ 138 w 139"/>
                <a:gd name="T5" fmla="*/ 144 h 145"/>
                <a:gd name="T6" fmla="*/ 0 w 139"/>
                <a:gd name="T7" fmla="*/ 6 h 145"/>
                <a:gd name="T8" fmla="*/ 8 w 139"/>
                <a:gd name="T9" fmla="*/ 0 h 145"/>
                <a:gd name="T10" fmla="*/ 0 60000 65536"/>
                <a:gd name="T11" fmla="*/ 0 60000 65536"/>
                <a:gd name="T12" fmla="*/ 0 60000 65536"/>
                <a:gd name="T13" fmla="*/ 0 60000 65536"/>
                <a:gd name="T14" fmla="*/ 0 60000 65536"/>
                <a:gd name="T15" fmla="*/ 0 w 139"/>
                <a:gd name="T16" fmla="*/ 0 h 145"/>
                <a:gd name="T17" fmla="*/ 139 w 139"/>
                <a:gd name="T18" fmla="*/ 145 h 145"/>
              </a:gdLst>
              <a:ahLst/>
              <a:cxnLst>
                <a:cxn ang="T10">
                  <a:pos x="T0" y="T1"/>
                </a:cxn>
                <a:cxn ang="T11">
                  <a:pos x="T2" y="T3"/>
                </a:cxn>
                <a:cxn ang="T12">
                  <a:pos x="T4" y="T5"/>
                </a:cxn>
                <a:cxn ang="T13">
                  <a:pos x="T6" y="T7"/>
                </a:cxn>
                <a:cxn ang="T14">
                  <a:pos x="T8" y="T9"/>
                </a:cxn>
              </a:cxnLst>
              <a:rect l="T15" t="T16" r="T17" b="T18"/>
              <a:pathLst>
                <a:path w="139" h="145">
                  <a:moveTo>
                    <a:pt x="8" y="0"/>
                  </a:moveTo>
                  <a:lnTo>
                    <a:pt x="138" y="129"/>
                  </a:lnTo>
                  <a:lnTo>
                    <a:pt x="138" y="144"/>
                  </a:lnTo>
                  <a:lnTo>
                    <a:pt x="0" y="6"/>
                  </a:lnTo>
                  <a:lnTo>
                    <a:pt x="8" y="0"/>
                  </a:lnTo>
                </a:path>
              </a:pathLst>
            </a:custGeom>
            <a:solidFill>
              <a:srgbClr val="DDDDDD"/>
            </a:solidFill>
            <a:ln w="9525" cap="rnd">
              <a:noFill/>
              <a:round/>
              <a:headEnd type="none" w="sm" len="sm"/>
              <a:tailEnd type="none" w="sm" len="sm"/>
            </a:ln>
          </p:spPr>
          <p:txBody>
            <a:bodyPr/>
            <a:lstStyle/>
            <a:p>
              <a:endParaRPr lang="haw-US"/>
            </a:p>
          </p:txBody>
        </p:sp>
        <p:sp>
          <p:nvSpPr>
            <p:cNvPr id="34" name="Freeform 39"/>
            <p:cNvSpPr>
              <a:spLocks/>
            </p:cNvSpPr>
            <p:nvPr/>
          </p:nvSpPr>
          <p:spPr bwMode="auto">
            <a:xfrm>
              <a:off x="1025" y="1495"/>
              <a:ext cx="110" cy="126"/>
            </a:xfrm>
            <a:custGeom>
              <a:avLst/>
              <a:gdLst>
                <a:gd name="T0" fmla="*/ 109 w 110"/>
                <a:gd name="T1" fmla="*/ 0 h 126"/>
                <a:gd name="T2" fmla="*/ 109 w 110"/>
                <a:gd name="T3" fmla="*/ 15 h 126"/>
                <a:gd name="T4" fmla="*/ 0 w 110"/>
                <a:gd name="T5" fmla="*/ 125 h 126"/>
                <a:gd name="T6" fmla="*/ 0 w 110"/>
                <a:gd name="T7" fmla="*/ 108 h 126"/>
                <a:gd name="T8" fmla="*/ 109 w 110"/>
                <a:gd name="T9" fmla="*/ 0 h 126"/>
                <a:gd name="T10" fmla="*/ 0 60000 65536"/>
                <a:gd name="T11" fmla="*/ 0 60000 65536"/>
                <a:gd name="T12" fmla="*/ 0 60000 65536"/>
                <a:gd name="T13" fmla="*/ 0 60000 65536"/>
                <a:gd name="T14" fmla="*/ 0 60000 65536"/>
                <a:gd name="T15" fmla="*/ 0 w 110"/>
                <a:gd name="T16" fmla="*/ 0 h 126"/>
                <a:gd name="T17" fmla="*/ 110 w 110"/>
                <a:gd name="T18" fmla="*/ 126 h 126"/>
              </a:gdLst>
              <a:ahLst/>
              <a:cxnLst>
                <a:cxn ang="T10">
                  <a:pos x="T0" y="T1"/>
                </a:cxn>
                <a:cxn ang="T11">
                  <a:pos x="T2" y="T3"/>
                </a:cxn>
                <a:cxn ang="T12">
                  <a:pos x="T4" y="T5"/>
                </a:cxn>
                <a:cxn ang="T13">
                  <a:pos x="T6" y="T7"/>
                </a:cxn>
                <a:cxn ang="T14">
                  <a:pos x="T8" y="T9"/>
                </a:cxn>
              </a:cxnLst>
              <a:rect l="T15" t="T16" r="T17" b="T18"/>
              <a:pathLst>
                <a:path w="110" h="126">
                  <a:moveTo>
                    <a:pt x="109" y="0"/>
                  </a:moveTo>
                  <a:lnTo>
                    <a:pt x="109" y="15"/>
                  </a:lnTo>
                  <a:lnTo>
                    <a:pt x="0" y="125"/>
                  </a:lnTo>
                  <a:lnTo>
                    <a:pt x="0" y="108"/>
                  </a:lnTo>
                  <a:lnTo>
                    <a:pt x="109" y="0"/>
                  </a:lnTo>
                </a:path>
              </a:pathLst>
            </a:custGeom>
            <a:solidFill>
              <a:srgbClr val="4D4D4D"/>
            </a:solidFill>
            <a:ln w="9525" cap="rnd">
              <a:noFill/>
              <a:round/>
              <a:headEnd type="none" w="sm" len="sm"/>
              <a:tailEnd type="none" w="sm" len="sm"/>
            </a:ln>
          </p:spPr>
          <p:txBody>
            <a:bodyPr/>
            <a:lstStyle/>
            <a:p>
              <a:endParaRPr lang="haw-US"/>
            </a:p>
          </p:txBody>
        </p:sp>
        <p:sp>
          <p:nvSpPr>
            <p:cNvPr id="35" name="Freeform 40"/>
            <p:cNvSpPr>
              <a:spLocks/>
            </p:cNvSpPr>
            <p:nvPr/>
          </p:nvSpPr>
          <p:spPr bwMode="auto">
            <a:xfrm>
              <a:off x="848" y="1427"/>
              <a:ext cx="178" cy="194"/>
            </a:xfrm>
            <a:custGeom>
              <a:avLst/>
              <a:gdLst>
                <a:gd name="T0" fmla="*/ 0 w 178"/>
                <a:gd name="T1" fmla="*/ 0 h 194"/>
                <a:gd name="T2" fmla="*/ 176 w 178"/>
                <a:gd name="T3" fmla="*/ 176 h 194"/>
                <a:gd name="T4" fmla="*/ 177 w 178"/>
                <a:gd name="T5" fmla="*/ 193 h 194"/>
                <a:gd name="T6" fmla="*/ 0 w 178"/>
                <a:gd name="T7" fmla="*/ 16 h 194"/>
                <a:gd name="T8" fmla="*/ 0 w 178"/>
                <a:gd name="T9" fmla="*/ 0 h 194"/>
                <a:gd name="T10" fmla="*/ 0 60000 65536"/>
                <a:gd name="T11" fmla="*/ 0 60000 65536"/>
                <a:gd name="T12" fmla="*/ 0 60000 65536"/>
                <a:gd name="T13" fmla="*/ 0 60000 65536"/>
                <a:gd name="T14" fmla="*/ 0 60000 65536"/>
                <a:gd name="T15" fmla="*/ 0 w 178"/>
                <a:gd name="T16" fmla="*/ 0 h 194"/>
                <a:gd name="T17" fmla="*/ 178 w 178"/>
                <a:gd name="T18" fmla="*/ 194 h 194"/>
              </a:gdLst>
              <a:ahLst/>
              <a:cxnLst>
                <a:cxn ang="T10">
                  <a:pos x="T0" y="T1"/>
                </a:cxn>
                <a:cxn ang="T11">
                  <a:pos x="T2" y="T3"/>
                </a:cxn>
                <a:cxn ang="T12">
                  <a:pos x="T4" y="T5"/>
                </a:cxn>
                <a:cxn ang="T13">
                  <a:pos x="T6" y="T7"/>
                </a:cxn>
                <a:cxn ang="T14">
                  <a:pos x="T8" y="T9"/>
                </a:cxn>
              </a:cxnLst>
              <a:rect l="T15" t="T16" r="T17" b="T18"/>
              <a:pathLst>
                <a:path w="178" h="194">
                  <a:moveTo>
                    <a:pt x="0" y="0"/>
                  </a:moveTo>
                  <a:lnTo>
                    <a:pt x="176" y="176"/>
                  </a:lnTo>
                  <a:lnTo>
                    <a:pt x="177" y="193"/>
                  </a:lnTo>
                  <a:lnTo>
                    <a:pt x="0" y="16"/>
                  </a:lnTo>
                  <a:lnTo>
                    <a:pt x="0" y="0"/>
                  </a:lnTo>
                </a:path>
              </a:pathLst>
            </a:custGeom>
            <a:solidFill>
              <a:srgbClr val="777777"/>
            </a:solidFill>
            <a:ln w="9525" cap="rnd">
              <a:noFill/>
              <a:round/>
              <a:headEnd type="none" w="sm" len="sm"/>
              <a:tailEnd type="none" w="sm" len="sm"/>
            </a:ln>
          </p:spPr>
          <p:txBody>
            <a:bodyPr/>
            <a:lstStyle/>
            <a:p>
              <a:endParaRPr lang="haw-US"/>
            </a:p>
          </p:txBody>
        </p:sp>
        <p:sp>
          <p:nvSpPr>
            <p:cNvPr id="36" name="Freeform 41"/>
            <p:cNvSpPr>
              <a:spLocks/>
            </p:cNvSpPr>
            <p:nvPr/>
          </p:nvSpPr>
          <p:spPr bwMode="auto">
            <a:xfrm>
              <a:off x="800" y="1502"/>
              <a:ext cx="202" cy="218"/>
            </a:xfrm>
            <a:custGeom>
              <a:avLst/>
              <a:gdLst>
                <a:gd name="T0" fmla="*/ 48 w 202"/>
                <a:gd name="T1" fmla="*/ 0 h 218"/>
                <a:gd name="T2" fmla="*/ 201 w 202"/>
                <a:gd name="T3" fmla="*/ 151 h 218"/>
                <a:gd name="T4" fmla="*/ 152 w 202"/>
                <a:gd name="T5" fmla="*/ 217 h 218"/>
                <a:gd name="T6" fmla="*/ 0 w 202"/>
                <a:gd name="T7" fmla="*/ 65 h 218"/>
                <a:gd name="T8" fmla="*/ 48 w 202"/>
                <a:gd name="T9" fmla="*/ 0 h 218"/>
                <a:gd name="T10" fmla="*/ 0 60000 65536"/>
                <a:gd name="T11" fmla="*/ 0 60000 65536"/>
                <a:gd name="T12" fmla="*/ 0 60000 65536"/>
                <a:gd name="T13" fmla="*/ 0 60000 65536"/>
                <a:gd name="T14" fmla="*/ 0 60000 65536"/>
                <a:gd name="T15" fmla="*/ 0 w 202"/>
                <a:gd name="T16" fmla="*/ 0 h 218"/>
                <a:gd name="T17" fmla="*/ 202 w 202"/>
                <a:gd name="T18" fmla="*/ 218 h 218"/>
              </a:gdLst>
              <a:ahLst/>
              <a:cxnLst>
                <a:cxn ang="T10">
                  <a:pos x="T0" y="T1"/>
                </a:cxn>
                <a:cxn ang="T11">
                  <a:pos x="T2" y="T3"/>
                </a:cxn>
                <a:cxn ang="T12">
                  <a:pos x="T4" y="T5"/>
                </a:cxn>
                <a:cxn ang="T13">
                  <a:pos x="T6" y="T7"/>
                </a:cxn>
                <a:cxn ang="T14">
                  <a:pos x="T8" y="T9"/>
                </a:cxn>
              </a:cxnLst>
              <a:rect l="T15" t="T16" r="T17" b="T18"/>
              <a:pathLst>
                <a:path w="202" h="218">
                  <a:moveTo>
                    <a:pt x="48" y="0"/>
                  </a:moveTo>
                  <a:lnTo>
                    <a:pt x="201" y="151"/>
                  </a:lnTo>
                  <a:lnTo>
                    <a:pt x="152" y="217"/>
                  </a:lnTo>
                  <a:lnTo>
                    <a:pt x="0" y="65"/>
                  </a:lnTo>
                  <a:lnTo>
                    <a:pt x="48" y="0"/>
                  </a:lnTo>
                </a:path>
              </a:pathLst>
            </a:custGeom>
            <a:solidFill>
              <a:srgbClr val="CBCBCB"/>
            </a:solidFill>
            <a:ln w="9525" cap="rnd">
              <a:noFill/>
              <a:round/>
              <a:headEnd type="none" w="sm" len="sm"/>
              <a:tailEnd type="none" w="sm" len="sm"/>
            </a:ln>
          </p:spPr>
          <p:txBody>
            <a:bodyPr/>
            <a:lstStyle/>
            <a:p>
              <a:endParaRPr lang="haw-US"/>
            </a:p>
          </p:txBody>
        </p:sp>
        <p:sp>
          <p:nvSpPr>
            <p:cNvPr id="37" name="Freeform 42"/>
            <p:cNvSpPr>
              <a:spLocks/>
            </p:cNvSpPr>
            <p:nvPr/>
          </p:nvSpPr>
          <p:spPr bwMode="auto">
            <a:xfrm>
              <a:off x="953" y="1654"/>
              <a:ext cx="49" cy="76"/>
            </a:xfrm>
            <a:custGeom>
              <a:avLst/>
              <a:gdLst>
                <a:gd name="T0" fmla="*/ 48 w 49"/>
                <a:gd name="T1" fmla="*/ 0 h 76"/>
                <a:gd name="T2" fmla="*/ 47 w 49"/>
                <a:gd name="T3" fmla="*/ 15 h 76"/>
                <a:gd name="T4" fmla="*/ 0 w 49"/>
                <a:gd name="T5" fmla="*/ 75 h 76"/>
                <a:gd name="T6" fmla="*/ 0 w 49"/>
                <a:gd name="T7" fmla="*/ 65 h 76"/>
                <a:gd name="T8" fmla="*/ 48 w 49"/>
                <a:gd name="T9" fmla="*/ 0 h 76"/>
                <a:gd name="T10" fmla="*/ 0 60000 65536"/>
                <a:gd name="T11" fmla="*/ 0 60000 65536"/>
                <a:gd name="T12" fmla="*/ 0 60000 65536"/>
                <a:gd name="T13" fmla="*/ 0 60000 65536"/>
                <a:gd name="T14" fmla="*/ 0 60000 65536"/>
                <a:gd name="T15" fmla="*/ 0 w 49"/>
                <a:gd name="T16" fmla="*/ 0 h 76"/>
                <a:gd name="T17" fmla="*/ 49 w 49"/>
                <a:gd name="T18" fmla="*/ 76 h 76"/>
              </a:gdLst>
              <a:ahLst/>
              <a:cxnLst>
                <a:cxn ang="T10">
                  <a:pos x="T0" y="T1"/>
                </a:cxn>
                <a:cxn ang="T11">
                  <a:pos x="T2" y="T3"/>
                </a:cxn>
                <a:cxn ang="T12">
                  <a:pos x="T4" y="T5"/>
                </a:cxn>
                <a:cxn ang="T13">
                  <a:pos x="T6" y="T7"/>
                </a:cxn>
                <a:cxn ang="T14">
                  <a:pos x="T8" y="T9"/>
                </a:cxn>
              </a:cxnLst>
              <a:rect l="T15" t="T16" r="T17" b="T18"/>
              <a:pathLst>
                <a:path w="49" h="76">
                  <a:moveTo>
                    <a:pt x="48" y="0"/>
                  </a:moveTo>
                  <a:lnTo>
                    <a:pt x="47" y="15"/>
                  </a:lnTo>
                  <a:lnTo>
                    <a:pt x="0" y="75"/>
                  </a:lnTo>
                  <a:lnTo>
                    <a:pt x="0" y="65"/>
                  </a:lnTo>
                  <a:lnTo>
                    <a:pt x="48" y="0"/>
                  </a:lnTo>
                </a:path>
              </a:pathLst>
            </a:custGeom>
            <a:solidFill>
              <a:srgbClr val="4D4D4D"/>
            </a:solidFill>
            <a:ln w="9525" cap="rnd">
              <a:noFill/>
              <a:round/>
              <a:headEnd type="none" w="sm" len="sm"/>
              <a:tailEnd type="none" w="sm" len="sm"/>
            </a:ln>
          </p:spPr>
          <p:txBody>
            <a:bodyPr/>
            <a:lstStyle/>
            <a:p>
              <a:endParaRPr lang="haw-US"/>
            </a:p>
          </p:txBody>
        </p:sp>
        <p:sp>
          <p:nvSpPr>
            <p:cNvPr id="38" name="Freeform 43"/>
            <p:cNvSpPr>
              <a:spLocks/>
            </p:cNvSpPr>
            <p:nvPr/>
          </p:nvSpPr>
          <p:spPr bwMode="auto">
            <a:xfrm>
              <a:off x="800" y="1567"/>
              <a:ext cx="154" cy="163"/>
            </a:xfrm>
            <a:custGeom>
              <a:avLst/>
              <a:gdLst>
                <a:gd name="T0" fmla="*/ 0 w 154"/>
                <a:gd name="T1" fmla="*/ 0 h 163"/>
                <a:gd name="T2" fmla="*/ 152 w 154"/>
                <a:gd name="T3" fmla="*/ 152 h 163"/>
                <a:gd name="T4" fmla="*/ 153 w 154"/>
                <a:gd name="T5" fmla="*/ 162 h 163"/>
                <a:gd name="T6" fmla="*/ 0 w 154"/>
                <a:gd name="T7" fmla="*/ 8 h 163"/>
                <a:gd name="T8" fmla="*/ 0 w 154"/>
                <a:gd name="T9" fmla="*/ 0 h 163"/>
                <a:gd name="T10" fmla="*/ 0 60000 65536"/>
                <a:gd name="T11" fmla="*/ 0 60000 65536"/>
                <a:gd name="T12" fmla="*/ 0 60000 65536"/>
                <a:gd name="T13" fmla="*/ 0 60000 65536"/>
                <a:gd name="T14" fmla="*/ 0 60000 65536"/>
                <a:gd name="T15" fmla="*/ 0 w 154"/>
                <a:gd name="T16" fmla="*/ 0 h 163"/>
                <a:gd name="T17" fmla="*/ 154 w 154"/>
                <a:gd name="T18" fmla="*/ 163 h 163"/>
              </a:gdLst>
              <a:ahLst/>
              <a:cxnLst>
                <a:cxn ang="T10">
                  <a:pos x="T0" y="T1"/>
                </a:cxn>
                <a:cxn ang="T11">
                  <a:pos x="T2" y="T3"/>
                </a:cxn>
                <a:cxn ang="T12">
                  <a:pos x="T4" y="T5"/>
                </a:cxn>
                <a:cxn ang="T13">
                  <a:pos x="T6" y="T7"/>
                </a:cxn>
                <a:cxn ang="T14">
                  <a:pos x="T8" y="T9"/>
                </a:cxn>
              </a:cxnLst>
              <a:rect l="T15" t="T16" r="T17" b="T18"/>
              <a:pathLst>
                <a:path w="154" h="163">
                  <a:moveTo>
                    <a:pt x="0" y="0"/>
                  </a:moveTo>
                  <a:lnTo>
                    <a:pt x="152" y="152"/>
                  </a:lnTo>
                  <a:lnTo>
                    <a:pt x="153" y="162"/>
                  </a:lnTo>
                  <a:lnTo>
                    <a:pt x="0" y="8"/>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39" name="Freeform 44"/>
            <p:cNvSpPr>
              <a:spLocks/>
            </p:cNvSpPr>
            <p:nvPr/>
          </p:nvSpPr>
          <p:spPr bwMode="auto">
            <a:xfrm>
              <a:off x="1060" y="1264"/>
              <a:ext cx="51" cy="257"/>
            </a:xfrm>
            <a:custGeom>
              <a:avLst/>
              <a:gdLst>
                <a:gd name="T0" fmla="*/ 0 w 51"/>
                <a:gd name="T1" fmla="*/ 78 h 257"/>
                <a:gd name="T2" fmla="*/ 50 w 51"/>
                <a:gd name="T3" fmla="*/ 0 h 257"/>
                <a:gd name="T4" fmla="*/ 50 w 51"/>
                <a:gd name="T5" fmla="*/ 176 h 257"/>
                <a:gd name="T6" fmla="*/ 0 w 51"/>
                <a:gd name="T7" fmla="*/ 256 h 257"/>
                <a:gd name="T8" fmla="*/ 0 w 51"/>
                <a:gd name="T9" fmla="*/ 78 h 257"/>
                <a:gd name="T10" fmla="*/ 0 60000 65536"/>
                <a:gd name="T11" fmla="*/ 0 60000 65536"/>
                <a:gd name="T12" fmla="*/ 0 60000 65536"/>
                <a:gd name="T13" fmla="*/ 0 60000 65536"/>
                <a:gd name="T14" fmla="*/ 0 60000 65536"/>
                <a:gd name="T15" fmla="*/ 0 w 51"/>
                <a:gd name="T16" fmla="*/ 0 h 257"/>
                <a:gd name="T17" fmla="*/ 51 w 51"/>
                <a:gd name="T18" fmla="*/ 257 h 257"/>
              </a:gdLst>
              <a:ahLst/>
              <a:cxnLst>
                <a:cxn ang="T10">
                  <a:pos x="T0" y="T1"/>
                </a:cxn>
                <a:cxn ang="T11">
                  <a:pos x="T2" y="T3"/>
                </a:cxn>
                <a:cxn ang="T12">
                  <a:pos x="T4" y="T5"/>
                </a:cxn>
                <a:cxn ang="T13">
                  <a:pos x="T6" y="T7"/>
                </a:cxn>
                <a:cxn ang="T14">
                  <a:pos x="T8" y="T9"/>
                </a:cxn>
              </a:cxnLst>
              <a:rect l="T15" t="T16" r="T17" b="T18"/>
              <a:pathLst>
                <a:path w="51" h="257">
                  <a:moveTo>
                    <a:pt x="0" y="78"/>
                  </a:moveTo>
                  <a:lnTo>
                    <a:pt x="50" y="0"/>
                  </a:lnTo>
                  <a:lnTo>
                    <a:pt x="50" y="176"/>
                  </a:lnTo>
                  <a:lnTo>
                    <a:pt x="0" y="256"/>
                  </a:lnTo>
                  <a:lnTo>
                    <a:pt x="0" y="78"/>
                  </a:lnTo>
                </a:path>
              </a:pathLst>
            </a:custGeom>
            <a:solidFill>
              <a:srgbClr val="393939"/>
            </a:solidFill>
            <a:ln w="9525" cap="rnd">
              <a:noFill/>
              <a:round/>
              <a:headEnd type="none" w="sm" len="sm"/>
              <a:tailEnd type="none" w="sm" len="sm"/>
            </a:ln>
          </p:spPr>
          <p:txBody>
            <a:bodyPr/>
            <a:lstStyle/>
            <a:p>
              <a:endParaRPr lang="haw-US"/>
            </a:p>
          </p:txBody>
        </p:sp>
        <p:sp>
          <p:nvSpPr>
            <p:cNvPr id="40" name="Freeform 45"/>
            <p:cNvSpPr>
              <a:spLocks/>
            </p:cNvSpPr>
            <p:nvPr/>
          </p:nvSpPr>
          <p:spPr bwMode="auto">
            <a:xfrm>
              <a:off x="1026" y="1358"/>
              <a:ext cx="53" cy="229"/>
            </a:xfrm>
            <a:custGeom>
              <a:avLst/>
              <a:gdLst>
                <a:gd name="T0" fmla="*/ 0 w 53"/>
                <a:gd name="T1" fmla="*/ 50 h 229"/>
                <a:gd name="T2" fmla="*/ 52 w 53"/>
                <a:gd name="T3" fmla="*/ 0 h 229"/>
                <a:gd name="T4" fmla="*/ 52 w 53"/>
                <a:gd name="T5" fmla="*/ 176 h 229"/>
                <a:gd name="T6" fmla="*/ 0 w 53"/>
                <a:gd name="T7" fmla="*/ 228 h 229"/>
                <a:gd name="T8" fmla="*/ 0 w 53"/>
                <a:gd name="T9" fmla="*/ 50 h 229"/>
                <a:gd name="T10" fmla="*/ 0 60000 65536"/>
                <a:gd name="T11" fmla="*/ 0 60000 65536"/>
                <a:gd name="T12" fmla="*/ 0 60000 65536"/>
                <a:gd name="T13" fmla="*/ 0 60000 65536"/>
                <a:gd name="T14" fmla="*/ 0 60000 65536"/>
                <a:gd name="T15" fmla="*/ 0 w 53"/>
                <a:gd name="T16" fmla="*/ 0 h 229"/>
                <a:gd name="T17" fmla="*/ 53 w 53"/>
                <a:gd name="T18" fmla="*/ 229 h 229"/>
              </a:gdLst>
              <a:ahLst/>
              <a:cxnLst>
                <a:cxn ang="T10">
                  <a:pos x="T0" y="T1"/>
                </a:cxn>
                <a:cxn ang="T11">
                  <a:pos x="T2" y="T3"/>
                </a:cxn>
                <a:cxn ang="T12">
                  <a:pos x="T4" y="T5"/>
                </a:cxn>
                <a:cxn ang="T13">
                  <a:pos x="T6" y="T7"/>
                </a:cxn>
                <a:cxn ang="T14">
                  <a:pos x="T8" y="T9"/>
                </a:cxn>
              </a:cxnLst>
              <a:rect l="T15" t="T16" r="T17" b="T18"/>
              <a:pathLst>
                <a:path w="53" h="229">
                  <a:moveTo>
                    <a:pt x="0" y="50"/>
                  </a:moveTo>
                  <a:lnTo>
                    <a:pt x="52" y="0"/>
                  </a:lnTo>
                  <a:lnTo>
                    <a:pt x="52" y="176"/>
                  </a:lnTo>
                  <a:lnTo>
                    <a:pt x="0" y="228"/>
                  </a:lnTo>
                  <a:lnTo>
                    <a:pt x="0" y="50"/>
                  </a:lnTo>
                </a:path>
              </a:pathLst>
            </a:custGeom>
            <a:solidFill>
              <a:srgbClr val="868686"/>
            </a:solidFill>
            <a:ln w="9525" cap="rnd">
              <a:noFill/>
              <a:round/>
              <a:headEnd type="none" w="sm" len="sm"/>
              <a:tailEnd type="none" w="sm" len="sm"/>
            </a:ln>
          </p:spPr>
          <p:txBody>
            <a:bodyPr/>
            <a:lstStyle/>
            <a:p>
              <a:endParaRPr lang="haw-US"/>
            </a:p>
          </p:txBody>
        </p:sp>
        <p:sp>
          <p:nvSpPr>
            <p:cNvPr id="41" name="Freeform 46"/>
            <p:cNvSpPr>
              <a:spLocks/>
            </p:cNvSpPr>
            <p:nvPr/>
          </p:nvSpPr>
          <p:spPr bwMode="auto">
            <a:xfrm>
              <a:off x="851" y="1150"/>
              <a:ext cx="260" cy="259"/>
            </a:xfrm>
            <a:custGeom>
              <a:avLst/>
              <a:gdLst>
                <a:gd name="T0" fmla="*/ 49 w 260"/>
                <a:gd name="T1" fmla="*/ 30 h 259"/>
                <a:gd name="T2" fmla="*/ 66 w 260"/>
                <a:gd name="T3" fmla="*/ 49 h 259"/>
                <a:gd name="T4" fmla="*/ 146 w 260"/>
                <a:gd name="T5" fmla="*/ 0 h 259"/>
                <a:gd name="T6" fmla="*/ 259 w 260"/>
                <a:gd name="T7" fmla="*/ 114 h 259"/>
                <a:gd name="T8" fmla="*/ 210 w 260"/>
                <a:gd name="T9" fmla="*/ 192 h 259"/>
                <a:gd name="T10" fmla="*/ 227 w 260"/>
                <a:gd name="T11" fmla="*/ 207 h 259"/>
                <a:gd name="T12" fmla="*/ 176 w 260"/>
                <a:gd name="T13" fmla="*/ 258 h 259"/>
                <a:gd name="T14" fmla="*/ 0 w 260"/>
                <a:gd name="T15" fmla="*/ 80 h 259"/>
                <a:gd name="T16" fmla="*/ 49 w 260"/>
                <a:gd name="T17" fmla="*/ 30 h 2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0"/>
                <a:gd name="T28" fmla="*/ 0 h 259"/>
                <a:gd name="T29" fmla="*/ 260 w 260"/>
                <a:gd name="T30" fmla="*/ 259 h 2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0" h="259">
                  <a:moveTo>
                    <a:pt x="49" y="30"/>
                  </a:moveTo>
                  <a:lnTo>
                    <a:pt x="66" y="49"/>
                  </a:lnTo>
                  <a:lnTo>
                    <a:pt x="146" y="0"/>
                  </a:lnTo>
                  <a:lnTo>
                    <a:pt x="259" y="114"/>
                  </a:lnTo>
                  <a:lnTo>
                    <a:pt x="210" y="192"/>
                  </a:lnTo>
                  <a:lnTo>
                    <a:pt x="227" y="207"/>
                  </a:lnTo>
                  <a:lnTo>
                    <a:pt x="176" y="258"/>
                  </a:lnTo>
                  <a:lnTo>
                    <a:pt x="0" y="80"/>
                  </a:lnTo>
                  <a:lnTo>
                    <a:pt x="49" y="30"/>
                  </a:lnTo>
                </a:path>
              </a:pathLst>
            </a:custGeom>
            <a:solidFill>
              <a:srgbClr val="B2B2B2"/>
            </a:solidFill>
            <a:ln w="9525" cap="rnd">
              <a:noFill/>
              <a:round/>
              <a:headEnd type="none" w="sm" len="sm"/>
              <a:tailEnd type="none" w="sm" len="sm"/>
            </a:ln>
          </p:spPr>
          <p:txBody>
            <a:bodyPr/>
            <a:lstStyle/>
            <a:p>
              <a:endParaRPr lang="haw-US"/>
            </a:p>
          </p:txBody>
        </p:sp>
        <p:sp>
          <p:nvSpPr>
            <p:cNvPr id="42" name="Freeform 47"/>
            <p:cNvSpPr>
              <a:spLocks/>
            </p:cNvSpPr>
            <p:nvPr/>
          </p:nvSpPr>
          <p:spPr bwMode="auto">
            <a:xfrm>
              <a:off x="825" y="1531"/>
              <a:ext cx="151" cy="162"/>
            </a:xfrm>
            <a:custGeom>
              <a:avLst/>
              <a:gdLst>
                <a:gd name="T0" fmla="*/ 25 w 151"/>
                <a:gd name="T1" fmla="*/ 0 h 162"/>
                <a:gd name="T2" fmla="*/ 150 w 151"/>
                <a:gd name="T3" fmla="*/ 123 h 162"/>
                <a:gd name="T4" fmla="*/ 123 w 151"/>
                <a:gd name="T5" fmla="*/ 161 h 162"/>
                <a:gd name="T6" fmla="*/ 0 w 151"/>
                <a:gd name="T7" fmla="*/ 37 h 162"/>
                <a:gd name="T8" fmla="*/ 25 w 151"/>
                <a:gd name="T9" fmla="*/ 0 h 162"/>
                <a:gd name="T10" fmla="*/ 0 60000 65536"/>
                <a:gd name="T11" fmla="*/ 0 60000 65536"/>
                <a:gd name="T12" fmla="*/ 0 60000 65536"/>
                <a:gd name="T13" fmla="*/ 0 60000 65536"/>
                <a:gd name="T14" fmla="*/ 0 60000 65536"/>
                <a:gd name="T15" fmla="*/ 0 w 151"/>
                <a:gd name="T16" fmla="*/ 0 h 162"/>
                <a:gd name="T17" fmla="*/ 151 w 151"/>
                <a:gd name="T18" fmla="*/ 162 h 162"/>
              </a:gdLst>
              <a:ahLst/>
              <a:cxnLst>
                <a:cxn ang="T10">
                  <a:pos x="T0" y="T1"/>
                </a:cxn>
                <a:cxn ang="T11">
                  <a:pos x="T2" y="T3"/>
                </a:cxn>
                <a:cxn ang="T12">
                  <a:pos x="T4" y="T5"/>
                </a:cxn>
                <a:cxn ang="T13">
                  <a:pos x="T6" y="T7"/>
                </a:cxn>
                <a:cxn ang="T14">
                  <a:pos x="T8" y="T9"/>
                </a:cxn>
              </a:cxnLst>
              <a:rect l="T15" t="T16" r="T17" b="T18"/>
              <a:pathLst>
                <a:path w="151" h="162">
                  <a:moveTo>
                    <a:pt x="25" y="0"/>
                  </a:moveTo>
                  <a:lnTo>
                    <a:pt x="150" y="123"/>
                  </a:lnTo>
                  <a:lnTo>
                    <a:pt x="123" y="161"/>
                  </a:lnTo>
                  <a:lnTo>
                    <a:pt x="0" y="37"/>
                  </a:lnTo>
                  <a:lnTo>
                    <a:pt x="25" y="0"/>
                  </a:lnTo>
                </a:path>
              </a:pathLst>
            </a:custGeom>
            <a:solidFill>
              <a:srgbClr val="969696"/>
            </a:solidFill>
            <a:ln w="9525" cap="rnd">
              <a:noFill/>
              <a:round/>
              <a:headEnd type="none" w="sm" len="sm"/>
              <a:tailEnd type="none" w="sm" len="sm"/>
            </a:ln>
          </p:spPr>
          <p:txBody>
            <a:bodyPr/>
            <a:lstStyle/>
            <a:p>
              <a:endParaRPr lang="haw-US"/>
            </a:p>
          </p:txBody>
        </p:sp>
      </p:grpSp>
      <p:sp>
        <p:nvSpPr>
          <p:cNvPr id="3" name="Content Placeholder 2"/>
          <p:cNvSpPr>
            <a:spLocks noGrp="1"/>
          </p:cNvSpPr>
          <p:nvPr>
            <p:ph idx="1"/>
          </p:nvPr>
        </p:nvSpPr>
        <p:spPr/>
        <p:txBody>
          <a:bodyPr>
            <a:normAutofit fontScale="92500" lnSpcReduction="10000"/>
          </a:bodyPr>
          <a:lstStyle/>
          <a:p>
            <a:pPr marL="266700" indent="-266700">
              <a:buSzTx/>
              <a:defRPr/>
            </a:pPr>
            <a:r>
              <a:rPr lang="en-US" altLang="zh-CN" dirty="0"/>
              <a:t>Approach</a:t>
            </a:r>
          </a:p>
          <a:p>
            <a:pPr marL="742950" lvl="1" indent="-285750">
              <a:defRPr/>
            </a:pPr>
            <a:r>
              <a:rPr lang="en-US" altLang="zh-CN" dirty="0"/>
              <a:t>Increased capabilities of PCs</a:t>
            </a:r>
          </a:p>
          <a:p>
            <a:pPr marL="742950" lvl="1" indent="-285750">
              <a:defRPr/>
            </a:pPr>
            <a:r>
              <a:rPr lang="en-US" altLang="zh-CN" dirty="0"/>
              <a:t>Logic </a:t>
            </a:r>
            <a:r>
              <a:rPr lang="en-US" altLang="zh-CN" dirty="0" smtClean="0"/>
              <a:t>partially </a:t>
            </a:r>
            <a:r>
              <a:rPr lang="en-US" altLang="zh-CN" dirty="0"/>
              <a:t>transferred to clients </a:t>
            </a:r>
            <a:endParaRPr lang="en-US" altLang="zh-CN" dirty="0" smtClean="0"/>
          </a:p>
          <a:p>
            <a:pPr marL="742950" lvl="1" indent="-285750">
              <a:defRPr/>
            </a:pPr>
            <a:r>
              <a:rPr lang="en-US" altLang="zh-CN" dirty="0" smtClean="0"/>
              <a:t>Central </a:t>
            </a:r>
            <a:r>
              <a:rPr lang="en-US" altLang="zh-CN" dirty="0"/>
              <a:t>database server</a:t>
            </a:r>
          </a:p>
          <a:p>
            <a:pPr marL="266700" indent="-266700">
              <a:buSzTx/>
              <a:defRPr/>
            </a:pPr>
            <a:r>
              <a:rPr lang="en-US" altLang="zh-CN" dirty="0"/>
              <a:t>Advantages</a:t>
            </a:r>
          </a:p>
          <a:p>
            <a:pPr marL="742950" lvl="1" indent="-285750">
              <a:defRPr/>
            </a:pPr>
            <a:r>
              <a:rPr lang="en-US" altLang="zh-CN" dirty="0"/>
              <a:t>Better user experience (GUIs)</a:t>
            </a:r>
          </a:p>
          <a:p>
            <a:pPr marL="266700" indent="-266700">
              <a:buSzTx/>
              <a:defRPr/>
            </a:pPr>
            <a:r>
              <a:rPr lang="en-US" altLang="zh-CN" dirty="0"/>
              <a:t>Problems and Limitations</a:t>
            </a:r>
          </a:p>
          <a:p>
            <a:pPr marL="723900" lvl="1" indent="-266700">
              <a:defRPr/>
            </a:pPr>
            <a:r>
              <a:rPr lang="en-US" altLang="zh-CN" dirty="0" smtClean="0"/>
              <a:t>Client </a:t>
            </a:r>
            <a:r>
              <a:rPr lang="en-US" altLang="zh-CN" dirty="0"/>
              <a:t>has </a:t>
            </a:r>
            <a:r>
              <a:rPr lang="en-US" altLang="zh-CN" dirty="0" smtClean="0"/>
              <a:t>permanent </a:t>
            </a:r>
            <a:r>
              <a:rPr lang="en-US" altLang="zh-CN" dirty="0">
                <a:solidFill>
                  <a:srgbClr val="C00000"/>
                </a:solidFill>
              </a:rPr>
              <a:t>stateful</a:t>
            </a:r>
            <a:r>
              <a:rPr lang="en-US" altLang="zh-CN" dirty="0"/>
              <a:t> connection</a:t>
            </a:r>
          </a:p>
          <a:p>
            <a:pPr marL="723900" lvl="1" indent="-266700">
              <a:defRPr/>
            </a:pPr>
            <a:r>
              <a:rPr lang="en-US" altLang="zh-CN" dirty="0" smtClean="0"/>
              <a:t>Client </a:t>
            </a:r>
            <a:r>
              <a:rPr lang="en-US" altLang="zh-CN" dirty="0"/>
              <a:t>holds server resources (</a:t>
            </a:r>
            <a:r>
              <a:rPr lang="en-US" altLang="zh-CN" dirty="0" err="1"/>
              <a:t>db</a:t>
            </a:r>
            <a:r>
              <a:rPr lang="en-US" altLang="zh-CN" dirty="0"/>
              <a:t> </a:t>
            </a:r>
            <a:r>
              <a:rPr lang="en-US" altLang="zh-CN" dirty="0" smtClean="0"/>
              <a:t>con, </a:t>
            </a:r>
            <a:r>
              <a:rPr lang="en-US" altLang="zh-CN" dirty="0"/>
              <a:t>…) </a:t>
            </a:r>
            <a:r>
              <a:rPr lang="en-US" altLang="zh-CN" dirty="0" smtClean="0">
                <a:sym typeface="Wingdings" pitchFamily="2" charset="2"/>
              </a:rPr>
              <a:t></a:t>
            </a:r>
            <a:r>
              <a:rPr lang="en-US" altLang="zh-CN" dirty="0" smtClean="0">
                <a:solidFill>
                  <a:srgbClr val="C00000"/>
                </a:solidFill>
              </a:rPr>
              <a:t>Limited</a:t>
            </a:r>
            <a:r>
              <a:rPr lang="en-US" altLang="zh-CN" dirty="0" smtClean="0">
                <a:solidFill>
                  <a:srgbClr val="CC0000"/>
                </a:solidFill>
              </a:rPr>
              <a:t> scalability</a:t>
            </a:r>
            <a:endParaRPr lang="en-US" altLang="zh-CN" dirty="0">
              <a:solidFill>
                <a:srgbClr val="CC0000"/>
              </a:solidFill>
            </a:endParaRPr>
          </a:p>
        </p:txBody>
      </p:sp>
      <p:sp>
        <p:nvSpPr>
          <p:cNvPr id="2" name="Title 1"/>
          <p:cNvSpPr>
            <a:spLocks noGrp="1"/>
          </p:cNvSpPr>
          <p:nvPr>
            <p:ph type="title"/>
          </p:nvPr>
        </p:nvSpPr>
        <p:spPr/>
        <p:txBody>
          <a:bodyPr/>
          <a:lstStyle/>
          <a:p>
            <a:r>
              <a:rPr lang="en-US" altLang="zh-CN" dirty="0"/>
              <a:t>Client/Server Architecture</a:t>
            </a:r>
            <a:endParaRPr lang="zh-CN" altLang="en-US" dirty="0"/>
          </a:p>
        </p:txBody>
      </p:sp>
      <p:pic>
        <p:nvPicPr>
          <p:cNvPr id="22" name="Picture 2" descr="C:\Users\P20058\AppData\Local\Microsoft\Windows\Temporary Internet Files\Low\Content.IE5\2U4633CF\j0434845[1].png"/>
          <p:cNvPicPr>
            <a:picLocks noChangeAspect="1" noChangeArrowheads="1"/>
          </p:cNvPicPr>
          <p:nvPr/>
        </p:nvPicPr>
        <p:blipFill>
          <a:blip r:embed="rId2" cstate="print"/>
          <a:srcRect/>
          <a:stretch>
            <a:fillRect/>
          </a:stretch>
        </p:blipFill>
        <p:spPr bwMode="auto">
          <a:xfrm>
            <a:off x="6194281" y="3154660"/>
            <a:ext cx="1714500" cy="1714500"/>
          </a:xfrm>
          <a:prstGeom prst="rect">
            <a:avLst/>
          </a:prstGeom>
          <a:noFill/>
          <a:ln w="9525">
            <a:noFill/>
            <a:miter lim="800000"/>
            <a:headEnd/>
            <a:tailEnd/>
          </a:ln>
        </p:spPr>
      </p:pic>
      <p:sp>
        <p:nvSpPr>
          <p:cNvPr id="23" name="Rectangle 71"/>
          <p:cNvSpPr>
            <a:spLocks noChangeArrowheads="1"/>
          </p:cNvSpPr>
          <p:nvPr/>
        </p:nvSpPr>
        <p:spPr bwMode="auto">
          <a:xfrm>
            <a:off x="7112098" y="4405504"/>
            <a:ext cx="1840632" cy="455893"/>
          </a:xfrm>
          <a:prstGeom prst="rect">
            <a:avLst/>
          </a:prstGeom>
          <a:noFill/>
          <a:ln w="9525">
            <a:noFill/>
            <a:miter lim="800000"/>
            <a:headEnd/>
            <a:tailEnd/>
          </a:ln>
          <a:effectLst/>
        </p:spPr>
        <p:txBody>
          <a:bodyPr wrap="square" lIns="84138" tIns="42862" rIns="84138" bIns="42862">
            <a:spAutoFit/>
          </a:bodyPr>
          <a:lstStyle/>
          <a:p>
            <a:pPr marL="312738" indent="-312738" algn="ctr" defTabSz="758825" eaLnBrk="0" hangingPunct="0">
              <a:lnSpc>
                <a:spcPct val="120000"/>
              </a:lnSpc>
              <a:defRPr/>
            </a:pPr>
            <a:r>
              <a:rPr lang="de-AT" sz="2000" b="1" dirty="0">
                <a:solidFill>
                  <a:srgbClr val="000000"/>
                </a:solidFill>
                <a:effectLst>
                  <a:outerShdw blurRad="38100" dist="38100" dir="2700000" algn="tl">
                    <a:srgbClr val="C0C0C0"/>
                  </a:outerShdw>
                </a:effectLst>
                <a:latin typeface="Calibri" pitchFamily="34" charset="0"/>
                <a:cs typeface="Calibri" pitchFamily="34" charset="0"/>
              </a:rPr>
              <a:t>Server: Data</a:t>
            </a:r>
          </a:p>
        </p:txBody>
      </p:sp>
      <p:sp>
        <p:nvSpPr>
          <p:cNvPr id="24" name="Pfeil nach links und rechts 49"/>
          <p:cNvSpPr/>
          <p:nvPr/>
        </p:nvSpPr>
        <p:spPr bwMode="auto">
          <a:xfrm rot="1060528">
            <a:off x="5762835" y="4159728"/>
            <a:ext cx="614363"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grpSp>
        <p:nvGrpSpPr>
          <p:cNvPr id="43" name="Group 30"/>
          <p:cNvGrpSpPr>
            <a:grpSpLocks/>
          </p:cNvGrpSpPr>
          <p:nvPr/>
        </p:nvGrpSpPr>
        <p:grpSpPr bwMode="auto">
          <a:xfrm>
            <a:off x="7642433" y="2613973"/>
            <a:ext cx="839788" cy="915988"/>
            <a:chOff x="800" y="1150"/>
            <a:chExt cx="379" cy="580"/>
          </a:xfrm>
        </p:grpSpPr>
        <p:sp>
          <p:nvSpPr>
            <p:cNvPr id="44" name="Freeform 31"/>
            <p:cNvSpPr>
              <a:spLocks/>
            </p:cNvSpPr>
            <p:nvPr/>
          </p:nvSpPr>
          <p:spPr bwMode="auto">
            <a:xfrm>
              <a:off x="822" y="1290"/>
              <a:ext cx="357" cy="357"/>
            </a:xfrm>
            <a:custGeom>
              <a:avLst/>
              <a:gdLst>
                <a:gd name="T0" fmla="*/ 147 w 357"/>
                <a:gd name="T1" fmla="*/ 0 h 357"/>
                <a:gd name="T2" fmla="*/ 356 w 357"/>
                <a:gd name="T3" fmla="*/ 207 h 357"/>
                <a:gd name="T4" fmla="*/ 208 w 357"/>
                <a:gd name="T5" fmla="*/ 356 h 357"/>
                <a:gd name="T6" fmla="*/ 0 w 357"/>
                <a:gd name="T7" fmla="*/ 148 h 357"/>
                <a:gd name="T8" fmla="*/ 147 w 357"/>
                <a:gd name="T9" fmla="*/ 0 h 357"/>
                <a:gd name="T10" fmla="*/ 0 60000 65536"/>
                <a:gd name="T11" fmla="*/ 0 60000 65536"/>
                <a:gd name="T12" fmla="*/ 0 60000 65536"/>
                <a:gd name="T13" fmla="*/ 0 60000 65536"/>
                <a:gd name="T14" fmla="*/ 0 60000 65536"/>
                <a:gd name="T15" fmla="*/ 0 w 357"/>
                <a:gd name="T16" fmla="*/ 0 h 357"/>
                <a:gd name="T17" fmla="*/ 357 w 357"/>
                <a:gd name="T18" fmla="*/ 357 h 357"/>
              </a:gdLst>
              <a:ahLst/>
              <a:cxnLst>
                <a:cxn ang="T10">
                  <a:pos x="T0" y="T1"/>
                </a:cxn>
                <a:cxn ang="T11">
                  <a:pos x="T2" y="T3"/>
                </a:cxn>
                <a:cxn ang="T12">
                  <a:pos x="T4" y="T5"/>
                </a:cxn>
                <a:cxn ang="T13">
                  <a:pos x="T6" y="T7"/>
                </a:cxn>
                <a:cxn ang="T14">
                  <a:pos x="T8" y="T9"/>
                </a:cxn>
              </a:cxnLst>
              <a:rect l="T15" t="T16" r="T17" b="T18"/>
              <a:pathLst>
                <a:path w="357" h="357">
                  <a:moveTo>
                    <a:pt x="147" y="0"/>
                  </a:moveTo>
                  <a:lnTo>
                    <a:pt x="356" y="207"/>
                  </a:lnTo>
                  <a:lnTo>
                    <a:pt x="208" y="356"/>
                  </a:lnTo>
                  <a:lnTo>
                    <a:pt x="0" y="148"/>
                  </a:lnTo>
                  <a:lnTo>
                    <a:pt x="147" y="0"/>
                  </a:lnTo>
                </a:path>
              </a:pathLst>
            </a:custGeom>
            <a:solidFill>
              <a:srgbClr val="CBCBCB"/>
            </a:solidFill>
            <a:ln w="9525" cap="rnd">
              <a:noFill/>
              <a:round/>
              <a:headEnd type="none" w="sm" len="sm"/>
              <a:tailEnd type="none" w="sm" len="sm"/>
            </a:ln>
          </p:spPr>
          <p:txBody>
            <a:bodyPr/>
            <a:lstStyle/>
            <a:p>
              <a:endParaRPr lang="haw-US"/>
            </a:p>
          </p:txBody>
        </p:sp>
        <p:sp>
          <p:nvSpPr>
            <p:cNvPr id="45" name="Freeform 32"/>
            <p:cNvSpPr>
              <a:spLocks/>
            </p:cNvSpPr>
            <p:nvPr/>
          </p:nvSpPr>
          <p:spPr bwMode="auto">
            <a:xfrm>
              <a:off x="1031" y="1496"/>
              <a:ext cx="148" cy="210"/>
            </a:xfrm>
            <a:custGeom>
              <a:avLst/>
              <a:gdLst>
                <a:gd name="T0" fmla="*/ 147 w 148"/>
                <a:gd name="T1" fmla="*/ 0 h 210"/>
                <a:gd name="T2" fmla="*/ 147 w 148"/>
                <a:gd name="T3" fmla="*/ 60 h 210"/>
                <a:gd name="T4" fmla="*/ 0 w 148"/>
                <a:gd name="T5" fmla="*/ 209 h 210"/>
                <a:gd name="T6" fmla="*/ 0 w 148"/>
                <a:gd name="T7" fmla="*/ 149 h 210"/>
                <a:gd name="T8" fmla="*/ 147 w 148"/>
                <a:gd name="T9" fmla="*/ 0 h 210"/>
                <a:gd name="T10" fmla="*/ 0 60000 65536"/>
                <a:gd name="T11" fmla="*/ 0 60000 65536"/>
                <a:gd name="T12" fmla="*/ 0 60000 65536"/>
                <a:gd name="T13" fmla="*/ 0 60000 65536"/>
                <a:gd name="T14" fmla="*/ 0 60000 65536"/>
                <a:gd name="T15" fmla="*/ 0 w 148"/>
                <a:gd name="T16" fmla="*/ 0 h 210"/>
                <a:gd name="T17" fmla="*/ 148 w 148"/>
                <a:gd name="T18" fmla="*/ 210 h 210"/>
              </a:gdLst>
              <a:ahLst/>
              <a:cxnLst>
                <a:cxn ang="T10">
                  <a:pos x="T0" y="T1"/>
                </a:cxn>
                <a:cxn ang="T11">
                  <a:pos x="T2" y="T3"/>
                </a:cxn>
                <a:cxn ang="T12">
                  <a:pos x="T4" y="T5"/>
                </a:cxn>
                <a:cxn ang="T13">
                  <a:pos x="T6" y="T7"/>
                </a:cxn>
                <a:cxn ang="T14">
                  <a:pos x="T8" y="T9"/>
                </a:cxn>
              </a:cxnLst>
              <a:rect l="T15" t="T16" r="T17" b="T18"/>
              <a:pathLst>
                <a:path w="148" h="210">
                  <a:moveTo>
                    <a:pt x="147" y="0"/>
                  </a:moveTo>
                  <a:lnTo>
                    <a:pt x="147" y="60"/>
                  </a:lnTo>
                  <a:lnTo>
                    <a:pt x="0" y="209"/>
                  </a:lnTo>
                  <a:lnTo>
                    <a:pt x="0" y="149"/>
                  </a:lnTo>
                  <a:lnTo>
                    <a:pt x="147" y="0"/>
                  </a:lnTo>
                </a:path>
              </a:pathLst>
            </a:custGeom>
            <a:solidFill>
              <a:srgbClr val="4D4D4D"/>
            </a:solidFill>
            <a:ln w="9525" cap="rnd">
              <a:noFill/>
              <a:round/>
              <a:headEnd type="none" w="sm" len="sm"/>
              <a:tailEnd type="none" w="sm" len="sm"/>
            </a:ln>
          </p:spPr>
          <p:txBody>
            <a:bodyPr/>
            <a:lstStyle/>
            <a:p>
              <a:endParaRPr lang="haw-US"/>
            </a:p>
          </p:txBody>
        </p:sp>
        <p:sp>
          <p:nvSpPr>
            <p:cNvPr id="46" name="Freeform 33"/>
            <p:cNvSpPr>
              <a:spLocks/>
            </p:cNvSpPr>
            <p:nvPr/>
          </p:nvSpPr>
          <p:spPr bwMode="auto">
            <a:xfrm>
              <a:off x="821" y="1438"/>
              <a:ext cx="211" cy="268"/>
            </a:xfrm>
            <a:custGeom>
              <a:avLst/>
              <a:gdLst>
                <a:gd name="T0" fmla="*/ 0 w 211"/>
                <a:gd name="T1" fmla="*/ 0 h 268"/>
                <a:gd name="T2" fmla="*/ 210 w 211"/>
                <a:gd name="T3" fmla="*/ 207 h 268"/>
                <a:gd name="T4" fmla="*/ 209 w 211"/>
                <a:gd name="T5" fmla="*/ 267 h 268"/>
                <a:gd name="T6" fmla="*/ 0 w 211"/>
                <a:gd name="T7" fmla="*/ 58 h 268"/>
                <a:gd name="T8" fmla="*/ 0 w 211"/>
                <a:gd name="T9" fmla="*/ 0 h 268"/>
                <a:gd name="T10" fmla="*/ 0 60000 65536"/>
                <a:gd name="T11" fmla="*/ 0 60000 65536"/>
                <a:gd name="T12" fmla="*/ 0 60000 65536"/>
                <a:gd name="T13" fmla="*/ 0 60000 65536"/>
                <a:gd name="T14" fmla="*/ 0 60000 65536"/>
                <a:gd name="T15" fmla="*/ 0 w 211"/>
                <a:gd name="T16" fmla="*/ 0 h 268"/>
                <a:gd name="T17" fmla="*/ 211 w 211"/>
                <a:gd name="T18" fmla="*/ 268 h 268"/>
              </a:gdLst>
              <a:ahLst/>
              <a:cxnLst>
                <a:cxn ang="T10">
                  <a:pos x="T0" y="T1"/>
                </a:cxn>
                <a:cxn ang="T11">
                  <a:pos x="T2" y="T3"/>
                </a:cxn>
                <a:cxn ang="T12">
                  <a:pos x="T4" y="T5"/>
                </a:cxn>
                <a:cxn ang="T13">
                  <a:pos x="T6" y="T7"/>
                </a:cxn>
                <a:cxn ang="T14">
                  <a:pos x="T8" y="T9"/>
                </a:cxn>
              </a:cxnLst>
              <a:rect l="T15" t="T16" r="T17" b="T18"/>
              <a:pathLst>
                <a:path w="211" h="268">
                  <a:moveTo>
                    <a:pt x="0" y="0"/>
                  </a:moveTo>
                  <a:lnTo>
                    <a:pt x="210" y="207"/>
                  </a:lnTo>
                  <a:lnTo>
                    <a:pt x="209" y="267"/>
                  </a:lnTo>
                  <a:lnTo>
                    <a:pt x="0" y="58"/>
                  </a:lnTo>
                  <a:lnTo>
                    <a:pt x="0" y="0"/>
                  </a:lnTo>
                </a:path>
              </a:pathLst>
            </a:custGeom>
            <a:solidFill>
              <a:srgbClr val="B2B2B2"/>
            </a:solidFill>
            <a:ln w="9525" cap="rnd">
              <a:noFill/>
              <a:round/>
              <a:headEnd type="none" w="sm" len="sm"/>
              <a:tailEnd type="none" w="sm" len="sm"/>
            </a:ln>
          </p:spPr>
          <p:txBody>
            <a:bodyPr/>
            <a:lstStyle/>
            <a:p>
              <a:endParaRPr lang="haw-US"/>
            </a:p>
          </p:txBody>
        </p:sp>
        <p:sp>
          <p:nvSpPr>
            <p:cNvPr id="47" name="Freeform 34"/>
            <p:cNvSpPr>
              <a:spLocks/>
            </p:cNvSpPr>
            <p:nvPr/>
          </p:nvSpPr>
          <p:spPr bwMode="auto">
            <a:xfrm>
              <a:off x="848" y="1318"/>
              <a:ext cx="287" cy="287"/>
            </a:xfrm>
            <a:custGeom>
              <a:avLst/>
              <a:gdLst>
                <a:gd name="T0" fmla="*/ 109 w 287"/>
                <a:gd name="T1" fmla="*/ 0 h 287"/>
                <a:gd name="T2" fmla="*/ 286 w 287"/>
                <a:gd name="T3" fmla="*/ 177 h 287"/>
                <a:gd name="T4" fmla="*/ 176 w 287"/>
                <a:gd name="T5" fmla="*/ 286 h 287"/>
                <a:gd name="T6" fmla="*/ 0 w 287"/>
                <a:gd name="T7" fmla="*/ 108 h 287"/>
                <a:gd name="T8" fmla="*/ 109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09" y="0"/>
                  </a:moveTo>
                  <a:lnTo>
                    <a:pt x="286" y="177"/>
                  </a:lnTo>
                  <a:lnTo>
                    <a:pt x="176" y="286"/>
                  </a:lnTo>
                  <a:lnTo>
                    <a:pt x="0" y="108"/>
                  </a:lnTo>
                  <a:lnTo>
                    <a:pt x="109" y="0"/>
                  </a:lnTo>
                </a:path>
              </a:pathLst>
            </a:custGeom>
            <a:solidFill>
              <a:srgbClr val="969696"/>
            </a:solidFill>
            <a:ln w="9525" cap="rnd">
              <a:noFill/>
              <a:round/>
              <a:headEnd type="none" w="sm" len="sm"/>
              <a:tailEnd type="none" w="sm" len="sm"/>
            </a:ln>
          </p:spPr>
          <p:txBody>
            <a:bodyPr/>
            <a:lstStyle/>
            <a:p>
              <a:endParaRPr lang="haw-US"/>
            </a:p>
          </p:txBody>
        </p:sp>
        <p:sp>
          <p:nvSpPr>
            <p:cNvPr id="48" name="Freeform 35"/>
            <p:cNvSpPr>
              <a:spLocks/>
            </p:cNvSpPr>
            <p:nvPr/>
          </p:nvSpPr>
          <p:spPr bwMode="auto">
            <a:xfrm>
              <a:off x="851" y="1231"/>
              <a:ext cx="176" cy="354"/>
            </a:xfrm>
            <a:custGeom>
              <a:avLst/>
              <a:gdLst>
                <a:gd name="T0" fmla="*/ 0 w 176"/>
                <a:gd name="T1" fmla="*/ 0 h 354"/>
                <a:gd name="T2" fmla="*/ 175 w 176"/>
                <a:gd name="T3" fmla="*/ 177 h 354"/>
                <a:gd name="T4" fmla="*/ 175 w 176"/>
                <a:gd name="T5" fmla="*/ 353 h 354"/>
                <a:gd name="T6" fmla="*/ 0 w 176"/>
                <a:gd name="T7" fmla="*/ 177 h 354"/>
                <a:gd name="T8" fmla="*/ 0 w 176"/>
                <a:gd name="T9" fmla="*/ 0 h 354"/>
                <a:gd name="T10" fmla="*/ 0 60000 65536"/>
                <a:gd name="T11" fmla="*/ 0 60000 65536"/>
                <a:gd name="T12" fmla="*/ 0 60000 65536"/>
                <a:gd name="T13" fmla="*/ 0 60000 65536"/>
                <a:gd name="T14" fmla="*/ 0 60000 65536"/>
                <a:gd name="T15" fmla="*/ 0 w 176"/>
                <a:gd name="T16" fmla="*/ 0 h 354"/>
                <a:gd name="T17" fmla="*/ 176 w 176"/>
                <a:gd name="T18" fmla="*/ 354 h 354"/>
              </a:gdLst>
              <a:ahLst/>
              <a:cxnLst>
                <a:cxn ang="T10">
                  <a:pos x="T0" y="T1"/>
                </a:cxn>
                <a:cxn ang="T11">
                  <a:pos x="T2" y="T3"/>
                </a:cxn>
                <a:cxn ang="T12">
                  <a:pos x="T4" y="T5"/>
                </a:cxn>
                <a:cxn ang="T13">
                  <a:pos x="T6" y="T7"/>
                </a:cxn>
                <a:cxn ang="T14">
                  <a:pos x="T8" y="T9"/>
                </a:cxn>
              </a:cxnLst>
              <a:rect l="T15" t="T16" r="T17" b="T18"/>
              <a:pathLst>
                <a:path w="176" h="354">
                  <a:moveTo>
                    <a:pt x="0" y="0"/>
                  </a:moveTo>
                  <a:lnTo>
                    <a:pt x="175" y="177"/>
                  </a:lnTo>
                  <a:lnTo>
                    <a:pt x="175" y="353"/>
                  </a:lnTo>
                  <a:lnTo>
                    <a:pt x="0" y="177"/>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49" name="Freeform 36"/>
            <p:cNvSpPr>
              <a:spLocks/>
            </p:cNvSpPr>
            <p:nvPr/>
          </p:nvSpPr>
          <p:spPr bwMode="auto">
            <a:xfrm>
              <a:off x="875" y="1277"/>
              <a:ext cx="131" cy="246"/>
            </a:xfrm>
            <a:custGeom>
              <a:avLst/>
              <a:gdLst/>
              <a:ahLst/>
              <a:cxnLst>
                <a:cxn ang="0">
                  <a:pos x="0" y="0"/>
                </a:cxn>
                <a:cxn ang="0">
                  <a:pos x="130" y="130"/>
                </a:cxn>
                <a:cxn ang="0">
                  <a:pos x="130" y="245"/>
                </a:cxn>
                <a:cxn ang="0">
                  <a:pos x="0" y="115"/>
                </a:cxn>
                <a:cxn ang="0">
                  <a:pos x="0" y="0"/>
                </a:cxn>
              </a:cxnLst>
              <a:rect l="0" t="0" r="r" b="b"/>
              <a:pathLst>
                <a:path w="131" h="246">
                  <a:moveTo>
                    <a:pt x="0" y="0"/>
                  </a:moveTo>
                  <a:lnTo>
                    <a:pt x="130" y="130"/>
                  </a:lnTo>
                  <a:lnTo>
                    <a:pt x="130" y="245"/>
                  </a:lnTo>
                  <a:lnTo>
                    <a:pt x="0" y="115"/>
                  </a:lnTo>
                  <a:lnTo>
                    <a:pt x="0" y="0"/>
                  </a:lnTo>
                </a:path>
              </a:pathLst>
            </a:custGeom>
            <a:gradFill rotWithShape="0">
              <a:gsLst>
                <a:gs pos="0">
                  <a:schemeClr val="accent2"/>
                </a:gs>
                <a:gs pos="100000">
                  <a:schemeClr val="accent2">
                    <a:gamma/>
                    <a:shade val="69804"/>
                    <a:invGamma/>
                  </a:schemeClr>
                </a:gs>
              </a:gsLst>
              <a:path path="rect">
                <a:fillToRect l="50000" t="50000" r="50000" b="50000"/>
              </a:path>
            </a:gradFill>
            <a:ln w="9525" cap="rnd">
              <a:noFill/>
              <a:round/>
              <a:headEnd type="none" w="sm" len="sm"/>
              <a:tailEnd type="none" w="sm" len="sm"/>
            </a:ln>
            <a:effectLst/>
          </p:spPr>
          <p:txBody>
            <a:bodyPr/>
            <a:lstStyle/>
            <a:p>
              <a:pPr eaLnBrk="0" hangingPunct="0">
                <a:defRPr/>
              </a:pPr>
              <a:endParaRPr lang="de-DE">
                <a:cs typeface="+mn-cs"/>
              </a:endParaRPr>
            </a:p>
          </p:txBody>
        </p:sp>
        <p:sp>
          <p:nvSpPr>
            <p:cNvPr id="50" name="Freeform 37"/>
            <p:cNvSpPr>
              <a:spLocks/>
            </p:cNvSpPr>
            <p:nvPr/>
          </p:nvSpPr>
          <p:spPr bwMode="auto">
            <a:xfrm>
              <a:off x="867" y="1266"/>
              <a:ext cx="19" cy="134"/>
            </a:xfrm>
            <a:custGeom>
              <a:avLst/>
              <a:gdLst>
                <a:gd name="T0" fmla="*/ 0 w 19"/>
                <a:gd name="T1" fmla="*/ 0 h 134"/>
                <a:gd name="T2" fmla="*/ 18 w 19"/>
                <a:gd name="T3" fmla="*/ 11 h 134"/>
                <a:gd name="T4" fmla="*/ 18 w 19"/>
                <a:gd name="T5" fmla="*/ 126 h 134"/>
                <a:gd name="T6" fmla="*/ 0 w 19"/>
                <a:gd name="T7" fmla="*/ 133 h 134"/>
                <a:gd name="T8" fmla="*/ 0 w 19"/>
                <a:gd name="T9" fmla="*/ 0 h 134"/>
                <a:gd name="T10" fmla="*/ 0 60000 65536"/>
                <a:gd name="T11" fmla="*/ 0 60000 65536"/>
                <a:gd name="T12" fmla="*/ 0 60000 65536"/>
                <a:gd name="T13" fmla="*/ 0 60000 65536"/>
                <a:gd name="T14" fmla="*/ 0 60000 65536"/>
                <a:gd name="T15" fmla="*/ 0 w 19"/>
                <a:gd name="T16" fmla="*/ 0 h 134"/>
                <a:gd name="T17" fmla="*/ 19 w 19"/>
                <a:gd name="T18" fmla="*/ 134 h 134"/>
              </a:gdLst>
              <a:ahLst/>
              <a:cxnLst>
                <a:cxn ang="T10">
                  <a:pos x="T0" y="T1"/>
                </a:cxn>
                <a:cxn ang="T11">
                  <a:pos x="T2" y="T3"/>
                </a:cxn>
                <a:cxn ang="T12">
                  <a:pos x="T4" y="T5"/>
                </a:cxn>
                <a:cxn ang="T13">
                  <a:pos x="T6" y="T7"/>
                </a:cxn>
                <a:cxn ang="T14">
                  <a:pos x="T8" y="T9"/>
                </a:cxn>
              </a:cxnLst>
              <a:rect l="T15" t="T16" r="T17" b="T18"/>
              <a:pathLst>
                <a:path w="19" h="134">
                  <a:moveTo>
                    <a:pt x="0" y="0"/>
                  </a:moveTo>
                  <a:lnTo>
                    <a:pt x="18" y="11"/>
                  </a:lnTo>
                  <a:lnTo>
                    <a:pt x="18" y="126"/>
                  </a:lnTo>
                  <a:lnTo>
                    <a:pt x="0" y="133"/>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51" name="Freeform 38"/>
            <p:cNvSpPr>
              <a:spLocks/>
            </p:cNvSpPr>
            <p:nvPr/>
          </p:nvSpPr>
          <p:spPr bwMode="auto">
            <a:xfrm>
              <a:off x="867" y="1394"/>
              <a:ext cx="139" cy="145"/>
            </a:xfrm>
            <a:custGeom>
              <a:avLst/>
              <a:gdLst>
                <a:gd name="T0" fmla="*/ 8 w 139"/>
                <a:gd name="T1" fmla="*/ 0 h 145"/>
                <a:gd name="T2" fmla="*/ 138 w 139"/>
                <a:gd name="T3" fmla="*/ 129 h 145"/>
                <a:gd name="T4" fmla="*/ 138 w 139"/>
                <a:gd name="T5" fmla="*/ 144 h 145"/>
                <a:gd name="T6" fmla="*/ 0 w 139"/>
                <a:gd name="T7" fmla="*/ 6 h 145"/>
                <a:gd name="T8" fmla="*/ 8 w 139"/>
                <a:gd name="T9" fmla="*/ 0 h 145"/>
                <a:gd name="T10" fmla="*/ 0 60000 65536"/>
                <a:gd name="T11" fmla="*/ 0 60000 65536"/>
                <a:gd name="T12" fmla="*/ 0 60000 65536"/>
                <a:gd name="T13" fmla="*/ 0 60000 65536"/>
                <a:gd name="T14" fmla="*/ 0 60000 65536"/>
                <a:gd name="T15" fmla="*/ 0 w 139"/>
                <a:gd name="T16" fmla="*/ 0 h 145"/>
                <a:gd name="T17" fmla="*/ 139 w 139"/>
                <a:gd name="T18" fmla="*/ 145 h 145"/>
              </a:gdLst>
              <a:ahLst/>
              <a:cxnLst>
                <a:cxn ang="T10">
                  <a:pos x="T0" y="T1"/>
                </a:cxn>
                <a:cxn ang="T11">
                  <a:pos x="T2" y="T3"/>
                </a:cxn>
                <a:cxn ang="T12">
                  <a:pos x="T4" y="T5"/>
                </a:cxn>
                <a:cxn ang="T13">
                  <a:pos x="T6" y="T7"/>
                </a:cxn>
                <a:cxn ang="T14">
                  <a:pos x="T8" y="T9"/>
                </a:cxn>
              </a:cxnLst>
              <a:rect l="T15" t="T16" r="T17" b="T18"/>
              <a:pathLst>
                <a:path w="139" h="145">
                  <a:moveTo>
                    <a:pt x="8" y="0"/>
                  </a:moveTo>
                  <a:lnTo>
                    <a:pt x="138" y="129"/>
                  </a:lnTo>
                  <a:lnTo>
                    <a:pt x="138" y="144"/>
                  </a:lnTo>
                  <a:lnTo>
                    <a:pt x="0" y="6"/>
                  </a:lnTo>
                  <a:lnTo>
                    <a:pt x="8" y="0"/>
                  </a:lnTo>
                </a:path>
              </a:pathLst>
            </a:custGeom>
            <a:solidFill>
              <a:srgbClr val="DDDDDD"/>
            </a:solidFill>
            <a:ln w="9525" cap="rnd">
              <a:noFill/>
              <a:round/>
              <a:headEnd type="none" w="sm" len="sm"/>
              <a:tailEnd type="none" w="sm" len="sm"/>
            </a:ln>
          </p:spPr>
          <p:txBody>
            <a:bodyPr/>
            <a:lstStyle/>
            <a:p>
              <a:endParaRPr lang="haw-US"/>
            </a:p>
          </p:txBody>
        </p:sp>
        <p:sp>
          <p:nvSpPr>
            <p:cNvPr id="52" name="Freeform 39"/>
            <p:cNvSpPr>
              <a:spLocks/>
            </p:cNvSpPr>
            <p:nvPr/>
          </p:nvSpPr>
          <p:spPr bwMode="auto">
            <a:xfrm>
              <a:off x="1025" y="1495"/>
              <a:ext cx="110" cy="126"/>
            </a:xfrm>
            <a:custGeom>
              <a:avLst/>
              <a:gdLst>
                <a:gd name="T0" fmla="*/ 109 w 110"/>
                <a:gd name="T1" fmla="*/ 0 h 126"/>
                <a:gd name="T2" fmla="*/ 109 w 110"/>
                <a:gd name="T3" fmla="*/ 15 h 126"/>
                <a:gd name="T4" fmla="*/ 0 w 110"/>
                <a:gd name="T5" fmla="*/ 125 h 126"/>
                <a:gd name="T6" fmla="*/ 0 w 110"/>
                <a:gd name="T7" fmla="*/ 108 h 126"/>
                <a:gd name="T8" fmla="*/ 109 w 110"/>
                <a:gd name="T9" fmla="*/ 0 h 126"/>
                <a:gd name="T10" fmla="*/ 0 60000 65536"/>
                <a:gd name="T11" fmla="*/ 0 60000 65536"/>
                <a:gd name="T12" fmla="*/ 0 60000 65536"/>
                <a:gd name="T13" fmla="*/ 0 60000 65536"/>
                <a:gd name="T14" fmla="*/ 0 60000 65536"/>
                <a:gd name="T15" fmla="*/ 0 w 110"/>
                <a:gd name="T16" fmla="*/ 0 h 126"/>
                <a:gd name="T17" fmla="*/ 110 w 110"/>
                <a:gd name="T18" fmla="*/ 126 h 126"/>
              </a:gdLst>
              <a:ahLst/>
              <a:cxnLst>
                <a:cxn ang="T10">
                  <a:pos x="T0" y="T1"/>
                </a:cxn>
                <a:cxn ang="T11">
                  <a:pos x="T2" y="T3"/>
                </a:cxn>
                <a:cxn ang="T12">
                  <a:pos x="T4" y="T5"/>
                </a:cxn>
                <a:cxn ang="T13">
                  <a:pos x="T6" y="T7"/>
                </a:cxn>
                <a:cxn ang="T14">
                  <a:pos x="T8" y="T9"/>
                </a:cxn>
              </a:cxnLst>
              <a:rect l="T15" t="T16" r="T17" b="T18"/>
              <a:pathLst>
                <a:path w="110" h="126">
                  <a:moveTo>
                    <a:pt x="109" y="0"/>
                  </a:moveTo>
                  <a:lnTo>
                    <a:pt x="109" y="15"/>
                  </a:lnTo>
                  <a:lnTo>
                    <a:pt x="0" y="125"/>
                  </a:lnTo>
                  <a:lnTo>
                    <a:pt x="0" y="108"/>
                  </a:lnTo>
                  <a:lnTo>
                    <a:pt x="109" y="0"/>
                  </a:lnTo>
                </a:path>
              </a:pathLst>
            </a:custGeom>
            <a:solidFill>
              <a:srgbClr val="4D4D4D"/>
            </a:solidFill>
            <a:ln w="9525" cap="rnd">
              <a:noFill/>
              <a:round/>
              <a:headEnd type="none" w="sm" len="sm"/>
              <a:tailEnd type="none" w="sm" len="sm"/>
            </a:ln>
          </p:spPr>
          <p:txBody>
            <a:bodyPr/>
            <a:lstStyle/>
            <a:p>
              <a:endParaRPr lang="haw-US"/>
            </a:p>
          </p:txBody>
        </p:sp>
        <p:sp>
          <p:nvSpPr>
            <p:cNvPr id="53" name="Freeform 40"/>
            <p:cNvSpPr>
              <a:spLocks/>
            </p:cNvSpPr>
            <p:nvPr/>
          </p:nvSpPr>
          <p:spPr bwMode="auto">
            <a:xfrm>
              <a:off x="848" y="1427"/>
              <a:ext cx="178" cy="194"/>
            </a:xfrm>
            <a:custGeom>
              <a:avLst/>
              <a:gdLst>
                <a:gd name="T0" fmla="*/ 0 w 178"/>
                <a:gd name="T1" fmla="*/ 0 h 194"/>
                <a:gd name="T2" fmla="*/ 176 w 178"/>
                <a:gd name="T3" fmla="*/ 176 h 194"/>
                <a:gd name="T4" fmla="*/ 177 w 178"/>
                <a:gd name="T5" fmla="*/ 193 h 194"/>
                <a:gd name="T6" fmla="*/ 0 w 178"/>
                <a:gd name="T7" fmla="*/ 16 h 194"/>
                <a:gd name="T8" fmla="*/ 0 w 178"/>
                <a:gd name="T9" fmla="*/ 0 h 194"/>
                <a:gd name="T10" fmla="*/ 0 60000 65536"/>
                <a:gd name="T11" fmla="*/ 0 60000 65536"/>
                <a:gd name="T12" fmla="*/ 0 60000 65536"/>
                <a:gd name="T13" fmla="*/ 0 60000 65536"/>
                <a:gd name="T14" fmla="*/ 0 60000 65536"/>
                <a:gd name="T15" fmla="*/ 0 w 178"/>
                <a:gd name="T16" fmla="*/ 0 h 194"/>
                <a:gd name="T17" fmla="*/ 178 w 178"/>
                <a:gd name="T18" fmla="*/ 194 h 194"/>
              </a:gdLst>
              <a:ahLst/>
              <a:cxnLst>
                <a:cxn ang="T10">
                  <a:pos x="T0" y="T1"/>
                </a:cxn>
                <a:cxn ang="T11">
                  <a:pos x="T2" y="T3"/>
                </a:cxn>
                <a:cxn ang="T12">
                  <a:pos x="T4" y="T5"/>
                </a:cxn>
                <a:cxn ang="T13">
                  <a:pos x="T6" y="T7"/>
                </a:cxn>
                <a:cxn ang="T14">
                  <a:pos x="T8" y="T9"/>
                </a:cxn>
              </a:cxnLst>
              <a:rect l="T15" t="T16" r="T17" b="T18"/>
              <a:pathLst>
                <a:path w="178" h="194">
                  <a:moveTo>
                    <a:pt x="0" y="0"/>
                  </a:moveTo>
                  <a:lnTo>
                    <a:pt x="176" y="176"/>
                  </a:lnTo>
                  <a:lnTo>
                    <a:pt x="177" y="193"/>
                  </a:lnTo>
                  <a:lnTo>
                    <a:pt x="0" y="16"/>
                  </a:lnTo>
                  <a:lnTo>
                    <a:pt x="0" y="0"/>
                  </a:lnTo>
                </a:path>
              </a:pathLst>
            </a:custGeom>
            <a:solidFill>
              <a:srgbClr val="777777"/>
            </a:solidFill>
            <a:ln w="9525" cap="rnd">
              <a:noFill/>
              <a:round/>
              <a:headEnd type="none" w="sm" len="sm"/>
              <a:tailEnd type="none" w="sm" len="sm"/>
            </a:ln>
          </p:spPr>
          <p:txBody>
            <a:bodyPr/>
            <a:lstStyle/>
            <a:p>
              <a:endParaRPr lang="haw-US"/>
            </a:p>
          </p:txBody>
        </p:sp>
        <p:sp>
          <p:nvSpPr>
            <p:cNvPr id="54" name="Freeform 41"/>
            <p:cNvSpPr>
              <a:spLocks/>
            </p:cNvSpPr>
            <p:nvPr/>
          </p:nvSpPr>
          <p:spPr bwMode="auto">
            <a:xfrm>
              <a:off x="800" y="1502"/>
              <a:ext cx="202" cy="218"/>
            </a:xfrm>
            <a:custGeom>
              <a:avLst/>
              <a:gdLst>
                <a:gd name="T0" fmla="*/ 48 w 202"/>
                <a:gd name="T1" fmla="*/ 0 h 218"/>
                <a:gd name="T2" fmla="*/ 201 w 202"/>
                <a:gd name="T3" fmla="*/ 151 h 218"/>
                <a:gd name="T4" fmla="*/ 152 w 202"/>
                <a:gd name="T5" fmla="*/ 217 h 218"/>
                <a:gd name="T6" fmla="*/ 0 w 202"/>
                <a:gd name="T7" fmla="*/ 65 h 218"/>
                <a:gd name="T8" fmla="*/ 48 w 202"/>
                <a:gd name="T9" fmla="*/ 0 h 218"/>
                <a:gd name="T10" fmla="*/ 0 60000 65536"/>
                <a:gd name="T11" fmla="*/ 0 60000 65536"/>
                <a:gd name="T12" fmla="*/ 0 60000 65536"/>
                <a:gd name="T13" fmla="*/ 0 60000 65536"/>
                <a:gd name="T14" fmla="*/ 0 60000 65536"/>
                <a:gd name="T15" fmla="*/ 0 w 202"/>
                <a:gd name="T16" fmla="*/ 0 h 218"/>
                <a:gd name="T17" fmla="*/ 202 w 202"/>
                <a:gd name="T18" fmla="*/ 218 h 218"/>
              </a:gdLst>
              <a:ahLst/>
              <a:cxnLst>
                <a:cxn ang="T10">
                  <a:pos x="T0" y="T1"/>
                </a:cxn>
                <a:cxn ang="T11">
                  <a:pos x="T2" y="T3"/>
                </a:cxn>
                <a:cxn ang="T12">
                  <a:pos x="T4" y="T5"/>
                </a:cxn>
                <a:cxn ang="T13">
                  <a:pos x="T6" y="T7"/>
                </a:cxn>
                <a:cxn ang="T14">
                  <a:pos x="T8" y="T9"/>
                </a:cxn>
              </a:cxnLst>
              <a:rect l="T15" t="T16" r="T17" b="T18"/>
              <a:pathLst>
                <a:path w="202" h="218">
                  <a:moveTo>
                    <a:pt x="48" y="0"/>
                  </a:moveTo>
                  <a:lnTo>
                    <a:pt x="201" y="151"/>
                  </a:lnTo>
                  <a:lnTo>
                    <a:pt x="152" y="217"/>
                  </a:lnTo>
                  <a:lnTo>
                    <a:pt x="0" y="65"/>
                  </a:lnTo>
                  <a:lnTo>
                    <a:pt x="48" y="0"/>
                  </a:lnTo>
                </a:path>
              </a:pathLst>
            </a:custGeom>
            <a:solidFill>
              <a:srgbClr val="CBCBCB"/>
            </a:solidFill>
            <a:ln w="9525" cap="rnd">
              <a:noFill/>
              <a:round/>
              <a:headEnd type="none" w="sm" len="sm"/>
              <a:tailEnd type="none" w="sm" len="sm"/>
            </a:ln>
          </p:spPr>
          <p:txBody>
            <a:bodyPr/>
            <a:lstStyle/>
            <a:p>
              <a:endParaRPr lang="haw-US"/>
            </a:p>
          </p:txBody>
        </p:sp>
        <p:sp>
          <p:nvSpPr>
            <p:cNvPr id="55" name="Freeform 42"/>
            <p:cNvSpPr>
              <a:spLocks/>
            </p:cNvSpPr>
            <p:nvPr/>
          </p:nvSpPr>
          <p:spPr bwMode="auto">
            <a:xfrm>
              <a:off x="953" y="1654"/>
              <a:ext cx="49" cy="76"/>
            </a:xfrm>
            <a:custGeom>
              <a:avLst/>
              <a:gdLst>
                <a:gd name="T0" fmla="*/ 48 w 49"/>
                <a:gd name="T1" fmla="*/ 0 h 76"/>
                <a:gd name="T2" fmla="*/ 47 w 49"/>
                <a:gd name="T3" fmla="*/ 15 h 76"/>
                <a:gd name="T4" fmla="*/ 0 w 49"/>
                <a:gd name="T5" fmla="*/ 75 h 76"/>
                <a:gd name="T6" fmla="*/ 0 w 49"/>
                <a:gd name="T7" fmla="*/ 65 h 76"/>
                <a:gd name="T8" fmla="*/ 48 w 49"/>
                <a:gd name="T9" fmla="*/ 0 h 76"/>
                <a:gd name="T10" fmla="*/ 0 60000 65536"/>
                <a:gd name="T11" fmla="*/ 0 60000 65536"/>
                <a:gd name="T12" fmla="*/ 0 60000 65536"/>
                <a:gd name="T13" fmla="*/ 0 60000 65536"/>
                <a:gd name="T14" fmla="*/ 0 60000 65536"/>
                <a:gd name="T15" fmla="*/ 0 w 49"/>
                <a:gd name="T16" fmla="*/ 0 h 76"/>
                <a:gd name="T17" fmla="*/ 49 w 49"/>
                <a:gd name="T18" fmla="*/ 76 h 76"/>
              </a:gdLst>
              <a:ahLst/>
              <a:cxnLst>
                <a:cxn ang="T10">
                  <a:pos x="T0" y="T1"/>
                </a:cxn>
                <a:cxn ang="T11">
                  <a:pos x="T2" y="T3"/>
                </a:cxn>
                <a:cxn ang="T12">
                  <a:pos x="T4" y="T5"/>
                </a:cxn>
                <a:cxn ang="T13">
                  <a:pos x="T6" y="T7"/>
                </a:cxn>
                <a:cxn ang="T14">
                  <a:pos x="T8" y="T9"/>
                </a:cxn>
              </a:cxnLst>
              <a:rect l="T15" t="T16" r="T17" b="T18"/>
              <a:pathLst>
                <a:path w="49" h="76">
                  <a:moveTo>
                    <a:pt x="48" y="0"/>
                  </a:moveTo>
                  <a:lnTo>
                    <a:pt x="47" y="15"/>
                  </a:lnTo>
                  <a:lnTo>
                    <a:pt x="0" y="75"/>
                  </a:lnTo>
                  <a:lnTo>
                    <a:pt x="0" y="65"/>
                  </a:lnTo>
                  <a:lnTo>
                    <a:pt x="48" y="0"/>
                  </a:lnTo>
                </a:path>
              </a:pathLst>
            </a:custGeom>
            <a:solidFill>
              <a:srgbClr val="4D4D4D"/>
            </a:solidFill>
            <a:ln w="9525" cap="rnd">
              <a:noFill/>
              <a:round/>
              <a:headEnd type="none" w="sm" len="sm"/>
              <a:tailEnd type="none" w="sm" len="sm"/>
            </a:ln>
          </p:spPr>
          <p:txBody>
            <a:bodyPr/>
            <a:lstStyle/>
            <a:p>
              <a:endParaRPr lang="haw-US"/>
            </a:p>
          </p:txBody>
        </p:sp>
        <p:sp>
          <p:nvSpPr>
            <p:cNvPr id="56" name="Freeform 43"/>
            <p:cNvSpPr>
              <a:spLocks/>
            </p:cNvSpPr>
            <p:nvPr/>
          </p:nvSpPr>
          <p:spPr bwMode="auto">
            <a:xfrm>
              <a:off x="800" y="1567"/>
              <a:ext cx="154" cy="163"/>
            </a:xfrm>
            <a:custGeom>
              <a:avLst/>
              <a:gdLst>
                <a:gd name="T0" fmla="*/ 0 w 154"/>
                <a:gd name="T1" fmla="*/ 0 h 163"/>
                <a:gd name="T2" fmla="*/ 152 w 154"/>
                <a:gd name="T3" fmla="*/ 152 h 163"/>
                <a:gd name="T4" fmla="*/ 153 w 154"/>
                <a:gd name="T5" fmla="*/ 162 h 163"/>
                <a:gd name="T6" fmla="*/ 0 w 154"/>
                <a:gd name="T7" fmla="*/ 8 h 163"/>
                <a:gd name="T8" fmla="*/ 0 w 154"/>
                <a:gd name="T9" fmla="*/ 0 h 163"/>
                <a:gd name="T10" fmla="*/ 0 60000 65536"/>
                <a:gd name="T11" fmla="*/ 0 60000 65536"/>
                <a:gd name="T12" fmla="*/ 0 60000 65536"/>
                <a:gd name="T13" fmla="*/ 0 60000 65536"/>
                <a:gd name="T14" fmla="*/ 0 60000 65536"/>
                <a:gd name="T15" fmla="*/ 0 w 154"/>
                <a:gd name="T16" fmla="*/ 0 h 163"/>
                <a:gd name="T17" fmla="*/ 154 w 154"/>
                <a:gd name="T18" fmla="*/ 163 h 163"/>
              </a:gdLst>
              <a:ahLst/>
              <a:cxnLst>
                <a:cxn ang="T10">
                  <a:pos x="T0" y="T1"/>
                </a:cxn>
                <a:cxn ang="T11">
                  <a:pos x="T2" y="T3"/>
                </a:cxn>
                <a:cxn ang="T12">
                  <a:pos x="T4" y="T5"/>
                </a:cxn>
                <a:cxn ang="T13">
                  <a:pos x="T6" y="T7"/>
                </a:cxn>
                <a:cxn ang="T14">
                  <a:pos x="T8" y="T9"/>
                </a:cxn>
              </a:cxnLst>
              <a:rect l="T15" t="T16" r="T17" b="T18"/>
              <a:pathLst>
                <a:path w="154" h="163">
                  <a:moveTo>
                    <a:pt x="0" y="0"/>
                  </a:moveTo>
                  <a:lnTo>
                    <a:pt x="152" y="152"/>
                  </a:lnTo>
                  <a:lnTo>
                    <a:pt x="153" y="162"/>
                  </a:lnTo>
                  <a:lnTo>
                    <a:pt x="0" y="8"/>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57" name="Freeform 44"/>
            <p:cNvSpPr>
              <a:spLocks/>
            </p:cNvSpPr>
            <p:nvPr/>
          </p:nvSpPr>
          <p:spPr bwMode="auto">
            <a:xfrm>
              <a:off x="1060" y="1264"/>
              <a:ext cx="51" cy="257"/>
            </a:xfrm>
            <a:custGeom>
              <a:avLst/>
              <a:gdLst>
                <a:gd name="T0" fmla="*/ 0 w 51"/>
                <a:gd name="T1" fmla="*/ 78 h 257"/>
                <a:gd name="T2" fmla="*/ 50 w 51"/>
                <a:gd name="T3" fmla="*/ 0 h 257"/>
                <a:gd name="T4" fmla="*/ 50 w 51"/>
                <a:gd name="T5" fmla="*/ 176 h 257"/>
                <a:gd name="T6" fmla="*/ 0 w 51"/>
                <a:gd name="T7" fmla="*/ 256 h 257"/>
                <a:gd name="T8" fmla="*/ 0 w 51"/>
                <a:gd name="T9" fmla="*/ 78 h 257"/>
                <a:gd name="T10" fmla="*/ 0 60000 65536"/>
                <a:gd name="T11" fmla="*/ 0 60000 65536"/>
                <a:gd name="T12" fmla="*/ 0 60000 65536"/>
                <a:gd name="T13" fmla="*/ 0 60000 65536"/>
                <a:gd name="T14" fmla="*/ 0 60000 65536"/>
                <a:gd name="T15" fmla="*/ 0 w 51"/>
                <a:gd name="T16" fmla="*/ 0 h 257"/>
                <a:gd name="T17" fmla="*/ 51 w 51"/>
                <a:gd name="T18" fmla="*/ 257 h 257"/>
              </a:gdLst>
              <a:ahLst/>
              <a:cxnLst>
                <a:cxn ang="T10">
                  <a:pos x="T0" y="T1"/>
                </a:cxn>
                <a:cxn ang="T11">
                  <a:pos x="T2" y="T3"/>
                </a:cxn>
                <a:cxn ang="T12">
                  <a:pos x="T4" y="T5"/>
                </a:cxn>
                <a:cxn ang="T13">
                  <a:pos x="T6" y="T7"/>
                </a:cxn>
                <a:cxn ang="T14">
                  <a:pos x="T8" y="T9"/>
                </a:cxn>
              </a:cxnLst>
              <a:rect l="T15" t="T16" r="T17" b="T18"/>
              <a:pathLst>
                <a:path w="51" h="257">
                  <a:moveTo>
                    <a:pt x="0" y="78"/>
                  </a:moveTo>
                  <a:lnTo>
                    <a:pt x="50" y="0"/>
                  </a:lnTo>
                  <a:lnTo>
                    <a:pt x="50" y="176"/>
                  </a:lnTo>
                  <a:lnTo>
                    <a:pt x="0" y="256"/>
                  </a:lnTo>
                  <a:lnTo>
                    <a:pt x="0" y="78"/>
                  </a:lnTo>
                </a:path>
              </a:pathLst>
            </a:custGeom>
            <a:solidFill>
              <a:srgbClr val="393939"/>
            </a:solidFill>
            <a:ln w="9525" cap="rnd">
              <a:noFill/>
              <a:round/>
              <a:headEnd type="none" w="sm" len="sm"/>
              <a:tailEnd type="none" w="sm" len="sm"/>
            </a:ln>
          </p:spPr>
          <p:txBody>
            <a:bodyPr/>
            <a:lstStyle/>
            <a:p>
              <a:endParaRPr lang="haw-US"/>
            </a:p>
          </p:txBody>
        </p:sp>
        <p:sp>
          <p:nvSpPr>
            <p:cNvPr id="58" name="Freeform 45"/>
            <p:cNvSpPr>
              <a:spLocks/>
            </p:cNvSpPr>
            <p:nvPr/>
          </p:nvSpPr>
          <p:spPr bwMode="auto">
            <a:xfrm>
              <a:off x="1026" y="1358"/>
              <a:ext cx="53" cy="229"/>
            </a:xfrm>
            <a:custGeom>
              <a:avLst/>
              <a:gdLst>
                <a:gd name="T0" fmla="*/ 0 w 53"/>
                <a:gd name="T1" fmla="*/ 50 h 229"/>
                <a:gd name="T2" fmla="*/ 52 w 53"/>
                <a:gd name="T3" fmla="*/ 0 h 229"/>
                <a:gd name="T4" fmla="*/ 52 w 53"/>
                <a:gd name="T5" fmla="*/ 176 h 229"/>
                <a:gd name="T6" fmla="*/ 0 w 53"/>
                <a:gd name="T7" fmla="*/ 228 h 229"/>
                <a:gd name="T8" fmla="*/ 0 w 53"/>
                <a:gd name="T9" fmla="*/ 50 h 229"/>
                <a:gd name="T10" fmla="*/ 0 60000 65536"/>
                <a:gd name="T11" fmla="*/ 0 60000 65536"/>
                <a:gd name="T12" fmla="*/ 0 60000 65536"/>
                <a:gd name="T13" fmla="*/ 0 60000 65536"/>
                <a:gd name="T14" fmla="*/ 0 60000 65536"/>
                <a:gd name="T15" fmla="*/ 0 w 53"/>
                <a:gd name="T16" fmla="*/ 0 h 229"/>
                <a:gd name="T17" fmla="*/ 53 w 53"/>
                <a:gd name="T18" fmla="*/ 229 h 229"/>
              </a:gdLst>
              <a:ahLst/>
              <a:cxnLst>
                <a:cxn ang="T10">
                  <a:pos x="T0" y="T1"/>
                </a:cxn>
                <a:cxn ang="T11">
                  <a:pos x="T2" y="T3"/>
                </a:cxn>
                <a:cxn ang="T12">
                  <a:pos x="T4" y="T5"/>
                </a:cxn>
                <a:cxn ang="T13">
                  <a:pos x="T6" y="T7"/>
                </a:cxn>
                <a:cxn ang="T14">
                  <a:pos x="T8" y="T9"/>
                </a:cxn>
              </a:cxnLst>
              <a:rect l="T15" t="T16" r="T17" b="T18"/>
              <a:pathLst>
                <a:path w="53" h="229">
                  <a:moveTo>
                    <a:pt x="0" y="50"/>
                  </a:moveTo>
                  <a:lnTo>
                    <a:pt x="52" y="0"/>
                  </a:lnTo>
                  <a:lnTo>
                    <a:pt x="52" y="176"/>
                  </a:lnTo>
                  <a:lnTo>
                    <a:pt x="0" y="228"/>
                  </a:lnTo>
                  <a:lnTo>
                    <a:pt x="0" y="50"/>
                  </a:lnTo>
                </a:path>
              </a:pathLst>
            </a:custGeom>
            <a:solidFill>
              <a:srgbClr val="868686"/>
            </a:solidFill>
            <a:ln w="9525" cap="rnd">
              <a:noFill/>
              <a:round/>
              <a:headEnd type="none" w="sm" len="sm"/>
              <a:tailEnd type="none" w="sm" len="sm"/>
            </a:ln>
          </p:spPr>
          <p:txBody>
            <a:bodyPr/>
            <a:lstStyle/>
            <a:p>
              <a:endParaRPr lang="haw-US"/>
            </a:p>
          </p:txBody>
        </p:sp>
        <p:sp>
          <p:nvSpPr>
            <p:cNvPr id="59" name="Freeform 46"/>
            <p:cNvSpPr>
              <a:spLocks/>
            </p:cNvSpPr>
            <p:nvPr/>
          </p:nvSpPr>
          <p:spPr bwMode="auto">
            <a:xfrm>
              <a:off x="851" y="1150"/>
              <a:ext cx="260" cy="259"/>
            </a:xfrm>
            <a:custGeom>
              <a:avLst/>
              <a:gdLst>
                <a:gd name="T0" fmla="*/ 49 w 260"/>
                <a:gd name="T1" fmla="*/ 30 h 259"/>
                <a:gd name="T2" fmla="*/ 66 w 260"/>
                <a:gd name="T3" fmla="*/ 49 h 259"/>
                <a:gd name="T4" fmla="*/ 146 w 260"/>
                <a:gd name="T5" fmla="*/ 0 h 259"/>
                <a:gd name="T6" fmla="*/ 259 w 260"/>
                <a:gd name="T7" fmla="*/ 114 h 259"/>
                <a:gd name="T8" fmla="*/ 210 w 260"/>
                <a:gd name="T9" fmla="*/ 192 h 259"/>
                <a:gd name="T10" fmla="*/ 227 w 260"/>
                <a:gd name="T11" fmla="*/ 207 h 259"/>
                <a:gd name="T12" fmla="*/ 176 w 260"/>
                <a:gd name="T13" fmla="*/ 258 h 259"/>
                <a:gd name="T14" fmla="*/ 0 w 260"/>
                <a:gd name="T15" fmla="*/ 80 h 259"/>
                <a:gd name="T16" fmla="*/ 49 w 260"/>
                <a:gd name="T17" fmla="*/ 30 h 2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0"/>
                <a:gd name="T28" fmla="*/ 0 h 259"/>
                <a:gd name="T29" fmla="*/ 260 w 260"/>
                <a:gd name="T30" fmla="*/ 259 h 2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0" h="259">
                  <a:moveTo>
                    <a:pt x="49" y="30"/>
                  </a:moveTo>
                  <a:lnTo>
                    <a:pt x="66" y="49"/>
                  </a:lnTo>
                  <a:lnTo>
                    <a:pt x="146" y="0"/>
                  </a:lnTo>
                  <a:lnTo>
                    <a:pt x="259" y="114"/>
                  </a:lnTo>
                  <a:lnTo>
                    <a:pt x="210" y="192"/>
                  </a:lnTo>
                  <a:lnTo>
                    <a:pt x="227" y="207"/>
                  </a:lnTo>
                  <a:lnTo>
                    <a:pt x="176" y="258"/>
                  </a:lnTo>
                  <a:lnTo>
                    <a:pt x="0" y="80"/>
                  </a:lnTo>
                  <a:lnTo>
                    <a:pt x="49" y="30"/>
                  </a:lnTo>
                </a:path>
              </a:pathLst>
            </a:custGeom>
            <a:solidFill>
              <a:srgbClr val="B2B2B2"/>
            </a:solidFill>
            <a:ln w="9525" cap="rnd">
              <a:noFill/>
              <a:round/>
              <a:headEnd type="none" w="sm" len="sm"/>
              <a:tailEnd type="none" w="sm" len="sm"/>
            </a:ln>
          </p:spPr>
          <p:txBody>
            <a:bodyPr/>
            <a:lstStyle/>
            <a:p>
              <a:endParaRPr lang="haw-US"/>
            </a:p>
          </p:txBody>
        </p:sp>
        <p:sp>
          <p:nvSpPr>
            <p:cNvPr id="60" name="Freeform 47"/>
            <p:cNvSpPr>
              <a:spLocks/>
            </p:cNvSpPr>
            <p:nvPr/>
          </p:nvSpPr>
          <p:spPr bwMode="auto">
            <a:xfrm>
              <a:off x="825" y="1531"/>
              <a:ext cx="151" cy="162"/>
            </a:xfrm>
            <a:custGeom>
              <a:avLst/>
              <a:gdLst>
                <a:gd name="T0" fmla="*/ 25 w 151"/>
                <a:gd name="T1" fmla="*/ 0 h 162"/>
                <a:gd name="T2" fmla="*/ 150 w 151"/>
                <a:gd name="T3" fmla="*/ 123 h 162"/>
                <a:gd name="T4" fmla="*/ 123 w 151"/>
                <a:gd name="T5" fmla="*/ 161 h 162"/>
                <a:gd name="T6" fmla="*/ 0 w 151"/>
                <a:gd name="T7" fmla="*/ 37 h 162"/>
                <a:gd name="T8" fmla="*/ 25 w 151"/>
                <a:gd name="T9" fmla="*/ 0 h 162"/>
                <a:gd name="T10" fmla="*/ 0 60000 65536"/>
                <a:gd name="T11" fmla="*/ 0 60000 65536"/>
                <a:gd name="T12" fmla="*/ 0 60000 65536"/>
                <a:gd name="T13" fmla="*/ 0 60000 65536"/>
                <a:gd name="T14" fmla="*/ 0 60000 65536"/>
                <a:gd name="T15" fmla="*/ 0 w 151"/>
                <a:gd name="T16" fmla="*/ 0 h 162"/>
                <a:gd name="T17" fmla="*/ 151 w 151"/>
                <a:gd name="T18" fmla="*/ 162 h 162"/>
              </a:gdLst>
              <a:ahLst/>
              <a:cxnLst>
                <a:cxn ang="T10">
                  <a:pos x="T0" y="T1"/>
                </a:cxn>
                <a:cxn ang="T11">
                  <a:pos x="T2" y="T3"/>
                </a:cxn>
                <a:cxn ang="T12">
                  <a:pos x="T4" y="T5"/>
                </a:cxn>
                <a:cxn ang="T13">
                  <a:pos x="T6" y="T7"/>
                </a:cxn>
                <a:cxn ang="T14">
                  <a:pos x="T8" y="T9"/>
                </a:cxn>
              </a:cxnLst>
              <a:rect l="T15" t="T16" r="T17" b="T18"/>
              <a:pathLst>
                <a:path w="151" h="162">
                  <a:moveTo>
                    <a:pt x="25" y="0"/>
                  </a:moveTo>
                  <a:lnTo>
                    <a:pt x="150" y="123"/>
                  </a:lnTo>
                  <a:lnTo>
                    <a:pt x="123" y="161"/>
                  </a:lnTo>
                  <a:lnTo>
                    <a:pt x="0" y="37"/>
                  </a:lnTo>
                  <a:lnTo>
                    <a:pt x="25" y="0"/>
                  </a:lnTo>
                </a:path>
              </a:pathLst>
            </a:custGeom>
            <a:solidFill>
              <a:srgbClr val="969696"/>
            </a:solidFill>
            <a:ln w="9525" cap="rnd">
              <a:noFill/>
              <a:round/>
              <a:headEnd type="none" w="sm" len="sm"/>
              <a:tailEnd type="none" w="sm" len="sm"/>
            </a:ln>
          </p:spPr>
          <p:txBody>
            <a:bodyPr/>
            <a:lstStyle/>
            <a:p>
              <a:endParaRPr lang="haw-US"/>
            </a:p>
          </p:txBody>
        </p:sp>
      </p:grpSp>
      <p:sp>
        <p:nvSpPr>
          <p:cNvPr id="61" name="Pfeil nach links und rechts 86"/>
          <p:cNvSpPr/>
          <p:nvPr/>
        </p:nvSpPr>
        <p:spPr bwMode="auto">
          <a:xfrm rot="2597660">
            <a:off x="6111379" y="3365163"/>
            <a:ext cx="539750"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62" name="Pfeil nach links und rechts 87"/>
          <p:cNvSpPr/>
          <p:nvPr/>
        </p:nvSpPr>
        <p:spPr bwMode="auto">
          <a:xfrm rot="7330336">
            <a:off x="7325624" y="3484354"/>
            <a:ext cx="612775"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63" name="Rectangle 72"/>
          <p:cNvSpPr>
            <a:spLocks noChangeArrowheads="1"/>
          </p:cNvSpPr>
          <p:nvPr/>
        </p:nvSpPr>
        <p:spPr bwMode="auto">
          <a:xfrm>
            <a:off x="5936832" y="2160584"/>
            <a:ext cx="2052909" cy="825225"/>
          </a:xfrm>
          <a:prstGeom prst="rect">
            <a:avLst/>
          </a:prstGeom>
          <a:noFill/>
          <a:ln w="9525">
            <a:noFill/>
            <a:miter lim="800000"/>
            <a:headEnd/>
            <a:tailEnd/>
          </a:ln>
          <a:effectLst/>
        </p:spPr>
        <p:txBody>
          <a:bodyPr wrap="square" lIns="84138" tIns="42862" rIns="84138" bIns="42862">
            <a:spAutoFit/>
          </a:bodyPr>
          <a:lstStyle/>
          <a:p>
            <a:pPr marL="312738" indent="-312738" algn="ctr" defTabSz="758825" eaLnBrk="0" hangingPunct="0">
              <a:lnSpc>
                <a:spcPct val="120000"/>
              </a:lnSpc>
              <a:defRPr/>
            </a:pPr>
            <a:r>
              <a:rPr lang="en-US" sz="2000" b="1" dirty="0">
                <a:solidFill>
                  <a:srgbClr val="000000"/>
                </a:solidFill>
                <a:effectLst>
                  <a:outerShdw blurRad="38100" dist="38100" dir="2700000" algn="tl">
                    <a:srgbClr val="C0C0C0"/>
                  </a:outerShdw>
                </a:effectLst>
                <a:latin typeface="Calibri" pitchFamily="34" charset="0"/>
                <a:cs typeface="Calibri" pitchFamily="34" charset="0"/>
              </a:rPr>
              <a:t>Thick Clients : </a:t>
            </a:r>
            <a:endParaRPr lang="en-US" sz="2000" b="1" dirty="0" smtClean="0">
              <a:solidFill>
                <a:srgbClr val="000000"/>
              </a:solidFill>
              <a:effectLst>
                <a:outerShdw blurRad="38100" dist="38100" dir="2700000" algn="tl">
                  <a:srgbClr val="C0C0C0"/>
                </a:outerShdw>
              </a:effectLst>
              <a:latin typeface="Calibri" pitchFamily="34" charset="0"/>
              <a:cs typeface="Calibri" pitchFamily="34" charset="0"/>
            </a:endParaRPr>
          </a:p>
          <a:p>
            <a:pPr marL="312738" indent="-312738" algn="ctr" defTabSz="758825" eaLnBrk="0" hangingPunct="0">
              <a:lnSpc>
                <a:spcPct val="120000"/>
              </a:lnSpc>
              <a:defRPr/>
            </a:pPr>
            <a:r>
              <a:rPr lang="en-US" sz="2000" b="1" dirty="0" smtClean="0">
                <a:solidFill>
                  <a:srgbClr val="000000"/>
                </a:solidFill>
                <a:effectLst>
                  <a:outerShdw blurRad="38100" dist="38100" dir="2700000" algn="tl">
                    <a:srgbClr val="C0C0C0"/>
                  </a:outerShdw>
                </a:effectLst>
                <a:latin typeface="Calibri" pitchFamily="34" charset="0"/>
                <a:cs typeface="Calibri" pitchFamily="34" charset="0"/>
              </a:rPr>
              <a:t>UI </a:t>
            </a:r>
            <a:r>
              <a:rPr lang="en-US" sz="2000" b="1" dirty="0">
                <a:solidFill>
                  <a:srgbClr val="000000"/>
                </a:solidFill>
                <a:effectLst>
                  <a:outerShdw blurRad="38100" dist="38100" dir="2700000" algn="tl">
                    <a:srgbClr val="C0C0C0"/>
                  </a:outerShdw>
                </a:effectLst>
                <a:latin typeface="Calibri" pitchFamily="34" charset="0"/>
                <a:cs typeface="Calibri" pitchFamily="34" charset="0"/>
              </a:rPr>
              <a:t>+ Logic</a:t>
            </a:r>
          </a:p>
        </p:txBody>
      </p:sp>
      <p:sp>
        <p:nvSpPr>
          <p:cNvPr id="64" name="Rectangle 72"/>
          <p:cNvSpPr>
            <a:spLocks noChangeArrowheads="1"/>
          </p:cNvSpPr>
          <p:nvPr/>
        </p:nvSpPr>
        <p:spPr bwMode="auto">
          <a:xfrm>
            <a:off x="5336651" y="4272770"/>
            <a:ext cx="657225" cy="419100"/>
          </a:xfrm>
          <a:prstGeom prst="rect">
            <a:avLst/>
          </a:prstGeom>
          <a:noFill/>
          <a:ln w="9525">
            <a:noFill/>
            <a:miter lim="800000"/>
            <a:headEnd/>
            <a:tailEnd/>
          </a:ln>
          <a:effectLst/>
        </p:spPr>
        <p:txBody>
          <a:bodyPr lIns="84138" tIns="42862" rIns="84138" bIns="42862">
            <a:spAutoFit/>
          </a:bodyPr>
          <a:lstStyle/>
          <a:p>
            <a:pPr marL="312738" indent="-312738" algn="ctr" defTabSz="758825" eaLnBrk="0" hangingPunct="0">
              <a:lnSpc>
                <a:spcPct val="120000"/>
              </a:lnSpc>
              <a:defRPr/>
            </a:pPr>
            <a:r>
              <a:rPr lang="en-US" sz="1800" dirty="0">
                <a:solidFill>
                  <a:srgbClr val="000000"/>
                </a:solidFill>
                <a:effectLst>
                  <a:outerShdw blurRad="38100" dist="38100" dir="2700000" algn="tl">
                    <a:srgbClr val="C0C0C0"/>
                  </a:outerShdw>
                </a:effectLst>
                <a:latin typeface="Calibri" pitchFamily="34" charset="0"/>
                <a:cs typeface="Calibri" pitchFamily="34" charset="0"/>
              </a:rPr>
              <a:t>PC</a:t>
            </a:r>
          </a:p>
        </p:txBody>
      </p:sp>
      <p:sp>
        <p:nvSpPr>
          <p:cNvPr id="65" name="Rectangle 72"/>
          <p:cNvSpPr>
            <a:spLocks noChangeArrowheads="1"/>
          </p:cNvSpPr>
          <p:nvPr/>
        </p:nvSpPr>
        <p:spPr bwMode="auto">
          <a:xfrm>
            <a:off x="5665263" y="3372316"/>
            <a:ext cx="657225" cy="396875"/>
          </a:xfrm>
          <a:prstGeom prst="rect">
            <a:avLst/>
          </a:prstGeom>
          <a:noFill/>
          <a:ln w="9525">
            <a:noFill/>
            <a:miter lim="800000"/>
            <a:headEnd/>
            <a:tailEnd/>
          </a:ln>
          <a:effectLst/>
        </p:spPr>
        <p:txBody>
          <a:bodyPr lIns="84138" tIns="42862" rIns="84138" bIns="42862">
            <a:spAutoFit/>
          </a:bodyPr>
          <a:lstStyle/>
          <a:p>
            <a:pPr marL="312738" indent="-312738" algn="ctr" defTabSz="758825" eaLnBrk="0" hangingPunct="0">
              <a:lnSpc>
                <a:spcPct val="120000"/>
              </a:lnSpc>
              <a:defRPr/>
            </a:pPr>
            <a:r>
              <a:rPr lang="en-US" sz="1800" dirty="0">
                <a:solidFill>
                  <a:srgbClr val="000000"/>
                </a:solidFill>
                <a:effectLst>
                  <a:outerShdw blurRad="38100" dist="38100" dir="2700000" algn="tl">
                    <a:srgbClr val="C0C0C0"/>
                  </a:outerShdw>
                </a:effectLst>
                <a:latin typeface="Calibri" pitchFamily="34" charset="0"/>
                <a:cs typeface="Calibri" pitchFamily="34" charset="0"/>
              </a:rPr>
              <a:t>Mac</a:t>
            </a:r>
          </a:p>
        </p:txBody>
      </p:sp>
      <p:sp>
        <p:nvSpPr>
          <p:cNvPr id="66" name="Rectangle 72"/>
          <p:cNvSpPr>
            <a:spLocks noChangeArrowheads="1"/>
          </p:cNvSpPr>
          <p:nvPr/>
        </p:nvSpPr>
        <p:spPr bwMode="auto">
          <a:xfrm>
            <a:off x="7670782" y="3429395"/>
            <a:ext cx="1657350" cy="585787"/>
          </a:xfrm>
          <a:prstGeom prst="rect">
            <a:avLst/>
          </a:prstGeom>
          <a:noFill/>
          <a:ln w="9525">
            <a:noFill/>
            <a:miter lim="800000"/>
            <a:headEnd/>
            <a:tailEnd/>
          </a:ln>
          <a:effectLst/>
        </p:spPr>
        <p:txBody>
          <a:bodyPr lIns="84138" tIns="42862" rIns="84138" bIns="42862">
            <a:spAutoFit/>
          </a:bodyPr>
          <a:lstStyle/>
          <a:p>
            <a:pPr algn="ctr" defTabSz="758825" eaLnBrk="0" hangingPunct="0">
              <a:lnSpc>
                <a:spcPct val="90000"/>
              </a:lnSpc>
              <a:defRPr/>
            </a:pPr>
            <a:r>
              <a:rPr lang="en-US" sz="1800" dirty="0">
                <a:solidFill>
                  <a:srgbClr val="000000"/>
                </a:solidFill>
                <a:effectLst>
                  <a:outerShdw blurRad="38100" dist="38100" dir="2700000" algn="tl">
                    <a:srgbClr val="C0C0C0"/>
                  </a:outerShdw>
                </a:effectLst>
                <a:latin typeface="Calibri" pitchFamily="34" charset="0"/>
                <a:cs typeface="Calibri" pitchFamily="34" charset="0"/>
              </a:rPr>
              <a:t>Linux-Workstation</a:t>
            </a:r>
          </a:p>
        </p:txBody>
      </p:sp>
    </p:spTree>
    <p:extLst>
      <p:ext uri="{BB962C8B-B14F-4D97-AF65-F5344CB8AC3E}">
        <p14:creationId xmlns:p14="http://schemas.microsoft.com/office/powerpoint/2010/main" val="3225023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Middle-Tier Architecture</a:t>
            </a:r>
            <a:endParaRPr lang="zh-CN" altLang="en-US" dirty="0"/>
          </a:p>
        </p:txBody>
      </p:sp>
      <p:sp>
        <p:nvSpPr>
          <p:cNvPr id="3" name="Content Placeholder 2"/>
          <p:cNvSpPr>
            <a:spLocks noGrp="1"/>
          </p:cNvSpPr>
          <p:nvPr>
            <p:ph idx="1"/>
          </p:nvPr>
        </p:nvSpPr>
        <p:spPr>
          <a:xfrm>
            <a:off x="304800" y="1447800"/>
            <a:ext cx="5059288" cy="5029200"/>
          </a:xfrm>
        </p:spPr>
        <p:txBody>
          <a:bodyPr>
            <a:normAutofit fontScale="92500" lnSpcReduction="20000"/>
          </a:bodyPr>
          <a:lstStyle/>
          <a:p>
            <a:pPr marL="266700" indent="-266700">
              <a:buSzTx/>
              <a:defRPr/>
            </a:pPr>
            <a:r>
              <a:rPr lang="en-US" altLang="zh-CN" dirty="0"/>
              <a:t>Approach</a:t>
            </a:r>
          </a:p>
          <a:p>
            <a:pPr marL="742950" lvl="1" indent="-285750">
              <a:defRPr/>
            </a:pPr>
            <a:r>
              <a:rPr lang="en-US" altLang="zh-CN" dirty="0"/>
              <a:t>Logic bundled in Middle-tier</a:t>
            </a:r>
          </a:p>
          <a:p>
            <a:pPr marL="742950" lvl="1" indent="-285750">
              <a:defRPr/>
            </a:pPr>
            <a:r>
              <a:rPr lang="en-US" altLang="zh-CN" dirty="0"/>
              <a:t>Clients have no permanent </a:t>
            </a:r>
            <a:r>
              <a:rPr lang="en-US" altLang="zh-CN" dirty="0" smtClean="0"/>
              <a:t>connection </a:t>
            </a:r>
            <a:r>
              <a:rPr lang="en-US" altLang="zh-CN" dirty="0"/>
              <a:t>to Middle-tier </a:t>
            </a:r>
            <a:r>
              <a:rPr lang="en-US" altLang="zh-CN" dirty="0">
                <a:sym typeface="Wingdings" pitchFamily="2" charset="2"/>
              </a:rPr>
              <a:t> </a:t>
            </a:r>
            <a:r>
              <a:rPr lang="en-US" altLang="zh-CN" dirty="0">
                <a:solidFill>
                  <a:srgbClr val="C00000"/>
                </a:solidFill>
                <a:sym typeface="Wingdings" pitchFamily="2" charset="2"/>
              </a:rPr>
              <a:t>stateless connections</a:t>
            </a:r>
            <a:endParaRPr lang="en-US" altLang="zh-CN" dirty="0">
              <a:solidFill>
                <a:srgbClr val="C00000"/>
              </a:solidFill>
            </a:endParaRPr>
          </a:p>
          <a:p>
            <a:pPr marL="266700" indent="-266700">
              <a:buSzTx/>
              <a:defRPr/>
            </a:pPr>
            <a:r>
              <a:rPr lang="en-US" altLang="zh-CN" dirty="0"/>
              <a:t>Advantages</a:t>
            </a:r>
          </a:p>
          <a:p>
            <a:pPr marL="742950" lvl="1" indent="-285750">
              <a:defRPr/>
            </a:pPr>
            <a:r>
              <a:rPr lang="en-US" altLang="zh-CN" dirty="0" smtClean="0"/>
              <a:t>Middleware </a:t>
            </a:r>
            <a:r>
              <a:rPr lang="en-US" altLang="zh-CN" dirty="0"/>
              <a:t>provides services (pooling, security, …) </a:t>
            </a:r>
          </a:p>
          <a:p>
            <a:pPr marL="742950" lvl="1" indent="-285750">
              <a:defRPr/>
            </a:pPr>
            <a:r>
              <a:rPr lang="en-US" altLang="zh-CN" dirty="0"/>
              <a:t>Resources </a:t>
            </a:r>
            <a:r>
              <a:rPr lang="en-US" altLang="zh-CN" dirty="0" smtClean="0"/>
              <a:t>shared </a:t>
            </a:r>
            <a:r>
              <a:rPr lang="en-US" altLang="zh-CN" dirty="0"/>
              <a:t>between clients </a:t>
            </a:r>
            <a:r>
              <a:rPr lang="en-US" altLang="zh-CN" dirty="0">
                <a:sym typeface="Wingdings" pitchFamily="2" charset="2"/>
              </a:rPr>
              <a:t> </a:t>
            </a:r>
            <a:r>
              <a:rPr lang="en-US" altLang="zh-CN" dirty="0">
                <a:solidFill>
                  <a:srgbClr val="C00000"/>
                </a:solidFill>
                <a:sym typeface="Wingdings" pitchFamily="2" charset="2"/>
              </a:rPr>
              <a:t>improved s</a:t>
            </a:r>
            <a:r>
              <a:rPr lang="en-US" altLang="zh-CN" dirty="0">
                <a:solidFill>
                  <a:srgbClr val="C00000"/>
                </a:solidFill>
              </a:rPr>
              <a:t>calability</a:t>
            </a:r>
          </a:p>
          <a:p>
            <a:pPr marL="266700" indent="-266700">
              <a:buSzTx/>
              <a:defRPr/>
            </a:pPr>
            <a:r>
              <a:rPr lang="en-US" altLang="zh-CN" dirty="0" smtClean="0"/>
              <a:t>Problems: new </a:t>
            </a:r>
            <a:r>
              <a:rPr lang="en-US" altLang="zh-CN" dirty="0"/>
              <a:t>programming </a:t>
            </a:r>
            <a:r>
              <a:rPr lang="en-US" altLang="zh-CN" dirty="0" smtClean="0"/>
              <a:t>model</a:t>
            </a:r>
            <a:endParaRPr lang="en-US" altLang="zh-CN" dirty="0"/>
          </a:p>
        </p:txBody>
      </p:sp>
      <p:pic>
        <p:nvPicPr>
          <p:cNvPr id="4" name="Picture 2" descr="http://www.networkbay.ro/images/products/PowerEdge_M1000e_Blade_Server_.jpg"/>
          <p:cNvPicPr>
            <a:picLocks noChangeAspect="1" noChangeArrowheads="1"/>
          </p:cNvPicPr>
          <p:nvPr/>
        </p:nvPicPr>
        <p:blipFill>
          <a:blip r:embed="rId2" cstate="print"/>
          <a:srcRect/>
          <a:stretch>
            <a:fillRect/>
          </a:stretch>
        </p:blipFill>
        <p:spPr bwMode="auto">
          <a:xfrm>
            <a:off x="5992490" y="3362325"/>
            <a:ext cx="1104900" cy="917575"/>
          </a:xfrm>
          <a:prstGeom prst="rect">
            <a:avLst/>
          </a:prstGeom>
          <a:noFill/>
          <a:ln w="9525">
            <a:noFill/>
            <a:miter lim="800000"/>
            <a:headEnd/>
            <a:tailEnd/>
          </a:ln>
        </p:spPr>
      </p:pic>
      <p:grpSp>
        <p:nvGrpSpPr>
          <p:cNvPr id="5" name="Group 30"/>
          <p:cNvGrpSpPr>
            <a:grpSpLocks/>
          </p:cNvGrpSpPr>
          <p:nvPr/>
        </p:nvGrpSpPr>
        <p:grpSpPr bwMode="auto">
          <a:xfrm>
            <a:off x="7259315" y="2009775"/>
            <a:ext cx="839788" cy="915988"/>
            <a:chOff x="800" y="1150"/>
            <a:chExt cx="379" cy="580"/>
          </a:xfrm>
        </p:grpSpPr>
        <p:sp>
          <p:nvSpPr>
            <p:cNvPr id="6" name="Freeform 31"/>
            <p:cNvSpPr>
              <a:spLocks/>
            </p:cNvSpPr>
            <p:nvPr/>
          </p:nvSpPr>
          <p:spPr bwMode="auto">
            <a:xfrm>
              <a:off x="822" y="1290"/>
              <a:ext cx="357" cy="357"/>
            </a:xfrm>
            <a:custGeom>
              <a:avLst/>
              <a:gdLst>
                <a:gd name="T0" fmla="*/ 147 w 357"/>
                <a:gd name="T1" fmla="*/ 0 h 357"/>
                <a:gd name="T2" fmla="*/ 356 w 357"/>
                <a:gd name="T3" fmla="*/ 207 h 357"/>
                <a:gd name="T4" fmla="*/ 208 w 357"/>
                <a:gd name="T5" fmla="*/ 356 h 357"/>
                <a:gd name="T6" fmla="*/ 0 w 357"/>
                <a:gd name="T7" fmla="*/ 148 h 357"/>
                <a:gd name="T8" fmla="*/ 147 w 357"/>
                <a:gd name="T9" fmla="*/ 0 h 357"/>
                <a:gd name="T10" fmla="*/ 0 60000 65536"/>
                <a:gd name="T11" fmla="*/ 0 60000 65536"/>
                <a:gd name="T12" fmla="*/ 0 60000 65536"/>
                <a:gd name="T13" fmla="*/ 0 60000 65536"/>
                <a:gd name="T14" fmla="*/ 0 60000 65536"/>
                <a:gd name="T15" fmla="*/ 0 w 357"/>
                <a:gd name="T16" fmla="*/ 0 h 357"/>
                <a:gd name="T17" fmla="*/ 357 w 357"/>
                <a:gd name="T18" fmla="*/ 357 h 357"/>
              </a:gdLst>
              <a:ahLst/>
              <a:cxnLst>
                <a:cxn ang="T10">
                  <a:pos x="T0" y="T1"/>
                </a:cxn>
                <a:cxn ang="T11">
                  <a:pos x="T2" y="T3"/>
                </a:cxn>
                <a:cxn ang="T12">
                  <a:pos x="T4" y="T5"/>
                </a:cxn>
                <a:cxn ang="T13">
                  <a:pos x="T6" y="T7"/>
                </a:cxn>
                <a:cxn ang="T14">
                  <a:pos x="T8" y="T9"/>
                </a:cxn>
              </a:cxnLst>
              <a:rect l="T15" t="T16" r="T17" b="T18"/>
              <a:pathLst>
                <a:path w="357" h="357">
                  <a:moveTo>
                    <a:pt x="147" y="0"/>
                  </a:moveTo>
                  <a:lnTo>
                    <a:pt x="356" y="207"/>
                  </a:lnTo>
                  <a:lnTo>
                    <a:pt x="208" y="356"/>
                  </a:lnTo>
                  <a:lnTo>
                    <a:pt x="0" y="148"/>
                  </a:lnTo>
                  <a:lnTo>
                    <a:pt x="147" y="0"/>
                  </a:lnTo>
                </a:path>
              </a:pathLst>
            </a:custGeom>
            <a:solidFill>
              <a:srgbClr val="CBCBCB"/>
            </a:solidFill>
            <a:ln w="9525" cap="rnd">
              <a:noFill/>
              <a:round/>
              <a:headEnd type="none" w="sm" len="sm"/>
              <a:tailEnd type="none" w="sm" len="sm"/>
            </a:ln>
          </p:spPr>
          <p:txBody>
            <a:bodyPr/>
            <a:lstStyle/>
            <a:p>
              <a:endParaRPr lang="haw-US"/>
            </a:p>
          </p:txBody>
        </p:sp>
        <p:sp>
          <p:nvSpPr>
            <p:cNvPr id="7" name="Freeform 32"/>
            <p:cNvSpPr>
              <a:spLocks/>
            </p:cNvSpPr>
            <p:nvPr/>
          </p:nvSpPr>
          <p:spPr bwMode="auto">
            <a:xfrm>
              <a:off x="1031" y="1496"/>
              <a:ext cx="148" cy="210"/>
            </a:xfrm>
            <a:custGeom>
              <a:avLst/>
              <a:gdLst>
                <a:gd name="T0" fmla="*/ 147 w 148"/>
                <a:gd name="T1" fmla="*/ 0 h 210"/>
                <a:gd name="T2" fmla="*/ 147 w 148"/>
                <a:gd name="T3" fmla="*/ 60 h 210"/>
                <a:gd name="T4" fmla="*/ 0 w 148"/>
                <a:gd name="T5" fmla="*/ 209 h 210"/>
                <a:gd name="T6" fmla="*/ 0 w 148"/>
                <a:gd name="T7" fmla="*/ 149 h 210"/>
                <a:gd name="T8" fmla="*/ 147 w 148"/>
                <a:gd name="T9" fmla="*/ 0 h 210"/>
                <a:gd name="T10" fmla="*/ 0 60000 65536"/>
                <a:gd name="T11" fmla="*/ 0 60000 65536"/>
                <a:gd name="T12" fmla="*/ 0 60000 65536"/>
                <a:gd name="T13" fmla="*/ 0 60000 65536"/>
                <a:gd name="T14" fmla="*/ 0 60000 65536"/>
                <a:gd name="T15" fmla="*/ 0 w 148"/>
                <a:gd name="T16" fmla="*/ 0 h 210"/>
                <a:gd name="T17" fmla="*/ 148 w 148"/>
                <a:gd name="T18" fmla="*/ 210 h 210"/>
              </a:gdLst>
              <a:ahLst/>
              <a:cxnLst>
                <a:cxn ang="T10">
                  <a:pos x="T0" y="T1"/>
                </a:cxn>
                <a:cxn ang="T11">
                  <a:pos x="T2" y="T3"/>
                </a:cxn>
                <a:cxn ang="T12">
                  <a:pos x="T4" y="T5"/>
                </a:cxn>
                <a:cxn ang="T13">
                  <a:pos x="T6" y="T7"/>
                </a:cxn>
                <a:cxn ang="T14">
                  <a:pos x="T8" y="T9"/>
                </a:cxn>
              </a:cxnLst>
              <a:rect l="T15" t="T16" r="T17" b="T18"/>
              <a:pathLst>
                <a:path w="148" h="210">
                  <a:moveTo>
                    <a:pt x="147" y="0"/>
                  </a:moveTo>
                  <a:lnTo>
                    <a:pt x="147" y="60"/>
                  </a:lnTo>
                  <a:lnTo>
                    <a:pt x="0" y="209"/>
                  </a:lnTo>
                  <a:lnTo>
                    <a:pt x="0" y="149"/>
                  </a:lnTo>
                  <a:lnTo>
                    <a:pt x="147" y="0"/>
                  </a:lnTo>
                </a:path>
              </a:pathLst>
            </a:custGeom>
            <a:solidFill>
              <a:srgbClr val="4D4D4D"/>
            </a:solidFill>
            <a:ln w="9525" cap="rnd">
              <a:noFill/>
              <a:round/>
              <a:headEnd type="none" w="sm" len="sm"/>
              <a:tailEnd type="none" w="sm" len="sm"/>
            </a:ln>
          </p:spPr>
          <p:txBody>
            <a:bodyPr/>
            <a:lstStyle/>
            <a:p>
              <a:endParaRPr lang="haw-US"/>
            </a:p>
          </p:txBody>
        </p:sp>
        <p:sp>
          <p:nvSpPr>
            <p:cNvPr id="8" name="Freeform 33"/>
            <p:cNvSpPr>
              <a:spLocks/>
            </p:cNvSpPr>
            <p:nvPr/>
          </p:nvSpPr>
          <p:spPr bwMode="auto">
            <a:xfrm>
              <a:off x="821" y="1438"/>
              <a:ext cx="211" cy="268"/>
            </a:xfrm>
            <a:custGeom>
              <a:avLst/>
              <a:gdLst>
                <a:gd name="T0" fmla="*/ 0 w 211"/>
                <a:gd name="T1" fmla="*/ 0 h 268"/>
                <a:gd name="T2" fmla="*/ 210 w 211"/>
                <a:gd name="T3" fmla="*/ 207 h 268"/>
                <a:gd name="T4" fmla="*/ 209 w 211"/>
                <a:gd name="T5" fmla="*/ 267 h 268"/>
                <a:gd name="T6" fmla="*/ 0 w 211"/>
                <a:gd name="T7" fmla="*/ 58 h 268"/>
                <a:gd name="T8" fmla="*/ 0 w 211"/>
                <a:gd name="T9" fmla="*/ 0 h 268"/>
                <a:gd name="T10" fmla="*/ 0 60000 65536"/>
                <a:gd name="T11" fmla="*/ 0 60000 65536"/>
                <a:gd name="T12" fmla="*/ 0 60000 65536"/>
                <a:gd name="T13" fmla="*/ 0 60000 65536"/>
                <a:gd name="T14" fmla="*/ 0 60000 65536"/>
                <a:gd name="T15" fmla="*/ 0 w 211"/>
                <a:gd name="T16" fmla="*/ 0 h 268"/>
                <a:gd name="T17" fmla="*/ 211 w 211"/>
                <a:gd name="T18" fmla="*/ 268 h 268"/>
              </a:gdLst>
              <a:ahLst/>
              <a:cxnLst>
                <a:cxn ang="T10">
                  <a:pos x="T0" y="T1"/>
                </a:cxn>
                <a:cxn ang="T11">
                  <a:pos x="T2" y="T3"/>
                </a:cxn>
                <a:cxn ang="T12">
                  <a:pos x="T4" y="T5"/>
                </a:cxn>
                <a:cxn ang="T13">
                  <a:pos x="T6" y="T7"/>
                </a:cxn>
                <a:cxn ang="T14">
                  <a:pos x="T8" y="T9"/>
                </a:cxn>
              </a:cxnLst>
              <a:rect l="T15" t="T16" r="T17" b="T18"/>
              <a:pathLst>
                <a:path w="211" h="268">
                  <a:moveTo>
                    <a:pt x="0" y="0"/>
                  </a:moveTo>
                  <a:lnTo>
                    <a:pt x="210" y="207"/>
                  </a:lnTo>
                  <a:lnTo>
                    <a:pt x="209" y="267"/>
                  </a:lnTo>
                  <a:lnTo>
                    <a:pt x="0" y="58"/>
                  </a:lnTo>
                  <a:lnTo>
                    <a:pt x="0" y="0"/>
                  </a:lnTo>
                </a:path>
              </a:pathLst>
            </a:custGeom>
            <a:solidFill>
              <a:srgbClr val="B2B2B2"/>
            </a:solidFill>
            <a:ln w="9525" cap="rnd">
              <a:noFill/>
              <a:round/>
              <a:headEnd type="none" w="sm" len="sm"/>
              <a:tailEnd type="none" w="sm" len="sm"/>
            </a:ln>
          </p:spPr>
          <p:txBody>
            <a:bodyPr/>
            <a:lstStyle/>
            <a:p>
              <a:endParaRPr lang="haw-US"/>
            </a:p>
          </p:txBody>
        </p:sp>
        <p:sp>
          <p:nvSpPr>
            <p:cNvPr id="9" name="Freeform 34"/>
            <p:cNvSpPr>
              <a:spLocks/>
            </p:cNvSpPr>
            <p:nvPr/>
          </p:nvSpPr>
          <p:spPr bwMode="auto">
            <a:xfrm>
              <a:off x="848" y="1318"/>
              <a:ext cx="287" cy="287"/>
            </a:xfrm>
            <a:custGeom>
              <a:avLst/>
              <a:gdLst>
                <a:gd name="T0" fmla="*/ 109 w 287"/>
                <a:gd name="T1" fmla="*/ 0 h 287"/>
                <a:gd name="T2" fmla="*/ 286 w 287"/>
                <a:gd name="T3" fmla="*/ 177 h 287"/>
                <a:gd name="T4" fmla="*/ 176 w 287"/>
                <a:gd name="T5" fmla="*/ 286 h 287"/>
                <a:gd name="T6" fmla="*/ 0 w 287"/>
                <a:gd name="T7" fmla="*/ 108 h 287"/>
                <a:gd name="T8" fmla="*/ 109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09" y="0"/>
                  </a:moveTo>
                  <a:lnTo>
                    <a:pt x="286" y="177"/>
                  </a:lnTo>
                  <a:lnTo>
                    <a:pt x="176" y="286"/>
                  </a:lnTo>
                  <a:lnTo>
                    <a:pt x="0" y="108"/>
                  </a:lnTo>
                  <a:lnTo>
                    <a:pt x="109" y="0"/>
                  </a:lnTo>
                </a:path>
              </a:pathLst>
            </a:custGeom>
            <a:solidFill>
              <a:srgbClr val="969696"/>
            </a:solidFill>
            <a:ln w="9525" cap="rnd">
              <a:noFill/>
              <a:round/>
              <a:headEnd type="none" w="sm" len="sm"/>
              <a:tailEnd type="none" w="sm" len="sm"/>
            </a:ln>
          </p:spPr>
          <p:txBody>
            <a:bodyPr/>
            <a:lstStyle/>
            <a:p>
              <a:endParaRPr lang="haw-US"/>
            </a:p>
          </p:txBody>
        </p:sp>
        <p:sp>
          <p:nvSpPr>
            <p:cNvPr id="10" name="Freeform 35"/>
            <p:cNvSpPr>
              <a:spLocks/>
            </p:cNvSpPr>
            <p:nvPr/>
          </p:nvSpPr>
          <p:spPr bwMode="auto">
            <a:xfrm>
              <a:off x="851" y="1231"/>
              <a:ext cx="176" cy="354"/>
            </a:xfrm>
            <a:custGeom>
              <a:avLst/>
              <a:gdLst>
                <a:gd name="T0" fmla="*/ 0 w 176"/>
                <a:gd name="T1" fmla="*/ 0 h 354"/>
                <a:gd name="T2" fmla="*/ 175 w 176"/>
                <a:gd name="T3" fmla="*/ 177 h 354"/>
                <a:gd name="T4" fmla="*/ 175 w 176"/>
                <a:gd name="T5" fmla="*/ 353 h 354"/>
                <a:gd name="T6" fmla="*/ 0 w 176"/>
                <a:gd name="T7" fmla="*/ 177 h 354"/>
                <a:gd name="T8" fmla="*/ 0 w 176"/>
                <a:gd name="T9" fmla="*/ 0 h 354"/>
                <a:gd name="T10" fmla="*/ 0 60000 65536"/>
                <a:gd name="T11" fmla="*/ 0 60000 65536"/>
                <a:gd name="T12" fmla="*/ 0 60000 65536"/>
                <a:gd name="T13" fmla="*/ 0 60000 65536"/>
                <a:gd name="T14" fmla="*/ 0 60000 65536"/>
                <a:gd name="T15" fmla="*/ 0 w 176"/>
                <a:gd name="T16" fmla="*/ 0 h 354"/>
                <a:gd name="T17" fmla="*/ 176 w 176"/>
                <a:gd name="T18" fmla="*/ 354 h 354"/>
              </a:gdLst>
              <a:ahLst/>
              <a:cxnLst>
                <a:cxn ang="T10">
                  <a:pos x="T0" y="T1"/>
                </a:cxn>
                <a:cxn ang="T11">
                  <a:pos x="T2" y="T3"/>
                </a:cxn>
                <a:cxn ang="T12">
                  <a:pos x="T4" y="T5"/>
                </a:cxn>
                <a:cxn ang="T13">
                  <a:pos x="T6" y="T7"/>
                </a:cxn>
                <a:cxn ang="T14">
                  <a:pos x="T8" y="T9"/>
                </a:cxn>
              </a:cxnLst>
              <a:rect l="T15" t="T16" r="T17" b="T18"/>
              <a:pathLst>
                <a:path w="176" h="354">
                  <a:moveTo>
                    <a:pt x="0" y="0"/>
                  </a:moveTo>
                  <a:lnTo>
                    <a:pt x="175" y="177"/>
                  </a:lnTo>
                  <a:lnTo>
                    <a:pt x="175" y="353"/>
                  </a:lnTo>
                  <a:lnTo>
                    <a:pt x="0" y="177"/>
                  </a:lnTo>
                  <a:lnTo>
                    <a:pt x="0" y="0"/>
                  </a:lnTo>
                </a:path>
              </a:pathLst>
            </a:custGeom>
            <a:solidFill>
              <a:srgbClr val="CBCBCB"/>
            </a:solidFill>
            <a:ln w="9525" cap="rnd">
              <a:noFill/>
              <a:round/>
              <a:headEnd type="none" w="sm" len="sm"/>
              <a:tailEnd type="none" w="sm" len="sm"/>
            </a:ln>
          </p:spPr>
          <p:txBody>
            <a:bodyPr/>
            <a:lstStyle/>
            <a:p>
              <a:endParaRPr lang="haw-US"/>
            </a:p>
          </p:txBody>
        </p:sp>
        <p:sp>
          <p:nvSpPr>
            <p:cNvPr id="11" name="Freeform 36"/>
            <p:cNvSpPr>
              <a:spLocks/>
            </p:cNvSpPr>
            <p:nvPr/>
          </p:nvSpPr>
          <p:spPr bwMode="auto">
            <a:xfrm>
              <a:off x="875" y="1277"/>
              <a:ext cx="131" cy="246"/>
            </a:xfrm>
            <a:custGeom>
              <a:avLst/>
              <a:gdLst/>
              <a:ahLst/>
              <a:cxnLst>
                <a:cxn ang="0">
                  <a:pos x="0" y="0"/>
                </a:cxn>
                <a:cxn ang="0">
                  <a:pos x="130" y="130"/>
                </a:cxn>
                <a:cxn ang="0">
                  <a:pos x="130" y="245"/>
                </a:cxn>
                <a:cxn ang="0">
                  <a:pos x="0" y="115"/>
                </a:cxn>
                <a:cxn ang="0">
                  <a:pos x="0" y="0"/>
                </a:cxn>
              </a:cxnLst>
              <a:rect l="0" t="0" r="r" b="b"/>
              <a:pathLst>
                <a:path w="131" h="246">
                  <a:moveTo>
                    <a:pt x="0" y="0"/>
                  </a:moveTo>
                  <a:lnTo>
                    <a:pt x="130" y="130"/>
                  </a:lnTo>
                  <a:lnTo>
                    <a:pt x="130" y="245"/>
                  </a:lnTo>
                  <a:lnTo>
                    <a:pt x="0" y="115"/>
                  </a:lnTo>
                  <a:lnTo>
                    <a:pt x="0" y="0"/>
                  </a:lnTo>
                </a:path>
              </a:pathLst>
            </a:custGeom>
            <a:gradFill rotWithShape="0">
              <a:gsLst>
                <a:gs pos="0">
                  <a:schemeClr val="accent2"/>
                </a:gs>
                <a:gs pos="100000">
                  <a:schemeClr val="accent2">
                    <a:gamma/>
                    <a:shade val="69804"/>
                    <a:invGamma/>
                  </a:schemeClr>
                </a:gs>
              </a:gsLst>
              <a:path path="rect">
                <a:fillToRect l="50000" t="50000" r="50000" b="50000"/>
              </a:path>
            </a:gradFill>
            <a:ln w="9525" cap="rnd">
              <a:noFill/>
              <a:round/>
              <a:headEnd type="none" w="sm" len="sm"/>
              <a:tailEnd type="none" w="sm" len="sm"/>
            </a:ln>
            <a:effectLst/>
          </p:spPr>
          <p:txBody>
            <a:bodyPr/>
            <a:lstStyle/>
            <a:p>
              <a:pPr eaLnBrk="0" hangingPunct="0">
                <a:defRPr/>
              </a:pPr>
              <a:endParaRPr lang="de-DE">
                <a:cs typeface="+mn-cs"/>
              </a:endParaRPr>
            </a:p>
          </p:txBody>
        </p:sp>
        <p:sp>
          <p:nvSpPr>
            <p:cNvPr id="12" name="Freeform 37"/>
            <p:cNvSpPr>
              <a:spLocks/>
            </p:cNvSpPr>
            <p:nvPr/>
          </p:nvSpPr>
          <p:spPr bwMode="auto">
            <a:xfrm>
              <a:off x="867" y="1266"/>
              <a:ext cx="19" cy="134"/>
            </a:xfrm>
            <a:custGeom>
              <a:avLst/>
              <a:gdLst>
                <a:gd name="T0" fmla="*/ 0 w 19"/>
                <a:gd name="T1" fmla="*/ 0 h 134"/>
                <a:gd name="T2" fmla="*/ 18 w 19"/>
                <a:gd name="T3" fmla="*/ 11 h 134"/>
                <a:gd name="T4" fmla="*/ 18 w 19"/>
                <a:gd name="T5" fmla="*/ 126 h 134"/>
                <a:gd name="T6" fmla="*/ 0 w 19"/>
                <a:gd name="T7" fmla="*/ 133 h 134"/>
                <a:gd name="T8" fmla="*/ 0 w 19"/>
                <a:gd name="T9" fmla="*/ 0 h 134"/>
                <a:gd name="T10" fmla="*/ 0 60000 65536"/>
                <a:gd name="T11" fmla="*/ 0 60000 65536"/>
                <a:gd name="T12" fmla="*/ 0 60000 65536"/>
                <a:gd name="T13" fmla="*/ 0 60000 65536"/>
                <a:gd name="T14" fmla="*/ 0 60000 65536"/>
                <a:gd name="T15" fmla="*/ 0 w 19"/>
                <a:gd name="T16" fmla="*/ 0 h 134"/>
                <a:gd name="T17" fmla="*/ 19 w 19"/>
                <a:gd name="T18" fmla="*/ 134 h 134"/>
              </a:gdLst>
              <a:ahLst/>
              <a:cxnLst>
                <a:cxn ang="T10">
                  <a:pos x="T0" y="T1"/>
                </a:cxn>
                <a:cxn ang="T11">
                  <a:pos x="T2" y="T3"/>
                </a:cxn>
                <a:cxn ang="T12">
                  <a:pos x="T4" y="T5"/>
                </a:cxn>
                <a:cxn ang="T13">
                  <a:pos x="T6" y="T7"/>
                </a:cxn>
                <a:cxn ang="T14">
                  <a:pos x="T8" y="T9"/>
                </a:cxn>
              </a:cxnLst>
              <a:rect l="T15" t="T16" r="T17" b="T18"/>
              <a:pathLst>
                <a:path w="19" h="134">
                  <a:moveTo>
                    <a:pt x="0" y="0"/>
                  </a:moveTo>
                  <a:lnTo>
                    <a:pt x="18" y="11"/>
                  </a:lnTo>
                  <a:lnTo>
                    <a:pt x="18" y="126"/>
                  </a:lnTo>
                  <a:lnTo>
                    <a:pt x="0" y="133"/>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3" name="Freeform 38"/>
            <p:cNvSpPr>
              <a:spLocks/>
            </p:cNvSpPr>
            <p:nvPr/>
          </p:nvSpPr>
          <p:spPr bwMode="auto">
            <a:xfrm>
              <a:off x="867" y="1394"/>
              <a:ext cx="139" cy="145"/>
            </a:xfrm>
            <a:custGeom>
              <a:avLst/>
              <a:gdLst>
                <a:gd name="T0" fmla="*/ 8 w 139"/>
                <a:gd name="T1" fmla="*/ 0 h 145"/>
                <a:gd name="T2" fmla="*/ 138 w 139"/>
                <a:gd name="T3" fmla="*/ 129 h 145"/>
                <a:gd name="T4" fmla="*/ 138 w 139"/>
                <a:gd name="T5" fmla="*/ 144 h 145"/>
                <a:gd name="T6" fmla="*/ 0 w 139"/>
                <a:gd name="T7" fmla="*/ 6 h 145"/>
                <a:gd name="T8" fmla="*/ 8 w 139"/>
                <a:gd name="T9" fmla="*/ 0 h 145"/>
                <a:gd name="T10" fmla="*/ 0 60000 65536"/>
                <a:gd name="T11" fmla="*/ 0 60000 65536"/>
                <a:gd name="T12" fmla="*/ 0 60000 65536"/>
                <a:gd name="T13" fmla="*/ 0 60000 65536"/>
                <a:gd name="T14" fmla="*/ 0 60000 65536"/>
                <a:gd name="T15" fmla="*/ 0 w 139"/>
                <a:gd name="T16" fmla="*/ 0 h 145"/>
                <a:gd name="T17" fmla="*/ 139 w 139"/>
                <a:gd name="T18" fmla="*/ 145 h 145"/>
              </a:gdLst>
              <a:ahLst/>
              <a:cxnLst>
                <a:cxn ang="T10">
                  <a:pos x="T0" y="T1"/>
                </a:cxn>
                <a:cxn ang="T11">
                  <a:pos x="T2" y="T3"/>
                </a:cxn>
                <a:cxn ang="T12">
                  <a:pos x="T4" y="T5"/>
                </a:cxn>
                <a:cxn ang="T13">
                  <a:pos x="T6" y="T7"/>
                </a:cxn>
                <a:cxn ang="T14">
                  <a:pos x="T8" y="T9"/>
                </a:cxn>
              </a:cxnLst>
              <a:rect l="T15" t="T16" r="T17" b="T18"/>
              <a:pathLst>
                <a:path w="139" h="145">
                  <a:moveTo>
                    <a:pt x="8" y="0"/>
                  </a:moveTo>
                  <a:lnTo>
                    <a:pt x="138" y="129"/>
                  </a:lnTo>
                  <a:lnTo>
                    <a:pt x="138" y="144"/>
                  </a:lnTo>
                  <a:lnTo>
                    <a:pt x="0" y="6"/>
                  </a:lnTo>
                  <a:lnTo>
                    <a:pt x="8" y="0"/>
                  </a:lnTo>
                </a:path>
              </a:pathLst>
            </a:custGeom>
            <a:solidFill>
              <a:srgbClr val="DDDDDD"/>
            </a:solidFill>
            <a:ln w="9525" cap="rnd">
              <a:noFill/>
              <a:round/>
              <a:headEnd type="none" w="sm" len="sm"/>
              <a:tailEnd type="none" w="sm" len="sm"/>
            </a:ln>
          </p:spPr>
          <p:txBody>
            <a:bodyPr/>
            <a:lstStyle/>
            <a:p>
              <a:endParaRPr lang="haw-US"/>
            </a:p>
          </p:txBody>
        </p:sp>
        <p:sp>
          <p:nvSpPr>
            <p:cNvPr id="14" name="Freeform 39"/>
            <p:cNvSpPr>
              <a:spLocks/>
            </p:cNvSpPr>
            <p:nvPr/>
          </p:nvSpPr>
          <p:spPr bwMode="auto">
            <a:xfrm>
              <a:off x="1025" y="1495"/>
              <a:ext cx="110" cy="126"/>
            </a:xfrm>
            <a:custGeom>
              <a:avLst/>
              <a:gdLst>
                <a:gd name="T0" fmla="*/ 109 w 110"/>
                <a:gd name="T1" fmla="*/ 0 h 126"/>
                <a:gd name="T2" fmla="*/ 109 w 110"/>
                <a:gd name="T3" fmla="*/ 15 h 126"/>
                <a:gd name="T4" fmla="*/ 0 w 110"/>
                <a:gd name="T5" fmla="*/ 125 h 126"/>
                <a:gd name="T6" fmla="*/ 0 w 110"/>
                <a:gd name="T7" fmla="*/ 108 h 126"/>
                <a:gd name="T8" fmla="*/ 109 w 110"/>
                <a:gd name="T9" fmla="*/ 0 h 126"/>
                <a:gd name="T10" fmla="*/ 0 60000 65536"/>
                <a:gd name="T11" fmla="*/ 0 60000 65536"/>
                <a:gd name="T12" fmla="*/ 0 60000 65536"/>
                <a:gd name="T13" fmla="*/ 0 60000 65536"/>
                <a:gd name="T14" fmla="*/ 0 60000 65536"/>
                <a:gd name="T15" fmla="*/ 0 w 110"/>
                <a:gd name="T16" fmla="*/ 0 h 126"/>
                <a:gd name="T17" fmla="*/ 110 w 110"/>
                <a:gd name="T18" fmla="*/ 126 h 126"/>
              </a:gdLst>
              <a:ahLst/>
              <a:cxnLst>
                <a:cxn ang="T10">
                  <a:pos x="T0" y="T1"/>
                </a:cxn>
                <a:cxn ang="T11">
                  <a:pos x="T2" y="T3"/>
                </a:cxn>
                <a:cxn ang="T12">
                  <a:pos x="T4" y="T5"/>
                </a:cxn>
                <a:cxn ang="T13">
                  <a:pos x="T6" y="T7"/>
                </a:cxn>
                <a:cxn ang="T14">
                  <a:pos x="T8" y="T9"/>
                </a:cxn>
              </a:cxnLst>
              <a:rect l="T15" t="T16" r="T17" b="T18"/>
              <a:pathLst>
                <a:path w="110" h="126">
                  <a:moveTo>
                    <a:pt x="109" y="0"/>
                  </a:moveTo>
                  <a:lnTo>
                    <a:pt x="109" y="15"/>
                  </a:lnTo>
                  <a:lnTo>
                    <a:pt x="0" y="125"/>
                  </a:lnTo>
                  <a:lnTo>
                    <a:pt x="0" y="108"/>
                  </a:lnTo>
                  <a:lnTo>
                    <a:pt x="109" y="0"/>
                  </a:lnTo>
                </a:path>
              </a:pathLst>
            </a:custGeom>
            <a:solidFill>
              <a:srgbClr val="4D4D4D"/>
            </a:solidFill>
            <a:ln w="9525" cap="rnd">
              <a:noFill/>
              <a:round/>
              <a:headEnd type="none" w="sm" len="sm"/>
              <a:tailEnd type="none" w="sm" len="sm"/>
            </a:ln>
          </p:spPr>
          <p:txBody>
            <a:bodyPr/>
            <a:lstStyle/>
            <a:p>
              <a:endParaRPr lang="haw-US"/>
            </a:p>
          </p:txBody>
        </p:sp>
        <p:sp>
          <p:nvSpPr>
            <p:cNvPr id="15" name="Freeform 40"/>
            <p:cNvSpPr>
              <a:spLocks/>
            </p:cNvSpPr>
            <p:nvPr/>
          </p:nvSpPr>
          <p:spPr bwMode="auto">
            <a:xfrm>
              <a:off x="848" y="1427"/>
              <a:ext cx="178" cy="194"/>
            </a:xfrm>
            <a:custGeom>
              <a:avLst/>
              <a:gdLst>
                <a:gd name="T0" fmla="*/ 0 w 178"/>
                <a:gd name="T1" fmla="*/ 0 h 194"/>
                <a:gd name="T2" fmla="*/ 176 w 178"/>
                <a:gd name="T3" fmla="*/ 176 h 194"/>
                <a:gd name="T4" fmla="*/ 177 w 178"/>
                <a:gd name="T5" fmla="*/ 193 h 194"/>
                <a:gd name="T6" fmla="*/ 0 w 178"/>
                <a:gd name="T7" fmla="*/ 16 h 194"/>
                <a:gd name="T8" fmla="*/ 0 w 178"/>
                <a:gd name="T9" fmla="*/ 0 h 194"/>
                <a:gd name="T10" fmla="*/ 0 60000 65536"/>
                <a:gd name="T11" fmla="*/ 0 60000 65536"/>
                <a:gd name="T12" fmla="*/ 0 60000 65536"/>
                <a:gd name="T13" fmla="*/ 0 60000 65536"/>
                <a:gd name="T14" fmla="*/ 0 60000 65536"/>
                <a:gd name="T15" fmla="*/ 0 w 178"/>
                <a:gd name="T16" fmla="*/ 0 h 194"/>
                <a:gd name="T17" fmla="*/ 178 w 178"/>
                <a:gd name="T18" fmla="*/ 194 h 194"/>
              </a:gdLst>
              <a:ahLst/>
              <a:cxnLst>
                <a:cxn ang="T10">
                  <a:pos x="T0" y="T1"/>
                </a:cxn>
                <a:cxn ang="T11">
                  <a:pos x="T2" y="T3"/>
                </a:cxn>
                <a:cxn ang="T12">
                  <a:pos x="T4" y="T5"/>
                </a:cxn>
                <a:cxn ang="T13">
                  <a:pos x="T6" y="T7"/>
                </a:cxn>
                <a:cxn ang="T14">
                  <a:pos x="T8" y="T9"/>
                </a:cxn>
              </a:cxnLst>
              <a:rect l="T15" t="T16" r="T17" b="T18"/>
              <a:pathLst>
                <a:path w="178" h="194">
                  <a:moveTo>
                    <a:pt x="0" y="0"/>
                  </a:moveTo>
                  <a:lnTo>
                    <a:pt x="176" y="176"/>
                  </a:lnTo>
                  <a:lnTo>
                    <a:pt x="177" y="193"/>
                  </a:lnTo>
                  <a:lnTo>
                    <a:pt x="0" y="16"/>
                  </a:lnTo>
                  <a:lnTo>
                    <a:pt x="0" y="0"/>
                  </a:lnTo>
                </a:path>
              </a:pathLst>
            </a:custGeom>
            <a:solidFill>
              <a:srgbClr val="777777"/>
            </a:solidFill>
            <a:ln w="9525" cap="rnd">
              <a:noFill/>
              <a:round/>
              <a:headEnd type="none" w="sm" len="sm"/>
              <a:tailEnd type="none" w="sm" len="sm"/>
            </a:ln>
          </p:spPr>
          <p:txBody>
            <a:bodyPr/>
            <a:lstStyle/>
            <a:p>
              <a:endParaRPr lang="haw-US"/>
            </a:p>
          </p:txBody>
        </p:sp>
        <p:sp>
          <p:nvSpPr>
            <p:cNvPr id="16" name="Freeform 41"/>
            <p:cNvSpPr>
              <a:spLocks/>
            </p:cNvSpPr>
            <p:nvPr/>
          </p:nvSpPr>
          <p:spPr bwMode="auto">
            <a:xfrm>
              <a:off x="800" y="1502"/>
              <a:ext cx="202" cy="218"/>
            </a:xfrm>
            <a:custGeom>
              <a:avLst/>
              <a:gdLst>
                <a:gd name="T0" fmla="*/ 48 w 202"/>
                <a:gd name="T1" fmla="*/ 0 h 218"/>
                <a:gd name="T2" fmla="*/ 201 w 202"/>
                <a:gd name="T3" fmla="*/ 151 h 218"/>
                <a:gd name="T4" fmla="*/ 152 w 202"/>
                <a:gd name="T5" fmla="*/ 217 h 218"/>
                <a:gd name="T6" fmla="*/ 0 w 202"/>
                <a:gd name="T7" fmla="*/ 65 h 218"/>
                <a:gd name="T8" fmla="*/ 48 w 202"/>
                <a:gd name="T9" fmla="*/ 0 h 218"/>
                <a:gd name="T10" fmla="*/ 0 60000 65536"/>
                <a:gd name="T11" fmla="*/ 0 60000 65536"/>
                <a:gd name="T12" fmla="*/ 0 60000 65536"/>
                <a:gd name="T13" fmla="*/ 0 60000 65536"/>
                <a:gd name="T14" fmla="*/ 0 60000 65536"/>
                <a:gd name="T15" fmla="*/ 0 w 202"/>
                <a:gd name="T16" fmla="*/ 0 h 218"/>
                <a:gd name="T17" fmla="*/ 202 w 202"/>
                <a:gd name="T18" fmla="*/ 218 h 218"/>
              </a:gdLst>
              <a:ahLst/>
              <a:cxnLst>
                <a:cxn ang="T10">
                  <a:pos x="T0" y="T1"/>
                </a:cxn>
                <a:cxn ang="T11">
                  <a:pos x="T2" y="T3"/>
                </a:cxn>
                <a:cxn ang="T12">
                  <a:pos x="T4" y="T5"/>
                </a:cxn>
                <a:cxn ang="T13">
                  <a:pos x="T6" y="T7"/>
                </a:cxn>
                <a:cxn ang="T14">
                  <a:pos x="T8" y="T9"/>
                </a:cxn>
              </a:cxnLst>
              <a:rect l="T15" t="T16" r="T17" b="T18"/>
              <a:pathLst>
                <a:path w="202" h="218">
                  <a:moveTo>
                    <a:pt x="48" y="0"/>
                  </a:moveTo>
                  <a:lnTo>
                    <a:pt x="201" y="151"/>
                  </a:lnTo>
                  <a:lnTo>
                    <a:pt x="152" y="217"/>
                  </a:lnTo>
                  <a:lnTo>
                    <a:pt x="0" y="65"/>
                  </a:lnTo>
                  <a:lnTo>
                    <a:pt x="48" y="0"/>
                  </a:lnTo>
                </a:path>
              </a:pathLst>
            </a:custGeom>
            <a:solidFill>
              <a:srgbClr val="CBCBCB"/>
            </a:solidFill>
            <a:ln w="9525" cap="rnd">
              <a:noFill/>
              <a:round/>
              <a:headEnd type="none" w="sm" len="sm"/>
              <a:tailEnd type="none" w="sm" len="sm"/>
            </a:ln>
          </p:spPr>
          <p:txBody>
            <a:bodyPr/>
            <a:lstStyle/>
            <a:p>
              <a:endParaRPr lang="haw-US"/>
            </a:p>
          </p:txBody>
        </p:sp>
        <p:sp>
          <p:nvSpPr>
            <p:cNvPr id="17" name="Freeform 42"/>
            <p:cNvSpPr>
              <a:spLocks/>
            </p:cNvSpPr>
            <p:nvPr/>
          </p:nvSpPr>
          <p:spPr bwMode="auto">
            <a:xfrm>
              <a:off x="953" y="1654"/>
              <a:ext cx="49" cy="76"/>
            </a:xfrm>
            <a:custGeom>
              <a:avLst/>
              <a:gdLst>
                <a:gd name="T0" fmla="*/ 48 w 49"/>
                <a:gd name="T1" fmla="*/ 0 h 76"/>
                <a:gd name="T2" fmla="*/ 47 w 49"/>
                <a:gd name="T3" fmla="*/ 15 h 76"/>
                <a:gd name="T4" fmla="*/ 0 w 49"/>
                <a:gd name="T5" fmla="*/ 75 h 76"/>
                <a:gd name="T6" fmla="*/ 0 w 49"/>
                <a:gd name="T7" fmla="*/ 65 h 76"/>
                <a:gd name="T8" fmla="*/ 48 w 49"/>
                <a:gd name="T9" fmla="*/ 0 h 76"/>
                <a:gd name="T10" fmla="*/ 0 60000 65536"/>
                <a:gd name="T11" fmla="*/ 0 60000 65536"/>
                <a:gd name="T12" fmla="*/ 0 60000 65536"/>
                <a:gd name="T13" fmla="*/ 0 60000 65536"/>
                <a:gd name="T14" fmla="*/ 0 60000 65536"/>
                <a:gd name="T15" fmla="*/ 0 w 49"/>
                <a:gd name="T16" fmla="*/ 0 h 76"/>
                <a:gd name="T17" fmla="*/ 49 w 49"/>
                <a:gd name="T18" fmla="*/ 76 h 76"/>
              </a:gdLst>
              <a:ahLst/>
              <a:cxnLst>
                <a:cxn ang="T10">
                  <a:pos x="T0" y="T1"/>
                </a:cxn>
                <a:cxn ang="T11">
                  <a:pos x="T2" y="T3"/>
                </a:cxn>
                <a:cxn ang="T12">
                  <a:pos x="T4" y="T5"/>
                </a:cxn>
                <a:cxn ang="T13">
                  <a:pos x="T6" y="T7"/>
                </a:cxn>
                <a:cxn ang="T14">
                  <a:pos x="T8" y="T9"/>
                </a:cxn>
              </a:cxnLst>
              <a:rect l="T15" t="T16" r="T17" b="T18"/>
              <a:pathLst>
                <a:path w="49" h="76">
                  <a:moveTo>
                    <a:pt x="48" y="0"/>
                  </a:moveTo>
                  <a:lnTo>
                    <a:pt x="47" y="15"/>
                  </a:lnTo>
                  <a:lnTo>
                    <a:pt x="0" y="75"/>
                  </a:lnTo>
                  <a:lnTo>
                    <a:pt x="0" y="65"/>
                  </a:lnTo>
                  <a:lnTo>
                    <a:pt x="48" y="0"/>
                  </a:lnTo>
                </a:path>
              </a:pathLst>
            </a:custGeom>
            <a:solidFill>
              <a:srgbClr val="4D4D4D"/>
            </a:solidFill>
            <a:ln w="9525" cap="rnd">
              <a:noFill/>
              <a:round/>
              <a:headEnd type="none" w="sm" len="sm"/>
              <a:tailEnd type="none" w="sm" len="sm"/>
            </a:ln>
          </p:spPr>
          <p:txBody>
            <a:bodyPr/>
            <a:lstStyle/>
            <a:p>
              <a:endParaRPr lang="haw-US"/>
            </a:p>
          </p:txBody>
        </p:sp>
        <p:sp>
          <p:nvSpPr>
            <p:cNvPr id="18" name="Freeform 43"/>
            <p:cNvSpPr>
              <a:spLocks/>
            </p:cNvSpPr>
            <p:nvPr/>
          </p:nvSpPr>
          <p:spPr bwMode="auto">
            <a:xfrm>
              <a:off x="800" y="1567"/>
              <a:ext cx="154" cy="163"/>
            </a:xfrm>
            <a:custGeom>
              <a:avLst/>
              <a:gdLst>
                <a:gd name="T0" fmla="*/ 0 w 154"/>
                <a:gd name="T1" fmla="*/ 0 h 163"/>
                <a:gd name="T2" fmla="*/ 152 w 154"/>
                <a:gd name="T3" fmla="*/ 152 h 163"/>
                <a:gd name="T4" fmla="*/ 153 w 154"/>
                <a:gd name="T5" fmla="*/ 162 h 163"/>
                <a:gd name="T6" fmla="*/ 0 w 154"/>
                <a:gd name="T7" fmla="*/ 8 h 163"/>
                <a:gd name="T8" fmla="*/ 0 w 154"/>
                <a:gd name="T9" fmla="*/ 0 h 163"/>
                <a:gd name="T10" fmla="*/ 0 60000 65536"/>
                <a:gd name="T11" fmla="*/ 0 60000 65536"/>
                <a:gd name="T12" fmla="*/ 0 60000 65536"/>
                <a:gd name="T13" fmla="*/ 0 60000 65536"/>
                <a:gd name="T14" fmla="*/ 0 60000 65536"/>
                <a:gd name="T15" fmla="*/ 0 w 154"/>
                <a:gd name="T16" fmla="*/ 0 h 163"/>
                <a:gd name="T17" fmla="*/ 154 w 154"/>
                <a:gd name="T18" fmla="*/ 163 h 163"/>
              </a:gdLst>
              <a:ahLst/>
              <a:cxnLst>
                <a:cxn ang="T10">
                  <a:pos x="T0" y="T1"/>
                </a:cxn>
                <a:cxn ang="T11">
                  <a:pos x="T2" y="T3"/>
                </a:cxn>
                <a:cxn ang="T12">
                  <a:pos x="T4" y="T5"/>
                </a:cxn>
                <a:cxn ang="T13">
                  <a:pos x="T6" y="T7"/>
                </a:cxn>
                <a:cxn ang="T14">
                  <a:pos x="T8" y="T9"/>
                </a:cxn>
              </a:cxnLst>
              <a:rect l="T15" t="T16" r="T17" b="T18"/>
              <a:pathLst>
                <a:path w="154" h="163">
                  <a:moveTo>
                    <a:pt x="0" y="0"/>
                  </a:moveTo>
                  <a:lnTo>
                    <a:pt x="152" y="152"/>
                  </a:lnTo>
                  <a:lnTo>
                    <a:pt x="153" y="162"/>
                  </a:lnTo>
                  <a:lnTo>
                    <a:pt x="0" y="8"/>
                  </a:lnTo>
                  <a:lnTo>
                    <a:pt x="0" y="0"/>
                  </a:lnTo>
                </a:path>
              </a:pathLst>
            </a:custGeom>
            <a:solidFill>
              <a:srgbClr val="5F5F5F"/>
            </a:solidFill>
            <a:ln w="9525" cap="rnd">
              <a:noFill/>
              <a:round/>
              <a:headEnd type="none" w="sm" len="sm"/>
              <a:tailEnd type="none" w="sm" len="sm"/>
            </a:ln>
          </p:spPr>
          <p:txBody>
            <a:bodyPr/>
            <a:lstStyle/>
            <a:p>
              <a:endParaRPr lang="haw-US"/>
            </a:p>
          </p:txBody>
        </p:sp>
        <p:sp>
          <p:nvSpPr>
            <p:cNvPr id="19" name="Freeform 44"/>
            <p:cNvSpPr>
              <a:spLocks/>
            </p:cNvSpPr>
            <p:nvPr/>
          </p:nvSpPr>
          <p:spPr bwMode="auto">
            <a:xfrm>
              <a:off x="1060" y="1264"/>
              <a:ext cx="51" cy="257"/>
            </a:xfrm>
            <a:custGeom>
              <a:avLst/>
              <a:gdLst>
                <a:gd name="T0" fmla="*/ 0 w 51"/>
                <a:gd name="T1" fmla="*/ 78 h 257"/>
                <a:gd name="T2" fmla="*/ 50 w 51"/>
                <a:gd name="T3" fmla="*/ 0 h 257"/>
                <a:gd name="T4" fmla="*/ 50 w 51"/>
                <a:gd name="T5" fmla="*/ 176 h 257"/>
                <a:gd name="T6" fmla="*/ 0 w 51"/>
                <a:gd name="T7" fmla="*/ 256 h 257"/>
                <a:gd name="T8" fmla="*/ 0 w 51"/>
                <a:gd name="T9" fmla="*/ 78 h 257"/>
                <a:gd name="T10" fmla="*/ 0 60000 65536"/>
                <a:gd name="T11" fmla="*/ 0 60000 65536"/>
                <a:gd name="T12" fmla="*/ 0 60000 65536"/>
                <a:gd name="T13" fmla="*/ 0 60000 65536"/>
                <a:gd name="T14" fmla="*/ 0 60000 65536"/>
                <a:gd name="T15" fmla="*/ 0 w 51"/>
                <a:gd name="T16" fmla="*/ 0 h 257"/>
                <a:gd name="T17" fmla="*/ 51 w 51"/>
                <a:gd name="T18" fmla="*/ 257 h 257"/>
              </a:gdLst>
              <a:ahLst/>
              <a:cxnLst>
                <a:cxn ang="T10">
                  <a:pos x="T0" y="T1"/>
                </a:cxn>
                <a:cxn ang="T11">
                  <a:pos x="T2" y="T3"/>
                </a:cxn>
                <a:cxn ang="T12">
                  <a:pos x="T4" y="T5"/>
                </a:cxn>
                <a:cxn ang="T13">
                  <a:pos x="T6" y="T7"/>
                </a:cxn>
                <a:cxn ang="T14">
                  <a:pos x="T8" y="T9"/>
                </a:cxn>
              </a:cxnLst>
              <a:rect l="T15" t="T16" r="T17" b="T18"/>
              <a:pathLst>
                <a:path w="51" h="257">
                  <a:moveTo>
                    <a:pt x="0" y="78"/>
                  </a:moveTo>
                  <a:lnTo>
                    <a:pt x="50" y="0"/>
                  </a:lnTo>
                  <a:lnTo>
                    <a:pt x="50" y="176"/>
                  </a:lnTo>
                  <a:lnTo>
                    <a:pt x="0" y="256"/>
                  </a:lnTo>
                  <a:lnTo>
                    <a:pt x="0" y="78"/>
                  </a:lnTo>
                </a:path>
              </a:pathLst>
            </a:custGeom>
            <a:solidFill>
              <a:srgbClr val="393939"/>
            </a:solidFill>
            <a:ln w="9525" cap="rnd">
              <a:noFill/>
              <a:round/>
              <a:headEnd type="none" w="sm" len="sm"/>
              <a:tailEnd type="none" w="sm" len="sm"/>
            </a:ln>
          </p:spPr>
          <p:txBody>
            <a:bodyPr/>
            <a:lstStyle/>
            <a:p>
              <a:endParaRPr lang="haw-US"/>
            </a:p>
          </p:txBody>
        </p:sp>
        <p:sp>
          <p:nvSpPr>
            <p:cNvPr id="20" name="Freeform 45"/>
            <p:cNvSpPr>
              <a:spLocks/>
            </p:cNvSpPr>
            <p:nvPr/>
          </p:nvSpPr>
          <p:spPr bwMode="auto">
            <a:xfrm>
              <a:off x="1026" y="1358"/>
              <a:ext cx="53" cy="229"/>
            </a:xfrm>
            <a:custGeom>
              <a:avLst/>
              <a:gdLst>
                <a:gd name="T0" fmla="*/ 0 w 53"/>
                <a:gd name="T1" fmla="*/ 50 h 229"/>
                <a:gd name="T2" fmla="*/ 52 w 53"/>
                <a:gd name="T3" fmla="*/ 0 h 229"/>
                <a:gd name="T4" fmla="*/ 52 w 53"/>
                <a:gd name="T5" fmla="*/ 176 h 229"/>
                <a:gd name="T6" fmla="*/ 0 w 53"/>
                <a:gd name="T7" fmla="*/ 228 h 229"/>
                <a:gd name="T8" fmla="*/ 0 w 53"/>
                <a:gd name="T9" fmla="*/ 50 h 229"/>
                <a:gd name="T10" fmla="*/ 0 60000 65536"/>
                <a:gd name="T11" fmla="*/ 0 60000 65536"/>
                <a:gd name="T12" fmla="*/ 0 60000 65536"/>
                <a:gd name="T13" fmla="*/ 0 60000 65536"/>
                <a:gd name="T14" fmla="*/ 0 60000 65536"/>
                <a:gd name="T15" fmla="*/ 0 w 53"/>
                <a:gd name="T16" fmla="*/ 0 h 229"/>
                <a:gd name="T17" fmla="*/ 53 w 53"/>
                <a:gd name="T18" fmla="*/ 229 h 229"/>
              </a:gdLst>
              <a:ahLst/>
              <a:cxnLst>
                <a:cxn ang="T10">
                  <a:pos x="T0" y="T1"/>
                </a:cxn>
                <a:cxn ang="T11">
                  <a:pos x="T2" y="T3"/>
                </a:cxn>
                <a:cxn ang="T12">
                  <a:pos x="T4" y="T5"/>
                </a:cxn>
                <a:cxn ang="T13">
                  <a:pos x="T6" y="T7"/>
                </a:cxn>
                <a:cxn ang="T14">
                  <a:pos x="T8" y="T9"/>
                </a:cxn>
              </a:cxnLst>
              <a:rect l="T15" t="T16" r="T17" b="T18"/>
              <a:pathLst>
                <a:path w="53" h="229">
                  <a:moveTo>
                    <a:pt x="0" y="50"/>
                  </a:moveTo>
                  <a:lnTo>
                    <a:pt x="52" y="0"/>
                  </a:lnTo>
                  <a:lnTo>
                    <a:pt x="52" y="176"/>
                  </a:lnTo>
                  <a:lnTo>
                    <a:pt x="0" y="228"/>
                  </a:lnTo>
                  <a:lnTo>
                    <a:pt x="0" y="50"/>
                  </a:lnTo>
                </a:path>
              </a:pathLst>
            </a:custGeom>
            <a:solidFill>
              <a:srgbClr val="868686"/>
            </a:solidFill>
            <a:ln w="9525" cap="rnd">
              <a:noFill/>
              <a:round/>
              <a:headEnd type="none" w="sm" len="sm"/>
              <a:tailEnd type="none" w="sm" len="sm"/>
            </a:ln>
          </p:spPr>
          <p:txBody>
            <a:bodyPr/>
            <a:lstStyle/>
            <a:p>
              <a:endParaRPr lang="haw-US"/>
            </a:p>
          </p:txBody>
        </p:sp>
        <p:sp>
          <p:nvSpPr>
            <p:cNvPr id="21" name="Freeform 46"/>
            <p:cNvSpPr>
              <a:spLocks/>
            </p:cNvSpPr>
            <p:nvPr/>
          </p:nvSpPr>
          <p:spPr bwMode="auto">
            <a:xfrm>
              <a:off x="851" y="1150"/>
              <a:ext cx="260" cy="259"/>
            </a:xfrm>
            <a:custGeom>
              <a:avLst/>
              <a:gdLst>
                <a:gd name="T0" fmla="*/ 49 w 260"/>
                <a:gd name="T1" fmla="*/ 30 h 259"/>
                <a:gd name="T2" fmla="*/ 66 w 260"/>
                <a:gd name="T3" fmla="*/ 49 h 259"/>
                <a:gd name="T4" fmla="*/ 146 w 260"/>
                <a:gd name="T5" fmla="*/ 0 h 259"/>
                <a:gd name="T6" fmla="*/ 259 w 260"/>
                <a:gd name="T7" fmla="*/ 114 h 259"/>
                <a:gd name="T8" fmla="*/ 210 w 260"/>
                <a:gd name="T9" fmla="*/ 192 h 259"/>
                <a:gd name="T10" fmla="*/ 227 w 260"/>
                <a:gd name="T11" fmla="*/ 207 h 259"/>
                <a:gd name="T12" fmla="*/ 176 w 260"/>
                <a:gd name="T13" fmla="*/ 258 h 259"/>
                <a:gd name="T14" fmla="*/ 0 w 260"/>
                <a:gd name="T15" fmla="*/ 80 h 259"/>
                <a:gd name="T16" fmla="*/ 49 w 260"/>
                <a:gd name="T17" fmla="*/ 30 h 2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0"/>
                <a:gd name="T28" fmla="*/ 0 h 259"/>
                <a:gd name="T29" fmla="*/ 260 w 260"/>
                <a:gd name="T30" fmla="*/ 259 h 2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0" h="259">
                  <a:moveTo>
                    <a:pt x="49" y="30"/>
                  </a:moveTo>
                  <a:lnTo>
                    <a:pt x="66" y="49"/>
                  </a:lnTo>
                  <a:lnTo>
                    <a:pt x="146" y="0"/>
                  </a:lnTo>
                  <a:lnTo>
                    <a:pt x="259" y="114"/>
                  </a:lnTo>
                  <a:lnTo>
                    <a:pt x="210" y="192"/>
                  </a:lnTo>
                  <a:lnTo>
                    <a:pt x="227" y="207"/>
                  </a:lnTo>
                  <a:lnTo>
                    <a:pt x="176" y="258"/>
                  </a:lnTo>
                  <a:lnTo>
                    <a:pt x="0" y="80"/>
                  </a:lnTo>
                  <a:lnTo>
                    <a:pt x="49" y="30"/>
                  </a:lnTo>
                </a:path>
              </a:pathLst>
            </a:custGeom>
            <a:solidFill>
              <a:srgbClr val="B2B2B2"/>
            </a:solidFill>
            <a:ln w="9525" cap="rnd">
              <a:noFill/>
              <a:round/>
              <a:headEnd type="none" w="sm" len="sm"/>
              <a:tailEnd type="none" w="sm" len="sm"/>
            </a:ln>
          </p:spPr>
          <p:txBody>
            <a:bodyPr/>
            <a:lstStyle/>
            <a:p>
              <a:endParaRPr lang="haw-US"/>
            </a:p>
          </p:txBody>
        </p:sp>
        <p:sp>
          <p:nvSpPr>
            <p:cNvPr id="22" name="Freeform 47"/>
            <p:cNvSpPr>
              <a:spLocks/>
            </p:cNvSpPr>
            <p:nvPr/>
          </p:nvSpPr>
          <p:spPr bwMode="auto">
            <a:xfrm>
              <a:off x="825" y="1531"/>
              <a:ext cx="151" cy="162"/>
            </a:xfrm>
            <a:custGeom>
              <a:avLst/>
              <a:gdLst>
                <a:gd name="T0" fmla="*/ 25 w 151"/>
                <a:gd name="T1" fmla="*/ 0 h 162"/>
                <a:gd name="T2" fmla="*/ 150 w 151"/>
                <a:gd name="T3" fmla="*/ 123 h 162"/>
                <a:gd name="T4" fmla="*/ 123 w 151"/>
                <a:gd name="T5" fmla="*/ 161 h 162"/>
                <a:gd name="T6" fmla="*/ 0 w 151"/>
                <a:gd name="T7" fmla="*/ 37 h 162"/>
                <a:gd name="T8" fmla="*/ 25 w 151"/>
                <a:gd name="T9" fmla="*/ 0 h 162"/>
                <a:gd name="T10" fmla="*/ 0 60000 65536"/>
                <a:gd name="T11" fmla="*/ 0 60000 65536"/>
                <a:gd name="T12" fmla="*/ 0 60000 65536"/>
                <a:gd name="T13" fmla="*/ 0 60000 65536"/>
                <a:gd name="T14" fmla="*/ 0 60000 65536"/>
                <a:gd name="T15" fmla="*/ 0 w 151"/>
                <a:gd name="T16" fmla="*/ 0 h 162"/>
                <a:gd name="T17" fmla="*/ 151 w 151"/>
                <a:gd name="T18" fmla="*/ 162 h 162"/>
              </a:gdLst>
              <a:ahLst/>
              <a:cxnLst>
                <a:cxn ang="T10">
                  <a:pos x="T0" y="T1"/>
                </a:cxn>
                <a:cxn ang="T11">
                  <a:pos x="T2" y="T3"/>
                </a:cxn>
                <a:cxn ang="T12">
                  <a:pos x="T4" y="T5"/>
                </a:cxn>
                <a:cxn ang="T13">
                  <a:pos x="T6" y="T7"/>
                </a:cxn>
                <a:cxn ang="T14">
                  <a:pos x="T8" y="T9"/>
                </a:cxn>
              </a:cxnLst>
              <a:rect l="T15" t="T16" r="T17" b="T18"/>
              <a:pathLst>
                <a:path w="151" h="162">
                  <a:moveTo>
                    <a:pt x="25" y="0"/>
                  </a:moveTo>
                  <a:lnTo>
                    <a:pt x="150" y="123"/>
                  </a:lnTo>
                  <a:lnTo>
                    <a:pt x="123" y="161"/>
                  </a:lnTo>
                  <a:lnTo>
                    <a:pt x="0" y="37"/>
                  </a:lnTo>
                  <a:lnTo>
                    <a:pt x="25" y="0"/>
                  </a:lnTo>
                </a:path>
              </a:pathLst>
            </a:custGeom>
            <a:solidFill>
              <a:srgbClr val="969696"/>
            </a:solidFill>
            <a:ln w="9525" cap="rnd">
              <a:noFill/>
              <a:round/>
              <a:headEnd type="none" w="sm" len="sm"/>
              <a:tailEnd type="none" w="sm" len="sm"/>
            </a:ln>
          </p:spPr>
          <p:txBody>
            <a:bodyPr/>
            <a:lstStyle/>
            <a:p>
              <a:endParaRPr lang="haw-US"/>
            </a:p>
          </p:txBody>
        </p:sp>
      </p:grpSp>
      <p:sp>
        <p:nvSpPr>
          <p:cNvPr id="23" name="Pfeil nach links und rechts 121"/>
          <p:cNvSpPr/>
          <p:nvPr/>
        </p:nvSpPr>
        <p:spPr bwMode="auto">
          <a:xfrm rot="5400000">
            <a:off x="6252047" y="3031331"/>
            <a:ext cx="539750"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24" name="Rectangle 72"/>
          <p:cNvSpPr>
            <a:spLocks noChangeArrowheads="1"/>
          </p:cNvSpPr>
          <p:nvPr/>
        </p:nvSpPr>
        <p:spPr bwMode="auto">
          <a:xfrm>
            <a:off x="4932040" y="1354138"/>
            <a:ext cx="2803525" cy="431800"/>
          </a:xfrm>
          <a:prstGeom prst="rect">
            <a:avLst/>
          </a:prstGeom>
          <a:noFill/>
          <a:ln w="9525">
            <a:noFill/>
            <a:miter lim="800000"/>
            <a:headEnd/>
            <a:tailEnd/>
          </a:ln>
          <a:effectLst/>
        </p:spPr>
        <p:txBody>
          <a:bodyPr lIns="84138" tIns="42862" rIns="84138" bIns="42862">
            <a:spAutoFit/>
          </a:bodyPr>
          <a:lstStyle/>
          <a:p>
            <a:pPr marL="312738" indent="-312738" algn="ctr" defTabSz="758825" eaLnBrk="0" hangingPunct="0">
              <a:lnSpc>
                <a:spcPct val="120000"/>
              </a:lnSpc>
              <a:defRPr/>
            </a:pPr>
            <a:r>
              <a:rPr lang="en-US" sz="2000" b="1" dirty="0">
                <a:solidFill>
                  <a:srgbClr val="000000"/>
                </a:solidFill>
                <a:effectLst>
                  <a:outerShdw blurRad="38100" dist="38100" dir="2700000" algn="tl">
                    <a:srgbClr val="C0C0C0"/>
                  </a:outerShdw>
                </a:effectLst>
                <a:latin typeface="Calibri" pitchFamily="34" charset="0"/>
                <a:cs typeface="Calibri" pitchFamily="34" charset="0"/>
              </a:rPr>
              <a:t>Thin Clients</a:t>
            </a:r>
          </a:p>
        </p:txBody>
      </p:sp>
      <p:sp>
        <p:nvSpPr>
          <p:cNvPr id="25" name="Rectangle 71"/>
          <p:cNvSpPr>
            <a:spLocks noChangeArrowheads="1"/>
          </p:cNvSpPr>
          <p:nvPr/>
        </p:nvSpPr>
        <p:spPr bwMode="auto">
          <a:xfrm>
            <a:off x="5811515" y="5778500"/>
            <a:ext cx="1609725" cy="431800"/>
          </a:xfrm>
          <a:prstGeom prst="rect">
            <a:avLst/>
          </a:prstGeom>
          <a:noFill/>
          <a:ln w="9525">
            <a:noFill/>
            <a:miter lim="800000"/>
            <a:headEnd/>
            <a:tailEnd/>
          </a:ln>
          <a:effectLst/>
        </p:spPr>
        <p:txBody>
          <a:bodyPr lIns="84138" tIns="42862" rIns="84138" bIns="42862">
            <a:spAutoFit/>
          </a:bodyPr>
          <a:lstStyle/>
          <a:p>
            <a:pPr marL="312738" indent="-312738" algn="ctr" defTabSz="758825" eaLnBrk="0" hangingPunct="0">
              <a:lnSpc>
                <a:spcPct val="120000"/>
              </a:lnSpc>
              <a:defRPr/>
            </a:pPr>
            <a:r>
              <a:rPr lang="de-AT" sz="2000" b="1" dirty="0">
                <a:solidFill>
                  <a:srgbClr val="000000"/>
                </a:solidFill>
                <a:effectLst>
                  <a:outerShdw blurRad="38100" dist="38100" dir="2700000" algn="tl">
                    <a:srgbClr val="C0C0C0"/>
                  </a:outerShdw>
                </a:effectLst>
                <a:latin typeface="Calibri" pitchFamily="34" charset="0"/>
                <a:cs typeface="Calibri" pitchFamily="34" charset="0"/>
              </a:rPr>
              <a:t>Data-Tier</a:t>
            </a:r>
          </a:p>
        </p:txBody>
      </p:sp>
      <p:pic>
        <p:nvPicPr>
          <p:cNvPr id="26" name="Picture 3"/>
          <p:cNvPicPr>
            <a:picLocks noChangeAspect="1" noChangeArrowheads="1"/>
          </p:cNvPicPr>
          <p:nvPr/>
        </p:nvPicPr>
        <p:blipFill>
          <a:blip r:embed="rId3" cstate="print"/>
          <a:srcRect/>
          <a:stretch>
            <a:fillRect/>
          </a:stretch>
        </p:blipFill>
        <p:spPr bwMode="auto">
          <a:xfrm>
            <a:off x="5235253" y="2095500"/>
            <a:ext cx="681037" cy="733425"/>
          </a:xfrm>
          <a:prstGeom prst="rect">
            <a:avLst/>
          </a:prstGeom>
          <a:noFill/>
          <a:ln w="9525">
            <a:noFill/>
            <a:miter lim="800000"/>
            <a:headEnd/>
            <a:tailEnd/>
          </a:ln>
        </p:spPr>
      </p:pic>
      <p:pic>
        <p:nvPicPr>
          <p:cNvPr id="27" name="Picture 11" descr="http://www.clker.com/cliparts/4/b/c/3/1238703549780418638adam_lowe_MacBook.svg.thumb.png"/>
          <p:cNvPicPr>
            <a:picLocks noChangeAspect="1" noChangeArrowheads="1"/>
          </p:cNvPicPr>
          <p:nvPr/>
        </p:nvPicPr>
        <p:blipFill>
          <a:blip r:embed="rId4" cstate="print"/>
          <a:srcRect/>
          <a:stretch>
            <a:fillRect/>
          </a:stretch>
        </p:blipFill>
        <p:spPr bwMode="auto">
          <a:xfrm>
            <a:off x="6036940" y="1911350"/>
            <a:ext cx="952500" cy="742950"/>
          </a:xfrm>
          <a:prstGeom prst="rect">
            <a:avLst/>
          </a:prstGeom>
          <a:noFill/>
          <a:ln w="9525">
            <a:noFill/>
            <a:miter lim="800000"/>
            <a:headEnd/>
            <a:tailEnd/>
          </a:ln>
        </p:spPr>
      </p:pic>
      <p:sp>
        <p:nvSpPr>
          <p:cNvPr id="28" name="Pfeil nach links und rechts 134"/>
          <p:cNvSpPr/>
          <p:nvPr/>
        </p:nvSpPr>
        <p:spPr bwMode="auto">
          <a:xfrm rot="3310792">
            <a:off x="5558309" y="3144044"/>
            <a:ext cx="612775"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29" name="Pfeil nach links und rechts 135"/>
          <p:cNvSpPr/>
          <p:nvPr/>
        </p:nvSpPr>
        <p:spPr bwMode="auto">
          <a:xfrm rot="7330336">
            <a:off x="6910859" y="3153569"/>
            <a:ext cx="612775" cy="122237"/>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30" name="Flussdiagramm: Magnetplattenspeicher 136"/>
          <p:cNvSpPr/>
          <p:nvPr/>
        </p:nvSpPr>
        <p:spPr bwMode="auto">
          <a:xfrm>
            <a:off x="6716390" y="5305425"/>
            <a:ext cx="381000" cy="361950"/>
          </a:xfrm>
          <a:prstGeom prst="flowChartMagneticDisk">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31" name="Pfeil nach links und rechts 137"/>
          <p:cNvSpPr/>
          <p:nvPr/>
        </p:nvSpPr>
        <p:spPr bwMode="auto">
          <a:xfrm rot="5400000">
            <a:off x="6328246" y="4717257"/>
            <a:ext cx="492125" cy="131762"/>
          </a:xfrm>
          <a:prstGeom prst="leftRightArrow">
            <a:avLst/>
          </a:prstGeom>
          <a:solidFill>
            <a:schemeClr val="accent6">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defRPr/>
            </a:pPr>
            <a:endParaRPr lang="de-AT">
              <a:cs typeface="+mn-cs"/>
            </a:endParaRPr>
          </a:p>
        </p:txBody>
      </p:sp>
      <p:sp>
        <p:nvSpPr>
          <p:cNvPr id="32" name="Rectangle 71"/>
          <p:cNvSpPr>
            <a:spLocks noChangeArrowheads="1"/>
          </p:cNvSpPr>
          <p:nvPr/>
        </p:nvSpPr>
        <p:spPr bwMode="auto">
          <a:xfrm>
            <a:off x="7140773" y="3073684"/>
            <a:ext cx="2057400" cy="1193800"/>
          </a:xfrm>
          <a:prstGeom prst="rect">
            <a:avLst/>
          </a:prstGeom>
          <a:noFill/>
          <a:ln w="9525">
            <a:noFill/>
            <a:miter lim="800000"/>
            <a:headEnd/>
            <a:tailEnd/>
          </a:ln>
          <a:effectLst/>
        </p:spPr>
        <p:txBody>
          <a:bodyPr lIns="84138" tIns="42862" rIns="84138" bIns="42862">
            <a:spAutoFit/>
          </a:bodyPr>
          <a:lstStyle/>
          <a:p>
            <a:pPr algn="ctr" defTabSz="758825" eaLnBrk="0" hangingPunct="0">
              <a:lnSpc>
                <a:spcPct val="120000"/>
              </a:lnSpc>
              <a:defRPr/>
            </a:pPr>
            <a:r>
              <a:rPr lang="de-AT" sz="2000" b="1" dirty="0" err="1">
                <a:solidFill>
                  <a:srgbClr val="000000"/>
                </a:solidFill>
                <a:effectLst>
                  <a:outerShdw blurRad="38100" dist="38100" dir="2700000" algn="tl">
                    <a:srgbClr val="C0C0C0"/>
                  </a:outerShdw>
                </a:effectLst>
                <a:latin typeface="Calibri" pitchFamily="34" charset="0"/>
                <a:cs typeface="Calibri" pitchFamily="34" charset="0"/>
              </a:rPr>
              <a:t>Middle</a:t>
            </a:r>
            <a:r>
              <a:rPr lang="de-AT" sz="2000" b="1" dirty="0">
                <a:solidFill>
                  <a:srgbClr val="000000"/>
                </a:solidFill>
                <a:effectLst>
                  <a:outerShdw blurRad="38100" dist="38100" dir="2700000" algn="tl">
                    <a:srgbClr val="C0C0C0"/>
                  </a:outerShdw>
                </a:effectLst>
                <a:latin typeface="Calibri" pitchFamily="34" charset="0"/>
                <a:cs typeface="Calibri" pitchFamily="34" charset="0"/>
              </a:rPr>
              <a:t>-Tier: </a:t>
            </a:r>
            <a:br>
              <a:rPr lang="de-AT" sz="2000" b="1" dirty="0">
                <a:solidFill>
                  <a:srgbClr val="000000"/>
                </a:solidFill>
                <a:effectLst>
                  <a:outerShdw blurRad="38100" dist="38100" dir="2700000" algn="tl">
                    <a:srgbClr val="C0C0C0"/>
                  </a:outerShdw>
                </a:effectLst>
                <a:latin typeface="Calibri" pitchFamily="34" charset="0"/>
                <a:cs typeface="Calibri" pitchFamily="34" charset="0"/>
              </a:rPr>
            </a:br>
            <a:r>
              <a:rPr lang="de-AT" sz="2000" b="1" dirty="0" err="1">
                <a:solidFill>
                  <a:srgbClr val="000000"/>
                </a:solidFill>
                <a:effectLst>
                  <a:outerShdw blurRad="38100" dist="38100" dir="2700000" algn="tl">
                    <a:srgbClr val="C0C0C0"/>
                  </a:outerShdw>
                </a:effectLst>
                <a:latin typeface="Calibri" pitchFamily="34" charset="0"/>
                <a:cs typeface="Calibri" pitchFamily="34" charset="0"/>
              </a:rPr>
              <a:t>Logic</a:t>
            </a:r>
            <a:r>
              <a:rPr lang="de-AT" sz="2000" b="1" dirty="0">
                <a:solidFill>
                  <a:srgbClr val="000000"/>
                </a:solidFill>
                <a:effectLst>
                  <a:outerShdw blurRad="38100" dist="38100" dir="2700000" algn="tl">
                    <a:srgbClr val="C0C0C0"/>
                  </a:outerShdw>
                </a:effectLst>
                <a:latin typeface="Calibri" pitchFamily="34" charset="0"/>
                <a:cs typeface="Calibri" pitchFamily="34" charset="0"/>
              </a:rPr>
              <a:t> + Services (Middleware)</a:t>
            </a:r>
          </a:p>
        </p:txBody>
      </p:sp>
      <p:pic>
        <p:nvPicPr>
          <p:cNvPr id="33" name="Picture 2" descr="C:\Users\P20058\AppData\Local\Microsoft\Windows\Temporary Internet Files\Low\Content.IE5\2U4633CF\j0434845[1].png"/>
          <p:cNvPicPr>
            <a:picLocks noChangeAspect="1" noChangeArrowheads="1"/>
          </p:cNvPicPr>
          <p:nvPr/>
        </p:nvPicPr>
        <p:blipFill>
          <a:blip r:embed="rId5" cstate="print"/>
          <a:srcRect/>
          <a:stretch>
            <a:fillRect/>
          </a:stretch>
        </p:blipFill>
        <p:spPr bwMode="auto">
          <a:xfrm>
            <a:off x="6202040" y="5114925"/>
            <a:ext cx="771525" cy="771525"/>
          </a:xfrm>
          <a:prstGeom prst="rect">
            <a:avLst/>
          </a:prstGeom>
          <a:noFill/>
          <a:ln w="9525">
            <a:noFill/>
            <a:miter lim="800000"/>
            <a:headEnd/>
            <a:tailEnd/>
          </a:ln>
        </p:spPr>
      </p:pic>
    </p:spTree>
    <p:extLst>
      <p:ext uri="{BB962C8B-B14F-4D97-AF65-F5344CB8AC3E}">
        <p14:creationId xmlns:p14="http://schemas.microsoft.com/office/powerpoint/2010/main" val="18819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9832" y="1484784"/>
            <a:ext cx="5688632" cy="48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ltLang="zh-CN" dirty="0" smtClean="0"/>
              <a:t>Browser Server Architecture</a:t>
            </a:r>
            <a:endParaRPr lang="zh-CN" altLang="en-US" dirty="0"/>
          </a:p>
        </p:txBody>
      </p:sp>
      <p:sp>
        <p:nvSpPr>
          <p:cNvPr id="3" name="Content Placeholder 2"/>
          <p:cNvSpPr>
            <a:spLocks noGrp="1"/>
          </p:cNvSpPr>
          <p:nvPr>
            <p:ph idx="1"/>
          </p:nvPr>
        </p:nvSpPr>
        <p:spPr/>
        <p:txBody>
          <a:bodyPr/>
          <a:lstStyle/>
          <a:p>
            <a:r>
              <a:rPr lang="en-US" altLang="zh-CN" dirty="0" smtClean="0"/>
              <a:t>Extension of the mid-tier architecture</a:t>
            </a:r>
          </a:p>
          <a:p>
            <a:r>
              <a:rPr lang="en-US" altLang="zh-CN" dirty="0" smtClean="0"/>
              <a:t>Expose functions through web services</a:t>
            </a:r>
          </a:p>
          <a:p>
            <a:r>
              <a:rPr lang="en-US" altLang="zh-CN" dirty="0" smtClean="0"/>
              <a:t>Highly scalable</a:t>
            </a:r>
          </a:p>
          <a:p>
            <a:r>
              <a:rPr lang="en-US" altLang="zh-CN" dirty="0" smtClean="0"/>
              <a:t>Network dependent</a:t>
            </a:r>
          </a:p>
          <a:p>
            <a:r>
              <a:rPr lang="en-US" altLang="zh-CN" dirty="0" smtClean="0"/>
              <a:t>Stateless connection</a:t>
            </a:r>
          </a:p>
        </p:txBody>
      </p:sp>
    </p:spTree>
    <p:extLst>
      <p:ext uri="{BB962C8B-B14F-4D97-AF65-F5344CB8AC3E}">
        <p14:creationId xmlns:p14="http://schemas.microsoft.com/office/powerpoint/2010/main" val="183772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B/S-C/S Hybrid Architecture</a:t>
            </a:r>
            <a:endParaRPr lang="zh-CN" altLang="en-US"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78" y="1484784"/>
            <a:ext cx="8321686"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80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771771" y="5076216"/>
            <a:ext cx="3816424" cy="792000"/>
          </a:xfrm>
          <a:prstGeom prst="roundRect">
            <a:avLst/>
          </a:prstGeom>
          <a:solidFill>
            <a:srgbClr val="C00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bg1"/>
                </a:solidFill>
                <a:effectLst/>
                <a:latin typeface="+mn-lt"/>
              </a:rPr>
              <a:t>Virtualization</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200" dirty="0" smtClean="0">
                <a:solidFill>
                  <a:schemeClr val="bg1"/>
                </a:solidFill>
                <a:latin typeface="+mn-lt"/>
              </a:rPr>
              <a:t>Foundation for cloud</a:t>
            </a:r>
            <a:endParaRPr kumimoji="0" lang="zh-CN" altLang="en-US" sz="2200" b="0" i="0" u="none" strike="noStrike" cap="none" normalizeH="0" baseline="0" dirty="0" smtClean="0">
              <a:ln>
                <a:noFill/>
              </a:ln>
              <a:solidFill>
                <a:schemeClr val="bg1"/>
              </a:solidFill>
              <a:effectLst/>
              <a:latin typeface="+mn-lt"/>
            </a:endParaRPr>
          </a:p>
        </p:txBody>
      </p:sp>
      <p:sp>
        <p:nvSpPr>
          <p:cNvPr id="5" name="Rounded Rectangle 4"/>
          <p:cNvSpPr/>
          <p:nvPr/>
        </p:nvSpPr>
        <p:spPr bwMode="auto">
          <a:xfrm>
            <a:off x="3779912" y="4284216"/>
            <a:ext cx="3816424" cy="792000"/>
          </a:xfrm>
          <a:prstGeom prst="roundRect">
            <a:avLst/>
          </a:prstGeom>
          <a:solidFill>
            <a:srgbClr val="FFC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mn-lt"/>
              </a:rPr>
              <a:t>Web Services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200" dirty="0" smtClean="0">
                <a:latin typeface="+mn-lt"/>
              </a:rPr>
              <a:t>Stateless form of cloud services</a:t>
            </a:r>
            <a:endParaRPr kumimoji="0" lang="zh-CN" altLang="en-US" sz="2200" b="0" i="0" u="none" strike="noStrike" cap="none" normalizeH="0" baseline="0" dirty="0" smtClean="0">
              <a:ln>
                <a:noFill/>
              </a:ln>
              <a:effectLst/>
              <a:latin typeface="+mn-lt"/>
            </a:endParaRPr>
          </a:p>
        </p:txBody>
      </p:sp>
      <p:sp>
        <p:nvSpPr>
          <p:cNvPr id="6" name="Rounded Rectangle 5"/>
          <p:cNvSpPr/>
          <p:nvPr/>
        </p:nvSpPr>
        <p:spPr bwMode="auto">
          <a:xfrm>
            <a:off x="3779912" y="3470563"/>
            <a:ext cx="3816424" cy="792000"/>
          </a:xfrm>
          <a:prstGeom prst="roundRect">
            <a:avLst/>
          </a:prstGeom>
          <a:solidFill>
            <a:srgbClr val="0070C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bg1"/>
                </a:solidFill>
                <a:effectLst/>
                <a:latin typeface="+mn-lt"/>
              </a:rPr>
              <a:t>Orchestra/Service Bus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200" dirty="0" smtClean="0">
                <a:solidFill>
                  <a:schemeClr val="bg1"/>
                </a:solidFill>
                <a:latin typeface="+mn-lt"/>
              </a:rPr>
              <a:t>Bridge the cloud with users</a:t>
            </a:r>
            <a:endParaRPr kumimoji="0" lang="zh-CN" altLang="en-US" sz="2200" b="0" i="0" u="none" strike="noStrike" cap="none" normalizeH="0" baseline="0" dirty="0" smtClean="0">
              <a:ln>
                <a:noFill/>
              </a:ln>
              <a:solidFill>
                <a:schemeClr val="bg1"/>
              </a:solidFill>
              <a:effectLst/>
              <a:latin typeface="+mn-lt"/>
            </a:endParaRPr>
          </a:p>
        </p:txBody>
      </p:sp>
      <p:sp>
        <p:nvSpPr>
          <p:cNvPr id="7" name="Rounded Rectangle 6"/>
          <p:cNvSpPr/>
          <p:nvPr/>
        </p:nvSpPr>
        <p:spPr bwMode="auto">
          <a:xfrm>
            <a:off x="3771771" y="2667068"/>
            <a:ext cx="3816424" cy="792000"/>
          </a:xfrm>
          <a:prstGeom prst="roundRect">
            <a:avLst/>
          </a:prstGeom>
          <a:solidFill>
            <a:srgbClr val="00B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bg1"/>
                </a:solidFill>
                <a:effectLst/>
                <a:latin typeface="+mn-lt"/>
              </a:rPr>
              <a:t>Client-side Interfaces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200" dirty="0" smtClean="0">
                <a:solidFill>
                  <a:schemeClr val="bg1"/>
                </a:solidFill>
                <a:latin typeface="+mn-lt"/>
              </a:rPr>
              <a:t>Expose cloud to clients</a:t>
            </a:r>
            <a:endParaRPr kumimoji="0" lang="zh-CN" altLang="en-US" sz="2200" b="0" i="0" u="none" strike="noStrike" cap="none" normalizeH="0" baseline="0" dirty="0" smtClean="0">
              <a:ln>
                <a:noFill/>
              </a:ln>
              <a:solidFill>
                <a:schemeClr val="bg1"/>
              </a:solidFill>
              <a:effectLst/>
              <a:latin typeface="+mn-lt"/>
            </a:endParaRPr>
          </a:p>
        </p:txBody>
      </p:sp>
      <p:sp>
        <p:nvSpPr>
          <p:cNvPr id="2" name="Title 1"/>
          <p:cNvSpPr>
            <a:spLocks noGrp="1"/>
          </p:cNvSpPr>
          <p:nvPr>
            <p:ph type="title"/>
          </p:nvPr>
        </p:nvSpPr>
        <p:spPr/>
        <p:txBody>
          <a:bodyPr>
            <a:normAutofit fontScale="90000"/>
          </a:bodyPr>
          <a:lstStyle/>
          <a:p>
            <a:r>
              <a:rPr lang="en-US" altLang="zh-CN" dirty="0" smtClean="0"/>
              <a:t>Multi-Tier Cloud Software Architecture</a:t>
            </a:r>
            <a:endParaRPr lang="zh-CN" altLang="en-US" dirty="0"/>
          </a:p>
        </p:txBody>
      </p:sp>
      <p:sp>
        <p:nvSpPr>
          <p:cNvPr id="3" name="Content Placeholder 2"/>
          <p:cNvSpPr>
            <a:spLocks noGrp="1"/>
          </p:cNvSpPr>
          <p:nvPr>
            <p:ph idx="1"/>
          </p:nvPr>
        </p:nvSpPr>
        <p:spPr/>
        <p:txBody>
          <a:bodyPr/>
          <a:lstStyle/>
          <a:p>
            <a:r>
              <a:rPr lang="en-US" altLang="zh-CN" dirty="0" smtClean="0"/>
              <a:t>Virtualization</a:t>
            </a:r>
          </a:p>
          <a:p>
            <a:r>
              <a:rPr lang="en-US" altLang="zh-CN" dirty="0" smtClean="0"/>
              <a:t>Web services</a:t>
            </a:r>
          </a:p>
          <a:p>
            <a:r>
              <a:rPr lang="en-US" altLang="zh-CN" dirty="0" smtClean="0"/>
              <a:t>Orchestra / service bus</a:t>
            </a:r>
          </a:p>
          <a:p>
            <a:r>
              <a:rPr lang="en-US" altLang="zh-CN" dirty="0" smtClean="0"/>
              <a:t>Client-side interfaces</a:t>
            </a:r>
            <a:endParaRPr lang="zh-CN" altLang="en-US" dirty="0"/>
          </a:p>
        </p:txBody>
      </p:sp>
    </p:spTree>
    <p:extLst>
      <p:ext uri="{BB962C8B-B14F-4D97-AF65-F5344CB8AC3E}">
        <p14:creationId xmlns:p14="http://schemas.microsoft.com/office/powerpoint/2010/main" val="374055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1676</Words>
  <Application>Microsoft Office PowerPoint</Application>
  <PresentationFormat>On-screen Show (4:3)</PresentationFormat>
  <Paragraphs>351</Paragraphs>
  <Slides>43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Segoe</vt:lpstr>
      <vt:lpstr>宋体</vt:lpstr>
      <vt:lpstr>Arial</vt:lpstr>
      <vt:lpstr>Calibri</vt:lpstr>
      <vt:lpstr>Wingdings</vt:lpstr>
      <vt:lpstr>Office Theme</vt:lpstr>
      <vt:lpstr>Cloud Computing - Basic Architecture</vt:lpstr>
      <vt:lpstr>OK, Cloud Sounds Good, Now What?</vt:lpstr>
      <vt:lpstr>Software Architecture Evolution</vt:lpstr>
      <vt:lpstr>Mainframe Architecture</vt:lpstr>
      <vt:lpstr>Client/Server Architecture</vt:lpstr>
      <vt:lpstr>Middle-Tier Architecture</vt:lpstr>
      <vt:lpstr>Browser Server Architecture</vt:lpstr>
      <vt:lpstr>B/S-C/S Hybrid Architecture</vt:lpstr>
      <vt:lpstr>Multi-Tier Cloud Software Architecture</vt:lpstr>
      <vt:lpstr>First Tier</vt:lpstr>
      <vt:lpstr>Second Tier</vt:lpstr>
      <vt:lpstr>Third Tier</vt:lpstr>
      <vt:lpstr>Fouth Tier</vt:lpstr>
      <vt:lpstr>Programming Models</vt:lpstr>
      <vt:lpstr>Statelessness</vt:lpstr>
      <vt:lpstr>Statelessness</vt:lpstr>
      <vt:lpstr>Statelessness</vt:lpstr>
      <vt:lpstr>Statelessness</vt:lpstr>
      <vt:lpstr>Chunkiness</vt:lpstr>
      <vt:lpstr>Message Passing</vt:lpstr>
      <vt:lpstr>Message Passing</vt:lpstr>
      <vt:lpstr>Cloud Architecture of  Different Vendors</vt:lpstr>
      <vt:lpstr>Amazon Cloud Offering</vt:lpstr>
      <vt:lpstr>Google Cloud Offering</vt:lpstr>
      <vt:lpstr>Google Cloud Offering</vt:lpstr>
      <vt:lpstr>Azure Overview</vt:lpstr>
      <vt:lpstr>Azure Overview</vt:lpstr>
      <vt:lpstr>Inside the Azure Layer</vt:lpstr>
      <vt:lpstr>Inside the Azure Layer</vt:lpstr>
      <vt:lpstr>Inside the Compute Layer</vt:lpstr>
      <vt:lpstr>Inside the Compute Layer</vt:lpstr>
      <vt:lpstr>Web Roles</vt:lpstr>
      <vt:lpstr>Worker Roles</vt:lpstr>
      <vt:lpstr>Agent</vt:lpstr>
      <vt:lpstr>Usage Scenarios</vt:lpstr>
      <vt:lpstr>Scalable Web Application</vt:lpstr>
      <vt:lpstr>PowerPoint Presentation</vt:lpstr>
      <vt:lpstr>PowerPoint Presentation</vt:lpstr>
      <vt:lpstr>Parallel Processing Application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Architecture and Programming</dc:title>
  <dc:creator>Dave</dc:creator>
  <cp:lastModifiedBy>Jiang Xiao</cp:lastModifiedBy>
  <cp:revision>111</cp:revision>
  <dcterms:created xsi:type="dcterms:W3CDTF">2010-08-15T17:56:24Z</dcterms:created>
  <dcterms:modified xsi:type="dcterms:W3CDTF">2013-03-11T04:25:44Z</dcterms:modified>
</cp:coreProperties>
</file>