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3" r:id="rId3"/>
    <p:sldId id="294" r:id="rId4"/>
    <p:sldId id="295" r:id="rId5"/>
    <p:sldId id="296" r:id="rId6"/>
    <p:sldId id="297" r:id="rId7"/>
    <p:sldId id="257" r:id="rId8"/>
    <p:sldId id="303" r:id="rId9"/>
    <p:sldId id="288" r:id="rId10"/>
    <p:sldId id="258" r:id="rId11"/>
    <p:sldId id="279" r:id="rId12"/>
    <p:sldId id="298" r:id="rId13"/>
    <p:sldId id="259" r:id="rId14"/>
    <p:sldId id="272" r:id="rId15"/>
    <p:sldId id="275" r:id="rId16"/>
    <p:sldId id="287" r:id="rId17"/>
    <p:sldId id="260" r:id="rId18"/>
    <p:sldId id="273" r:id="rId19"/>
    <p:sldId id="292" r:id="rId20"/>
    <p:sldId id="261" r:id="rId21"/>
    <p:sldId id="274" r:id="rId22"/>
    <p:sldId id="277" r:id="rId23"/>
    <p:sldId id="263" r:id="rId24"/>
    <p:sldId id="264" r:id="rId25"/>
    <p:sldId id="278" r:id="rId26"/>
    <p:sldId id="289" r:id="rId27"/>
    <p:sldId id="266" r:id="rId28"/>
    <p:sldId id="267" r:id="rId29"/>
    <p:sldId id="268" r:id="rId30"/>
    <p:sldId id="270" r:id="rId31"/>
    <p:sldId id="299" r:id="rId32"/>
    <p:sldId id="300" r:id="rId33"/>
    <p:sldId id="301" r:id="rId34"/>
    <p:sldId id="30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85" autoAdjust="0"/>
  </p:normalViewPr>
  <p:slideViewPr>
    <p:cSldViewPr>
      <p:cViewPr varScale="1">
        <p:scale>
          <a:sx n="61" d="100"/>
          <a:sy n="61" d="100"/>
        </p:scale>
        <p:origin x="16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68E5A-5D35-494E-9A28-AC4C04DB0615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CE1D5-FFEB-4BB7-B43F-2E06F6ED6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4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E1D5-FFEB-4BB7-B43F-2E06F6ED62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5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53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20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13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30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blob service </a:t>
            </a:r>
            <a:r>
              <a:rPr lang="en-US" smtClean="0"/>
              <a:t>from exercise</a:t>
            </a:r>
            <a:r>
              <a:rPr lang="en-US" baseline="0" smtClean="0"/>
              <a:t>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CE1D5-FFEB-4BB7-B43F-2E06F6ED62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1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7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1E4D-555D-4662-AB8B-F98386059D63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C3C2-8A20-428B-B71D-E40CBAA95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1E4D-555D-4662-AB8B-F98386059D63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C3C2-8A20-428B-B71D-E40CBAA95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1E4D-555D-4662-AB8B-F98386059D63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C3C2-8A20-428B-B71D-E40CBAA95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5DACB9-5D84-4CE7-9B4B-05AD977395C1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EEC192-A182-4281-BB3C-80D5823A9B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457200"/>
            <a:ext cx="8382000" cy="5562600"/>
          </a:xfrm>
        </p:spPr>
        <p:txBody>
          <a:bodyPr anchor="ctr" anchorCtr="0">
            <a:normAutofit/>
          </a:bodyPr>
          <a:lstStyle>
            <a:lvl1pPr algn="ctr">
              <a:buNone/>
              <a:defRPr sz="4400" baseline="0">
                <a:latin typeface="+mj-lt"/>
              </a:defRPr>
            </a:lvl1pPr>
            <a:lvl2pPr algn="ctr">
              <a:defRPr baseline="0">
                <a:latin typeface="+mj-lt"/>
              </a:defRPr>
            </a:lvl2pPr>
            <a:lvl3pPr algn="ctr">
              <a:defRPr baseline="0">
                <a:latin typeface="+mj-lt"/>
              </a:defRPr>
            </a:lvl3pPr>
            <a:lvl4pPr algn="ctr">
              <a:defRPr baseline="0">
                <a:latin typeface="+mj-lt"/>
              </a:defRPr>
            </a:lvl4pPr>
            <a:lvl5pPr algn="ctr">
              <a:defRPr baseline="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2331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1E4D-555D-4662-AB8B-F98386059D63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C3C2-8A20-428B-B71D-E40CBAA95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1E4D-555D-4662-AB8B-F98386059D63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C3C2-8A20-428B-B71D-E40CBAA95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1E4D-555D-4662-AB8B-F98386059D63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C3C2-8A20-428B-B71D-E40CBAA95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1E4D-555D-4662-AB8B-F98386059D63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C3C2-8A20-428B-B71D-E40CBAA95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1E4D-555D-4662-AB8B-F98386059D63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C3C2-8A20-428B-B71D-E40CBAA95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1E4D-555D-4662-AB8B-F98386059D63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C3C2-8A20-428B-B71D-E40CBAA95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1E4D-555D-4662-AB8B-F98386059D63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C3C2-8A20-428B-B71D-E40CBAA95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1E4D-555D-4662-AB8B-F98386059D63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C3C2-8A20-428B-B71D-E40CBAA95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C1E4D-555D-4662-AB8B-F98386059D63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4C3C2-8A20-428B-B71D-E40CBAA95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214" y="2590800"/>
            <a:ext cx="9144000" cy="147002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Cloud Computing - Storage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Kingdom 1: Non-Relational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lang="en-US" dirty="0" smtClean="0"/>
              <a:t>Common storage structures include blobs, tables, and queues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Generally don’t enforce data integrity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As a result, they tend to scale very well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Whatever integrity the program requires is the responsibility of the program developer</a:t>
            </a:r>
          </a:p>
          <a:p>
            <a:pPr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Kingdom 2: Relational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n-US" dirty="0" smtClean="0"/>
              <a:t>These are the classic table-based databases such as Oracle and Microsoft SQL Server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They provide data integrity services, such as not allowing a customer to be deleted from the customer table as long as an order in the order table references that customer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Support complex queries involving joins over multiple tables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Harder to scale well, particularly to multiple machines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Often contain legacy data from apps that need to move to cloud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Durable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235006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Three replicas of everything</a:t>
            </a:r>
          </a:p>
          <a:p>
            <a:r>
              <a:rPr lang="en-US" dirty="0" smtClean="0"/>
              <a:t>REST (</a:t>
            </a:r>
            <a:r>
              <a:rPr lang="en-US" altLang="zh-CN" dirty="0" smtClean="0"/>
              <a:t>Representational </a:t>
            </a:r>
            <a:r>
              <a:rPr lang="en-US" altLang="zh-CN" dirty="0"/>
              <a:t>State </a:t>
            </a:r>
            <a:r>
              <a:rPr lang="en-US" altLang="zh-CN" dirty="0" smtClean="0"/>
              <a:t>Transfer) </a:t>
            </a:r>
            <a:r>
              <a:rPr lang="en-US" dirty="0" smtClean="0"/>
              <a:t>API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0600" y="2099192"/>
            <a:ext cx="1304000" cy="1710808"/>
            <a:chOff x="1184784" y="2831692"/>
            <a:chExt cx="1304000" cy="1710808"/>
          </a:xfrm>
        </p:grpSpPr>
        <p:sp>
          <p:nvSpPr>
            <p:cNvPr id="5" name="Flowchart: Multidocument 4"/>
            <p:cNvSpPr/>
            <p:nvPr/>
          </p:nvSpPr>
          <p:spPr>
            <a:xfrm>
              <a:off x="1184784" y="3451118"/>
              <a:ext cx="1273279" cy="1091382"/>
            </a:xfrm>
            <a:prstGeom prst="flowChartMultidocument">
              <a:avLst/>
            </a:prstGeom>
            <a:solidFill>
              <a:schemeClr val="accent2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8196" y="2831692"/>
              <a:ext cx="12105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Blobs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16586" y="2104106"/>
            <a:ext cx="1444898" cy="1567967"/>
            <a:chOff x="3035722" y="2836606"/>
            <a:chExt cx="1444898" cy="1567967"/>
          </a:xfrm>
        </p:grpSpPr>
        <p:grpSp>
          <p:nvGrpSpPr>
            <p:cNvPr id="8" name="Group 17"/>
            <p:cNvGrpSpPr/>
            <p:nvPr/>
          </p:nvGrpSpPr>
          <p:grpSpPr>
            <a:xfrm>
              <a:off x="3035722" y="3431453"/>
              <a:ext cx="1251155" cy="973120"/>
              <a:chOff x="6172200" y="1905000"/>
              <a:chExt cx="685800" cy="533400"/>
            </a:xfrm>
          </p:grpSpPr>
          <p:sp>
            <p:nvSpPr>
              <p:cNvPr id="10" name="Can 9"/>
              <p:cNvSpPr/>
              <p:nvPr/>
            </p:nvSpPr>
            <p:spPr>
              <a:xfrm>
                <a:off x="6172200" y="1905000"/>
                <a:ext cx="381000" cy="381000"/>
              </a:xfrm>
              <a:prstGeom prst="ca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an 10"/>
              <p:cNvSpPr/>
              <p:nvPr/>
            </p:nvSpPr>
            <p:spPr>
              <a:xfrm>
                <a:off x="6477000" y="1981200"/>
                <a:ext cx="381000" cy="381000"/>
              </a:xfrm>
              <a:prstGeom prst="ca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an 11"/>
              <p:cNvSpPr/>
              <p:nvPr/>
            </p:nvSpPr>
            <p:spPr>
              <a:xfrm>
                <a:off x="6324600" y="2057400"/>
                <a:ext cx="381000" cy="381000"/>
              </a:xfrm>
              <a:prstGeom prst="ca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1912" y="2836606"/>
              <a:ext cx="13687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Tables</a:t>
              </a:r>
              <a:endParaRPr lang="en-US" sz="3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76443" y="2099190"/>
            <a:ext cx="2667978" cy="1297858"/>
            <a:chOff x="5066083" y="2841522"/>
            <a:chExt cx="2667978" cy="1297858"/>
          </a:xfrm>
        </p:grpSpPr>
        <p:grpSp>
          <p:nvGrpSpPr>
            <p:cNvPr id="14" name="Group 23"/>
            <p:cNvGrpSpPr/>
            <p:nvPr/>
          </p:nvGrpSpPr>
          <p:grpSpPr>
            <a:xfrm>
              <a:off x="5066083" y="3645310"/>
              <a:ext cx="2667978" cy="494070"/>
              <a:chOff x="3581400" y="4343400"/>
              <a:chExt cx="2057400" cy="381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581400" y="4343400"/>
                <a:ext cx="2057400" cy="381000"/>
              </a:xfrm>
              <a:prstGeom prst="rect">
                <a:avLst/>
              </a:prstGeom>
              <a:solidFill>
                <a:srgbClr val="5CD509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657600" y="4419600"/>
                <a:ext cx="30480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38600" y="4419600"/>
                <a:ext cx="30480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4876800" y="4419600"/>
                <a:ext cx="30480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257800" y="4419600"/>
                <a:ext cx="30480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663386" y="2841522"/>
              <a:ext cx="16193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Queues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884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Storage: Blobs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BLOB = Binary Large Object</a:t>
            </a:r>
          </a:p>
          <a:p>
            <a:pPr indent="0">
              <a:buNone/>
            </a:pPr>
            <a:r>
              <a:rPr lang="en-US" dirty="0" smtClean="0"/>
              <a:t>Storage of binary data in a bucket which is opaque to the storage service</a:t>
            </a:r>
          </a:p>
          <a:p>
            <a:pPr indent="0">
              <a:buNone/>
            </a:pPr>
            <a:r>
              <a:rPr lang="en-US" dirty="0" smtClean="0"/>
              <a:t>Often contains metadata (label on the bucket) that allows one blob to be distinguished from another</a:t>
            </a:r>
          </a:p>
          <a:p>
            <a:pPr indent="0">
              <a:buNone/>
            </a:pPr>
            <a:r>
              <a:rPr lang="en-US" dirty="0" smtClean="0"/>
              <a:t>Example of content: videos, songs, pictures, newspaper articles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BLOB Storage</a:t>
            </a:r>
            <a:endParaRPr lang="en-US" dirty="0"/>
          </a:p>
        </p:txBody>
      </p:sp>
      <p:pic>
        <p:nvPicPr>
          <p:cNvPr id="23554" name="Picture 2" descr="http://www.azurecloudpro.com/wp-images/WindowsAzureBlobStorageConcep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752600"/>
            <a:ext cx="5000625" cy="3962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BLOB Usage Case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295400"/>
            <a:ext cx="8229600" cy="510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1828800"/>
            <a:ext cx="7543800" cy="434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19050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Blob Container: “Mike’s Songs”</a:t>
            </a:r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3716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Storage Service Account: “Song Manager Cloud Program”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2438400"/>
            <a:ext cx="1981200" cy="342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90600" y="25146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Blob 1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66800" y="2895600"/>
            <a:ext cx="1676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43000" y="29718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Metadata</a:t>
            </a:r>
          </a:p>
          <a:p>
            <a:r>
              <a:rPr lang="en-US" sz="1200" dirty="0" smtClean="0"/>
              <a:t>Title=“</a:t>
            </a:r>
            <a:r>
              <a:rPr lang="en-US" sz="1200" dirty="0" err="1" smtClean="0"/>
              <a:t>Layla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Artist=“Clapton”</a:t>
            </a:r>
          </a:p>
          <a:p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1066800" y="4038600"/>
            <a:ext cx="16002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43000" y="41148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</a:t>
            </a:r>
          </a:p>
          <a:p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1219200" y="4419600"/>
            <a:ext cx="1295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71600" y="45720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Block 1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1219200" y="5029200"/>
            <a:ext cx="1295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71600" y="51816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Block 2</a:t>
            </a:r>
            <a:endParaRPr 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Uncommon but Interesting BLOB case: the BLOB Drive</a:t>
            </a:r>
            <a:endParaRPr lang="en-US" dirty="0"/>
          </a:p>
        </p:txBody>
      </p:sp>
      <p:pic>
        <p:nvPicPr>
          <p:cNvPr id="41986" name="Picture 2" descr="Ff803364.23a81dd6-3ed5-487b-88b3-befb59ee0966(en-us,PandP.1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676400"/>
            <a:ext cx="2209800" cy="30384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90600" y="51054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disk drive is mapped onto a blob, thereby allowing legacy apps that use file system disk drives to migrate to the cloud with less work.</a:t>
            </a:r>
          </a:p>
          <a:p>
            <a:endParaRPr lang="en-US" dirty="0" smtClean="0"/>
          </a:p>
          <a:p>
            <a:r>
              <a:rPr lang="en-US" dirty="0" smtClean="0"/>
              <a:t>See Windows Azure Platform SDK and Training Kit, Exploring Windows Azure Storage lab, See the storage Demos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Storage: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indent="0">
              <a:buNone/>
            </a:pPr>
            <a:r>
              <a:rPr lang="en-US" dirty="0" smtClean="0"/>
              <a:t>These are schema-less collections of name-value pairs. You can use them in any convenient way, like a property bag.  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Having said that, you will probably find them most useful in the classic row-column case.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Primary difference from relational tables is the absence of automatic maintenance of relations, for example, no joins are available. But they scale much better than relational tables.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Table Storage</a:t>
            </a:r>
            <a:endParaRPr lang="en-US" dirty="0"/>
          </a:p>
        </p:txBody>
      </p:sp>
      <p:pic>
        <p:nvPicPr>
          <p:cNvPr id="20482" name="Picture 2" descr="http://blogs.msdn.com/blogfiles/jnak/WindowsLiveWriter/SimpleTableStorageWalkthrough_DE36/image_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828799"/>
            <a:ext cx="5943600" cy="40185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Table Usage Case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295400"/>
            <a:ext cx="82296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1828800"/>
            <a:ext cx="7543800" cy="236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19050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“Mike’s Blood Pressure”</a:t>
            </a:r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3716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Storage Service Account: “Health Cloud Data Service”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" y="4343400"/>
            <a:ext cx="75438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38200" y="4419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“Mike’s Glucose</a:t>
            </a:r>
          </a:p>
          <a:p>
            <a:endParaRPr lang="en-US" dirty="0" smtClean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143000" y="2286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Date/Time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Systolic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Diastolic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219200" y="4876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Date/Time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Glucose Reading mmol/l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rgbClr val="FF0000"/>
                </a:solidFill>
              </a:rPr>
              <a:t>Windows Azure</a:t>
            </a:r>
            <a:endParaRPr lang="en-US" dirty="0"/>
          </a:p>
        </p:txBody>
      </p:sp>
      <p:pic>
        <p:nvPicPr>
          <p:cNvPr id="3" name="Picture 11" descr="E:\Pictures\Media Bank\WinAzure_h_rgb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10200" y="2209800"/>
            <a:ext cx="838200" cy="79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5699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Storage: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pPr indent="0">
              <a:buNone/>
            </a:pPr>
            <a:r>
              <a:rPr lang="en-US" dirty="0" smtClean="0"/>
              <a:t>A queue is a classic first-in, first-out data storage structure</a:t>
            </a:r>
          </a:p>
          <a:p>
            <a:pPr indent="0">
              <a:buNone/>
            </a:pPr>
            <a:r>
              <a:rPr lang="en-US" dirty="0" smtClean="0"/>
              <a:t>Primarily used for passing data from one computing job to another in a loosely-coupled fashion</a:t>
            </a:r>
          </a:p>
          <a:p>
            <a:pPr indent="0">
              <a:buNone/>
            </a:pPr>
            <a:r>
              <a:rPr lang="en-US" dirty="0" smtClean="0"/>
              <a:t>Generally not used for long-term storage</a:t>
            </a:r>
          </a:p>
          <a:p>
            <a:pPr indent="0">
              <a:buNone/>
            </a:pPr>
            <a:r>
              <a:rPr lang="en-US" dirty="0" smtClean="0"/>
              <a:t>Scale really well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Queue Storage</a:t>
            </a:r>
            <a:endParaRPr lang="en-US" dirty="0"/>
          </a:p>
        </p:txBody>
      </p:sp>
      <p:pic>
        <p:nvPicPr>
          <p:cNvPr id="17410" name="Picture 2" descr="Ff803364.a6d4d49f-313b-44ba-9b28-a4118db2fac4(en-us,PandP.1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133600"/>
            <a:ext cx="5457825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Queue </a:t>
            </a:r>
            <a:r>
              <a:rPr lang="en-US" dirty="0"/>
              <a:t>U</a:t>
            </a:r>
            <a:r>
              <a:rPr lang="en-US" dirty="0" smtClean="0"/>
              <a:t>sage Case</a:t>
            </a:r>
            <a:endParaRPr lang="en-US" dirty="0"/>
          </a:p>
        </p:txBody>
      </p:sp>
      <p:pic>
        <p:nvPicPr>
          <p:cNvPr id="16386" name="Picture 2" descr="Ff803364.0f064abb-b770-45a4-a6a8-ba251ea27cf8(en-us,PandP.1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62200"/>
            <a:ext cx="6276975" cy="3028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Storage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>
            <a:normAutofit fontScale="77500" lnSpcReduction="20000"/>
          </a:bodyPr>
          <a:lstStyle/>
          <a:p>
            <a:pPr indent="0">
              <a:buNone/>
            </a:pPr>
            <a:r>
              <a:rPr lang="en-US" dirty="0" smtClean="0"/>
              <a:t>This is the familiar database, such as Oracle or MS SQL Server. Made up of tables containing typed columns (schema) and rows (data)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Used when relationships between tables are necessary and complex. For example, an order (row in table of orders) contains a reference to a product (row in table of products) and a customer (row in a table of customers). The customer contains a reference to an address table and payment source table, etc.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Database system itself enforces data integrity, for example, you can’t delete a customer when an order refers to it.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Storage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600200"/>
            <a:ext cx="9906000" cy="4525963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dirty="0" smtClean="0"/>
              <a:t>Have historically been the bottleneck of large systems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Scale well on a single node, often a large fast one, but have more trouble scaling out (e.g. cloud), because of need for consistency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Having said that, most legacy data is in this type of storage, so you won’t lose them any time soon.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Relational Usage Case</a:t>
            </a:r>
            <a:endParaRPr lang="en-US" dirty="0"/>
          </a:p>
        </p:txBody>
      </p:sp>
      <p:pic>
        <p:nvPicPr>
          <p:cNvPr id="12290" name="Picture 2" descr="http://www.readwriteweb.com/images/relational_database_feb09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905000"/>
            <a:ext cx="5810250" cy="3209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Storage Offerings of </a:t>
            </a:r>
            <a:br>
              <a:rPr lang="en-US" dirty="0" smtClean="0"/>
            </a:br>
            <a:r>
              <a:rPr lang="en-US" dirty="0" smtClean="0"/>
              <a:t>Various Cloud Vendors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Amazon’s Storage Offerings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Non-Relational </a:t>
            </a:r>
          </a:p>
          <a:p>
            <a:pPr>
              <a:buNone/>
            </a:pPr>
            <a:r>
              <a:rPr lang="en-US" dirty="0" smtClean="0"/>
              <a:t>		Simple Storage Service, a blob service</a:t>
            </a:r>
          </a:p>
          <a:p>
            <a:pPr>
              <a:buNone/>
            </a:pPr>
            <a:r>
              <a:rPr lang="en-US" dirty="0" smtClean="0"/>
              <a:t>		SimpleDB, a table service</a:t>
            </a:r>
          </a:p>
          <a:p>
            <a:pPr>
              <a:buNone/>
            </a:pPr>
            <a:r>
              <a:rPr lang="en-US" dirty="0" smtClean="0"/>
              <a:t>		Simple Queue service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Relational</a:t>
            </a:r>
          </a:p>
          <a:p>
            <a:pPr>
              <a:buNone/>
            </a:pPr>
            <a:r>
              <a:rPr lang="en-US" dirty="0" smtClean="0"/>
              <a:t>		Relational Database Service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Storage Offerings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Non-relational</a:t>
            </a:r>
          </a:p>
          <a:p>
            <a:pPr>
              <a:buNone/>
            </a:pPr>
            <a:r>
              <a:rPr lang="en-US" dirty="0" smtClean="0"/>
              <a:t>	Blobstore, a blob service</a:t>
            </a:r>
          </a:p>
          <a:p>
            <a:pPr>
              <a:buNone/>
            </a:pPr>
            <a:r>
              <a:rPr lang="en-US" dirty="0" smtClean="0"/>
              <a:t>	Datastore, a table service</a:t>
            </a:r>
          </a:p>
          <a:p>
            <a:pPr>
              <a:buNone/>
            </a:pPr>
            <a:r>
              <a:rPr lang="en-US" dirty="0" smtClean="0"/>
              <a:t>	Memcache, an in-memory caching service to 	speed up performance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Relational </a:t>
            </a:r>
          </a:p>
          <a:p>
            <a:pPr>
              <a:buNone/>
            </a:pPr>
            <a:r>
              <a:rPr lang="en-US" dirty="0" smtClean="0"/>
              <a:t>	Not currently available, but I bet it comes soon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Azure’s Storage Offerings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Non-relational </a:t>
            </a:r>
          </a:p>
          <a:p>
            <a:pPr>
              <a:buNone/>
            </a:pPr>
            <a:r>
              <a:rPr lang="en-US" dirty="0" smtClean="0"/>
              <a:t>	Azure Storage Service (bad acronym) provides blobs, tables, and queues as part of basic account.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Relational</a:t>
            </a:r>
          </a:p>
          <a:p>
            <a:pPr>
              <a:buNone/>
            </a:pPr>
            <a:r>
              <a:rPr lang="en-US" dirty="0" smtClean="0"/>
              <a:t>	SQL Azure is a separate purchase. Basically puts MS SQL Server in the cloud environment. Main snag: currently limited to 50 GB, not huge by current DB standards.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143" y="692696"/>
            <a:ext cx="8382000" cy="465382"/>
          </a:xfrm>
        </p:spPr>
        <p:txBody>
          <a:bodyPr>
            <a:normAutofit fontScale="90000"/>
          </a:bodyPr>
          <a:lstStyle/>
          <a:p>
            <a:r>
              <a:rPr dirty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j-lt"/>
                <a:cs typeface="+mn-cs"/>
              </a:rPr>
              <a:t>Inside </a:t>
            </a:r>
            <a:r>
              <a:rPr lang="en-US" dirty="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j-lt"/>
                <a:cs typeface="+mn-cs"/>
              </a:rPr>
              <a:t>A</a:t>
            </a:r>
            <a:r>
              <a:rPr dirty="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j-lt"/>
                <a:cs typeface="+mn-cs"/>
              </a:rPr>
              <a:t>re </a:t>
            </a:r>
            <a:r>
              <a:rPr lang="en-US" dirty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cs typeface="+mn-cs"/>
              </a:rPr>
              <a:t>M</a:t>
            </a:r>
            <a:r>
              <a:rPr dirty="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j-lt"/>
                <a:cs typeface="+mn-cs"/>
              </a:rPr>
              <a:t>any </a:t>
            </a:r>
            <a:r>
              <a:rPr lang="en-US" dirty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cs typeface="+mn-cs"/>
              </a:rPr>
              <a:t>S</a:t>
            </a:r>
            <a:r>
              <a:rPr dirty="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j-lt"/>
                <a:cs typeface="+mn-cs"/>
              </a:rPr>
              <a:t>ervers</a:t>
            </a:r>
            <a:endParaRPr dirty="0">
              <a:gradFill>
                <a:gsLst>
                  <a:gs pos="3600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  <a:latin typeface="+mj-lt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1520" y="1709133"/>
            <a:ext cx="8435457" cy="3912096"/>
            <a:chOff x="-685800" y="1600200"/>
            <a:chExt cx="10515600" cy="4876800"/>
          </a:xfrm>
        </p:grpSpPr>
        <p:sp>
          <p:nvSpPr>
            <p:cNvPr id="8" name="Cube 7"/>
            <p:cNvSpPr/>
            <p:nvPr/>
          </p:nvSpPr>
          <p:spPr>
            <a:xfrm>
              <a:off x="1143000" y="16002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Cube 8"/>
            <p:cNvSpPr/>
            <p:nvPr/>
          </p:nvSpPr>
          <p:spPr>
            <a:xfrm>
              <a:off x="2971800" y="16002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Cube 9"/>
            <p:cNvSpPr/>
            <p:nvPr/>
          </p:nvSpPr>
          <p:spPr>
            <a:xfrm>
              <a:off x="4800600" y="16002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Cube 10"/>
            <p:cNvSpPr/>
            <p:nvPr/>
          </p:nvSpPr>
          <p:spPr>
            <a:xfrm>
              <a:off x="6629400" y="16002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Cube 11"/>
            <p:cNvSpPr/>
            <p:nvPr/>
          </p:nvSpPr>
          <p:spPr>
            <a:xfrm>
              <a:off x="1143000" y="34290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Cube 12"/>
            <p:cNvSpPr/>
            <p:nvPr/>
          </p:nvSpPr>
          <p:spPr>
            <a:xfrm>
              <a:off x="2971800" y="34290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Cube 13"/>
            <p:cNvSpPr/>
            <p:nvPr/>
          </p:nvSpPr>
          <p:spPr>
            <a:xfrm>
              <a:off x="4800600" y="34290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Cube 14"/>
            <p:cNvSpPr/>
            <p:nvPr/>
          </p:nvSpPr>
          <p:spPr>
            <a:xfrm>
              <a:off x="6629400" y="34290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Cube 15"/>
            <p:cNvSpPr/>
            <p:nvPr/>
          </p:nvSpPr>
          <p:spPr>
            <a:xfrm>
              <a:off x="1143000" y="51054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Cube 16"/>
            <p:cNvSpPr/>
            <p:nvPr/>
          </p:nvSpPr>
          <p:spPr>
            <a:xfrm>
              <a:off x="2971800" y="51054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Cube 17"/>
            <p:cNvSpPr/>
            <p:nvPr/>
          </p:nvSpPr>
          <p:spPr>
            <a:xfrm>
              <a:off x="4800600" y="51054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Cube 18"/>
            <p:cNvSpPr/>
            <p:nvPr/>
          </p:nvSpPr>
          <p:spPr>
            <a:xfrm>
              <a:off x="6629400" y="51054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Cube 19"/>
            <p:cNvSpPr/>
            <p:nvPr/>
          </p:nvSpPr>
          <p:spPr>
            <a:xfrm>
              <a:off x="-685800" y="16002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Cube 20"/>
            <p:cNvSpPr/>
            <p:nvPr/>
          </p:nvSpPr>
          <p:spPr>
            <a:xfrm>
              <a:off x="-685800" y="34290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Cube 21"/>
            <p:cNvSpPr/>
            <p:nvPr/>
          </p:nvSpPr>
          <p:spPr>
            <a:xfrm>
              <a:off x="-685800" y="51054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Cube 22"/>
            <p:cNvSpPr/>
            <p:nvPr/>
          </p:nvSpPr>
          <p:spPr>
            <a:xfrm>
              <a:off x="8458200" y="16002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Cube 23"/>
            <p:cNvSpPr/>
            <p:nvPr/>
          </p:nvSpPr>
          <p:spPr>
            <a:xfrm>
              <a:off x="8458200" y="34290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Cube 24"/>
            <p:cNvSpPr/>
            <p:nvPr/>
          </p:nvSpPr>
          <p:spPr>
            <a:xfrm>
              <a:off x="8458200" y="51054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78410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 Demonstration: </a:t>
            </a:r>
            <a:br>
              <a:rPr lang="en-US" dirty="0" smtClean="0"/>
            </a:br>
            <a:r>
              <a:rPr lang="en-US" dirty="0" smtClean="0"/>
              <a:t>Cloud Table Storage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29" y="1981200"/>
            <a:ext cx="5900142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Windows Azure </a:t>
            </a:r>
            <a:r>
              <a:rPr lang="en-US" altLang="zh-CN" dirty="0" smtClean="0"/>
              <a:t>Storage: A </a:t>
            </a:r>
            <a:r>
              <a:rPr lang="en-US" altLang="zh-CN" dirty="0"/>
              <a:t>closer look at tables</a:t>
            </a:r>
            <a:endParaRPr lang="zh-CN" altLang="en-US" dirty="0"/>
          </a:p>
        </p:txBody>
      </p:sp>
      <p:sp>
        <p:nvSpPr>
          <p:cNvPr id="4" name="Can 3"/>
          <p:cNvSpPr/>
          <p:nvPr/>
        </p:nvSpPr>
        <p:spPr>
          <a:xfrm>
            <a:off x="304800" y="5715000"/>
            <a:ext cx="2323837" cy="914400"/>
          </a:xfrm>
          <a:prstGeom prst="can">
            <a:avLst/>
          </a:prstGeom>
          <a:ln>
            <a:headEnd type="none" w="lg" len="lg"/>
            <a:tailEnd type="stealth" w="lg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1050" dirty="0">
              <a:latin typeface="Arial" charset="0"/>
            </a:endParaRPr>
          </a:p>
        </p:txBody>
      </p:sp>
      <p:grpSp>
        <p:nvGrpSpPr>
          <p:cNvPr id="5" name="Group 138"/>
          <p:cNvGrpSpPr/>
          <p:nvPr/>
        </p:nvGrpSpPr>
        <p:grpSpPr>
          <a:xfrm>
            <a:off x="1240077" y="6070948"/>
            <a:ext cx="457200" cy="423201"/>
            <a:chOff x="1219200" y="6019800"/>
            <a:chExt cx="533400" cy="493734"/>
          </a:xfrm>
        </p:grpSpPr>
        <p:grpSp>
          <p:nvGrpSpPr>
            <p:cNvPr id="6" name="Group 160"/>
            <p:cNvGrpSpPr/>
            <p:nvPr/>
          </p:nvGrpSpPr>
          <p:grpSpPr>
            <a:xfrm>
              <a:off x="1263816" y="6057055"/>
              <a:ext cx="435547" cy="419945"/>
              <a:chOff x="7315183" y="5257805"/>
              <a:chExt cx="579120" cy="558372"/>
            </a:xfrm>
          </p:grpSpPr>
          <p:cxnSp>
            <p:nvCxnSpPr>
              <p:cNvPr id="8" name="Straight Connector 7"/>
              <p:cNvCxnSpPr>
                <a:stCxn id="14" idx="0"/>
                <a:endCxn id="13" idx="2"/>
              </p:cNvCxnSpPr>
              <p:nvPr/>
            </p:nvCxnSpPr>
            <p:spPr bwMode="auto">
              <a:xfrm rot="16200000" flipV="1">
                <a:off x="7627974" y="5383418"/>
                <a:ext cx="55922" cy="102382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/>
              <p:cNvCxnSpPr>
                <a:stCxn id="15" idx="0"/>
                <a:endCxn id="14" idx="2"/>
              </p:cNvCxnSpPr>
              <p:nvPr/>
            </p:nvCxnSpPr>
            <p:spPr bwMode="auto">
              <a:xfrm rot="16200000" flipV="1">
                <a:off x="7730356" y="5588183"/>
                <a:ext cx="55922" cy="102382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>
                <a:stCxn id="13" idx="2"/>
                <a:endCxn id="16" idx="0"/>
              </p:cNvCxnSpPr>
              <p:nvPr/>
            </p:nvCxnSpPr>
            <p:spPr bwMode="auto">
              <a:xfrm rot="5400000">
                <a:off x="7525592" y="5383417"/>
                <a:ext cx="55922" cy="102382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rot="16200000" flipV="1">
                <a:off x="7525881" y="5582991"/>
                <a:ext cx="55922" cy="102382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rot="5400000">
                <a:off x="7423499" y="5582990"/>
                <a:ext cx="55922" cy="102382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Rectangle 12"/>
              <p:cNvSpPr/>
              <p:nvPr/>
            </p:nvSpPr>
            <p:spPr bwMode="auto">
              <a:xfrm>
                <a:off x="7519947" y="5257805"/>
                <a:ext cx="169592" cy="14884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endParaRPr lang="en-US" sz="24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7622329" y="5462570"/>
                <a:ext cx="169592" cy="14884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endParaRPr lang="en-US" sz="24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7724711" y="5667334"/>
                <a:ext cx="169592" cy="14884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endParaRPr lang="en-US" sz="24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7417565" y="5462570"/>
                <a:ext cx="169592" cy="14884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endParaRPr lang="en-US" sz="24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7315183" y="5667334"/>
                <a:ext cx="169592" cy="14884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endParaRPr lang="en-US" sz="24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7519947" y="5667334"/>
                <a:ext cx="169592" cy="14884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endParaRPr lang="en-US" sz="2400" dirty="0" smtClean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1219200" y="6019800"/>
              <a:ext cx="533400" cy="49373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oup 126"/>
          <p:cNvGrpSpPr/>
          <p:nvPr/>
        </p:nvGrpSpPr>
        <p:grpSpPr>
          <a:xfrm>
            <a:off x="417518" y="6126479"/>
            <a:ext cx="617819" cy="370688"/>
            <a:chOff x="285720" y="1142984"/>
            <a:chExt cx="2500330" cy="1500198"/>
          </a:xfrm>
        </p:grpSpPr>
        <p:sp>
          <p:nvSpPr>
            <p:cNvPr id="20" name="Flowchart: Display 19"/>
            <p:cNvSpPr/>
            <p:nvPr/>
          </p:nvSpPr>
          <p:spPr bwMode="auto">
            <a:xfrm rot="5400000">
              <a:off x="321439" y="1678769"/>
              <a:ext cx="357190" cy="285752"/>
            </a:xfrm>
            <a:prstGeom prst="flowChartDisplay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200" dirty="0" smtClean="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cxnSp>
          <p:nvCxnSpPr>
            <p:cNvPr id="21" name="Straight Connector 20"/>
            <p:cNvCxnSpPr>
              <a:endCxn id="24" idx="0"/>
            </p:cNvCxnSpPr>
            <p:nvPr/>
          </p:nvCxnSpPr>
          <p:spPr bwMode="auto">
            <a:xfrm rot="10800000" flipV="1">
              <a:off x="714348" y="1142984"/>
              <a:ext cx="642942" cy="4286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29" idx="0"/>
            </p:cNvCxnSpPr>
            <p:nvPr/>
          </p:nvCxnSpPr>
          <p:spPr bwMode="auto">
            <a:xfrm rot="16200000" flipH="1">
              <a:off x="892943" y="1607331"/>
              <a:ext cx="1000132" cy="7143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27" idx="0"/>
            </p:cNvCxnSpPr>
            <p:nvPr/>
          </p:nvCxnSpPr>
          <p:spPr bwMode="auto">
            <a:xfrm>
              <a:off x="1357290" y="1142984"/>
              <a:ext cx="857256" cy="4286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Rounded Rectangle 23"/>
            <p:cNvSpPr/>
            <p:nvPr/>
          </p:nvSpPr>
          <p:spPr bwMode="auto">
            <a:xfrm>
              <a:off x="285720" y="1571612"/>
              <a:ext cx="857256" cy="500066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Flowchart: Display 24"/>
            <p:cNvSpPr/>
            <p:nvPr/>
          </p:nvSpPr>
          <p:spPr bwMode="auto">
            <a:xfrm rot="5400000">
              <a:off x="678629" y="1678769"/>
              <a:ext cx="357190" cy="285752"/>
            </a:xfrm>
            <a:prstGeom prst="flowChartDisplay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200" dirty="0" smtClean="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6" name="Flowchart: Display 25"/>
            <p:cNvSpPr/>
            <p:nvPr/>
          </p:nvSpPr>
          <p:spPr bwMode="auto">
            <a:xfrm rot="5400000">
              <a:off x="1678761" y="1678769"/>
              <a:ext cx="357190" cy="285752"/>
            </a:xfrm>
            <a:prstGeom prst="flowChartDisplay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200" dirty="0" smtClean="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643042" y="1571612"/>
              <a:ext cx="1143008" cy="500066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Flowchart: Display 27"/>
            <p:cNvSpPr/>
            <p:nvPr/>
          </p:nvSpPr>
          <p:spPr bwMode="auto">
            <a:xfrm rot="5400000">
              <a:off x="2035951" y="1678769"/>
              <a:ext cx="357190" cy="285752"/>
            </a:xfrm>
            <a:prstGeom prst="flowChartDisplay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200" dirty="0" smtClean="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1142976" y="2143116"/>
              <a:ext cx="571504" cy="500066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lowchart: Display 29"/>
            <p:cNvSpPr/>
            <p:nvPr/>
          </p:nvSpPr>
          <p:spPr bwMode="auto">
            <a:xfrm rot="5400000">
              <a:off x="1250133" y="2250273"/>
              <a:ext cx="357190" cy="285752"/>
            </a:xfrm>
            <a:prstGeom prst="flowChartDisplay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200" dirty="0" smtClean="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31" name="Flowchart: Display 30"/>
            <p:cNvSpPr/>
            <p:nvPr/>
          </p:nvSpPr>
          <p:spPr bwMode="auto">
            <a:xfrm rot="5400000">
              <a:off x="2393141" y="1678769"/>
              <a:ext cx="357190" cy="285752"/>
            </a:xfrm>
            <a:prstGeom prst="flowChartDisplay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200" dirty="0" smtClean="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1967471" y="6128650"/>
            <a:ext cx="130067" cy="32516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1999987" y="6258716"/>
            <a:ext cx="65033" cy="650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dirty="0" smtClean="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99987" y="6356266"/>
            <a:ext cx="65033" cy="650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dirty="0" smtClean="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162570" y="6128650"/>
            <a:ext cx="130067" cy="32516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2195087" y="6258716"/>
            <a:ext cx="65033" cy="650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dirty="0" smtClean="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195087" y="6356266"/>
            <a:ext cx="65033" cy="650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dirty="0" smtClean="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357670" y="6128650"/>
            <a:ext cx="130067" cy="32516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2195087" y="6161166"/>
            <a:ext cx="65033" cy="650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dirty="0" smtClean="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2390186" y="6356266"/>
            <a:ext cx="65033" cy="650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dirty="0" smtClean="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762000" y="1371600"/>
            <a:ext cx="8229600" cy="4259317"/>
          </a:xfrm>
          <a:prstGeom prst="ellipse">
            <a:avLst/>
          </a:prstGeom>
          <a:solidFill>
            <a:schemeClr val="accent2">
              <a:lumMod val="5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2000" dirty="0" smtClean="0"/>
          </a:p>
        </p:txBody>
      </p:sp>
      <p:cxnSp>
        <p:nvCxnSpPr>
          <p:cNvPr id="42" name="Straight Connector 41"/>
          <p:cNvCxnSpPr>
            <a:stCxn id="89" idx="2"/>
            <a:endCxn id="41" idx="2"/>
          </p:cNvCxnSpPr>
          <p:nvPr/>
        </p:nvCxnSpPr>
        <p:spPr bwMode="auto">
          <a:xfrm rot="10800000">
            <a:off x="762001" y="3501260"/>
            <a:ext cx="312003" cy="2785241"/>
          </a:xfrm>
          <a:prstGeom prst="line">
            <a:avLst/>
          </a:prstGeom>
          <a:noFill/>
          <a:ln w="63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1665871" y="5586024"/>
            <a:ext cx="4026892" cy="1000981"/>
          </a:xfrm>
          <a:prstGeom prst="line">
            <a:avLst/>
          </a:prstGeom>
          <a:noFill/>
          <a:ln w="63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Can 43"/>
          <p:cNvSpPr/>
          <p:nvPr/>
        </p:nvSpPr>
        <p:spPr bwMode="auto">
          <a:xfrm>
            <a:off x="1447800" y="2743200"/>
            <a:ext cx="1752600" cy="1752600"/>
          </a:xfrm>
          <a:prstGeom prst="can">
            <a:avLst/>
          </a:prstGeom>
          <a:ln>
            <a:headEnd/>
            <a:tailEnd type="none" w="lg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defTabSz="914099"/>
            <a:endParaRPr lang="en-US" sz="1600" dirty="0" smtClean="0">
              <a:solidFill>
                <a:srgbClr val="A2998A"/>
              </a:solidFill>
              <a:latin typeface="Segoe"/>
              <a:cs typeface="Arial" pitchFamily="34" charset="0"/>
            </a:endParaRPr>
          </a:p>
        </p:txBody>
      </p:sp>
      <p:grpSp>
        <p:nvGrpSpPr>
          <p:cNvPr id="45" name="Group 60"/>
          <p:cNvGrpSpPr/>
          <p:nvPr/>
        </p:nvGrpSpPr>
        <p:grpSpPr>
          <a:xfrm>
            <a:off x="2363057" y="2057400"/>
            <a:ext cx="5256943" cy="1240604"/>
            <a:chOff x="2363057" y="2057400"/>
            <a:chExt cx="5256943" cy="1240604"/>
          </a:xfrm>
        </p:grpSpPr>
        <p:cxnSp>
          <p:nvCxnSpPr>
            <p:cNvPr id="46" name="Straight Connector 45"/>
            <p:cNvCxnSpPr/>
            <p:nvPr/>
          </p:nvCxnSpPr>
          <p:spPr>
            <a:xfrm rot="5400000">
              <a:off x="2147852" y="2292834"/>
              <a:ext cx="1220375" cy="78996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513743" y="2618198"/>
              <a:ext cx="806525" cy="5325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3124200" y="2057400"/>
              <a:ext cx="4495800" cy="609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76600" y="2209800"/>
              <a:ext cx="1219200" cy="338554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noAutofit/>
            </a:bodyPr>
            <a:lstStyle/>
            <a:p>
              <a:pPr algn="ctr" defTabSz="914099" eaLnBrk="0" hangingPunct="0"/>
              <a:r>
                <a:rPr lang="en-US" sz="1600" b="1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Table</a:t>
              </a:r>
              <a:endParaRPr lang="en-US" sz="16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86600" y="2174697"/>
              <a:ext cx="500066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. . .</a:t>
              </a:r>
              <a:endParaRPr lang="en-US" sz="16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72000" y="2209800"/>
              <a:ext cx="1219200" cy="338554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noAutofit/>
            </a:bodyPr>
            <a:lstStyle/>
            <a:p>
              <a:pPr algn="ctr" defTabSz="914099" eaLnBrk="0" hangingPunct="0"/>
              <a:r>
                <a:rPr lang="en-US" sz="1600" b="1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Table</a:t>
              </a:r>
              <a:endParaRPr lang="en-US" sz="16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67400" y="2209800"/>
              <a:ext cx="1219200" cy="338554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>
              <a:noAutofit/>
            </a:bodyPr>
            <a:lstStyle/>
            <a:p>
              <a:pPr algn="ctr" defTabSz="914099" eaLnBrk="0" hangingPunct="0"/>
              <a:r>
                <a:rPr lang="en-US" sz="1600" b="1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Table</a:t>
              </a:r>
              <a:endParaRPr lang="en-US" sz="16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62"/>
          <p:cNvGrpSpPr/>
          <p:nvPr/>
        </p:nvGrpSpPr>
        <p:grpSpPr>
          <a:xfrm>
            <a:off x="3657600" y="2526080"/>
            <a:ext cx="3352800" cy="902920"/>
            <a:chOff x="3657600" y="2526080"/>
            <a:chExt cx="3352800" cy="902920"/>
          </a:xfrm>
        </p:grpSpPr>
        <p:sp>
          <p:nvSpPr>
            <p:cNvPr id="54" name="Rounded Rectangle 53"/>
            <p:cNvSpPr/>
            <p:nvPr/>
          </p:nvSpPr>
          <p:spPr>
            <a:xfrm>
              <a:off x="3657600" y="2895601"/>
              <a:ext cx="3352800" cy="533399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1002">
              <a:schemeClr val="lt1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>
              <a:noAutofit/>
            </a:bodyPr>
            <a:lstStyle/>
            <a:p>
              <a:pPr defTabSz="914099" eaLnBrk="0" hangingPunct="0"/>
              <a:endParaRPr lang="en-US" sz="16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10000" y="2971800"/>
              <a:ext cx="852486" cy="338554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>
              <a:noAutofit/>
            </a:bodyPr>
            <a:lstStyle/>
            <a:p>
              <a:pPr algn="ctr" defTabSz="914099" eaLnBrk="0" hangingPunct="0"/>
              <a:r>
                <a:rPr lang="en-US" sz="1600" b="1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Entity</a:t>
              </a:r>
              <a:endParaRPr lang="en-US" sz="16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77000" y="2971800"/>
              <a:ext cx="500066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. . .</a:t>
              </a:r>
              <a:endParaRPr lang="en-US" sz="16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 rot="10800000" flipV="1">
              <a:off x="3692047" y="2526080"/>
              <a:ext cx="889350" cy="38204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771367" y="2551134"/>
              <a:ext cx="1162833" cy="34446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724400" y="2971800"/>
              <a:ext cx="852486" cy="338554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>
              <a:noAutofit/>
            </a:bodyPr>
            <a:lstStyle/>
            <a:p>
              <a:pPr algn="ctr" defTabSz="914099" eaLnBrk="0" hangingPunct="0"/>
              <a:r>
                <a:rPr lang="en-US" sz="1600" b="1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Entity</a:t>
              </a:r>
              <a:endParaRPr lang="en-US" sz="16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638800" y="2971800"/>
              <a:ext cx="852486" cy="338554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>
              <a:noAutofit/>
            </a:bodyPr>
            <a:lstStyle/>
            <a:p>
              <a:pPr algn="ctr" defTabSz="914099" eaLnBrk="0" hangingPunct="0"/>
              <a:r>
                <a:rPr lang="en-US" sz="1600" b="1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Entity</a:t>
              </a:r>
              <a:endParaRPr lang="en-US" sz="16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1" name="Group 63"/>
          <p:cNvGrpSpPr/>
          <p:nvPr/>
        </p:nvGrpSpPr>
        <p:grpSpPr>
          <a:xfrm>
            <a:off x="4114800" y="3296292"/>
            <a:ext cx="3733800" cy="970908"/>
            <a:chOff x="4114800" y="3296292"/>
            <a:chExt cx="3733800" cy="970908"/>
          </a:xfrm>
        </p:grpSpPr>
        <p:cxnSp>
          <p:nvCxnSpPr>
            <p:cNvPr id="62" name="Straight Connector 61"/>
            <p:cNvCxnSpPr/>
            <p:nvPr/>
          </p:nvCxnSpPr>
          <p:spPr>
            <a:xfrm rot="10800000" flipV="1">
              <a:off x="4114800" y="3296292"/>
              <a:ext cx="1523144" cy="43750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482080" y="3303451"/>
              <a:ext cx="1366520" cy="43034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4114800" y="3733800"/>
              <a:ext cx="3733800" cy="5334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>
              <a:noAutofit/>
            </a:bodyPr>
            <a:lstStyle/>
            <a:p>
              <a:pPr defTabSz="914099" eaLnBrk="0" hangingPunct="0"/>
              <a:endParaRPr lang="en-US" sz="16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191000" y="3810000"/>
              <a:ext cx="1143000" cy="381000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91000" y="3810000"/>
              <a:ext cx="1143008" cy="338554"/>
            </a:xfrm>
            <a:prstGeom prst="rect">
              <a:avLst/>
            </a:prstGeom>
            <a:noFill/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Property</a:t>
              </a:r>
              <a:endParaRPr lang="en-US" sz="16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6629400" y="3810000"/>
              <a:ext cx="1143000" cy="381000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29400" y="3810000"/>
              <a:ext cx="1143008" cy="338554"/>
            </a:xfrm>
            <a:prstGeom prst="rect">
              <a:avLst/>
            </a:prstGeom>
            <a:noFill/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Property</a:t>
              </a:r>
              <a:endParaRPr lang="en-US" sz="16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5410200" y="3810000"/>
              <a:ext cx="1143000" cy="381000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10200" y="3810000"/>
              <a:ext cx="1143008" cy="338554"/>
            </a:xfrm>
            <a:prstGeom prst="rect">
              <a:avLst/>
            </a:prstGeom>
            <a:noFill/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Property</a:t>
              </a:r>
              <a:endParaRPr lang="en-US" sz="16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oup 64"/>
          <p:cNvGrpSpPr/>
          <p:nvPr/>
        </p:nvGrpSpPr>
        <p:grpSpPr>
          <a:xfrm>
            <a:off x="4572000" y="4160122"/>
            <a:ext cx="2362200" cy="869078"/>
            <a:chOff x="4572000" y="4160122"/>
            <a:chExt cx="2362200" cy="869078"/>
          </a:xfrm>
        </p:grpSpPr>
        <p:cxnSp>
          <p:nvCxnSpPr>
            <p:cNvPr id="72" name="Straight Connector 71"/>
            <p:cNvCxnSpPr/>
            <p:nvPr/>
          </p:nvCxnSpPr>
          <p:spPr>
            <a:xfrm rot="16200000" flipH="1">
              <a:off x="6501164" y="4192047"/>
              <a:ext cx="413514" cy="40461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0800000" flipV="1">
              <a:off x="4588268" y="4160122"/>
              <a:ext cx="849127" cy="43071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ounded Rectangle 73"/>
            <p:cNvSpPr/>
            <p:nvPr/>
          </p:nvSpPr>
          <p:spPr>
            <a:xfrm>
              <a:off x="4572000" y="4572000"/>
              <a:ext cx="2362200" cy="457200"/>
            </a:xfrm>
            <a:prstGeom prst="roundRect">
              <a:avLst/>
            </a:prstGeom>
            <a:ln>
              <a:headEnd type="none" w="lg" len="lg"/>
              <a:tailEnd type="stealth" w="lg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19638" y="4643438"/>
              <a:ext cx="714380" cy="30777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Name</a:t>
              </a:r>
              <a:endParaRPr lang="en-US" sz="14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434018" y="4643438"/>
              <a:ext cx="642942" cy="307777"/>
            </a:xfrm>
            <a:prstGeom prst="rect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Type</a:t>
              </a:r>
              <a:endParaRPr lang="en-US" sz="14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76960" y="4643438"/>
              <a:ext cx="714380" cy="307777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>
              <a:noAutofit/>
            </a:bodyPr>
            <a:lstStyle/>
            <a:p>
              <a:pPr algn="ctr" eaLnBrk="0" hangingPunct="0"/>
              <a:r>
                <a:rPr lang="en-US" sz="1400" b="1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</a:t>
              </a:r>
              <a:endParaRPr lang="en-US" sz="14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8" name="Group 65"/>
          <p:cNvGrpSpPr/>
          <p:nvPr/>
        </p:nvGrpSpPr>
        <p:grpSpPr>
          <a:xfrm>
            <a:off x="1600200" y="3276600"/>
            <a:ext cx="1447800" cy="1118175"/>
            <a:chOff x="1600200" y="3276600"/>
            <a:chExt cx="1447800" cy="1118175"/>
          </a:xfrm>
        </p:grpSpPr>
        <p:sp>
          <p:nvSpPr>
            <p:cNvPr id="79" name="TextBox 78"/>
            <p:cNvSpPr txBox="1"/>
            <p:nvPr/>
          </p:nvSpPr>
          <p:spPr>
            <a:xfrm>
              <a:off x="1600200" y="3810000"/>
              <a:ext cx="14478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" pitchFamily="34" charset="0"/>
                </a:rPr>
                <a:t>Storage Accounts</a:t>
              </a:r>
              <a:endParaRPr lang="en-US" sz="1600" b="1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grpSp>
          <p:nvGrpSpPr>
            <p:cNvPr id="80" name="Group 59"/>
            <p:cNvGrpSpPr/>
            <p:nvPr/>
          </p:nvGrpSpPr>
          <p:grpSpPr>
            <a:xfrm>
              <a:off x="1600200" y="3276600"/>
              <a:ext cx="1447800" cy="533400"/>
              <a:chOff x="1600200" y="3276600"/>
              <a:chExt cx="1447800" cy="533400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1600200" y="3276600"/>
                <a:ext cx="30480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1981200" y="3276600"/>
                <a:ext cx="30480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2362200" y="3276600"/>
                <a:ext cx="30480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2743200" y="3276600"/>
                <a:ext cx="30480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1600200" y="3581400"/>
                <a:ext cx="30480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981200" y="3581400"/>
                <a:ext cx="30480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2362200" y="3581400"/>
                <a:ext cx="30480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2743200" y="3581400"/>
                <a:ext cx="30480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89" name="Oval 88"/>
          <p:cNvSpPr/>
          <p:nvPr/>
        </p:nvSpPr>
        <p:spPr bwMode="auto">
          <a:xfrm>
            <a:off x="1074003" y="5943600"/>
            <a:ext cx="814649" cy="685800"/>
          </a:xfrm>
          <a:prstGeom prst="ellipse">
            <a:avLst/>
          </a:prstGeom>
          <a:solidFill>
            <a:schemeClr val="accent2">
              <a:lumMod val="5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14400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9197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Windows Azure </a:t>
            </a:r>
            <a:r>
              <a:rPr lang="en-US" altLang="zh-CN" dirty="0" smtClean="0"/>
              <a:t>Storage: Tables</a:t>
            </a:r>
            <a:r>
              <a:rPr lang="en-US" altLang="zh-CN" dirty="0"/>
              <a:t>: Challenges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Access via REST</a:t>
            </a:r>
          </a:p>
          <a:p>
            <a:pPr lvl="1"/>
            <a:r>
              <a:rPr lang="en-US" altLang="zh-CN" dirty="0"/>
              <a:t>You can’t use ordinary ADO.NET</a:t>
            </a:r>
          </a:p>
          <a:p>
            <a:r>
              <a:rPr lang="en-US" altLang="zh-CN" dirty="0"/>
              <a:t>No SQL</a:t>
            </a:r>
          </a:p>
          <a:p>
            <a:pPr lvl="1"/>
            <a:r>
              <a:rPr lang="en-US" altLang="zh-CN" dirty="0"/>
              <a:t>A new approach for developers to learn</a:t>
            </a:r>
          </a:p>
          <a:p>
            <a:pPr lvl="1"/>
            <a:r>
              <a:rPr lang="en-US" altLang="zh-CN" dirty="0"/>
              <a:t>No aggregates</a:t>
            </a:r>
          </a:p>
          <a:p>
            <a:r>
              <a:rPr lang="en-US" altLang="zh-CN" dirty="0"/>
              <a:t>An unfamiliar structure for data</a:t>
            </a:r>
          </a:p>
          <a:p>
            <a:pPr lvl="1"/>
            <a:r>
              <a:rPr lang="en-US" altLang="zh-CN" dirty="0"/>
              <a:t>You can’t easily move relational data to or from it</a:t>
            </a:r>
          </a:p>
          <a:p>
            <a:pPr lvl="1"/>
            <a:r>
              <a:rPr lang="en-US" altLang="zh-CN" dirty="0"/>
              <a:t>Supporting services are scarce, e.g., reporting</a:t>
            </a:r>
          </a:p>
          <a:p>
            <a:r>
              <a:rPr lang="en-US" altLang="zh-CN" dirty="0"/>
              <a:t>No schema</a:t>
            </a:r>
          </a:p>
          <a:p>
            <a:pPr lvl="1"/>
            <a:r>
              <a:rPr lang="en-US" altLang="zh-CN" dirty="0"/>
              <a:t>And no </a:t>
            </a:r>
            <a:r>
              <a:rPr lang="en-US" altLang="zh-CN" dirty="0" smtClean="0"/>
              <a:t>views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46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Windows Azure </a:t>
            </a:r>
            <a:r>
              <a:rPr lang="en-US" altLang="zh-CN" dirty="0" smtClean="0"/>
              <a:t>Storage: Tables</a:t>
            </a:r>
            <a:r>
              <a:rPr lang="en-US" altLang="zh-CN" dirty="0"/>
              <a:t>: Strengths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Massive scalability</a:t>
            </a:r>
          </a:p>
          <a:p>
            <a:pPr lvl="1"/>
            <a:r>
              <a:rPr lang="en-US" altLang="zh-CN" dirty="0"/>
              <a:t>By effectively allowing </a:t>
            </a:r>
            <a:r>
              <a:rPr lang="en-US" altLang="zh-CN" i="1" dirty="0"/>
              <a:t>scale-out</a:t>
            </a:r>
            <a:r>
              <a:rPr lang="en-US" altLang="zh-CN" dirty="0"/>
              <a:t> data</a:t>
            </a:r>
          </a:p>
          <a:p>
            <a:r>
              <a:rPr lang="en-US" altLang="zh-CN" dirty="0"/>
              <a:t>Perspective:</a:t>
            </a:r>
          </a:p>
          <a:p>
            <a:pPr lvl="1"/>
            <a:r>
              <a:rPr lang="en-US" altLang="zh-CN" dirty="0"/>
              <a:t>Applied to the right problem, </a:t>
            </a:r>
            <a:r>
              <a:rPr lang="en-US" altLang="zh-CN" dirty="0" smtClean="0"/>
              <a:t>Azure </a:t>
            </a:r>
            <a:r>
              <a:rPr lang="en-US" altLang="zh-CN" dirty="0"/>
              <a:t>Tables are a beautiful thing</a:t>
            </a:r>
          </a:p>
          <a:p>
            <a:pPr lvl="2"/>
            <a:r>
              <a:rPr lang="en-US" altLang="zh-CN" dirty="0"/>
              <a:t>But </a:t>
            </a:r>
            <a:r>
              <a:rPr lang="en-US" altLang="zh-CN" dirty="0" smtClean="0"/>
              <a:t>not optimal for </a:t>
            </a:r>
            <a:r>
              <a:rPr lang="en-US" altLang="zh-CN" dirty="0"/>
              <a:t>a majority of data storage scenarios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Amazon</a:t>
            </a:r>
            <a:r>
              <a:rPr lang="en-US" altLang="zh-CN" dirty="0"/>
              <a:t>, Google, and others provide similar storage mechanisms</a:t>
            </a:r>
          </a:p>
          <a:p>
            <a:pPr lvl="1"/>
            <a:r>
              <a:rPr lang="en-US" altLang="zh-CN" dirty="0"/>
              <a:t>It appears to be the state of the art for scale-out </a:t>
            </a:r>
            <a:r>
              <a:rPr lang="en-US" altLang="zh-CN" dirty="0" smtClean="0"/>
              <a:t>data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Using </a:t>
            </a:r>
            <a:r>
              <a:rPr lang="en-US" altLang="zh-CN" dirty="0" smtClean="0"/>
              <a:t>Queues: The </a:t>
            </a:r>
            <a:r>
              <a:rPr lang="en-US" altLang="zh-CN" dirty="0"/>
              <a:t>S</a:t>
            </a:r>
            <a:r>
              <a:rPr lang="en-US" altLang="zh-CN" dirty="0" smtClean="0"/>
              <a:t>uggested </a:t>
            </a:r>
            <a:r>
              <a:rPr lang="en-US" altLang="zh-CN" dirty="0"/>
              <a:t>A</a:t>
            </a:r>
            <a:r>
              <a:rPr lang="en-US" altLang="zh-CN" dirty="0" smtClean="0"/>
              <a:t>pplication </a:t>
            </a:r>
            <a:r>
              <a:rPr lang="en-US" altLang="zh-CN" dirty="0"/>
              <a:t>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grpSp>
        <p:nvGrpSpPr>
          <p:cNvPr id="4" name="Group 135"/>
          <p:cNvGrpSpPr/>
          <p:nvPr/>
        </p:nvGrpSpPr>
        <p:grpSpPr>
          <a:xfrm>
            <a:off x="4038600" y="4613920"/>
            <a:ext cx="1447800" cy="1676400"/>
            <a:chOff x="4038600" y="5029200"/>
            <a:chExt cx="1447800" cy="16764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" name="Can 4"/>
            <p:cNvSpPr/>
            <p:nvPr/>
          </p:nvSpPr>
          <p:spPr>
            <a:xfrm>
              <a:off x="4038600" y="5029200"/>
              <a:ext cx="1447800" cy="1676400"/>
            </a:xfrm>
            <a:prstGeom prst="can">
              <a:avLst/>
            </a:prstGeom>
            <a:grpFill/>
            <a:ln>
              <a:headEnd type="none" w="lg" len="lg"/>
              <a:tailEnd type="stealth" w="lg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 sz="1800" dirty="0">
                <a:latin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14800" y="6248400"/>
              <a:ext cx="128588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chemeClr val="tx1"/>
                  </a:solidFill>
                </a:rPr>
                <a:t>Queue</a:t>
              </a:r>
              <a:endParaRPr 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14866" y="5529266"/>
              <a:ext cx="285752" cy="71438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4686304" y="5815018"/>
              <a:ext cx="142876" cy="142876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 smtClean="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4686304" y="6029332"/>
              <a:ext cx="142876" cy="142876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 smtClean="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4686304" y="5600704"/>
              <a:ext cx="142876" cy="142876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 smtClean="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</p:grpSp>
      <p:grpSp>
        <p:nvGrpSpPr>
          <p:cNvPr id="11" name="Group 133"/>
          <p:cNvGrpSpPr/>
          <p:nvPr/>
        </p:nvGrpSpPr>
        <p:grpSpPr>
          <a:xfrm>
            <a:off x="1676400" y="2138461"/>
            <a:ext cx="1600200" cy="1828800"/>
            <a:chOff x="1676400" y="2537717"/>
            <a:chExt cx="1600200" cy="1828800"/>
          </a:xfrm>
        </p:grpSpPr>
        <p:sp>
          <p:nvSpPr>
            <p:cNvPr id="12" name="Rectangle 11"/>
            <p:cNvSpPr/>
            <p:nvPr/>
          </p:nvSpPr>
          <p:spPr>
            <a:xfrm>
              <a:off x="1676400" y="2537717"/>
              <a:ext cx="1600200" cy="1828800"/>
            </a:xfrm>
            <a:prstGeom prst="rect">
              <a:avLst/>
            </a:prstGeom>
            <a:ln>
              <a:headEnd type="none" w="lg" len="lg"/>
              <a:tailEnd type="stealth" w="lg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 sz="1800" dirty="0"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613917"/>
              <a:ext cx="1308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/>
                <a:t>Web Role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828800" y="3048000"/>
              <a:ext cx="1295400" cy="1166117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noAutofit/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28800" y="3299717"/>
              <a:ext cx="1285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/>
                <a:t>ASP.NET, WCF, etc.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34"/>
          <p:cNvGrpSpPr/>
          <p:nvPr/>
        </p:nvGrpSpPr>
        <p:grpSpPr>
          <a:xfrm>
            <a:off x="6248400" y="2191544"/>
            <a:ext cx="1676400" cy="1828800"/>
            <a:chOff x="6248400" y="2590800"/>
            <a:chExt cx="1676400" cy="1828800"/>
          </a:xfrm>
        </p:grpSpPr>
        <p:sp>
          <p:nvSpPr>
            <p:cNvPr id="17" name="Rectangle 16"/>
            <p:cNvSpPr/>
            <p:nvPr/>
          </p:nvSpPr>
          <p:spPr>
            <a:xfrm>
              <a:off x="6248400" y="2590800"/>
              <a:ext cx="1676400" cy="1828800"/>
            </a:xfrm>
            <a:prstGeom prst="rect">
              <a:avLst/>
            </a:prstGeom>
            <a:ln>
              <a:headEnd type="none" w="lg" len="lg"/>
              <a:tailEnd type="stealth" w="lg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 sz="1800" dirty="0"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24600" y="2590800"/>
              <a:ext cx="1539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/>
                <a:t>Worker Role</a:t>
              </a:r>
            </a:p>
          </p:txBody>
        </p:sp>
        <p:grpSp>
          <p:nvGrpSpPr>
            <p:cNvPr id="19" name="Group 89"/>
            <p:cNvGrpSpPr/>
            <p:nvPr/>
          </p:nvGrpSpPr>
          <p:grpSpPr>
            <a:xfrm>
              <a:off x="6435904" y="3023873"/>
              <a:ext cx="1295400" cy="1166117"/>
              <a:chOff x="6207304" y="2185673"/>
              <a:chExt cx="1295400" cy="1166117"/>
            </a:xfrm>
          </p:grpSpPr>
          <p:sp>
            <p:nvSpPr>
              <p:cNvPr id="20" name="Oval 19"/>
              <p:cNvSpPr/>
              <p:nvPr/>
            </p:nvSpPr>
            <p:spPr bwMode="auto">
              <a:xfrm>
                <a:off x="6207304" y="2185673"/>
                <a:ext cx="1295400" cy="116611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>
                <a:noAutofit/>
              </a:bodyPr>
              <a:lstStyle/>
              <a:p>
                <a:pPr marL="0" marR="0" indent="0" defTabSz="914400" eaLnBrk="0" latinLnBrk="0" hangingPunct="0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426200" y="2400300"/>
                <a:ext cx="9629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/>
                  <a:t>m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ain()</a:t>
                </a:r>
              </a:p>
              <a:p>
                <a:r>
                  <a:rPr lang="en-US" sz="1800" b="1" dirty="0" smtClean="0"/>
                  <a:t>{  …  }  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" name="Group 136"/>
          <p:cNvGrpSpPr/>
          <p:nvPr/>
        </p:nvGrpSpPr>
        <p:grpSpPr>
          <a:xfrm>
            <a:off x="190500" y="2286854"/>
            <a:ext cx="1638300" cy="895290"/>
            <a:chOff x="190500" y="2686110"/>
            <a:chExt cx="1638300" cy="895290"/>
          </a:xfrm>
        </p:grpSpPr>
        <p:sp>
          <p:nvSpPr>
            <p:cNvPr id="23" name="Freeform 22"/>
            <p:cNvSpPr/>
            <p:nvPr/>
          </p:nvSpPr>
          <p:spPr>
            <a:xfrm>
              <a:off x="190500" y="3295710"/>
              <a:ext cx="1638300" cy="285690"/>
            </a:xfrm>
            <a:custGeom>
              <a:avLst/>
              <a:gdLst>
                <a:gd name="connsiteX0" fmla="*/ 0 w 1638300"/>
                <a:gd name="connsiteY0" fmla="*/ 323850 h 438150"/>
                <a:gd name="connsiteX1" fmla="*/ 622300 w 1638300"/>
                <a:gd name="connsiteY1" fmla="*/ 19050 h 438150"/>
                <a:gd name="connsiteX2" fmla="*/ 1638300 w 1638300"/>
                <a:gd name="connsiteY2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00" h="438150">
                  <a:moveTo>
                    <a:pt x="0" y="323850"/>
                  </a:moveTo>
                  <a:cubicBezTo>
                    <a:pt x="174625" y="161925"/>
                    <a:pt x="349250" y="0"/>
                    <a:pt x="622300" y="19050"/>
                  </a:cubicBezTo>
                  <a:cubicBezTo>
                    <a:pt x="895350" y="38100"/>
                    <a:pt x="1266825" y="238125"/>
                    <a:pt x="1638300" y="438150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2400" dirty="0" smtClean="0">
                <a:latin typeface="Arial" charset="0"/>
              </a:endParaRP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228600" y="2686110"/>
              <a:ext cx="1371600" cy="6463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smtClean="0">
                  <a:latin typeface="Calibri" pitchFamily="34" charset="0"/>
                </a:rPr>
                <a:t>1) Receive work</a:t>
              </a:r>
              <a:endParaRPr lang="en-US" i="1" dirty="0">
                <a:latin typeface="Calibri" pitchFamily="34" charset="0"/>
              </a:endParaRPr>
            </a:p>
          </p:txBody>
        </p:sp>
      </p:grpSp>
      <p:grpSp>
        <p:nvGrpSpPr>
          <p:cNvPr id="25" name="Group 137"/>
          <p:cNvGrpSpPr/>
          <p:nvPr/>
        </p:nvGrpSpPr>
        <p:grpSpPr>
          <a:xfrm>
            <a:off x="2590800" y="3423444"/>
            <a:ext cx="2082800" cy="1689100"/>
            <a:chOff x="2590800" y="3822700"/>
            <a:chExt cx="2082800" cy="1689100"/>
          </a:xfrm>
        </p:grpSpPr>
        <p:sp>
          <p:nvSpPr>
            <p:cNvPr id="26" name="Freeform 25"/>
            <p:cNvSpPr/>
            <p:nvPr/>
          </p:nvSpPr>
          <p:spPr>
            <a:xfrm>
              <a:off x="3098800" y="3822700"/>
              <a:ext cx="1574800" cy="1689100"/>
            </a:xfrm>
            <a:custGeom>
              <a:avLst/>
              <a:gdLst>
                <a:gd name="connsiteX0" fmla="*/ 0 w 1816100"/>
                <a:gd name="connsiteY0" fmla="*/ 0 h 1473200"/>
                <a:gd name="connsiteX1" fmla="*/ 749300 w 1816100"/>
                <a:gd name="connsiteY1" fmla="*/ 254000 h 1473200"/>
                <a:gd name="connsiteX2" fmla="*/ 1816100 w 1816100"/>
                <a:gd name="connsiteY2" fmla="*/ 1473200 h 147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6100" h="1473200">
                  <a:moveTo>
                    <a:pt x="0" y="0"/>
                  </a:moveTo>
                  <a:cubicBezTo>
                    <a:pt x="223308" y="4233"/>
                    <a:pt x="446617" y="8467"/>
                    <a:pt x="749300" y="254000"/>
                  </a:cubicBezTo>
                  <a:cubicBezTo>
                    <a:pt x="1051983" y="499533"/>
                    <a:pt x="1434041" y="986366"/>
                    <a:pt x="1816100" y="1473200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2400" dirty="0" smtClean="0">
                <a:latin typeface="Arial" charset="0"/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590800" y="4362510"/>
              <a:ext cx="1371600" cy="6463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smtClean="0">
                  <a:latin typeface="Calibri" pitchFamily="34" charset="0"/>
                </a:rPr>
                <a:t>2) Put work in queue</a:t>
              </a:r>
              <a:endParaRPr lang="en-US" i="1" dirty="0">
                <a:latin typeface="Calibri" pitchFamily="34" charset="0"/>
              </a:endParaRPr>
            </a:p>
          </p:txBody>
        </p:sp>
      </p:grpSp>
      <p:grpSp>
        <p:nvGrpSpPr>
          <p:cNvPr id="28" name="Group 138"/>
          <p:cNvGrpSpPr/>
          <p:nvPr/>
        </p:nvGrpSpPr>
        <p:grpSpPr>
          <a:xfrm>
            <a:off x="4876800" y="3410744"/>
            <a:ext cx="1981200" cy="1701800"/>
            <a:chOff x="4876800" y="3810000"/>
            <a:chExt cx="1981200" cy="1701800"/>
          </a:xfrm>
        </p:grpSpPr>
        <p:sp>
          <p:nvSpPr>
            <p:cNvPr id="29" name="Freeform 28"/>
            <p:cNvSpPr/>
            <p:nvPr/>
          </p:nvSpPr>
          <p:spPr>
            <a:xfrm flipH="1">
              <a:off x="4876800" y="3810000"/>
              <a:ext cx="1600200" cy="1701800"/>
            </a:xfrm>
            <a:custGeom>
              <a:avLst/>
              <a:gdLst>
                <a:gd name="connsiteX0" fmla="*/ 0 w 1816100"/>
                <a:gd name="connsiteY0" fmla="*/ 0 h 1473200"/>
                <a:gd name="connsiteX1" fmla="*/ 749300 w 1816100"/>
                <a:gd name="connsiteY1" fmla="*/ 254000 h 1473200"/>
                <a:gd name="connsiteX2" fmla="*/ 1816100 w 1816100"/>
                <a:gd name="connsiteY2" fmla="*/ 1473200 h 147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6100" h="1473200">
                  <a:moveTo>
                    <a:pt x="0" y="0"/>
                  </a:moveTo>
                  <a:cubicBezTo>
                    <a:pt x="223308" y="4233"/>
                    <a:pt x="446617" y="8467"/>
                    <a:pt x="749300" y="254000"/>
                  </a:cubicBezTo>
                  <a:cubicBezTo>
                    <a:pt x="1051983" y="499533"/>
                    <a:pt x="1434041" y="986366"/>
                    <a:pt x="1816100" y="1473200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2400" dirty="0" smtClean="0">
                <a:latin typeface="Arial" charset="0"/>
              </a:endParaRPr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5486400" y="4438710"/>
              <a:ext cx="1371600" cy="6463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smtClean="0">
                  <a:latin typeface="Calibri" pitchFamily="34" charset="0"/>
                </a:rPr>
                <a:t>3) Get work from queue</a:t>
              </a:r>
              <a:endParaRPr lang="en-US" i="1" dirty="0">
                <a:latin typeface="Calibri" pitchFamily="34" charset="0"/>
              </a:endParaRPr>
            </a:p>
          </p:txBody>
        </p:sp>
      </p:grpSp>
      <p:grpSp>
        <p:nvGrpSpPr>
          <p:cNvPr id="31" name="Group 139"/>
          <p:cNvGrpSpPr/>
          <p:nvPr/>
        </p:nvGrpSpPr>
        <p:grpSpPr>
          <a:xfrm>
            <a:off x="7696201" y="2659386"/>
            <a:ext cx="1295399" cy="922868"/>
            <a:chOff x="7696201" y="3058642"/>
            <a:chExt cx="1295399" cy="922868"/>
          </a:xfrm>
        </p:grpSpPr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8229600" y="3143310"/>
              <a:ext cx="762000" cy="6463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smtClean="0">
                  <a:latin typeface="Calibri" pitchFamily="34" charset="0"/>
                </a:rPr>
                <a:t>4) Do work</a:t>
              </a:r>
              <a:endParaRPr lang="en-US" i="1" dirty="0">
                <a:latin typeface="Calibri" pitchFamily="34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7696201" y="3058642"/>
              <a:ext cx="609599" cy="922868"/>
            </a:xfrm>
            <a:custGeom>
              <a:avLst/>
              <a:gdLst>
                <a:gd name="connsiteX0" fmla="*/ 0 w 833967"/>
                <a:gd name="connsiteY0" fmla="*/ 287867 h 899584"/>
                <a:gd name="connsiteX1" fmla="*/ 584200 w 833967"/>
                <a:gd name="connsiteY1" fmla="*/ 84667 h 899584"/>
                <a:gd name="connsiteX2" fmla="*/ 736600 w 833967"/>
                <a:gd name="connsiteY2" fmla="*/ 795867 h 899584"/>
                <a:gd name="connsiteX3" fmla="*/ 0 w 833967"/>
                <a:gd name="connsiteY3" fmla="*/ 706967 h 89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3967" h="899584">
                  <a:moveTo>
                    <a:pt x="0" y="287867"/>
                  </a:moveTo>
                  <a:cubicBezTo>
                    <a:pt x="230716" y="143933"/>
                    <a:pt x="461433" y="0"/>
                    <a:pt x="584200" y="84667"/>
                  </a:cubicBezTo>
                  <a:cubicBezTo>
                    <a:pt x="706967" y="169334"/>
                    <a:pt x="833967" y="692150"/>
                    <a:pt x="736600" y="795867"/>
                  </a:cubicBezTo>
                  <a:cubicBezTo>
                    <a:pt x="639233" y="899584"/>
                    <a:pt x="319616" y="803275"/>
                    <a:pt x="0" y="706967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sz="2400" dirty="0" smtClean="0">
                <a:latin typeface="Arial" charset="0"/>
              </a:endParaRPr>
            </a:p>
          </p:txBody>
        </p:sp>
      </p:grp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2362200" y="1311151"/>
            <a:ext cx="4724400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C00000"/>
                </a:solidFill>
                <a:latin typeface="Calibri" pitchFamily="34" charset="0"/>
              </a:rPr>
              <a:t>To scale, add more of either</a:t>
            </a:r>
            <a:endParaRPr lang="en-US" sz="24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 flipV="1">
            <a:off x="2667000" y="1658144"/>
            <a:ext cx="838200" cy="45720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5867400" y="1581944"/>
            <a:ext cx="901700" cy="60960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157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4704"/>
            <a:ext cx="8382000" cy="465382"/>
          </a:xfrm>
        </p:spPr>
        <p:txBody>
          <a:bodyPr>
            <a:normAutofit fontScale="90000"/>
          </a:bodyPr>
          <a:lstStyle/>
          <a:p>
            <a:r>
              <a:rPr dirty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j-lt"/>
                <a:cs typeface="+mn-cs"/>
              </a:rPr>
              <a:t>with VMs </a:t>
            </a:r>
            <a:r>
              <a:rPr lang="en-US" dirty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cs typeface="+mn-cs"/>
              </a:rPr>
              <a:t>R</a:t>
            </a:r>
            <a:r>
              <a:rPr dirty="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j-lt"/>
                <a:cs typeface="+mn-cs"/>
              </a:rPr>
              <a:t>unning Windows</a:t>
            </a:r>
            <a:endParaRPr dirty="0">
              <a:gradFill>
                <a:gsLst>
                  <a:gs pos="3600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  <a:latin typeface="+mj-lt"/>
              <a:cs typeface="+mn-cs"/>
            </a:endParaRPr>
          </a:p>
        </p:txBody>
      </p:sp>
      <p:sp>
        <p:nvSpPr>
          <p:cNvPr id="4" name="Cube 3"/>
          <p:cNvSpPr/>
          <p:nvPr/>
        </p:nvSpPr>
        <p:spPr>
          <a:xfrm>
            <a:off x="1966912" y="1516446"/>
            <a:ext cx="4600575" cy="4600575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692128" y="2666590"/>
            <a:ext cx="0" cy="345043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1"/>
            <a:endCxn id="4" idx="0"/>
          </p:cNvCxnSpPr>
          <p:nvPr/>
        </p:nvCxnSpPr>
        <p:spPr>
          <a:xfrm flipV="1">
            <a:off x="3692128" y="1516446"/>
            <a:ext cx="1150143" cy="1150144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4" idx="4"/>
          </p:cNvCxnSpPr>
          <p:nvPr/>
        </p:nvCxnSpPr>
        <p:spPr>
          <a:xfrm>
            <a:off x="1966912" y="4391805"/>
            <a:ext cx="345043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4"/>
            <a:endCxn id="4" idx="5"/>
          </p:cNvCxnSpPr>
          <p:nvPr/>
        </p:nvCxnSpPr>
        <p:spPr>
          <a:xfrm flipV="1">
            <a:off x="5417343" y="3241662"/>
            <a:ext cx="1150144" cy="1150143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4031754" y="3962400"/>
            <a:ext cx="3961606" cy="794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627784" y="1988841"/>
            <a:ext cx="3384000" cy="158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www.maximumpc.com/files/u4965/Windows_Server_2008_R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3200400"/>
            <a:ext cx="1143000" cy="1011621"/>
          </a:xfrm>
          <a:prstGeom prst="rect">
            <a:avLst/>
          </a:prstGeom>
          <a:noFill/>
        </p:spPr>
      </p:pic>
      <p:pic>
        <p:nvPicPr>
          <p:cNvPr id="30" name="Picture 6" descr="http://www.maximumpc.com/files/u4965/Windows_Server_2008_R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3200400"/>
            <a:ext cx="1143000" cy="1011621"/>
          </a:xfrm>
          <a:prstGeom prst="rect">
            <a:avLst/>
          </a:prstGeom>
          <a:noFill/>
        </p:spPr>
      </p:pic>
      <p:pic>
        <p:nvPicPr>
          <p:cNvPr id="31" name="Picture 6" descr="http://www.maximumpc.com/files/u4965/Windows_Server_2008_R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5105400"/>
            <a:ext cx="1143000" cy="1011621"/>
          </a:xfrm>
          <a:prstGeom prst="rect">
            <a:avLst/>
          </a:prstGeom>
          <a:noFill/>
        </p:spPr>
      </p:pic>
      <p:pic>
        <p:nvPicPr>
          <p:cNvPr id="32" name="Picture 6" descr="http://www.maximumpc.com/files/u4965/Windows_Server_2008_R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5105400"/>
            <a:ext cx="1143000" cy="101162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52329" y="280029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VM</a:t>
            </a:r>
            <a:endParaRPr lang="zh-CN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248835" y="2811775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VM</a:t>
            </a:r>
            <a:endParaRPr lang="zh-CN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59884" y="468276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VM</a:t>
            </a:r>
            <a:endParaRPr lang="zh-CN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389513" y="468276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VM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805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and </a:t>
            </a:r>
            <a:r>
              <a:rPr lang="en-US" altLang="zh-CN" dirty="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It’s </a:t>
            </a:r>
            <a:r>
              <a:rPr lang="en-US" altLang="zh-CN" dirty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W</a:t>
            </a:r>
            <a:r>
              <a:rPr lang="en-US" altLang="zh-CN" dirty="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here Your </a:t>
            </a:r>
            <a:r>
              <a:rPr lang="en-US" altLang="zh-CN" dirty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A</a:t>
            </a:r>
            <a:r>
              <a:rPr lang="en-US" altLang="zh-CN" dirty="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pp Runs</a:t>
            </a:r>
            <a:endParaRPr dirty="0">
              <a:gradFill>
                <a:gsLst>
                  <a:gs pos="3600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  <a:latin typeface="+mj-lt"/>
              <a:cs typeface="+mn-c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51520" y="1709133"/>
            <a:ext cx="8435457" cy="3912096"/>
            <a:chOff x="-685800" y="1600200"/>
            <a:chExt cx="10515600" cy="4876800"/>
          </a:xfrm>
        </p:grpSpPr>
        <p:sp>
          <p:nvSpPr>
            <p:cNvPr id="27" name="Cube 26"/>
            <p:cNvSpPr/>
            <p:nvPr/>
          </p:nvSpPr>
          <p:spPr>
            <a:xfrm>
              <a:off x="1143000" y="16002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Cube 27"/>
            <p:cNvSpPr/>
            <p:nvPr/>
          </p:nvSpPr>
          <p:spPr>
            <a:xfrm>
              <a:off x="2971800" y="16002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Cube 28"/>
            <p:cNvSpPr/>
            <p:nvPr/>
          </p:nvSpPr>
          <p:spPr>
            <a:xfrm>
              <a:off x="4800600" y="16002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Cube 29"/>
            <p:cNvSpPr/>
            <p:nvPr/>
          </p:nvSpPr>
          <p:spPr>
            <a:xfrm>
              <a:off x="6629400" y="16002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Cube 30"/>
            <p:cNvSpPr/>
            <p:nvPr/>
          </p:nvSpPr>
          <p:spPr>
            <a:xfrm>
              <a:off x="1143000" y="34290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Cube 31"/>
            <p:cNvSpPr/>
            <p:nvPr/>
          </p:nvSpPr>
          <p:spPr>
            <a:xfrm>
              <a:off x="2971800" y="34290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Cube 32"/>
            <p:cNvSpPr/>
            <p:nvPr/>
          </p:nvSpPr>
          <p:spPr>
            <a:xfrm>
              <a:off x="4800600" y="34290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4" name="Cube 33"/>
            <p:cNvSpPr/>
            <p:nvPr/>
          </p:nvSpPr>
          <p:spPr>
            <a:xfrm>
              <a:off x="6629400" y="34290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5" name="Cube 34"/>
            <p:cNvSpPr/>
            <p:nvPr/>
          </p:nvSpPr>
          <p:spPr>
            <a:xfrm>
              <a:off x="1143000" y="51054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6" name="Cube 35"/>
            <p:cNvSpPr/>
            <p:nvPr/>
          </p:nvSpPr>
          <p:spPr>
            <a:xfrm>
              <a:off x="2971800" y="51054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Cube 36"/>
            <p:cNvSpPr/>
            <p:nvPr/>
          </p:nvSpPr>
          <p:spPr>
            <a:xfrm>
              <a:off x="4800600" y="51054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8" name="Cube 37"/>
            <p:cNvSpPr/>
            <p:nvPr/>
          </p:nvSpPr>
          <p:spPr>
            <a:xfrm>
              <a:off x="6629400" y="51054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Cube 38"/>
            <p:cNvSpPr/>
            <p:nvPr/>
          </p:nvSpPr>
          <p:spPr>
            <a:xfrm>
              <a:off x="-685800" y="16002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Cube 39"/>
            <p:cNvSpPr/>
            <p:nvPr/>
          </p:nvSpPr>
          <p:spPr>
            <a:xfrm>
              <a:off x="-685800" y="34290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Cube 40"/>
            <p:cNvSpPr/>
            <p:nvPr/>
          </p:nvSpPr>
          <p:spPr>
            <a:xfrm>
              <a:off x="-685800" y="51054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2" name="Cube 41"/>
            <p:cNvSpPr/>
            <p:nvPr/>
          </p:nvSpPr>
          <p:spPr>
            <a:xfrm>
              <a:off x="8458200" y="16002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Cube 42"/>
            <p:cNvSpPr/>
            <p:nvPr/>
          </p:nvSpPr>
          <p:spPr>
            <a:xfrm>
              <a:off x="8458200" y="34290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4" name="Cube 43"/>
            <p:cNvSpPr/>
            <p:nvPr/>
          </p:nvSpPr>
          <p:spPr>
            <a:xfrm>
              <a:off x="8458200" y="51054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587362" y="1556792"/>
            <a:ext cx="4381818" cy="2898913"/>
          </a:xfrm>
          <a:prstGeom prst="roundRect">
            <a:avLst/>
          </a:prstGeom>
          <a:solidFill>
            <a:schemeClr val="accent5">
              <a:alpha val="8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Your Application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247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Storage </a:t>
            </a:r>
            <a:r>
              <a:rPr lang="en-US" altLang="zh-CN" dirty="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Is </a:t>
            </a:r>
            <a:r>
              <a:rPr lang="en-US" altLang="zh-CN" dirty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J</a:t>
            </a:r>
            <a:r>
              <a:rPr lang="en-US" altLang="zh-CN" dirty="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ust </a:t>
            </a:r>
            <a:r>
              <a:rPr lang="en-US" altLang="zh-CN" dirty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A</a:t>
            </a:r>
            <a:r>
              <a:rPr lang="en-US" altLang="zh-CN" dirty="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nother </a:t>
            </a:r>
            <a:r>
              <a:rPr lang="en-US" altLang="zh-CN" dirty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A</a:t>
            </a:r>
            <a:r>
              <a:rPr lang="en-US" altLang="zh-CN" dirty="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pp</a:t>
            </a:r>
            <a:r>
              <a:rPr lang="en-US" altLang="zh-CN" dirty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.</a:t>
            </a:r>
            <a:endParaRPr dirty="0">
              <a:gradFill>
                <a:gsLst>
                  <a:gs pos="3600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  <a:latin typeface="+mj-lt"/>
              <a:cs typeface="+mn-c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51520" y="1709133"/>
            <a:ext cx="8435457" cy="3912096"/>
            <a:chOff x="-685800" y="1600200"/>
            <a:chExt cx="10515600" cy="4876800"/>
          </a:xfrm>
        </p:grpSpPr>
        <p:sp>
          <p:nvSpPr>
            <p:cNvPr id="27" name="Cube 26"/>
            <p:cNvSpPr/>
            <p:nvPr/>
          </p:nvSpPr>
          <p:spPr>
            <a:xfrm>
              <a:off x="1143000" y="16002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Cube 27"/>
            <p:cNvSpPr/>
            <p:nvPr/>
          </p:nvSpPr>
          <p:spPr>
            <a:xfrm>
              <a:off x="2971800" y="16002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Cube 28"/>
            <p:cNvSpPr/>
            <p:nvPr/>
          </p:nvSpPr>
          <p:spPr>
            <a:xfrm>
              <a:off x="4800600" y="16002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Cube 29"/>
            <p:cNvSpPr/>
            <p:nvPr/>
          </p:nvSpPr>
          <p:spPr>
            <a:xfrm>
              <a:off x="6629400" y="16002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Cube 30"/>
            <p:cNvSpPr/>
            <p:nvPr/>
          </p:nvSpPr>
          <p:spPr>
            <a:xfrm>
              <a:off x="1143000" y="34290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Cube 31"/>
            <p:cNvSpPr/>
            <p:nvPr/>
          </p:nvSpPr>
          <p:spPr>
            <a:xfrm>
              <a:off x="2971800" y="34290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Cube 32"/>
            <p:cNvSpPr/>
            <p:nvPr/>
          </p:nvSpPr>
          <p:spPr>
            <a:xfrm>
              <a:off x="4800600" y="34290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4" name="Cube 33"/>
            <p:cNvSpPr/>
            <p:nvPr/>
          </p:nvSpPr>
          <p:spPr>
            <a:xfrm>
              <a:off x="6629400" y="34290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5" name="Cube 34"/>
            <p:cNvSpPr/>
            <p:nvPr/>
          </p:nvSpPr>
          <p:spPr>
            <a:xfrm>
              <a:off x="1143000" y="51054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6" name="Cube 35"/>
            <p:cNvSpPr/>
            <p:nvPr/>
          </p:nvSpPr>
          <p:spPr>
            <a:xfrm>
              <a:off x="2971800" y="51054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Cube 36"/>
            <p:cNvSpPr/>
            <p:nvPr/>
          </p:nvSpPr>
          <p:spPr>
            <a:xfrm>
              <a:off x="4800600" y="51054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8" name="Cube 37"/>
            <p:cNvSpPr/>
            <p:nvPr/>
          </p:nvSpPr>
          <p:spPr>
            <a:xfrm>
              <a:off x="6629400" y="51054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Cube 38"/>
            <p:cNvSpPr/>
            <p:nvPr/>
          </p:nvSpPr>
          <p:spPr>
            <a:xfrm>
              <a:off x="-685800" y="16002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Cube 39"/>
            <p:cNvSpPr/>
            <p:nvPr/>
          </p:nvSpPr>
          <p:spPr>
            <a:xfrm>
              <a:off x="-685800" y="34290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Cube 40"/>
            <p:cNvSpPr/>
            <p:nvPr/>
          </p:nvSpPr>
          <p:spPr>
            <a:xfrm>
              <a:off x="-685800" y="51054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2" name="Cube 41"/>
            <p:cNvSpPr/>
            <p:nvPr/>
          </p:nvSpPr>
          <p:spPr>
            <a:xfrm>
              <a:off x="8458200" y="16002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Cube 42"/>
            <p:cNvSpPr/>
            <p:nvPr/>
          </p:nvSpPr>
          <p:spPr>
            <a:xfrm>
              <a:off x="8458200" y="34290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4" name="Cube 43"/>
            <p:cNvSpPr/>
            <p:nvPr/>
          </p:nvSpPr>
          <p:spPr>
            <a:xfrm>
              <a:off x="8458200" y="5105400"/>
              <a:ext cx="1371600" cy="1371600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3011857" y="3006248"/>
            <a:ext cx="4381818" cy="2898913"/>
          </a:xfrm>
          <a:prstGeom prst="roundRect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</a:rPr>
              <a:t>Storage Service</a:t>
            </a:r>
          </a:p>
        </p:txBody>
      </p:sp>
    </p:spTree>
    <p:extLst>
      <p:ext uri="{BB962C8B-B14F-4D97-AF65-F5344CB8AC3E}">
        <p14:creationId xmlns:p14="http://schemas.microsoft.com/office/powerpoint/2010/main" val="88366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Storage: THE Primary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dirty="0" smtClean="0"/>
              <a:t>One of the main things we need in any computing environment is the ability to interact with some form of data storage – airline reservations, bank accounts, scheduled pizza deliveries</a:t>
            </a:r>
          </a:p>
          <a:p>
            <a:pPr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38401"/>
            <a:ext cx="91440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i="1" dirty="0" smtClean="0"/>
              <a:t>Demo</a:t>
            </a:r>
            <a:endParaRPr lang="en-US" sz="6600" b="1" i="1" dirty="0"/>
          </a:p>
        </p:txBody>
      </p:sp>
    </p:spTree>
    <p:extLst>
      <p:ext uri="{BB962C8B-B14F-4D97-AF65-F5344CB8AC3E}">
        <p14:creationId xmlns:p14="http://schemas.microsoft.com/office/powerpoint/2010/main" val="314064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Scalability: The Primary Design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pPr indent="0">
              <a:buNone/>
            </a:pPr>
            <a:r>
              <a:rPr lang="en-US" dirty="0" smtClean="0"/>
              <a:t>We moved to the cloud in order to scale. If we didn’t care about scaling, we wouldn’t have gone to the cloud. 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Our cloud application’s data handling has to scale well.  If it doesn’t, then the cloud’s computational scalability gets bottlenecked into uselessness.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985</Words>
  <Application>Microsoft Office PowerPoint</Application>
  <PresentationFormat>On-screen Show (4:3)</PresentationFormat>
  <Paragraphs>187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Segoe</vt:lpstr>
      <vt:lpstr>宋体</vt:lpstr>
      <vt:lpstr>Arial</vt:lpstr>
      <vt:lpstr>Calibri</vt:lpstr>
      <vt:lpstr>Office Theme</vt:lpstr>
      <vt:lpstr>Cloud Computing - Storage</vt:lpstr>
      <vt:lpstr>PowerPoint Presentation</vt:lpstr>
      <vt:lpstr>Inside Are Many Servers</vt:lpstr>
      <vt:lpstr>with VMs Running Windows</vt:lpstr>
      <vt:lpstr>and It’s Where Your App Runs</vt:lpstr>
      <vt:lpstr>Storage Is Just Another App.</vt:lpstr>
      <vt:lpstr>Storage: THE Primary Requirement</vt:lpstr>
      <vt:lpstr>PowerPoint Presentation</vt:lpstr>
      <vt:lpstr>Scalability: The Primary Design Goal</vt:lpstr>
      <vt:lpstr>Storage Kingdom 1: Non-Relational</vt:lpstr>
      <vt:lpstr>Storage Kingdom 2: Relational</vt:lpstr>
      <vt:lpstr>Durable Storage</vt:lpstr>
      <vt:lpstr>Non-relational Storage: Blobs</vt:lpstr>
      <vt:lpstr>Diagram of BLOB Storage</vt:lpstr>
      <vt:lpstr>Common BLOB Usage Case</vt:lpstr>
      <vt:lpstr>Uncommon but Interesting BLOB case: the BLOB Drive</vt:lpstr>
      <vt:lpstr>Non-Relational Storage: Tables</vt:lpstr>
      <vt:lpstr>Diagram of Table Storage</vt:lpstr>
      <vt:lpstr>Common Table Usage Case</vt:lpstr>
      <vt:lpstr>Non-relational Storage: Queues</vt:lpstr>
      <vt:lpstr>Diagram of Queue Storage</vt:lpstr>
      <vt:lpstr>Common Queue Usage Case</vt:lpstr>
      <vt:lpstr>Relational Storage 1</vt:lpstr>
      <vt:lpstr>Relational Storage 2</vt:lpstr>
      <vt:lpstr>Common Relational Usage Case</vt:lpstr>
      <vt:lpstr>Storage Offerings of  Various Cloud Vendors</vt:lpstr>
      <vt:lpstr>Amazon’s Storage Offerings</vt:lpstr>
      <vt:lpstr>Google’s Storage Offerings</vt:lpstr>
      <vt:lpstr>Azure’s Storage Offerings</vt:lpstr>
      <vt:lpstr>Azure Demonstration:  Cloud Table Storage</vt:lpstr>
      <vt:lpstr>Windows Azure Storage: A closer look at tables</vt:lpstr>
      <vt:lpstr>Windows Azure Storage: Tables: Challenges</vt:lpstr>
      <vt:lpstr>Windows Azure Storage: Tables: Strengths</vt:lpstr>
      <vt:lpstr>Using Queues: The Suggested Application 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in the Cloud</dc:title>
  <dc:creator>Dave</dc:creator>
  <cp:lastModifiedBy>Jiang Xiao</cp:lastModifiedBy>
  <cp:revision>67</cp:revision>
  <dcterms:created xsi:type="dcterms:W3CDTF">2010-09-14T12:38:25Z</dcterms:created>
  <dcterms:modified xsi:type="dcterms:W3CDTF">2013-03-11T04:26:49Z</dcterms:modified>
</cp:coreProperties>
</file>