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2" r:id="rId3"/>
    <p:sldId id="263" r:id="rId4"/>
    <p:sldId id="264" r:id="rId5"/>
    <p:sldId id="265" r:id="rId6"/>
    <p:sldId id="28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8" r:id="rId16"/>
    <p:sldId id="279" r:id="rId17"/>
    <p:sldId id="300" r:id="rId18"/>
    <p:sldId id="303" r:id="rId19"/>
    <p:sldId id="285" r:id="rId20"/>
    <p:sldId id="286" r:id="rId21"/>
    <p:sldId id="287" r:id="rId22"/>
    <p:sldId id="288" r:id="rId23"/>
    <p:sldId id="280" r:id="rId24"/>
    <p:sldId id="289" r:id="rId25"/>
    <p:sldId id="281" r:id="rId26"/>
    <p:sldId id="290" r:id="rId27"/>
    <p:sldId id="282" r:id="rId28"/>
    <p:sldId id="283" r:id="rId29"/>
    <p:sldId id="291" r:id="rId30"/>
    <p:sldId id="292" r:id="rId31"/>
    <p:sldId id="299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62" autoAdjust="0"/>
  </p:normalViewPr>
  <p:slideViewPr>
    <p:cSldViewPr>
      <p:cViewPr varScale="1">
        <p:scale>
          <a:sx n="54" d="100"/>
          <a:sy n="54" d="100"/>
        </p:scale>
        <p:origin x="11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A110-B1F3-43AB-8398-58B66BDEF952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2426A-C199-48F2-B168-6240C7E78B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8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89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3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Explain that Database Migration has to take into account the increased</a:t>
            </a:r>
            <a:r>
              <a:rPr lang="en-IE" baseline="0" dirty="0" smtClean="0"/>
              <a:t> communication time (build retry logic) and maximum DB size limit, currently 150 GB (Scale Out). 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2426A-C199-48F2-B168-6240C7E78BE0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603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80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91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2426A-C199-48F2-B168-6240C7E78BE0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603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9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3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2426A-C199-48F2-B168-6240C7E78BE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433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0EA1E-569F-49EE-B953-E0C2EF3501A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70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It is important to clarify that logical servers are not tied to physical machines, meaning the logical server is really just a unit of organization (you have a logical master database with data for the databases on the “logical server”).  </a:t>
            </a:r>
            <a:endParaRPr lang="en-IE" sz="9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0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This slide shows what happens when a primary fails.  </a:t>
            </a:r>
            <a:r>
              <a:rPr lang="en-IE" dirty="0" smtClean="0"/>
              <a:t>Clarify that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there are a bunch of primary /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secondaries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on each machine (other databases on the cluster). 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9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8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3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091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93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149951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3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70"/>
            <a:ext cx="4260056" cy="300831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5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4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70"/>
            <a:ext cx="4260056" cy="300831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6"/>
            <a:ext cx="502920" cy="300831"/>
          </a:xfrm>
        </p:spPr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6" y="9381"/>
            <a:ext cx="2672861" cy="1900211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5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1"/>
            <a:ext cx="4260056" cy="300831"/>
          </a:xfrm>
        </p:spPr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7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3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1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ndowsazure.com/en-us/develop/net/how-to-guides/sql-databa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12" y="285293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SQL Database - Basic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2"/>
          <p:cNvGrpSpPr/>
          <p:nvPr/>
        </p:nvGrpSpPr>
        <p:grpSpPr>
          <a:xfrm>
            <a:off x="381000" y="762001"/>
            <a:ext cx="8500894" cy="5543552"/>
            <a:chOff x="515938" y="742950"/>
            <a:chExt cx="11331574" cy="5543551"/>
          </a:xfrm>
        </p:grpSpPr>
        <p:grpSp>
          <p:nvGrpSpPr>
            <p:cNvPr id="4" name="Group 159"/>
            <p:cNvGrpSpPr/>
            <p:nvPr/>
          </p:nvGrpSpPr>
          <p:grpSpPr>
            <a:xfrm>
              <a:off x="515938" y="742950"/>
              <a:ext cx="11331574" cy="5276850"/>
              <a:chOff x="515938" y="742950"/>
              <a:chExt cx="11331574" cy="5276850"/>
            </a:xfrm>
          </p:grpSpPr>
          <p:grpSp>
            <p:nvGrpSpPr>
              <p:cNvPr id="5" name="Group 156"/>
              <p:cNvGrpSpPr/>
              <p:nvPr/>
            </p:nvGrpSpPr>
            <p:grpSpPr>
              <a:xfrm>
                <a:off x="515938" y="742950"/>
                <a:ext cx="11331574" cy="5276850"/>
                <a:chOff x="515938" y="742950"/>
                <a:chExt cx="11331574" cy="5276850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973138" y="1447800"/>
                  <a:ext cx="7152701" cy="403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1" name="Picture 2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504312" y="1219200"/>
                  <a:ext cx="7152701" cy="403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04" name="Picture 3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15938" y="3276600"/>
                  <a:ext cx="5448300" cy="2743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2" name="Picture 3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894012" y="3276600"/>
                  <a:ext cx="5448300" cy="2743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3" name="Picture 3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399212" y="3276600"/>
                  <a:ext cx="5448300" cy="2743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lum bright="22000" contrast="1000"/>
                </a:blip>
                <a:srcRect/>
                <a:stretch>
                  <a:fillRect/>
                </a:stretch>
              </p:blipFill>
              <p:spPr bwMode="auto">
                <a:xfrm>
                  <a:off x="3427412" y="742950"/>
                  <a:ext cx="6229350" cy="2324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rot="9900000">
                <a:off x="1286950" y="1509107"/>
                <a:ext cx="5600700" cy="316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rot="9900000">
                <a:off x="5742502" y="1509107"/>
                <a:ext cx="5600700" cy="316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6212" y="3124200"/>
              <a:ext cx="5600700" cy="316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1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03812" y="3124200"/>
              <a:ext cx="5600700" cy="316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2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46812" y="3124200"/>
              <a:ext cx="5600700" cy="316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540552" cy="1392000"/>
          </a:xfrm>
        </p:spPr>
        <p:txBody>
          <a:bodyPr>
            <a:noAutofit/>
          </a:bodyPr>
          <a:lstStyle/>
          <a:p>
            <a:r>
              <a:rPr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 Azure SQL Database</a:t>
            </a:r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Deployment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6" name="Group 114"/>
          <p:cNvGrpSpPr/>
          <p:nvPr/>
        </p:nvGrpSpPr>
        <p:grpSpPr>
          <a:xfrm>
            <a:off x="4419604" y="2133605"/>
            <a:ext cx="325623" cy="2651051"/>
            <a:chOff x="4419600" y="2133600"/>
            <a:chExt cx="325623" cy="2651051"/>
          </a:xfrm>
        </p:grpSpPr>
        <p:grpSp>
          <p:nvGrpSpPr>
            <p:cNvPr id="7" name="Group 110"/>
            <p:cNvGrpSpPr/>
            <p:nvPr/>
          </p:nvGrpSpPr>
          <p:grpSpPr>
            <a:xfrm>
              <a:off x="4419600" y="2133600"/>
              <a:ext cx="325623" cy="365051"/>
              <a:chOff x="4419600" y="2133600"/>
              <a:chExt cx="325623" cy="365051"/>
            </a:xfrm>
          </p:grpSpPr>
          <p:pic>
            <p:nvPicPr>
              <p:cNvPr id="165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8" name="Can 107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8" name="Group 167"/>
            <p:cNvGrpSpPr/>
            <p:nvPr/>
          </p:nvGrpSpPr>
          <p:grpSpPr>
            <a:xfrm>
              <a:off x="4419600" y="2590800"/>
              <a:ext cx="325623" cy="365051"/>
              <a:chOff x="4419600" y="2133600"/>
              <a:chExt cx="325623" cy="365051"/>
            </a:xfrm>
          </p:grpSpPr>
          <p:pic>
            <p:nvPicPr>
              <p:cNvPr id="170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72" name="Can 171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9" name="Group 172"/>
            <p:cNvGrpSpPr/>
            <p:nvPr/>
          </p:nvGrpSpPr>
          <p:grpSpPr>
            <a:xfrm>
              <a:off x="4419600" y="3048000"/>
              <a:ext cx="325623" cy="365051"/>
              <a:chOff x="4419600" y="2133600"/>
              <a:chExt cx="325623" cy="365051"/>
            </a:xfrm>
          </p:grpSpPr>
          <p:pic>
            <p:nvPicPr>
              <p:cNvPr id="174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75" name="Can 174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0" name="Group 175"/>
            <p:cNvGrpSpPr/>
            <p:nvPr/>
          </p:nvGrpSpPr>
          <p:grpSpPr>
            <a:xfrm>
              <a:off x="4419600" y="3505200"/>
              <a:ext cx="325623" cy="365051"/>
              <a:chOff x="4419600" y="2133600"/>
              <a:chExt cx="325623" cy="365051"/>
            </a:xfrm>
          </p:grpSpPr>
          <p:pic>
            <p:nvPicPr>
              <p:cNvPr id="177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78" name="Can 177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1" name="Group 178"/>
            <p:cNvGrpSpPr/>
            <p:nvPr/>
          </p:nvGrpSpPr>
          <p:grpSpPr>
            <a:xfrm>
              <a:off x="4419600" y="3962400"/>
              <a:ext cx="325623" cy="365051"/>
              <a:chOff x="4419600" y="2133600"/>
              <a:chExt cx="325623" cy="365051"/>
            </a:xfrm>
          </p:grpSpPr>
          <p:pic>
            <p:nvPicPr>
              <p:cNvPr id="180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81" name="Can 180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2" name="Group 196"/>
            <p:cNvGrpSpPr/>
            <p:nvPr/>
          </p:nvGrpSpPr>
          <p:grpSpPr>
            <a:xfrm>
              <a:off x="4419600" y="4419600"/>
              <a:ext cx="325623" cy="365051"/>
              <a:chOff x="4419600" y="2133600"/>
              <a:chExt cx="325623" cy="365051"/>
            </a:xfrm>
          </p:grpSpPr>
          <p:pic>
            <p:nvPicPr>
              <p:cNvPr id="198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99" name="Can 198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endParaRPr>
              </a:p>
            </p:txBody>
          </p:sp>
        </p:grpSp>
      </p:grpSp>
      <p:pic>
        <p:nvPicPr>
          <p:cNvPr id="217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4" y="2133606"/>
            <a:ext cx="325623" cy="325623"/>
          </a:xfrm>
          <a:prstGeom prst="rect">
            <a:avLst/>
          </a:prstGeom>
          <a:noFill/>
        </p:spPr>
      </p:pic>
      <p:sp>
        <p:nvSpPr>
          <p:cNvPr id="218" name="Can 217"/>
          <p:cNvSpPr/>
          <p:nvPr/>
        </p:nvSpPr>
        <p:spPr bwMode="auto">
          <a:xfrm>
            <a:off x="4953004" y="2286005"/>
            <a:ext cx="170121" cy="21265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endParaRPr lang="en-US" sz="27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3" name="Group 201"/>
          <p:cNvGrpSpPr/>
          <p:nvPr/>
        </p:nvGrpSpPr>
        <p:grpSpPr>
          <a:xfrm>
            <a:off x="4800604" y="2590805"/>
            <a:ext cx="325623" cy="365051"/>
            <a:chOff x="4419600" y="2133600"/>
            <a:chExt cx="325623" cy="365051"/>
          </a:xfrm>
        </p:grpSpPr>
        <p:pic>
          <p:nvPicPr>
            <p:cNvPr id="215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16" name="Can 215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202"/>
          <p:cNvGrpSpPr/>
          <p:nvPr/>
        </p:nvGrpSpPr>
        <p:grpSpPr>
          <a:xfrm>
            <a:off x="4800604" y="3048005"/>
            <a:ext cx="325623" cy="365051"/>
            <a:chOff x="4419600" y="2133600"/>
            <a:chExt cx="325623" cy="365051"/>
          </a:xfrm>
        </p:grpSpPr>
        <p:pic>
          <p:nvPicPr>
            <p:cNvPr id="21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14" name="Can 213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Group 203"/>
          <p:cNvGrpSpPr/>
          <p:nvPr/>
        </p:nvGrpSpPr>
        <p:grpSpPr>
          <a:xfrm>
            <a:off x="4800604" y="3505205"/>
            <a:ext cx="325623" cy="365051"/>
            <a:chOff x="4419600" y="2133600"/>
            <a:chExt cx="325623" cy="365051"/>
          </a:xfrm>
        </p:grpSpPr>
        <p:pic>
          <p:nvPicPr>
            <p:cNvPr id="21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12" name="Can 211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204"/>
          <p:cNvGrpSpPr/>
          <p:nvPr/>
        </p:nvGrpSpPr>
        <p:grpSpPr>
          <a:xfrm>
            <a:off x="4800604" y="3962405"/>
            <a:ext cx="325623" cy="365051"/>
            <a:chOff x="4419600" y="2133600"/>
            <a:chExt cx="325623" cy="365051"/>
          </a:xfrm>
        </p:grpSpPr>
        <p:pic>
          <p:nvPicPr>
            <p:cNvPr id="209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10" name="Can 209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17" name="Group 205"/>
          <p:cNvGrpSpPr/>
          <p:nvPr/>
        </p:nvGrpSpPr>
        <p:grpSpPr>
          <a:xfrm>
            <a:off x="4800604" y="4419605"/>
            <a:ext cx="325623" cy="365051"/>
            <a:chOff x="4419600" y="2133600"/>
            <a:chExt cx="325623" cy="365051"/>
          </a:xfrm>
        </p:grpSpPr>
        <p:pic>
          <p:nvPicPr>
            <p:cNvPr id="207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08" name="Can 207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276"/>
          <p:cNvGrpSpPr/>
          <p:nvPr/>
        </p:nvGrpSpPr>
        <p:grpSpPr>
          <a:xfrm>
            <a:off x="5181602" y="2133605"/>
            <a:ext cx="325623" cy="365051"/>
            <a:chOff x="4419600" y="2133600"/>
            <a:chExt cx="325623" cy="365051"/>
          </a:xfrm>
        </p:grpSpPr>
        <p:pic>
          <p:nvPicPr>
            <p:cNvPr id="29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94" name="Can 293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Group 277"/>
          <p:cNvGrpSpPr/>
          <p:nvPr/>
        </p:nvGrpSpPr>
        <p:grpSpPr>
          <a:xfrm>
            <a:off x="5181602" y="2590805"/>
            <a:ext cx="325623" cy="365051"/>
            <a:chOff x="4419600" y="2133600"/>
            <a:chExt cx="325623" cy="365051"/>
          </a:xfrm>
        </p:grpSpPr>
        <p:pic>
          <p:nvPicPr>
            <p:cNvPr id="29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92" name="Can 291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oup 278"/>
          <p:cNvGrpSpPr/>
          <p:nvPr/>
        </p:nvGrpSpPr>
        <p:grpSpPr>
          <a:xfrm>
            <a:off x="5181602" y="3048005"/>
            <a:ext cx="325623" cy="365051"/>
            <a:chOff x="4419600" y="2133600"/>
            <a:chExt cx="325623" cy="365051"/>
          </a:xfrm>
        </p:grpSpPr>
        <p:pic>
          <p:nvPicPr>
            <p:cNvPr id="289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90" name="Can 289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pic>
        <p:nvPicPr>
          <p:cNvPr id="287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2" y="3505202"/>
            <a:ext cx="325623" cy="325623"/>
          </a:xfrm>
          <a:prstGeom prst="rect">
            <a:avLst/>
          </a:prstGeom>
          <a:noFill/>
        </p:spPr>
      </p:pic>
      <p:sp>
        <p:nvSpPr>
          <p:cNvPr id="288" name="Can 287"/>
          <p:cNvSpPr/>
          <p:nvPr/>
        </p:nvSpPr>
        <p:spPr bwMode="auto">
          <a:xfrm>
            <a:off x="5334004" y="3657602"/>
            <a:ext cx="170121" cy="21265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endParaRPr lang="en-US" sz="27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21" name="Group 280"/>
          <p:cNvGrpSpPr/>
          <p:nvPr/>
        </p:nvGrpSpPr>
        <p:grpSpPr>
          <a:xfrm>
            <a:off x="5181602" y="3962405"/>
            <a:ext cx="325623" cy="365051"/>
            <a:chOff x="4419600" y="2133600"/>
            <a:chExt cx="325623" cy="365051"/>
          </a:xfrm>
        </p:grpSpPr>
        <p:pic>
          <p:nvPicPr>
            <p:cNvPr id="285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86" name="Can 285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Group 281"/>
          <p:cNvGrpSpPr/>
          <p:nvPr/>
        </p:nvGrpSpPr>
        <p:grpSpPr>
          <a:xfrm>
            <a:off x="5181602" y="4419605"/>
            <a:ext cx="325623" cy="365051"/>
            <a:chOff x="4419600" y="2133600"/>
            <a:chExt cx="325623" cy="365051"/>
          </a:xfrm>
        </p:grpSpPr>
        <p:pic>
          <p:nvPicPr>
            <p:cNvPr id="28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84" name="Can 283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Group 295"/>
          <p:cNvGrpSpPr/>
          <p:nvPr/>
        </p:nvGrpSpPr>
        <p:grpSpPr>
          <a:xfrm>
            <a:off x="5562604" y="2133605"/>
            <a:ext cx="325623" cy="365051"/>
            <a:chOff x="4419600" y="2133600"/>
            <a:chExt cx="325623" cy="365051"/>
          </a:xfrm>
        </p:grpSpPr>
        <p:pic>
          <p:nvPicPr>
            <p:cNvPr id="312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13" name="Can 312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Group 296"/>
          <p:cNvGrpSpPr/>
          <p:nvPr/>
        </p:nvGrpSpPr>
        <p:grpSpPr>
          <a:xfrm>
            <a:off x="5562604" y="2590805"/>
            <a:ext cx="325623" cy="365051"/>
            <a:chOff x="4419600" y="2133600"/>
            <a:chExt cx="325623" cy="365051"/>
          </a:xfrm>
        </p:grpSpPr>
        <p:pic>
          <p:nvPicPr>
            <p:cNvPr id="310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11" name="Can 310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5" name="Group 297"/>
          <p:cNvGrpSpPr/>
          <p:nvPr/>
        </p:nvGrpSpPr>
        <p:grpSpPr>
          <a:xfrm>
            <a:off x="5562604" y="3048005"/>
            <a:ext cx="325623" cy="365051"/>
            <a:chOff x="4419600" y="2133600"/>
            <a:chExt cx="325623" cy="365051"/>
          </a:xfrm>
        </p:grpSpPr>
        <p:pic>
          <p:nvPicPr>
            <p:cNvPr id="308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09" name="Can 308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" name="Group 298"/>
          <p:cNvGrpSpPr/>
          <p:nvPr/>
        </p:nvGrpSpPr>
        <p:grpSpPr>
          <a:xfrm>
            <a:off x="5562604" y="3505205"/>
            <a:ext cx="325623" cy="365051"/>
            <a:chOff x="4419600" y="2133600"/>
            <a:chExt cx="325623" cy="365051"/>
          </a:xfrm>
        </p:grpSpPr>
        <p:pic>
          <p:nvPicPr>
            <p:cNvPr id="306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07" name="Can 306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7" name="Group 299"/>
          <p:cNvGrpSpPr/>
          <p:nvPr/>
        </p:nvGrpSpPr>
        <p:grpSpPr>
          <a:xfrm>
            <a:off x="5562604" y="3962405"/>
            <a:ext cx="325623" cy="365051"/>
            <a:chOff x="4419600" y="2133600"/>
            <a:chExt cx="325623" cy="365051"/>
          </a:xfrm>
        </p:grpSpPr>
        <p:pic>
          <p:nvPicPr>
            <p:cNvPr id="304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05" name="Can 304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oup 300"/>
          <p:cNvGrpSpPr/>
          <p:nvPr/>
        </p:nvGrpSpPr>
        <p:grpSpPr>
          <a:xfrm>
            <a:off x="5562604" y="4419605"/>
            <a:ext cx="325623" cy="365051"/>
            <a:chOff x="4419600" y="2133600"/>
            <a:chExt cx="325623" cy="365051"/>
          </a:xfrm>
        </p:grpSpPr>
        <p:pic>
          <p:nvPicPr>
            <p:cNvPr id="302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03" name="Can 302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oup 314"/>
          <p:cNvGrpSpPr/>
          <p:nvPr/>
        </p:nvGrpSpPr>
        <p:grpSpPr>
          <a:xfrm>
            <a:off x="5943604" y="2133605"/>
            <a:ext cx="325623" cy="365051"/>
            <a:chOff x="4419600" y="2133600"/>
            <a:chExt cx="325623" cy="365051"/>
          </a:xfrm>
        </p:grpSpPr>
        <p:pic>
          <p:nvPicPr>
            <p:cNvPr id="33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32" name="Can 331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oup 315"/>
          <p:cNvGrpSpPr/>
          <p:nvPr/>
        </p:nvGrpSpPr>
        <p:grpSpPr>
          <a:xfrm>
            <a:off x="5943604" y="2590805"/>
            <a:ext cx="325623" cy="365051"/>
            <a:chOff x="4419600" y="2133600"/>
            <a:chExt cx="325623" cy="365051"/>
          </a:xfrm>
        </p:grpSpPr>
        <p:pic>
          <p:nvPicPr>
            <p:cNvPr id="329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30" name="Can 329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pic>
        <p:nvPicPr>
          <p:cNvPr id="327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4" y="3048006"/>
            <a:ext cx="325623" cy="325623"/>
          </a:xfrm>
          <a:prstGeom prst="rect">
            <a:avLst/>
          </a:prstGeom>
          <a:noFill/>
        </p:spPr>
      </p:pic>
      <p:sp>
        <p:nvSpPr>
          <p:cNvPr id="328" name="Can 327"/>
          <p:cNvSpPr/>
          <p:nvPr/>
        </p:nvSpPr>
        <p:spPr bwMode="auto">
          <a:xfrm>
            <a:off x="6096004" y="3200405"/>
            <a:ext cx="170121" cy="21265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endParaRPr lang="en-US" sz="27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31" name="Group 317"/>
          <p:cNvGrpSpPr/>
          <p:nvPr/>
        </p:nvGrpSpPr>
        <p:grpSpPr>
          <a:xfrm>
            <a:off x="5943604" y="3505205"/>
            <a:ext cx="325623" cy="365051"/>
            <a:chOff x="4419600" y="2133600"/>
            <a:chExt cx="325623" cy="365051"/>
          </a:xfrm>
        </p:grpSpPr>
        <p:pic>
          <p:nvPicPr>
            <p:cNvPr id="325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26" name="Can 325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56" name="Group 318"/>
          <p:cNvGrpSpPr/>
          <p:nvPr/>
        </p:nvGrpSpPr>
        <p:grpSpPr>
          <a:xfrm>
            <a:off x="5943604" y="3962405"/>
            <a:ext cx="325623" cy="365051"/>
            <a:chOff x="4419600" y="2133600"/>
            <a:chExt cx="325623" cy="365051"/>
          </a:xfrm>
        </p:grpSpPr>
        <p:pic>
          <p:nvPicPr>
            <p:cNvPr id="32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24" name="Can 323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57" name="Group 319"/>
          <p:cNvGrpSpPr/>
          <p:nvPr/>
        </p:nvGrpSpPr>
        <p:grpSpPr>
          <a:xfrm>
            <a:off x="5943604" y="4419605"/>
            <a:ext cx="325623" cy="365051"/>
            <a:chOff x="4419600" y="2133600"/>
            <a:chExt cx="325623" cy="365051"/>
          </a:xfrm>
        </p:grpSpPr>
        <p:pic>
          <p:nvPicPr>
            <p:cNvPr id="32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22" name="Can 321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58" name="Group 333"/>
          <p:cNvGrpSpPr/>
          <p:nvPr/>
        </p:nvGrpSpPr>
        <p:grpSpPr>
          <a:xfrm>
            <a:off x="6324602" y="2133605"/>
            <a:ext cx="325623" cy="365051"/>
            <a:chOff x="4419600" y="2133600"/>
            <a:chExt cx="325623" cy="365051"/>
          </a:xfrm>
        </p:grpSpPr>
        <p:pic>
          <p:nvPicPr>
            <p:cNvPr id="350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51" name="Can 350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59" name="Group 334"/>
          <p:cNvGrpSpPr/>
          <p:nvPr/>
        </p:nvGrpSpPr>
        <p:grpSpPr>
          <a:xfrm>
            <a:off x="6324602" y="2590805"/>
            <a:ext cx="325623" cy="365051"/>
            <a:chOff x="4419600" y="2133600"/>
            <a:chExt cx="325623" cy="365051"/>
          </a:xfrm>
        </p:grpSpPr>
        <p:pic>
          <p:nvPicPr>
            <p:cNvPr id="348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49" name="Can 348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0" name="Group 335"/>
          <p:cNvGrpSpPr/>
          <p:nvPr/>
        </p:nvGrpSpPr>
        <p:grpSpPr>
          <a:xfrm>
            <a:off x="6324602" y="3048005"/>
            <a:ext cx="325623" cy="365051"/>
            <a:chOff x="4419600" y="2133600"/>
            <a:chExt cx="325623" cy="365051"/>
          </a:xfrm>
        </p:grpSpPr>
        <p:pic>
          <p:nvPicPr>
            <p:cNvPr id="346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47" name="Can 346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1" name="Group 336"/>
          <p:cNvGrpSpPr/>
          <p:nvPr/>
        </p:nvGrpSpPr>
        <p:grpSpPr>
          <a:xfrm>
            <a:off x="6324602" y="3505205"/>
            <a:ext cx="325623" cy="365051"/>
            <a:chOff x="4419600" y="2133600"/>
            <a:chExt cx="325623" cy="365051"/>
          </a:xfrm>
        </p:grpSpPr>
        <p:pic>
          <p:nvPicPr>
            <p:cNvPr id="344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45" name="Can 344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2" name="Group 337"/>
          <p:cNvGrpSpPr/>
          <p:nvPr/>
        </p:nvGrpSpPr>
        <p:grpSpPr>
          <a:xfrm>
            <a:off x="6324602" y="3962405"/>
            <a:ext cx="325623" cy="365051"/>
            <a:chOff x="4419600" y="2133600"/>
            <a:chExt cx="325623" cy="365051"/>
          </a:xfrm>
        </p:grpSpPr>
        <p:pic>
          <p:nvPicPr>
            <p:cNvPr id="342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43" name="Can 342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3" name="Group 338"/>
          <p:cNvGrpSpPr/>
          <p:nvPr/>
        </p:nvGrpSpPr>
        <p:grpSpPr>
          <a:xfrm>
            <a:off x="6324602" y="4419605"/>
            <a:ext cx="325623" cy="365051"/>
            <a:chOff x="4419600" y="2133600"/>
            <a:chExt cx="325623" cy="365051"/>
          </a:xfrm>
        </p:grpSpPr>
        <p:pic>
          <p:nvPicPr>
            <p:cNvPr id="340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41" name="Can 340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4" name="Group 352"/>
          <p:cNvGrpSpPr/>
          <p:nvPr/>
        </p:nvGrpSpPr>
        <p:grpSpPr>
          <a:xfrm>
            <a:off x="6705604" y="2133605"/>
            <a:ext cx="325623" cy="365051"/>
            <a:chOff x="4419600" y="2133600"/>
            <a:chExt cx="325623" cy="365051"/>
          </a:xfrm>
        </p:grpSpPr>
        <p:pic>
          <p:nvPicPr>
            <p:cNvPr id="369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70" name="Can 369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5" name="Group 353"/>
          <p:cNvGrpSpPr/>
          <p:nvPr/>
        </p:nvGrpSpPr>
        <p:grpSpPr>
          <a:xfrm>
            <a:off x="6705604" y="2590805"/>
            <a:ext cx="325623" cy="365051"/>
            <a:chOff x="4419600" y="2133600"/>
            <a:chExt cx="325623" cy="365051"/>
          </a:xfrm>
        </p:grpSpPr>
        <p:pic>
          <p:nvPicPr>
            <p:cNvPr id="367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68" name="Can 367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6" name="Group 354"/>
          <p:cNvGrpSpPr/>
          <p:nvPr/>
        </p:nvGrpSpPr>
        <p:grpSpPr>
          <a:xfrm>
            <a:off x="6705604" y="3048005"/>
            <a:ext cx="325623" cy="365051"/>
            <a:chOff x="4419600" y="2133600"/>
            <a:chExt cx="325623" cy="365051"/>
          </a:xfrm>
        </p:grpSpPr>
        <p:pic>
          <p:nvPicPr>
            <p:cNvPr id="365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66" name="Can 365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7" name="Group 355"/>
          <p:cNvGrpSpPr/>
          <p:nvPr/>
        </p:nvGrpSpPr>
        <p:grpSpPr>
          <a:xfrm>
            <a:off x="6705604" y="3505205"/>
            <a:ext cx="325623" cy="365051"/>
            <a:chOff x="4419600" y="2133600"/>
            <a:chExt cx="325623" cy="365051"/>
          </a:xfrm>
        </p:grpSpPr>
        <p:pic>
          <p:nvPicPr>
            <p:cNvPr id="36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64" name="Can 363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8" name="Group 356"/>
          <p:cNvGrpSpPr/>
          <p:nvPr/>
        </p:nvGrpSpPr>
        <p:grpSpPr>
          <a:xfrm>
            <a:off x="6705604" y="3962405"/>
            <a:ext cx="325623" cy="365051"/>
            <a:chOff x="4419600" y="2133600"/>
            <a:chExt cx="325623" cy="365051"/>
          </a:xfrm>
        </p:grpSpPr>
        <p:pic>
          <p:nvPicPr>
            <p:cNvPr id="36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62" name="Can 361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269" name="Group 357"/>
          <p:cNvGrpSpPr/>
          <p:nvPr/>
        </p:nvGrpSpPr>
        <p:grpSpPr>
          <a:xfrm>
            <a:off x="6705604" y="4419605"/>
            <a:ext cx="325623" cy="365051"/>
            <a:chOff x="4419600" y="2133600"/>
            <a:chExt cx="325623" cy="365051"/>
          </a:xfrm>
        </p:grpSpPr>
        <p:pic>
          <p:nvPicPr>
            <p:cNvPr id="359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60" name="Can 359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sp>
        <p:nvSpPr>
          <p:cNvPr id="123" name="Rounded Rectangle 122"/>
          <p:cNvSpPr/>
          <p:nvPr/>
        </p:nvSpPr>
        <p:spPr bwMode="auto">
          <a:xfrm>
            <a:off x="2819400" y="3578090"/>
            <a:ext cx="1143000" cy="8083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Azure</a:t>
            </a:r>
          </a:p>
          <a:p>
            <a:pPr algn="ctr" defTabSz="914099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TDS Gateway</a:t>
            </a:r>
          </a:p>
        </p:txBody>
      </p:sp>
      <p:cxnSp>
        <p:nvCxnSpPr>
          <p:cNvPr id="1031" name=" 1030"/>
          <p:cNvCxnSpPr>
            <a:stCxn id="123" idx="3"/>
            <a:endCxn id="218" idx="2"/>
          </p:cNvCxnSpPr>
          <p:nvPr/>
        </p:nvCxnSpPr>
        <p:spPr>
          <a:xfrm flipV="1">
            <a:off x="3962400" y="2392331"/>
            <a:ext cx="990600" cy="15899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4" name="Curved Connector 1033"/>
          <p:cNvCxnSpPr>
            <a:stCxn id="123" idx="3"/>
            <a:endCxn id="328" idx="2"/>
          </p:cNvCxnSpPr>
          <p:nvPr/>
        </p:nvCxnSpPr>
        <p:spPr>
          <a:xfrm flipV="1">
            <a:off x="3962400" y="3306731"/>
            <a:ext cx="2133600" cy="6755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6" name="Curved Connector 1035"/>
          <p:cNvCxnSpPr>
            <a:stCxn id="123" idx="3"/>
            <a:endCxn id="288" idx="2"/>
          </p:cNvCxnSpPr>
          <p:nvPr/>
        </p:nvCxnSpPr>
        <p:spPr>
          <a:xfrm flipV="1">
            <a:off x="3962400" y="3763931"/>
            <a:ext cx="1371600" cy="2183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Vertical Scroll 118"/>
          <p:cNvSpPr/>
          <p:nvPr/>
        </p:nvSpPr>
        <p:spPr bwMode="auto">
          <a:xfrm>
            <a:off x="228601" y="3505200"/>
            <a:ext cx="762000" cy="762000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DB Script</a:t>
            </a:r>
          </a:p>
        </p:txBody>
      </p:sp>
    </p:spTree>
    <p:extLst>
      <p:ext uri="{BB962C8B-B14F-4D97-AF65-F5344CB8AC3E}">
        <p14:creationId xmlns:p14="http://schemas.microsoft.com/office/powerpoint/2010/main" val="1450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6068E-6 L 0.24965 0.103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88" grpId="0" animBg="1"/>
      <p:bldP spid="328" grpId="0" animBg="1"/>
      <p:bldP spid="119" grpId="0" animBg="1"/>
      <p:bldP spid="1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2"/>
          <p:cNvGrpSpPr/>
          <p:nvPr/>
        </p:nvGrpSpPr>
        <p:grpSpPr>
          <a:xfrm>
            <a:off x="381000" y="762001"/>
            <a:ext cx="8500894" cy="5543551"/>
            <a:chOff x="515938" y="742950"/>
            <a:chExt cx="11331574" cy="5543550"/>
          </a:xfrm>
        </p:grpSpPr>
        <p:grpSp>
          <p:nvGrpSpPr>
            <p:cNvPr id="5" name="Group 159"/>
            <p:cNvGrpSpPr/>
            <p:nvPr/>
          </p:nvGrpSpPr>
          <p:grpSpPr>
            <a:xfrm>
              <a:off x="515938" y="742950"/>
              <a:ext cx="11331574" cy="5276850"/>
              <a:chOff x="515938" y="742950"/>
              <a:chExt cx="11331574" cy="5276850"/>
            </a:xfrm>
          </p:grpSpPr>
          <p:grpSp>
            <p:nvGrpSpPr>
              <p:cNvPr id="6" name="Group 156"/>
              <p:cNvGrpSpPr/>
              <p:nvPr/>
            </p:nvGrpSpPr>
            <p:grpSpPr>
              <a:xfrm>
                <a:off x="515938" y="742950"/>
                <a:ext cx="11331574" cy="5276850"/>
                <a:chOff x="515938" y="742950"/>
                <a:chExt cx="11331574" cy="5276850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973138" y="1447800"/>
                  <a:ext cx="7152701" cy="403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1" name="Picture 2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504312" y="1219200"/>
                  <a:ext cx="7152701" cy="403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04" name="Picture 3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15938" y="3276600"/>
                  <a:ext cx="5448300" cy="2743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2" name="Picture 3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894012" y="3276600"/>
                  <a:ext cx="5448300" cy="2743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3" name="Picture 3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399212" y="3276600"/>
                  <a:ext cx="5448300" cy="2743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lum bright="22000" contrast="1000"/>
                </a:blip>
                <a:srcRect/>
                <a:stretch>
                  <a:fillRect/>
                </a:stretch>
              </p:blipFill>
              <p:spPr bwMode="auto">
                <a:xfrm>
                  <a:off x="3427412" y="742950"/>
                  <a:ext cx="6229350" cy="2324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rot="9900000">
                <a:off x="1286950" y="1509107"/>
                <a:ext cx="5600700" cy="316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rot="9900000">
                <a:off x="5742502" y="1509107"/>
                <a:ext cx="5600700" cy="316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6212" y="3124200"/>
              <a:ext cx="5600700" cy="316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1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03812" y="3124200"/>
              <a:ext cx="5600700" cy="316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2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46812" y="3124200"/>
              <a:ext cx="5600700" cy="316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839"/>
            <a:ext cx="8763000" cy="1423839"/>
          </a:xfrm>
        </p:spPr>
        <p:txBody>
          <a:bodyPr>
            <a:no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 Azure SQL Database</a:t>
            </a:r>
            <a:r>
              <a:rPr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/>
            </a:r>
            <a:br>
              <a:rPr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Accessing databases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7" name="Group 114"/>
          <p:cNvGrpSpPr/>
          <p:nvPr/>
        </p:nvGrpSpPr>
        <p:grpSpPr>
          <a:xfrm>
            <a:off x="4419604" y="2133605"/>
            <a:ext cx="325623" cy="2651051"/>
            <a:chOff x="4419600" y="2133600"/>
            <a:chExt cx="325623" cy="2651051"/>
          </a:xfrm>
        </p:grpSpPr>
        <p:grpSp>
          <p:nvGrpSpPr>
            <p:cNvPr id="8" name="Group 110"/>
            <p:cNvGrpSpPr/>
            <p:nvPr/>
          </p:nvGrpSpPr>
          <p:grpSpPr>
            <a:xfrm>
              <a:off x="4419600" y="2133600"/>
              <a:ext cx="325623" cy="365051"/>
              <a:chOff x="4419600" y="2133600"/>
              <a:chExt cx="325623" cy="365051"/>
            </a:xfrm>
          </p:grpSpPr>
          <p:pic>
            <p:nvPicPr>
              <p:cNvPr id="165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8" name="Can 107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167"/>
            <p:cNvGrpSpPr/>
            <p:nvPr/>
          </p:nvGrpSpPr>
          <p:grpSpPr>
            <a:xfrm>
              <a:off x="4419600" y="2590800"/>
              <a:ext cx="325623" cy="365051"/>
              <a:chOff x="4419600" y="2133600"/>
              <a:chExt cx="325623" cy="365051"/>
            </a:xfrm>
          </p:grpSpPr>
          <p:pic>
            <p:nvPicPr>
              <p:cNvPr id="170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72" name="Can 171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72"/>
            <p:cNvGrpSpPr/>
            <p:nvPr/>
          </p:nvGrpSpPr>
          <p:grpSpPr>
            <a:xfrm>
              <a:off x="4419600" y="3048000"/>
              <a:ext cx="325623" cy="365051"/>
              <a:chOff x="4419600" y="2133600"/>
              <a:chExt cx="325623" cy="365051"/>
            </a:xfrm>
          </p:grpSpPr>
          <p:pic>
            <p:nvPicPr>
              <p:cNvPr id="174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75" name="Can 174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75"/>
            <p:cNvGrpSpPr/>
            <p:nvPr/>
          </p:nvGrpSpPr>
          <p:grpSpPr>
            <a:xfrm>
              <a:off x="4419600" y="3505200"/>
              <a:ext cx="325623" cy="365051"/>
              <a:chOff x="4419600" y="2133600"/>
              <a:chExt cx="325623" cy="365051"/>
            </a:xfrm>
          </p:grpSpPr>
          <p:pic>
            <p:nvPicPr>
              <p:cNvPr id="177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78" name="Can 177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178"/>
            <p:cNvGrpSpPr/>
            <p:nvPr/>
          </p:nvGrpSpPr>
          <p:grpSpPr>
            <a:xfrm>
              <a:off x="4419600" y="3962400"/>
              <a:ext cx="325623" cy="365051"/>
              <a:chOff x="4419600" y="2133600"/>
              <a:chExt cx="325623" cy="365051"/>
            </a:xfrm>
          </p:grpSpPr>
          <p:pic>
            <p:nvPicPr>
              <p:cNvPr id="180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81" name="Can 180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96"/>
            <p:cNvGrpSpPr/>
            <p:nvPr/>
          </p:nvGrpSpPr>
          <p:grpSpPr>
            <a:xfrm>
              <a:off x="4419600" y="4419600"/>
              <a:ext cx="325623" cy="365051"/>
              <a:chOff x="4419600" y="2133600"/>
              <a:chExt cx="325623" cy="365051"/>
            </a:xfrm>
          </p:grpSpPr>
          <p:pic>
            <p:nvPicPr>
              <p:cNvPr id="198" name="Picture 2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99" name="Can 198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217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4" y="2133606"/>
            <a:ext cx="325623" cy="325623"/>
          </a:xfrm>
          <a:prstGeom prst="rect">
            <a:avLst/>
          </a:prstGeom>
          <a:noFill/>
        </p:spPr>
      </p:pic>
      <p:sp>
        <p:nvSpPr>
          <p:cNvPr id="218" name="Can 217"/>
          <p:cNvSpPr/>
          <p:nvPr/>
        </p:nvSpPr>
        <p:spPr bwMode="auto">
          <a:xfrm>
            <a:off x="4953004" y="2286005"/>
            <a:ext cx="170121" cy="21265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endParaRPr lang="en-US" sz="27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201"/>
          <p:cNvGrpSpPr/>
          <p:nvPr/>
        </p:nvGrpSpPr>
        <p:grpSpPr>
          <a:xfrm>
            <a:off x="4800604" y="2590805"/>
            <a:ext cx="325623" cy="365051"/>
            <a:chOff x="4419600" y="2133600"/>
            <a:chExt cx="325623" cy="365051"/>
          </a:xfrm>
        </p:grpSpPr>
        <p:pic>
          <p:nvPicPr>
            <p:cNvPr id="215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16" name="Can 215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202"/>
          <p:cNvGrpSpPr/>
          <p:nvPr/>
        </p:nvGrpSpPr>
        <p:grpSpPr>
          <a:xfrm>
            <a:off x="4800604" y="3048005"/>
            <a:ext cx="325623" cy="365051"/>
            <a:chOff x="4419600" y="2133600"/>
            <a:chExt cx="325623" cy="365051"/>
          </a:xfrm>
        </p:grpSpPr>
        <p:pic>
          <p:nvPicPr>
            <p:cNvPr id="21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14" name="Can 213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203"/>
          <p:cNvGrpSpPr/>
          <p:nvPr/>
        </p:nvGrpSpPr>
        <p:grpSpPr>
          <a:xfrm>
            <a:off x="4800604" y="3505205"/>
            <a:ext cx="325623" cy="365051"/>
            <a:chOff x="4419600" y="2133600"/>
            <a:chExt cx="325623" cy="365051"/>
          </a:xfrm>
        </p:grpSpPr>
        <p:pic>
          <p:nvPicPr>
            <p:cNvPr id="21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12" name="Can 211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04"/>
          <p:cNvGrpSpPr/>
          <p:nvPr/>
        </p:nvGrpSpPr>
        <p:grpSpPr>
          <a:xfrm>
            <a:off x="4800604" y="3962405"/>
            <a:ext cx="325623" cy="365051"/>
            <a:chOff x="4419600" y="2133600"/>
            <a:chExt cx="325623" cy="365051"/>
          </a:xfrm>
        </p:grpSpPr>
        <p:pic>
          <p:nvPicPr>
            <p:cNvPr id="209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10" name="Can 209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05"/>
          <p:cNvGrpSpPr/>
          <p:nvPr/>
        </p:nvGrpSpPr>
        <p:grpSpPr>
          <a:xfrm>
            <a:off x="4800604" y="4419605"/>
            <a:ext cx="325623" cy="365051"/>
            <a:chOff x="4419600" y="2133600"/>
            <a:chExt cx="325623" cy="365051"/>
          </a:xfrm>
        </p:grpSpPr>
        <p:pic>
          <p:nvPicPr>
            <p:cNvPr id="207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08" name="Can 207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276"/>
          <p:cNvGrpSpPr/>
          <p:nvPr/>
        </p:nvGrpSpPr>
        <p:grpSpPr>
          <a:xfrm>
            <a:off x="5181602" y="2133605"/>
            <a:ext cx="325623" cy="365051"/>
            <a:chOff x="4419600" y="2133600"/>
            <a:chExt cx="325623" cy="365051"/>
          </a:xfrm>
        </p:grpSpPr>
        <p:pic>
          <p:nvPicPr>
            <p:cNvPr id="29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94" name="Can 293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77"/>
          <p:cNvGrpSpPr/>
          <p:nvPr/>
        </p:nvGrpSpPr>
        <p:grpSpPr>
          <a:xfrm>
            <a:off x="5181602" y="2590805"/>
            <a:ext cx="325623" cy="365051"/>
            <a:chOff x="4419600" y="2133600"/>
            <a:chExt cx="325623" cy="365051"/>
          </a:xfrm>
        </p:grpSpPr>
        <p:pic>
          <p:nvPicPr>
            <p:cNvPr id="29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92" name="Can 291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278"/>
          <p:cNvGrpSpPr/>
          <p:nvPr/>
        </p:nvGrpSpPr>
        <p:grpSpPr>
          <a:xfrm>
            <a:off x="5181602" y="3048005"/>
            <a:ext cx="325623" cy="365051"/>
            <a:chOff x="4419600" y="2133600"/>
            <a:chExt cx="325623" cy="365051"/>
          </a:xfrm>
        </p:grpSpPr>
        <p:pic>
          <p:nvPicPr>
            <p:cNvPr id="289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90" name="Can 289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87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2" y="3505202"/>
            <a:ext cx="325623" cy="325623"/>
          </a:xfrm>
          <a:prstGeom prst="rect">
            <a:avLst/>
          </a:prstGeom>
          <a:noFill/>
        </p:spPr>
      </p:pic>
      <p:sp>
        <p:nvSpPr>
          <p:cNvPr id="288" name="Can 287"/>
          <p:cNvSpPr/>
          <p:nvPr/>
        </p:nvSpPr>
        <p:spPr bwMode="auto">
          <a:xfrm>
            <a:off x="5334004" y="3657602"/>
            <a:ext cx="170121" cy="21265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endParaRPr lang="en-US" sz="27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80"/>
          <p:cNvGrpSpPr/>
          <p:nvPr/>
        </p:nvGrpSpPr>
        <p:grpSpPr>
          <a:xfrm>
            <a:off x="5181602" y="3962405"/>
            <a:ext cx="325623" cy="365051"/>
            <a:chOff x="4419600" y="2133600"/>
            <a:chExt cx="325623" cy="365051"/>
          </a:xfrm>
        </p:grpSpPr>
        <p:pic>
          <p:nvPicPr>
            <p:cNvPr id="285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86" name="Can 285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Group 281"/>
          <p:cNvGrpSpPr/>
          <p:nvPr/>
        </p:nvGrpSpPr>
        <p:grpSpPr>
          <a:xfrm>
            <a:off x="5181602" y="4419605"/>
            <a:ext cx="325623" cy="365051"/>
            <a:chOff x="4419600" y="2133600"/>
            <a:chExt cx="325623" cy="365051"/>
          </a:xfrm>
        </p:grpSpPr>
        <p:pic>
          <p:nvPicPr>
            <p:cNvPr id="28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284" name="Can 283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95"/>
          <p:cNvGrpSpPr/>
          <p:nvPr/>
        </p:nvGrpSpPr>
        <p:grpSpPr>
          <a:xfrm>
            <a:off x="5562604" y="2133605"/>
            <a:ext cx="325623" cy="365051"/>
            <a:chOff x="4419600" y="2133600"/>
            <a:chExt cx="325623" cy="365051"/>
          </a:xfrm>
        </p:grpSpPr>
        <p:pic>
          <p:nvPicPr>
            <p:cNvPr id="312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13" name="Can 312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296"/>
          <p:cNvGrpSpPr/>
          <p:nvPr/>
        </p:nvGrpSpPr>
        <p:grpSpPr>
          <a:xfrm>
            <a:off x="5562604" y="2590805"/>
            <a:ext cx="325623" cy="365051"/>
            <a:chOff x="4419600" y="2133600"/>
            <a:chExt cx="325623" cy="365051"/>
          </a:xfrm>
        </p:grpSpPr>
        <p:pic>
          <p:nvPicPr>
            <p:cNvPr id="310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11" name="Can 310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Group 297"/>
          <p:cNvGrpSpPr/>
          <p:nvPr/>
        </p:nvGrpSpPr>
        <p:grpSpPr>
          <a:xfrm>
            <a:off x="5562604" y="3048005"/>
            <a:ext cx="325623" cy="365051"/>
            <a:chOff x="4419600" y="2133600"/>
            <a:chExt cx="325623" cy="365051"/>
          </a:xfrm>
        </p:grpSpPr>
        <p:pic>
          <p:nvPicPr>
            <p:cNvPr id="308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09" name="Can 308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Group 298"/>
          <p:cNvGrpSpPr/>
          <p:nvPr/>
        </p:nvGrpSpPr>
        <p:grpSpPr>
          <a:xfrm>
            <a:off x="5562604" y="3505205"/>
            <a:ext cx="325623" cy="365051"/>
            <a:chOff x="4419600" y="2133600"/>
            <a:chExt cx="325623" cy="365051"/>
          </a:xfrm>
        </p:grpSpPr>
        <p:pic>
          <p:nvPicPr>
            <p:cNvPr id="306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07" name="Can 306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6" name="Group 299"/>
          <p:cNvGrpSpPr/>
          <p:nvPr/>
        </p:nvGrpSpPr>
        <p:grpSpPr>
          <a:xfrm>
            <a:off x="5562604" y="3962405"/>
            <a:ext cx="325623" cy="365051"/>
            <a:chOff x="4419600" y="2133600"/>
            <a:chExt cx="325623" cy="365051"/>
          </a:xfrm>
        </p:grpSpPr>
        <p:pic>
          <p:nvPicPr>
            <p:cNvPr id="304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05" name="Can 304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7" name="Group 300"/>
          <p:cNvGrpSpPr/>
          <p:nvPr/>
        </p:nvGrpSpPr>
        <p:grpSpPr>
          <a:xfrm>
            <a:off x="5562604" y="4419605"/>
            <a:ext cx="325623" cy="365051"/>
            <a:chOff x="4419600" y="2133600"/>
            <a:chExt cx="325623" cy="365051"/>
          </a:xfrm>
        </p:grpSpPr>
        <p:pic>
          <p:nvPicPr>
            <p:cNvPr id="302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03" name="Can 302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8" name="Group 314"/>
          <p:cNvGrpSpPr/>
          <p:nvPr/>
        </p:nvGrpSpPr>
        <p:grpSpPr>
          <a:xfrm>
            <a:off x="5943604" y="2133605"/>
            <a:ext cx="325623" cy="365051"/>
            <a:chOff x="4419600" y="2133600"/>
            <a:chExt cx="325623" cy="365051"/>
          </a:xfrm>
        </p:grpSpPr>
        <p:pic>
          <p:nvPicPr>
            <p:cNvPr id="33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32" name="Can 331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9" name="Group 315"/>
          <p:cNvGrpSpPr/>
          <p:nvPr/>
        </p:nvGrpSpPr>
        <p:grpSpPr>
          <a:xfrm>
            <a:off x="5943604" y="2590805"/>
            <a:ext cx="325623" cy="365051"/>
            <a:chOff x="4419600" y="2133600"/>
            <a:chExt cx="325623" cy="365051"/>
          </a:xfrm>
        </p:grpSpPr>
        <p:pic>
          <p:nvPicPr>
            <p:cNvPr id="329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30" name="Can 329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27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4" y="3048006"/>
            <a:ext cx="325623" cy="325623"/>
          </a:xfrm>
          <a:prstGeom prst="rect">
            <a:avLst/>
          </a:prstGeom>
          <a:noFill/>
        </p:spPr>
      </p:pic>
      <p:sp>
        <p:nvSpPr>
          <p:cNvPr id="328" name="Can 327"/>
          <p:cNvSpPr/>
          <p:nvPr/>
        </p:nvSpPr>
        <p:spPr bwMode="auto">
          <a:xfrm>
            <a:off x="6096004" y="3200405"/>
            <a:ext cx="170121" cy="21265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endParaRPr lang="en-US" sz="27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0" name="Group 317"/>
          <p:cNvGrpSpPr/>
          <p:nvPr/>
        </p:nvGrpSpPr>
        <p:grpSpPr>
          <a:xfrm>
            <a:off x="5943604" y="3505205"/>
            <a:ext cx="325623" cy="365051"/>
            <a:chOff x="4419600" y="2133600"/>
            <a:chExt cx="325623" cy="365051"/>
          </a:xfrm>
        </p:grpSpPr>
        <p:pic>
          <p:nvPicPr>
            <p:cNvPr id="325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26" name="Can 325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1" name="Group 318"/>
          <p:cNvGrpSpPr/>
          <p:nvPr/>
        </p:nvGrpSpPr>
        <p:grpSpPr>
          <a:xfrm>
            <a:off x="5943604" y="3962405"/>
            <a:ext cx="325623" cy="365051"/>
            <a:chOff x="4419600" y="2133600"/>
            <a:chExt cx="325623" cy="365051"/>
          </a:xfrm>
        </p:grpSpPr>
        <p:pic>
          <p:nvPicPr>
            <p:cNvPr id="32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24" name="Can 323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2" name="Group 319"/>
          <p:cNvGrpSpPr/>
          <p:nvPr/>
        </p:nvGrpSpPr>
        <p:grpSpPr>
          <a:xfrm>
            <a:off x="5943604" y="4419605"/>
            <a:ext cx="325623" cy="365051"/>
            <a:chOff x="4419600" y="2133600"/>
            <a:chExt cx="325623" cy="365051"/>
          </a:xfrm>
        </p:grpSpPr>
        <p:pic>
          <p:nvPicPr>
            <p:cNvPr id="32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22" name="Can 321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3" name="Group 333"/>
          <p:cNvGrpSpPr/>
          <p:nvPr/>
        </p:nvGrpSpPr>
        <p:grpSpPr>
          <a:xfrm>
            <a:off x="6324602" y="2133605"/>
            <a:ext cx="325623" cy="365051"/>
            <a:chOff x="4419600" y="2133600"/>
            <a:chExt cx="325623" cy="365051"/>
          </a:xfrm>
        </p:grpSpPr>
        <p:pic>
          <p:nvPicPr>
            <p:cNvPr id="350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51" name="Can 350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4" name="Group 334"/>
          <p:cNvGrpSpPr/>
          <p:nvPr/>
        </p:nvGrpSpPr>
        <p:grpSpPr>
          <a:xfrm>
            <a:off x="6324602" y="2590805"/>
            <a:ext cx="325623" cy="365051"/>
            <a:chOff x="4419600" y="2133600"/>
            <a:chExt cx="325623" cy="365051"/>
          </a:xfrm>
        </p:grpSpPr>
        <p:pic>
          <p:nvPicPr>
            <p:cNvPr id="348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49" name="Can 348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5" name="Group 335"/>
          <p:cNvGrpSpPr/>
          <p:nvPr/>
        </p:nvGrpSpPr>
        <p:grpSpPr>
          <a:xfrm>
            <a:off x="6324602" y="3048005"/>
            <a:ext cx="325623" cy="365051"/>
            <a:chOff x="4419600" y="2133600"/>
            <a:chExt cx="325623" cy="365051"/>
          </a:xfrm>
        </p:grpSpPr>
        <p:pic>
          <p:nvPicPr>
            <p:cNvPr id="346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47" name="Can 346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" name="Group 336"/>
          <p:cNvGrpSpPr/>
          <p:nvPr/>
        </p:nvGrpSpPr>
        <p:grpSpPr>
          <a:xfrm>
            <a:off x="6324602" y="3505205"/>
            <a:ext cx="325623" cy="365051"/>
            <a:chOff x="4419600" y="2133600"/>
            <a:chExt cx="325623" cy="365051"/>
          </a:xfrm>
        </p:grpSpPr>
        <p:pic>
          <p:nvPicPr>
            <p:cNvPr id="344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45" name="Can 344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7" name="Group 337"/>
          <p:cNvGrpSpPr/>
          <p:nvPr/>
        </p:nvGrpSpPr>
        <p:grpSpPr>
          <a:xfrm>
            <a:off x="6324602" y="3962405"/>
            <a:ext cx="325623" cy="365051"/>
            <a:chOff x="4419600" y="2133600"/>
            <a:chExt cx="325623" cy="365051"/>
          </a:xfrm>
        </p:grpSpPr>
        <p:pic>
          <p:nvPicPr>
            <p:cNvPr id="342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43" name="Can 342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8" name="Group 338"/>
          <p:cNvGrpSpPr/>
          <p:nvPr/>
        </p:nvGrpSpPr>
        <p:grpSpPr>
          <a:xfrm>
            <a:off x="6324602" y="4419605"/>
            <a:ext cx="325623" cy="365051"/>
            <a:chOff x="4419600" y="2133600"/>
            <a:chExt cx="325623" cy="365051"/>
          </a:xfrm>
        </p:grpSpPr>
        <p:pic>
          <p:nvPicPr>
            <p:cNvPr id="340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41" name="Can 340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9" name="Group 352"/>
          <p:cNvGrpSpPr/>
          <p:nvPr/>
        </p:nvGrpSpPr>
        <p:grpSpPr>
          <a:xfrm>
            <a:off x="6705604" y="2133605"/>
            <a:ext cx="325623" cy="365051"/>
            <a:chOff x="4419600" y="2133600"/>
            <a:chExt cx="325623" cy="365051"/>
          </a:xfrm>
        </p:grpSpPr>
        <p:pic>
          <p:nvPicPr>
            <p:cNvPr id="369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70" name="Can 369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0" name="Group 353"/>
          <p:cNvGrpSpPr/>
          <p:nvPr/>
        </p:nvGrpSpPr>
        <p:grpSpPr>
          <a:xfrm>
            <a:off x="6705604" y="2590805"/>
            <a:ext cx="325623" cy="365051"/>
            <a:chOff x="4419600" y="2133600"/>
            <a:chExt cx="325623" cy="365051"/>
          </a:xfrm>
        </p:grpSpPr>
        <p:pic>
          <p:nvPicPr>
            <p:cNvPr id="367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68" name="Can 367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1" name="Group 354"/>
          <p:cNvGrpSpPr/>
          <p:nvPr/>
        </p:nvGrpSpPr>
        <p:grpSpPr>
          <a:xfrm>
            <a:off x="6705604" y="3048005"/>
            <a:ext cx="325623" cy="365051"/>
            <a:chOff x="4419600" y="2133600"/>
            <a:chExt cx="325623" cy="365051"/>
          </a:xfrm>
        </p:grpSpPr>
        <p:pic>
          <p:nvPicPr>
            <p:cNvPr id="365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66" name="Can 365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2" name="Group 355"/>
          <p:cNvGrpSpPr/>
          <p:nvPr/>
        </p:nvGrpSpPr>
        <p:grpSpPr>
          <a:xfrm>
            <a:off x="6705604" y="3505205"/>
            <a:ext cx="325623" cy="365051"/>
            <a:chOff x="4419600" y="2133600"/>
            <a:chExt cx="325623" cy="365051"/>
          </a:xfrm>
        </p:grpSpPr>
        <p:pic>
          <p:nvPicPr>
            <p:cNvPr id="36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64" name="Can 363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3" name="Group 356"/>
          <p:cNvGrpSpPr/>
          <p:nvPr/>
        </p:nvGrpSpPr>
        <p:grpSpPr>
          <a:xfrm>
            <a:off x="6705604" y="3962405"/>
            <a:ext cx="325623" cy="365051"/>
            <a:chOff x="4419600" y="2133600"/>
            <a:chExt cx="325623" cy="365051"/>
          </a:xfrm>
        </p:grpSpPr>
        <p:pic>
          <p:nvPicPr>
            <p:cNvPr id="36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62" name="Can 361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4" name="Group 357"/>
          <p:cNvGrpSpPr/>
          <p:nvPr/>
        </p:nvGrpSpPr>
        <p:grpSpPr>
          <a:xfrm>
            <a:off x="6705604" y="4419605"/>
            <a:ext cx="325623" cy="365051"/>
            <a:chOff x="4419600" y="2133600"/>
            <a:chExt cx="325623" cy="365051"/>
          </a:xfrm>
        </p:grpSpPr>
        <p:pic>
          <p:nvPicPr>
            <p:cNvPr id="359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360" name="Can 359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endParaRPr lang="en-US" sz="2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Rounded Rectangle 2"/>
          <p:cNvSpPr/>
          <p:nvPr/>
        </p:nvSpPr>
        <p:spPr bwMode="auto">
          <a:xfrm>
            <a:off x="381000" y="3505200"/>
            <a:ext cx="1371600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solidFill>
                  <a:srgbClr val="FFFFFF"/>
                </a:solidFill>
              </a:rPr>
              <a:t>Your App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6254" y="2322444"/>
            <a:ext cx="29527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Change Connection String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>
            <a:off x="1351727" y="2902234"/>
            <a:ext cx="755373" cy="3313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 17"/>
          <p:cNvCxnSpPr>
            <a:endCxn id="218" idx="3"/>
          </p:cNvCxnSpPr>
          <p:nvPr/>
        </p:nvCxnSpPr>
        <p:spPr>
          <a:xfrm flipV="1">
            <a:off x="3962404" y="2498657"/>
            <a:ext cx="1075661" cy="150184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" idx="3"/>
          </p:cNvCxnSpPr>
          <p:nvPr/>
        </p:nvCxnSpPr>
        <p:spPr>
          <a:xfrm>
            <a:off x="1752600" y="4000501"/>
            <a:ext cx="1066800" cy="1588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 bwMode="auto">
          <a:xfrm>
            <a:off x="2819400" y="3578090"/>
            <a:ext cx="1143000" cy="8083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100" dirty="0" smtClean="0">
                <a:solidFill>
                  <a:srgbClr val="FFFFFF"/>
                </a:solidFill>
              </a:rPr>
              <a:t>Windows Azure SQL Database</a:t>
            </a:r>
          </a:p>
          <a:p>
            <a:pPr algn="ctr" defTabSz="914099"/>
            <a:r>
              <a:rPr lang="en-US" sz="1100" dirty="0" smtClean="0">
                <a:solidFill>
                  <a:srgbClr val="FFFFFF"/>
                </a:solidFill>
              </a:rPr>
              <a:t>TDS Gateway</a:t>
            </a:r>
          </a:p>
        </p:txBody>
      </p:sp>
    </p:spTree>
    <p:extLst>
      <p:ext uri="{BB962C8B-B14F-4D97-AF65-F5344CB8AC3E}">
        <p14:creationId xmlns:p14="http://schemas.microsoft.com/office/powerpoint/2010/main" val="344063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3"/>
            <a:ext cx="9144000" cy="1399032"/>
          </a:xfrm>
        </p:spPr>
        <p:txBody>
          <a:bodyPr>
            <a:noAutofit/>
          </a:bodyPr>
          <a:lstStyle/>
          <a:p>
            <a:r>
              <a:rPr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Connecting to </a:t>
            </a:r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 Azure </a:t>
            </a:r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SQL Database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36" y="2276872"/>
            <a:ext cx="8371464" cy="374441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Connect via Entity Framework, ADO.NET, ODBC, etc.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OLE DB provider is NOT supported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May need to include &lt;login&gt;@&lt;server&gt;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Attaching a database is NOT supported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familiar tools (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sqlcmd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osql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SSMS, etc)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SQL Server Management Studio 2008 </a:t>
            </a:r>
            <a:r>
              <a:rPr lang="en-US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R2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/ 2012</a:t>
            </a:r>
          </a:p>
        </p:txBody>
      </p:sp>
    </p:spTree>
    <p:extLst>
      <p:ext uri="{BB962C8B-B14F-4D97-AF65-F5344CB8AC3E}">
        <p14:creationId xmlns:p14="http://schemas.microsoft.com/office/powerpoint/2010/main" val="39970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67493"/>
            <a:ext cx="9144000" cy="1399032"/>
          </a:xfrm>
        </p:spPr>
        <p:txBody>
          <a:bodyPr>
            <a:no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 Azure SQL </a:t>
            </a:r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Database</a:t>
            </a:r>
            <a:r>
              <a:rPr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Security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247367"/>
            <a:ext cx="8382000" cy="3557897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Supports SQL Server Security</a:t>
            </a:r>
          </a:p>
          <a:p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On-premise SQL Server security concepts still apply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Server-level: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sds_dbcreator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sds_securityadmin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roles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Database-level: same as on-premise SQL Server</a:t>
            </a:r>
          </a:p>
          <a:p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user is equivalent to </a:t>
            </a:r>
            <a:r>
              <a:rPr lang="en-US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sa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4"/>
            <a:ext cx="9144000" cy="664797"/>
          </a:xfrm>
        </p:spPr>
        <p:txBody>
          <a:bodyPr>
            <a:no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Database Editions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544" y="1533847"/>
            <a:ext cx="6730356" cy="484748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Two SQL Database SKUs: </a:t>
            </a:r>
            <a:r>
              <a:rPr lang="en-US" sz="20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Web &amp; Business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63550" lvl="1" indent="0">
              <a:buNone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You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specify Web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or Business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Edition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Web: EDITION = Web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Business: EDITION = Business</a:t>
            </a:r>
          </a:p>
          <a:p>
            <a:pPr lvl="1"/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You specify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MAXSIZE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Web: MAXSIZE = 100MB |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1GB | 5GB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Business: MAXSIZE =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10GB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|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20GB | 30GB | 40GB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|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50GB | 100GB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|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150GB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</a:rPr>
              <a:t>This is the size 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Microsoft </a:t>
            </a: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</a:rPr>
              <a:t>will not let you grow 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beyond</a:t>
            </a:r>
          </a:p>
          <a:p>
            <a:pPr lvl="1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</a:rPr>
              <a:t>You 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will be </a:t>
            </a: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</a:rPr>
              <a:t>charged for the actual (peak) size 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</a:rPr>
              <a:t>in any one day)</a:t>
            </a:r>
          </a:p>
          <a:p>
            <a:pPr marL="0" indent="0">
              <a:buNone/>
            </a:pPr>
            <a:endParaRPr lang="en-US" sz="2000" i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69888" lvl="1" indent="0">
              <a:buNone/>
            </a:pPr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</a:rPr>
              <a:t>CREATE DATABASE foo1 (EDITION='business', MAXSIZE=50GB</a:t>
            </a:r>
            <a:r>
              <a:rPr lang="en-US" sz="14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sz="1400" i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69888" lvl="1" indent="0">
              <a:buNone/>
            </a:pPr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</a:rPr>
              <a:t>CREATE DATABASE foo2 (EDITION='business', MAXSIZE=30GB);</a:t>
            </a:r>
          </a:p>
          <a:p>
            <a:pPr marL="369888" lvl="1" indent="0">
              <a:buNone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69888" lvl="1" indent="0">
              <a:buNone/>
            </a:pPr>
            <a:r>
              <a:rPr lang="en-US" sz="14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CREATE DATABASE bar1 (EDITION='web', MAXSIZE=5GB);</a:t>
            </a:r>
          </a:p>
          <a:p>
            <a:pPr marL="369888" lvl="1" indent="0">
              <a:buNone/>
            </a:pPr>
            <a:r>
              <a:rPr lang="en-US" sz="14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CREATE </a:t>
            </a:r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</a:rPr>
              <a:t>DATABASE bar2 (EDITION='web</a:t>
            </a:r>
            <a:r>
              <a:rPr lang="en-US" sz="14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'); -- Defaults to 1GB</a:t>
            </a:r>
          </a:p>
        </p:txBody>
      </p:sp>
      <p:pic>
        <p:nvPicPr>
          <p:cNvPr id="6" name="Picture 7" descr="D:\Pennie's documents\Images for TechEd06\Hardware_Imagery\Database 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3696" y="964443"/>
            <a:ext cx="1129334" cy="181376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53438" y="3056539"/>
            <a:ext cx="1689850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 indent="-460375" algn="ctr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Up to 150 GB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9501" y="2778210"/>
            <a:ext cx="1677725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Business Edition</a:t>
            </a:r>
          </a:p>
        </p:txBody>
      </p:sp>
      <p:pic>
        <p:nvPicPr>
          <p:cNvPr id="10" name="Picture 7" descr="D:\Pennie's documents\Images for TechEd06\Hardware_Imagery\Database 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5479" y="3881543"/>
            <a:ext cx="485768" cy="78016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153438" y="4935593"/>
            <a:ext cx="1689850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 indent="-460375" algn="ctr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Up to 5 GB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3438" y="4661717"/>
            <a:ext cx="1689850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 indent="-460375" algn="ctr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Web Edition</a:t>
            </a:r>
          </a:p>
        </p:txBody>
      </p:sp>
    </p:spTree>
    <p:extLst>
      <p:ext uri="{BB962C8B-B14F-4D97-AF65-F5344CB8AC3E}">
        <p14:creationId xmlns:p14="http://schemas.microsoft.com/office/powerpoint/2010/main" val="2788770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r>
              <a:rPr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Migrating Databases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561084"/>
            <a:ext cx="8382000" cy="388414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“Just change the connection string” 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* o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nce database is migrated</a:t>
            </a:r>
            <a:endParaRPr lang="en-US" sz="2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Server Management Studio 2012 has increased support for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Windows Azure SQL Database 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i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Migrating Databases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Hands On Lab in the Windows Azure Training Kit </a:t>
            </a:r>
          </a:p>
        </p:txBody>
      </p:sp>
    </p:spTree>
    <p:extLst>
      <p:ext uri="{BB962C8B-B14F-4D97-AF65-F5344CB8AC3E}">
        <p14:creationId xmlns:p14="http://schemas.microsoft.com/office/powerpoint/2010/main" val="22885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4045" y="0"/>
            <a:ext cx="9144000" cy="1399032"/>
          </a:xfrm>
        </p:spPr>
        <p:txBody>
          <a:bodyPr>
            <a:normAutofit/>
          </a:bodyPr>
          <a:lstStyle/>
          <a:p>
            <a:r>
              <a:rPr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Moving data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535881"/>
            <a:ext cx="8382000" cy="369331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Scripted INSERT statements</a:t>
            </a:r>
          </a:p>
          <a:p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Server Integration Services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BCP (bulk copy) is supported</a:t>
            </a:r>
          </a:p>
          <a:p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Data Sync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6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48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Qu</a:t>
            </a:r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iz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Q:	How many types of Database Editions are available in Windows Azure?</a:t>
            </a:r>
          </a:p>
          <a:p>
            <a:pPr lvl="3"/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</a:p>
          <a:p>
            <a:pPr lvl="3"/>
            <a:r>
              <a:rPr lang="en-IE" sz="2800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IE" sz="2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3"/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</a:p>
          <a:p>
            <a:pPr lvl="3"/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4</a:t>
            </a:r>
          </a:p>
          <a:p>
            <a:pPr marL="64008" indent="0">
              <a:buNone/>
            </a:pP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Ans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: </a:t>
            </a:r>
            <a:r>
              <a:rPr lang="en-I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Two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 –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W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eb and Business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3311624"/>
          </a:xfrm>
        </p:spPr>
        <p:txBody>
          <a:bodyPr/>
          <a:lstStyle/>
          <a:p>
            <a:r>
              <a:rPr lang="en-US" sz="6000" dirty="0" smtClean="0">
                <a:ln w="63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</a:rPr>
              <a:t>Demo: Show how to create a new database in the management portal</a:t>
            </a:r>
            <a:endParaRPr lang="en-US" sz="6000" dirty="0">
              <a:ln w="6350">
                <a:noFill/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6" y="476672"/>
            <a:ext cx="9144000" cy="2250279"/>
          </a:xfrm>
        </p:spPr>
        <p:txBody>
          <a:bodyPr>
            <a:normAutofit/>
          </a:bodyPr>
          <a:lstStyle/>
          <a:p>
            <a:pPr algn="l"/>
            <a:r>
              <a:rPr lang="en-IE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 Azure SQL Database </a:t>
            </a:r>
            <a:br>
              <a:rPr lang="en-IE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en-IE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and SQL Server</a:t>
            </a:r>
            <a:endParaRPr lang="en-IE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3429000"/>
            <a:ext cx="8062912" cy="1752600"/>
          </a:xfrm>
        </p:spPr>
        <p:txBody>
          <a:bodyPr>
            <a:normAutofit/>
          </a:bodyPr>
          <a:lstStyle/>
          <a:p>
            <a:pPr algn="l"/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Feature Comparison and Special Considerations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Architecture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of 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SQL Database</a:t>
            </a:r>
            <a:endParaRPr lang="en-IE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Feature Comparison 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between Windows Azure and Windows Server versions</a:t>
            </a:r>
            <a:endParaRPr lang="en-IE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ther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Cloud 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databases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Lab: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Using SQL Server Management 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Studio to Provision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, Build, Deploy and Secure a 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SQL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database</a:t>
            </a:r>
            <a:endParaRPr lang="en-IE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/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48680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Agenda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706"/>
            <a:ext cx="8686800" cy="1399032"/>
          </a:xfrm>
        </p:spPr>
        <p:txBody>
          <a:bodyPr>
            <a:norm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Management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Core management functions handled by Microsoft:</a:t>
            </a:r>
          </a:p>
          <a:p>
            <a:pPr lvl="1"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Physical Administration</a:t>
            </a:r>
          </a:p>
          <a:p>
            <a:pPr lvl="1"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Patching</a:t>
            </a:r>
          </a:p>
          <a:p>
            <a:pPr lvl="1"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Security</a:t>
            </a:r>
          </a:p>
          <a:p>
            <a:pPr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Scale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and functionality of an enterprise data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centre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without the administrative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overhead</a:t>
            </a:r>
          </a:p>
          <a:p>
            <a:pPr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Enables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organizations to provision data services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within minutes</a:t>
            </a:r>
          </a:p>
          <a:p>
            <a:pPr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Provision only what is needed, when it is needed</a:t>
            </a:r>
          </a:p>
          <a:p>
            <a:pPr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Pay only for what is used – Capital Expenditure replaced by Operational Expenditure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399032"/>
          </a:xfrm>
        </p:spPr>
        <p:txBody>
          <a:bodyPr>
            <a:norm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High Availability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SQL Database provides High Availability as standard for every database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Automatically handles variations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in usage and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load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Replicates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multiple redundant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copies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to multiple physical servers to maintain data availability and business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continuity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In case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of a hardware failure,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provides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automatic failover to ensure availability for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applications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399032"/>
          </a:xfrm>
        </p:spPr>
        <p:txBody>
          <a:bodyPr>
            <a:norm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On-Demand Scalability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Ease of Scaling – takes just minutes to scale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u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p to a bigger maximum size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Scaling up has </a:t>
            </a: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Iimits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, scale out can be implemented easily – has no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virtual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limits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Data-partitioning / </a:t>
            </a: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Sharding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, the most common technique for Scaling Out, is supported (Details in the next lecture)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Scaling Down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the service when you do not need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it is equally simple and quick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64666"/>
            <a:ext cx="8382000" cy="457264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Maximum single database size is currently 150GB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Database size calculation 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Includes: primary replica data, objects and indexes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Does NOT include: logs, master database, system tables, server catalogs or additional replicas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Server has practically no limits on database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6" y="0"/>
            <a:ext cx="9141223" cy="1399032"/>
          </a:xfrm>
        </p:spPr>
        <p:txBody>
          <a:bodyPr>
            <a:norm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at</a:t>
            </a:r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abase Size Limits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34" y="2285354"/>
            <a:ext cx="8371464" cy="457264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Server Management Studio (2008 R2 or later) can be used to handle both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SQL Database supports only SQL Authentication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Server also supports Windows Authentication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399032"/>
          </a:xfrm>
        </p:spPr>
        <p:txBody>
          <a:bodyPr>
            <a:norm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Connectivity and Authentication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8981395" cy="1399032"/>
          </a:xfrm>
        </p:spPr>
        <p:txBody>
          <a:bodyPr/>
          <a:lstStyle/>
          <a:p>
            <a:r>
              <a:rPr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Throttling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228601" y="1893168"/>
            <a:ext cx="8752794" cy="3048000"/>
          </a:xfrm>
          <a:prstGeom prst="rect">
            <a:avLst/>
          </a:prstGeom>
          <a:extLst/>
        </p:spPr>
      </p:pic>
      <p:sp>
        <p:nvSpPr>
          <p:cNvPr id="6" name="Rectangle 5"/>
          <p:cNvSpPr/>
          <p:nvPr/>
        </p:nvSpPr>
        <p:spPr>
          <a:xfrm>
            <a:off x="239890" y="1683619"/>
            <a:ext cx="8686800" cy="304800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</a:rPr>
              <a:t>MSDN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099700"/>
            <a:ext cx="8640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Use traditional SQL Server best practices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Build in retry logic especially if you expect very high throughput demands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Consider scaling out for high throughput scenarios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64666"/>
            <a:ext cx="8382000" cy="457264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SQL </a:t>
            </a:r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Database </a:t>
            </a:r>
            <a:r>
              <a:rPr lang="en-IE" sz="2800" dirty="0">
                <a:solidFill>
                  <a:schemeClr val="bg1"/>
                </a:solidFill>
                <a:latin typeface="Calibri" panose="020F0502020204030204" pitchFamily="34" charset="0"/>
              </a:rPr>
              <a:t>does not support </a:t>
            </a:r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heaps</a:t>
            </a:r>
          </a:p>
          <a:p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ALL </a:t>
            </a:r>
            <a:r>
              <a:rPr lang="en-IE" sz="2800" dirty="0">
                <a:solidFill>
                  <a:schemeClr val="bg1"/>
                </a:solidFill>
                <a:latin typeface="Calibri" panose="020F0502020204030204" pitchFamily="34" charset="0"/>
              </a:rPr>
              <a:t>tables must have a clustered index before data can be </a:t>
            </a:r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inserted</a:t>
            </a:r>
          </a:p>
          <a:p>
            <a:r>
              <a:rPr lang="en-IE" sz="2800" dirty="0">
                <a:solidFill>
                  <a:schemeClr val="bg1"/>
                </a:solidFill>
                <a:latin typeface="Calibri" panose="020F0502020204030204" pitchFamily="34" charset="0"/>
              </a:rPr>
              <a:t>If a table is created without a clustered constraint, a clustered index must be created before an insert operation is allowed on the table.</a:t>
            </a:r>
            <a:endParaRPr lang="en-US" sz="2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Schema Limitations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20706" y="26985"/>
            <a:ext cx="9164706" cy="1399032"/>
          </a:xfrm>
        </p:spPr>
        <p:txBody>
          <a:bodyPr/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</a:t>
            </a:r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T-SQL </a:t>
            </a:r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Support </a:t>
            </a:r>
            <a:r>
              <a:rPr lang="en-US" sz="4400" i="1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(full or partial)</a:t>
            </a:r>
            <a:endParaRPr lang="en-US" sz="4400" i="1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81001" y="1411554"/>
            <a:ext cx="4114800" cy="50413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Constants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Constraints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Cursors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Index management and rebuilding indexes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Local temporary tables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Reserved keywords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Stored procedures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Statistics management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Transactions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Triggers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411557"/>
            <a:ext cx="4114800" cy="42965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Tables, joins, and table variables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Transact-SQL language elements such as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Create/drop databases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Create/alter/drop tables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Create/alter/drop users and logins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User-defined functions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Views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570"/>
            <a:ext cx="8763000" cy="139903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T-SQL </a:t>
            </a:r>
            <a:r>
              <a:rPr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Not Supported 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554"/>
            <a:ext cx="4114800" cy="37056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Common Language Runtime (CLR)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Database file placement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Database mirroring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Distributed queries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Distributed transactions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Filegroup management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Full Text Search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Global temporary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5"/>
            <a:ext cx="4114800" cy="22837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Server configuration options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Server Service Broker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System tables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Trace Flags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6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64666"/>
            <a:ext cx="8382000" cy="457264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“USE” Command for switching databases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As different databases can be on different servers, an application must directly connect to different databases</a:t>
            </a:r>
            <a:endParaRPr lang="en-IE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Transaction Replication</a:t>
            </a:r>
          </a:p>
          <a:p>
            <a:pPr lvl="1"/>
            <a:r>
              <a:rPr lang="en-IE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If needed, use SQL Data Sync</a:t>
            </a:r>
          </a:p>
          <a:p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Log Shipping</a:t>
            </a:r>
          </a:p>
          <a:p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Database Mirroring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399032"/>
          </a:xfrm>
        </p:spPr>
        <p:txBody>
          <a:bodyPr>
            <a:norm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ot available in the Cloud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02" y="228602"/>
            <a:ext cx="8381901" cy="997196"/>
          </a:xfrm>
          <a:solidFill>
            <a:schemeClr val="tx1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9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Windows Azure SQL Database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en-US" sz="2400" i="1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n-cs"/>
              </a:rPr>
              <a:t>The first and </a:t>
            </a:r>
            <a:r>
              <a:rPr lang="en-US" sz="2400" i="1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n-cs"/>
              </a:rPr>
              <a:t>only true relational </a:t>
            </a:r>
            <a:r>
              <a:rPr lang="en-US" sz="2400" i="1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n-cs"/>
              </a:rPr>
              <a:t>database as a service</a:t>
            </a:r>
            <a:endParaRPr lang="en-US" sz="1800" i="1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4" name="Picture 3" descr="D:\Pennie's documents\Images for TechEd06\Shapes_and_Graphics\Internet Cloud\cloud 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9824" y="1219201"/>
            <a:ext cx="6898873" cy="5192359"/>
          </a:xfrm>
          <a:prstGeom prst="rect">
            <a:avLst/>
          </a:prstGeom>
          <a:noFill/>
        </p:spPr>
      </p:pic>
      <p:pic>
        <p:nvPicPr>
          <p:cNvPr id="6" name="Picture 2" descr="C:\Users\Graeme\AppData\Local\Microsoft\Windows\Temporary Internet Files\Content.IE5\BZ6RYRJ4\MPj0400421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5" y="1286435"/>
            <a:ext cx="1540371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3" descr="F:\Graphics\MS Graphics\Brand Photos\Scenarios\FY08 Brand - Business - No_exp\Man laptop smiling table developer casual relaxed wor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2" y="1286435"/>
            <a:ext cx="1524000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5" descr="C:\Users\krisa\Desktop\rack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876351" y="1286435"/>
            <a:ext cx="1521283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3412164" y="2979945"/>
            <a:ext cx="2183642" cy="43086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2000" b="1" kern="10" spc="-50" dirty="0" smtClean="0">
                <a:ln w="6350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Elastic Scale</a:t>
            </a:r>
            <a:endParaRPr lang="en-US" sz="2000" b="1" kern="10" spc="-50" dirty="0">
              <a:ln w="6350">
                <a:noFill/>
                <a:round/>
                <a:headEnd/>
                <a:tailEnd/>
              </a:ln>
              <a:solidFill>
                <a:schemeClr val="bg1"/>
              </a:solidFill>
              <a:latin typeface="Calibri" panose="020F0502020204030204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5999" y="2994771"/>
            <a:ext cx="2438400" cy="43086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2000" b="1" kern="10" spc="-50" dirty="0" smtClean="0">
                <a:ln w="6350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Developer Agility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964" y="2979945"/>
            <a:ext cx="2686050" cy="43086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2000" b="1" kern="10" spc="-50" dirty="0" smtClean="0">
                <a:ln w="6350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Self-managed</a:t>
            </a:r>
            <a:endParaRPr lang="en-US" sz="2000" b="1" kern="10" spc="-50" dirty="0">
              <a:ln w="6350">
                <a:noFill/>
                <a:round/>
                <a:headEnd/>
                <a:tailEnd/>
              </a:ln>
              <a:solidFill>
                <a:schemeClr val="bg1"/>
              </a:solidFill>
              <a:latin typeface="Calibri" panose="020F0502020204030204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27484" y="3760923"/>
            <a:ext cx="2638999" cy="1966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Database utility; pay as you grow</a:t>
            </a: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Flexible load balancing</a:t>
            </a: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Business-ready SLAs</a:t>
            </a: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Enable multi-tenant solutions</a:t>
            </a: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World-wide presence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492" y="3773467"/>
            <a:ext cx="2638999" cy="240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Easy provisioning and deployment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Auto high-availability and fault tolerance</a:t>
            </a: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Self-maintaining infrastructure; self-healing</a:t>
            </a: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No need for server or VM administration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95705" y="3721883"/>
            <a:ext cx="2638999" cy="260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Build cloud-based database solutions on consistent relational model</a:t>
            </a: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Leverage existing skills through existing ecosystem of developer and management tools</a:t>
            </a: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Explore new data application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148051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64666"/>
            <a:ext cx="8382000" cy="4572646"/>
          </a:xfrm>
        </p:spPr>
        <p:txBody>
          <a:bodyPr>
            <a:normAutofit lnSpcReduction="10000"/>
          </a:bodyPr>
          <a:lstStyle/>
          <a:p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Agent</a:t>
            </a:r>
          </a:p>
          <a:p>
            <a:pPr lvl="1"/>
            <a:r>
              <a:rPr lang="en-IE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If needed, can be run on on-premises SQL server and connect to Windows Azure SQL Database</a:t>
            </a:r>
          </a:p>
          <a:p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Server Options</a:t>
            </a:r>
          </a:p>
          <a:p>
            <a:pPr lvl="1"/>
            <a:r>
              <a:rPr lang="en-IE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As physical management is looked after </a:t>
            </a:r>
            <a: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</a:rPr>
              <a:t>by Microsoft, most system level metadata is disabled as it does not make sense in a cloud model to expose server level </a:t>
            </a:r>
            <a:r>
              <a:rPr lang="en-IE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information to users</a:t>
            </a:r>
          </a:p>
          <a:p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Server Integration Services</a:t>
            </a:r>
          </a:p>
          <a:p>
            <a:pPr lvl="1"/>
            <a:r>
              <a:rPr lang="en-IE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If required, run </a:t>
            </a:r>
            <a: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</a:rPr>
              <a:t>SSIS on site and connect to SQL Azure with ADO.NET provider</a:t>
            </a: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ot available in the Cloud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48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The </a:t>
            </a:r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undamental Difference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SQL Database is a Service, managed by Microsoft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Server is a Database Server, managed by you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Therefore, functionality related to physical  administration / physical machine access is not available in SQL Database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76289"/>
            <a:ext cx="8603456" cy="1470025"/>
          </a:xfrm>
        </p:spPr>
        <p:txBody>
          <a:bodyPr>
            <a:normAutofit/>
          </a:bodyPr>
          <a:lstStyle/>
          <a:p>
            <a:pPr marL="0" algn="l"/>
            <a:r>
              <a:rPr lang="en-IE" sz="3600" dirty="0" smtClean="0">
                <a:ln w="63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</a:rPr>
              <a:t>     </a:t>
            </a:r>
            <a:r>
              <a:rPr lang="en-IE" sz="36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Other </a:t>
            </a:r>
            <a:r>
              <a:rPr lang="en-IE" sz="36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Cloud Databases</a:t>
            </a:r>
            <a:endParaRPr lang="en-IE" sz="36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Relational and </a:t>
            </a:r>
          </a:p>
          <a:p>
            <a:pPr algn="l"/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Non-Relational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3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Amazon RDS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Relational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Familiar SQL syntax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Full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capabilities of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MySQL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5.1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/ 5.5 Community Edition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Support for Oracle 11gR2 and SQL Server 2008 R2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Can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be bundled as part of EC2 </a:t>
            </a:r>
            <a:r>
              <a:rPr lang="en-IE" dirty="0" err="1">
                <a:solidFill>
                  <a:schemeClr val="bg1"/>
                </a:solidFill>
                <a:latin typeface="Calibri" panose="020F0502020204030204" pitchFamily="34" charset="0"/>
              </a:rPr>
              <a:t>IaaS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 offering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for flexibility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Scalability options for SQL Server yet to mature</a:t>
            </a: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Google </a:t>
            </a:r>
            <a:r>
              <a:rPr lang="en-IE" sz="4400" dirty="0" err="1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BigQuery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Non-Relational, Unstructured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Web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service for querying large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datasets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Very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fast execution of select-and-aggregate queries on tables with billions of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records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Scalable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like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syntax</a:t>
            </a:r>
          </a:p>
          <a:p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Google Storage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is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the persistent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mechanism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Does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not currently support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joins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Access control only at the level of datasets, 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not to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tables.  Anyone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with access to a dataset has access to all tables within that dataset</a:t>
            </a:r>
          </a:p>
          <a:p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Amazon </a:t>
            </a:r>
            <a:r>
              <a:rPr lang="en-IE" sz="4400" dirty="0" err="1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SimpleDB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Non-relational, highly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available,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scalable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and flexible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 store</a:t>
            </a:r>
          </a:p>
          <a:p>
            <a:pPr>
              <a:lnSpc>
                <a:spcPct val="11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Offloads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the work of database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administration</a:t>
            </a:r>
          </a:p>
          <a:p>
            <a:pPr>
              <a:lnSpc>
                <a:spcPct val="11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Store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and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query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via web services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requests</a:t>
            </a:r>
          </a:p>
          <a:p>
            <a:pPr>
              <a:lnSpc>
                <a:spcPct val="110000"/>
              </a:lnSpc>
            </a:pP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ata access very simple</a:t>
            </a:r>
          </a:p>
          <a:p>
            <a:pPr>
              <a:lnSpc>
                <a:spcPct val="110000"/>
              </a:lnSpc>
            </a:pP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All i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nformation stored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in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domains – domains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are similar to tables that contain similar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698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Amazon </a:t>
            </a:r>
            <a:r>
              <a:rPr lang="en-IE" sz="4400" dirty="0" err="1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SimpleDB</a:t>
            </a:r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(cont.)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4008" indent="0">
              <a:lnSpc>
                <a:spcPct val="120000"/>
              </a:lnSpc>
              <a:buNone/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 suitable for Enterprise / large data applications</a:t>
            </a:r>
          </a:p>
          <a:p>
            <a:pPr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Can execute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queries against a domain, but cannot execute joins between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domains</a:t>
            </a:r>
          </a:p>
          <a:p>
            <a:pPr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Limited Locking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and Performance tuning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options</a:t>
            </a:r>
          </a:p>
          <a:p>
            <a:pPr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Designed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to store relatively small amounts of data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- Strict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storage limitation of 10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GB per domain</a:t>
            </a:r>
          </a:p>
          <a:p>
            <a:pPr>
              <a:lnSpc>
                <a:spcPct val="120000"/>
              </a:lnSpc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Limited request capacity, typically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under 25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writes/second</a:t>
            </a: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399032"/>
          </a:xfrm>
        </p:spPr>
        <p:txBody>
          <a:bodyPr/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Hadoop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Non-relational</a:t>
            </a:r>
          </a:p>
          <a:p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Programs must be written to conform to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“</a:t>
            </a: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MapReduce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 programming model 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Simple, but new, programming model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Designed for Very large scale – 100s of GB is the starting point</a:t>
            </a:r>
          </a:p>
          <a:p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Automatic distribution of data and work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 suitable for typical data sets</a:t>
            </a:r>
          </a:p>
          <a:p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33"/>
            <a:ext cx="8686800" cy="1399032"/>
          </a:xfrm>
        </p:spPr>
        <p:txBody>
          <a:bodyPr>
            <a:normAutofit/>
          </a:bodyPr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Quiz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Q:	Which of the following Cloud Databases are Relational Azure?</a:t>
            </a:r>
          </a:p>
          <a:p>
            <a:pPr lvl="3"/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Hadoop</a:t>
            </a:r>
          </a:p>
          <a:p>
            <a:pPr lvl="3"/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SQL Database</a:t>
            </a:r>
          </a:p>
          <a:p>
            <a:pPr lvl="3"/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Amazon Simple DB</a:t>
            </a:r>
          </a:p>
          <a:p>
            <a:pPr lvl="3"/>
            <a:r>
              <a:rPr lang="en-IE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Google </a:t>
            </a:r>
            <a:r>
              <a:rPr lang="en-IE" sz="2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BigQuery</a:t>
            </a:r>
            <a:endParaRPr lang="en-IE" sz="2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64008" indent="0">
              <a:buNone/>
            </a:pP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Ans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: </a:t>
            </a:r>
            <a:r>
              <a:rPr lang="en-I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SQL Database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399032"/>
          </a:xfrm>
        </p:spPr>
        <p:txBody>
          <a:bodyPr>
            <a:normAutofit/>
          </a:bodyPr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Further Reading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How to use SQL Database in .NET applications </a:t>
            </a:r>
            <a:r>
              <a:rPr lang="en-IE">
                <a:solidFill>
                  <a:schemeClr val="bg1"/>
                </a:solidFill>
                <a:latin typeface="Calibri" panose="020F0502020204030204" pitchFamily="34" charset="0"/>
              </a:rPr>
              <a:t>is described at: </a:t>
            </a:r>
            <a:r>
              <a:rPr lang="en-IE">
                <a:solidFill>
                  <a:schemeClr val="bg1"/>
                </a:solidFill>
                <a:latin typeface="Calibri" panose="020F0502020204030204" pitchFamily="34" charset="0"/>
                <a:hlinkClick r:id="rId2"/>
              </a:rPr>
              <a:t>http://www.windowsazure.com/en-us/develop/net/how-to-guides/sql-database</a:t>
            </a:r>
            <a:r>
              <a:rPr lang="en-IE" smtClean="0">
                <a:solidFill>
                  <a:schemeClr val="bg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IE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wn Arrow 44"/>
          <p:cNvSpPr/>
          <p:nvPr/>
        </p:nvSpPr>
        <p:spPr>
          <a:xfrm flipV="1">
            <a:off x="639829" y="5867400"/>
            <a:ext cx="381000" cy="5334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3051"/>
            <a:ext cx="9144000" cy="872639"/>
          </a:xfrm>
        </p:spPr>
        <p:txBody>
          <a:bodyPr>
            <a:noAutofit/>
          </a:bodyPr>
          <a:lstStyle/>
          <a:p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Network Topology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0" y="1109949"/>
            <a:ext cx="13716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Arrow Connector 7"/>
          <p:cNvCxnSpPr>
            <a:stCxn id="3" idx="2"/>
            <a:endCxn id="14" idx="0"/>
          </p:cNvCxnSpPr>
          <p:nvPr/>
        </p:nvCxnSpPr>
        <p:spPr>
          <a:xfrm rot="5400000">
            <a:off x="3754660" y="2230659"/>
            <a:ext cx="1480851" cy="1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3886201" y="1795749"/>
            <a:ext cx="1143000" cy="6096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7989" y="2971800"/>
            <a:ext cx="1552755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Load Balancer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3810001"/>
            <a:ext cx="7543800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</p:cNvCxnSpPr>
          <p:nvPr/>
        </p:nvCxnSpPr>
        <p:spPr>
          <a:xfrm rot="16200000" flipH="1">
            <a:off x="4113287" y="3810078"/>
            <a:ext cx="762796" cy="6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04998" y="2566807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TDS (tcp:1433)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" y="3657605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TDS (tcp: 1433)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69"/>
          <p:cNvGrpSpPr/>
          <p:nvPr/>
        </p:nvGrpSpPr>
        <p:grpSpPr>
          <a:xfrm>
            <a:off x="0" y="4851423"/>
            <a:ext cx="8686800" cy="261610"/>
            <a:chOff x="0" y="5486400"/>
            <a:chExt cx="8686800" cy="26161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43000" y="5638800"/>
              <a:ext cx="75438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0" y="5486400"/>
              <a:ext cx="1072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TDS (tcp: 1433)</a:t>
              </a:r>
              <a:endParaRPr lang="en-US" sz="11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5" name="Left Brace 54"/>
          <p:cNvSpPr/>
          <p:nvPr/>
        </p:nvSpPr>
        <p:spPr>
          <a:xfrm>
            <a:off x="5246783" y="762000"/>
            <a:ext cx="381000" cy="10668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8800" y="100782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Applications use standard SQL client libraries: ODBC, </a:t>
            </a:r>
            <a:r>
              <a:rPr 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ADO.Net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, …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Left Brace 56"/>
          <p:cNvSpPr/>
          <p:nvPr/>
        </p:nvSpPr>
        <p:spPr>
          <a:xfrm>
            <a:off x="5257800" y="2786349"/>
            <a:ext cx="381000" cy="762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51583" y="2887379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Load balancer forwards ‘sticky’ sessions to TDS protocol tier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092" y="5334000"/>
            <a:ext cx="134293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 Node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62072" y="5334000"/>
            <a:ext cx="134293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 Node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8050" y="5334000"/>
            <a:ext cx="134293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 Node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34029" y="5334000"/>
            <a:ext cx="134293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 Node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20011" y="5334000"/>
            <a:ext cx="134293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 Node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113" y="5334000"/>
            <a:ext cx="134293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 Node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Group 60"/>
          <p:cNvGrpSpPr/>
          <p:nvPr/>
        </p:nvGrpSpPr>
        <p:grpSpPr>
          <a:xfrm>
            <a:off x="565892" y="4191000"/>
            <a:ext cx="7870634" cy="457200"/>
            <a:chOff x="548640" y="4191000"/>
            <a:chExt cx="7870634" cy="457200"/>
          </a:xfrm>
        </p:grpSpPr>
        <p:sp>
          <p:nvSpPr>
            <p:cNvPr id="5" name="Rectangle 4"/>
            <p:cNvSpPr/>
            <p:nvPr/>
          </p:nvSpPr>
          <p:spPr>
            <a:xfrm>
              <a:off x="548640" y="4191000"/>
              <a:ext cx="1154017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Gateway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91963" y="4191000"/>
              <a:ext cx="1154017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Gateway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5286" y="4191000"/>
              <a:ext cx="1154017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Gateway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8609" y="4191000"/>
              <a:ext cx="1154017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Gateway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21932" y="4191000"/>
              <a:ext cx="1154017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Gateway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65257" y="4191000"/>
              <a:ext cx="1154017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Gateway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6" name="Down Arrow 45"/>
          <p:cNvSpPr/>
          <p:nvPr/>
        </p:nvSpPr>
        <p:spPr>
          <a:xfrm flipV="1">
            <a:off x="2135979" y="5867400"/>
            <a:ext cx="381000" cy="5334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Down Arrow 46"/>
          <p:cNvSpPr/>
          <p:nvPr/>
        </p:nvSpPr>
        <p:spPr>
          <a:xfrm flipV="1">
            <a:off x="3632129" y="5867400"/>
            <a:ext cx="381000" cy="5334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Down Arrow 49"/>
          <p:cNvSpPr/>
          <p:nvPr/>
        </p:nvSpPr>
        <p:spPr>
          <a:xfrm flipV="1">
            <a:off x="5128279" y="5867400"/>
            <a:ext cx="381000" cy="5334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Down Arrow 50"/>
          <p:cNvSpPr/>
          <p:nvPr/>
        </p:nvSpPr>
        <p:spPr>
          <a:xfrm flipV="1">
            <a:off x="6624429" y="5867400"/>
            <a:ext cx="381000" cy="5334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Down Arrow 52"/>
          <p:cNvSpPr/>
          <p:nvPr/>
        </p:nvSpPr>
        <p:spPr>
          <a:xfrm flipV="1">
            <a:off x="8120581" y="5867400"/>
            <a:ext cx="381000" cy="5334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3648" y="6248400"/>
            <a:ext cx="8264304" cy="304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Scalability and Availability: Fabric, Failover, Replication and Load balancing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stCxn id="14" idx="2"/>
            <a:endCxn id="5" idx="0"/>
          </p:cNvCxnSpPr>
          <p:nvPr/>
        </p:nvCxnSpPr>
        <p:spPr>
          <a:xfrm rot="5400000">
            <a:off x="2437632" y="2134269"/>
            <a:ext cx="762000" cy="3351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30" idx="0"/>
          </p:cNvCxnSpPr>
          <p:nvPr/>
        </p:nvCxnSpPr>
        <p:spPr>
          <a:xfrm rot="16200000" flipH="1">
            <a:off x="5795940" y="2127428"/>
            <a:ext cx="762000" cy="33651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4187385" y="4981014"/>
            <a:ext cx="619719" cy="114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4" idx="0"/>
          </p:cNvCxnSpPr>
          <p:nvPr/>
        </p:nvCxnSpPr>
        <p:spPr>
          <a:xfrm rot="10800000" flipV="1">
            <a:off x="2347557" y="4676901"/>
            <a:ext cx="2143946" cy="657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32" idx="0"/>
          </p:cNvCxnSpPr>
          <p:nvPr/>
        </p:nvCxnSpPr>
        <p:spPr>
          <a:xfrm>
            <a:off x="4491494" y="4676901"/>
            <a:ext cx="2314000" cy="6570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 animBg="1"/>
      <p:bldP spid="6" grpId="0" animBg="1"/>
      <p:bldP spid="14" grpId="0" animBg="1"/>
      <p:bldP spid="48" grpId="0"/>
      <p:bldP spid="49" grpId="0"/>
      <p:bldP spid="55" grpId="0" animBg="1"/>
      <p:bldP spid="56" grpId="0"/>
      <p:bldP spid="57" grpId="0" animBg="1"/>
      <p:bldP spid="58" grpId="0"/>
      <p:bldP spid="4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46" grpId="0" animBg="1"/>
      <p:bldP spid="47" grpId="0" animBg="1"/>
      <p:bldP spid="50" grpId="0" animBg="1"/>
      <p:bldP spid="51" grpId="0" animBg="1"/>
      <p:bldP spid="5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57"/>
            <a:ext cx="9144000" cy="139903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</a:rPr>
              <a:t>Performance Considerations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81000" y="1556792"/>
            <a:ext cx="8382000" cy="206210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distance your application travels to perform data access will affect performance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Redesign your application for fewer trips to the database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the same Data Center for all components of your application</a:t>
            </a:r>
          </a:p>
          <a:p>
            <a:pPr lvl="2"/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04342" y="3508372"/>
            <a:ext cx="4281938" cy="2664000"/>
            <a:chOff x="1077199" y="1934520"/>
            <a:chExt cx="10124935" cy="4725638"/>
          </a:xfrm>
        </p:grpSpPr>
        <p:pic>
          <p:nvPicPr>
            <p:cNvPr id="4" name="Picture 25" descr="USA map states with glo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7199" y="1934520"/>
              <a:ext cx="10124935" cy="4725638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3052188" y="2790540"/>
              <a:ext cx="301872" cy="146164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1" idx="7"/>
            </p:cNvCxnSpPr>
            <p:nvPr/>
          </p:nvCxnSpPr>
          <p:spPr>
            <a:xfrm rot="5400000">
              <a:off x="2566081" y="3160315"/>
              <a:ext cx="391177" cy="470034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3" idx="1"/>
            </p:cNvCxnSpPr>
            <p:nvPr/>
          </p:nvCxnSpPr>
          <p:spPr>
            <a:xfrm rot="16200000" flipH="1">
              <a:off x="2412239" y="3689248"/>
              <a:ext cx="503679" cy="414365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7"/>
            </p:cNvCxnSpPr>
            <p:nvPr/>
          </p:nvCxnSpPr>
          <p:spPr>
            <a:xfrm rot="5400000" flipH="1" flipV="1">
              <a:off x="3385088" y="3454615"/>
              <a:ext cx="311163" cy="1076148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084577" y="3840480"/>
              <a:ext cx="1120212" cy="126275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 flipV="1">
              <a:off x="5222783" y="3961280"/>
              <a:ext cx="556800" cy="5477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10" descr="D:\Pennie's documents\Images for TechEd06\Hardware_Imagery\computer wide scree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229" y="3792514"/>
              <a:ext cx="1029492" cy="561772"/>
            </a:xfrm>
            <a:prstGeom prst="rect">
              <a:avLst/>
            </a:prstGeom>
            <a:noFill/>
          </p:spPr>
        </p:pic>
        <p:pic>
          <p:nvPicPr>
            <p:cNvPr id="6" name="Picture 7" descr="D:\Pennie's documents\Images for TechEd06\Hardware_Imagery\Database 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353" y="2529608"/>
              <a:ext cx="421778" cy="422598"/>
            </a:xfrm>
            <a:prstGeom prst="rect">
              <a:avLst/>
            </a:prstGeom>
            <a:noFill/>
          </p:spPr>
        </p:pic>
        <p:cxnSp>
          <p:nvCxnSpPr>
            <p:cNvPr id="18" name="Straight Connector 17"/>
            <p:cNvCxnSpPr>
              <a:endCxn id="10" idx="3"/>
            </p:cNvCxnSpPr>
            <p:nvPr/>
          </p:nvCxnSpPr>
          <p:spPr>
            <a:xfrm rot="10800000" flipV="1">
              <a:off x="2935105" y="2932867"/>
              <a:ext cx="415646" cy="308089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2907906" y="3122025"/>
              <a:ext cx="185734" cy="1393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61963" y="2865123"/>
              <a:ext cx="185734" cy="1393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368117" y="3570517"/>
              <a:ext cx="185734" cy="1393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44061" y="4127866"/>
              <a:ext cx="185734" cy="1393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993291" y="3770814"/>
              <a:ext cx="185734" cy="1393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113503" y="3897089"/>
              <a:ext cx="185734" cy="1393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pic>
        <p:nvPicPr>
          <p:cNvPr id="2052" name="Picture 4" descr="C:\Users\Demo\AppData\Local\Microsoft\Windows\Temporary Internet Files\Content.IE5\MG0QLROM\MP910218878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0710" y="3491383"/>
            <a:ext cx="2976521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767664" y="4522244"/>
            <a:ext cx="1656413" cy="1580131"/>
            <a:chOff x="7648457" y="3766879"/>
            <a:chExt cx="2207975" cy="158013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010267" y="3992840"/>
              <a:ext cx="159662" cy="126575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39" idx="7"/>
            </p:cNvCxnSpPr>
            <p:nvPr/>
          </p:nvCxnSpPr>
          <p:spPr>
            <a:xfrm rot="5400000">
              <a:off x="7687234" y="4392275"/>
              <a:ext cx="338750" cy="248604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40" idx="1"/>
            </p:cNvCxnSpPr>
            <p:nvPr/>
          </p:nvCxnSpPr>
          <p:spPr>
            <a:xfrm rot="16200000" flipH="1">
              <a:off x="7586905" y="4840937"/>
              <a:ext cx="436174" cy="219160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7"/>
            </p:cNvCxnSpPr>
            <p:nvPr/>
          </p:nvCxnSpPr>
          <p:spPr>
            <a:xfrm rot="5400000" flipH="1" flipV="1">
              <a:off x="8133898" y="4749284"/>
              <a:ext cx="269460" cy="569182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8556304" y="4902064"/>
              <a:ext cx="592488" cy="109351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9158308" y="5006675"/>
              <a:ext cx="294495" cy="4743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10" descr="D:\Pennie's documents\Images for TechEd06\Hardware_Imagery\computer wide scree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1927" y="4860528"/>
              <a:ext cx="544505" cy="486482"/>
            </a:xfrm>
            <a:prstGeom prst="rect">
              <a:avLst/>
            </a:prstGeom>
            <a:noFill/>
          </p:spPr>
        </p:pic>
        <p:pic>
          <p:nvPicPr>
            <p:cNvPr id="35" name="Picture 7" descr="D:\Pennie's documents\Images for TechEd06\Hardware_Imagery\Database blu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069" y="3766879"/>
              <a:ext cx="223081" cy="365961"/>
            </a:xfrm>
            <a:prstGeom prst="rect">
              <a:avLst/>
            </a:prstGeom>
            <a:noFill/>
          </p:spPr>
        </p:pic>
        <p:cxnSp>
          <p:nvCxnSpPr>
            <p:cNvPr id="36" name="Straight Connector 35"/>
            <p:cNvCxnSpPr>
              <a:endCxn id="37" idx="3"/>
            </p:cNvCxnSpPr>
            <p:nvPr/>
          </p:nvCxnSpPr>
          <p:spPr>
            <a:xfrm rot="10800000" flipV="1">
              <a:off x="7948340" y="4116092"/>
              <a:ext cx="219838" cy="266798"/>
            </a:xfrm>
            <a:prstGeom prst="line">
              <a:avLst/>
            </a:prstGeom>
            <a:ln w="25400">
              <a:solidFill>
                <a:schemeClr val="accent5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 bwMode="auto">
            <a:xfrm>
              <a:off x="7933955" y="4279900"/>
              <a:ext cx="98236" cy="12066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8121218" y="4057428"/>
              <a:ext cx="98236" cy="12066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648457" y="4668283"/>
              <a:ext cx="98236" cy="12066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900187" y="5150936"/>
              <a:ext cx="98236" cy="12066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8508022" y="4841737"/>
              <a:ext cx="98236" cy="12066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9100509" y="4951088"/>
              <a:ext cx="98236" cy="12066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sp>
        <p:nvSpPr>
          <p:cNvPr id="17" name="Not Equal 16"/>
          <p:cNvSpPr/>
          <p:nvPr/>
        </p:nvSpPr>
        <p:spPr bwMode="auto">
          <a:xfrm>
            <a:off x="3642098" y="4627960"/>
            <a:ext cx="1123415" cy="424827"/>
          </a:xfrm>
          <a:prstGeom prst="mathNotEqual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IE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 bwMode="auto">
          <a:xfrm rot="10800000">
            <a:off x="359468" y="1279753"/>
            <a:ext cx="2535894" cy="5502049"/>
          </a:xfrm>
          <a:prstGeom prst="roundRect">
            <a:avLst>
              <a:gd name="adj" fmla="val 6626"/>
            </a:avLst>
          </a:prstGeom>
          <a:gradFill>
            <a:gsLst>
              <a:gs pos="0">
                <a:srgbClr val="007AB0">
                  <a:alpha val="40000"/>
                </a:srgbClr>
              </a:gs>
              <a:gs pos="87000">
                <a:srgbClr val="09B3FF">
                  <a:alpha val="38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63500" h="50800"/>
          </a:sp3d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42" name="Round Same Side Corner Rectangle 141"/>
          <p:cNvSpPr/>
          <p:nvPr/>
        </p:nvSpPr>
        <p:spPr bwMode="auto">
          <a:xfrm>
            <a:off x="373488" y="1299459"/>
            <a:ext cx="2511237" cy="631677"/>
          </a:xfrm>
          <a:prstGeom prst="round2SameRect">
            <a:avLst>
              <a:gd name="adj1" fmla="val 36082"/>
              <a:gd name="adj2" fmla="val 0"/>
            </a:avLst>
          </a:prstGeom>
          <a:gradFill>
            <a:gsLst>
              <a:gs pos="0">
                <a:schemeClr val="accent5">
                  <a:lumMod val="50000"/>
                </a:schemeClr>
              </a:gs>
              <a:gs pos="87000">
                <a:srgbClr val="09B3FF">
                  <a:alpha val="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 rot="10800000">
            <a:off x="3038050" y="1279751"/>
            <a:ext cx="2295362" cy="5502049"/>
          </a:xfrm>
          <a:prstGeom prst="roundRect">
            <a:avLst>
              <a:gd name="adj" fmla="val 6626"/>
            </a:avLst>
          </a:prstGeom>
          <a:gradFill>
            <a:gsLst>
              <a:gs pos="0">
                <a:srgbClr val="007AB0">
                  <a:alpha val="40000"/>
                </a:srgbClr>
              </a:gs>
              <a:gs pos="87000">
                <a:srgbClr val="09B3FF">
                  <a:alpha val="38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63500" h="50800"/>
          </a:sp3d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43" name="Round Same Side Corner Rectangle 142"/>
          <p:cNvSpPr/>
          <p:nvPr/>
        </p:nvSpPr>
        <p:spPr bwMode="auto">
          <a:xfrm>
            <a:off x="3050719" y="1299459"/>
            <a:ext cx="2270153" cy="631677"/>
          </a:xfrm>
          <a:prstGeom prst="round2SameRect">
            <a:avLst>
              <a:gd name="adj1" fmla="val 36082"/>
              <a:gd name="adj2" fmla="val 0"/>
            </a:avLst>
          </a:prstGeom>
          <a:gradFill>
            <a:gsLst>
              <a:gs pos="0">
                <a:schemeClr val="accent5">
                  <a:lumMod val="50000"/>
                </a:schemeClr>
              </a:gs>
              <a:gs pos="87000">
                <a:srgbClr val="09B3FF">
                  <a:alpha val="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44" name="Round Same Side Corner Rectangle 143"/>
          <p:cNvSpPr/>
          <p:nvPr/>
        </p:nvSpPr>
        <p:spPr bwMode="auto">
          <a:xfrm>
            <a:off x="5506106" y="1292143"/>
            <a:ext cx="3268937" cy="631677"/>
          </a:xfrm>
          <a:prstGeom prst="round2SameRect">
            <a:avLst>
              <a:gd name="adj1" fmla="val 36082"/>
              <a:gd name="adj2" fmla="val 0"/>
            </a:avLst>
          </a:prstGeom>
          <a:gradFill>
            <a:gsLst>
              <a:gs pos="0">
                <a:schemeClr val="accent5">
                  <a:lumMod val="50000"/>
                </a:schemeClr>
              </a:gs>
              <a:gs pos="87000">
                <a:srgbClr val="09B3FF">
                  <a:alpha val="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 rot="10800000">
            <a:off x="5490945" y="1279753"/>
            <a:ext cx="3302055" cy="5502049"/>
          </a:xfrm>
          <a:prstGeom prst="roundRect">
            <a:avLst>
              <a:gd name="adj" fmla="val 4737"/>
            </a:avLst>
          </a:prstGeom>
          <a:gradFill>
            <a:gsLst>
              <a:gs pos="0">
                <a:srgbClr val="007AB0">
                  <a:alpha val="40000"/>
                </a:srgbClr>
              </a:gs>
              <a:gs pos="87000">
                <a:srgbClr val="09B3FF">
                  <a:alpha val="38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63500" h="50800"/>
          </a:sp3d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44"/>
            <a:ext cx="8553128" cy="1399032"/>
          </a:xfrm>
        </p:spPr>
        <p:txBody>
          <a:bodyPr/>
          <a:lstStyle/>
          <a:p>
            <a:r>
              <a:rPr lang="en-US" dirty="0" smtClean="0">
                <a:ln w="63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</a:rPr>
              <a:t>Application Topologies</a:t>
            </a:r>
            <a:endParaRPr lang="en-US" dirty="0">
              <a:ln w="6350">
                <a:noFill/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9467" y="1296027"/>
            <a:ext cx="2535896" cy="677086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From 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Windows Azure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84260" y="1313395"/>
            <a:ext cx="2603570" cy="677086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From Outside 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Microsoft Datacenter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68729" y="1315551"/>
            <a:ext cx="3559386" cy="677086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From Windows Azure &amp; Outside 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Microsoft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Datacenter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680670" y="2369617"/>
            <a:ext cx="1897827" cy="756892"/>
          </a:xfrm>
          <a:prstGeom prst="roundRect">
            <a:avLst>
              <a:gd name="adj" fmla="val 12139"/>
            </a:avLst>
          </a:prstGeom>
          <a:gradFill>
            <a:gsLst>
              <a:gs pos="12000">
                <a:srgbClr val="FFCF37"/>
              </a:gs>
              <a:gs pos="100000">
                <a:schemeClr val="tx1">
                  <a:alpha val="77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9" name="Picture 2" descr="D:\0Projects\Microsoft\SearchAtWork\FlashDemo\images\Default.jpg"/>
          <p:cNvPicPr>
            <a:picLocks noChangeAspect="1" noChangeArrowheads="1"/>
          </p:cNvPicPr>
          <p:nvPr/>
        </p:nvPicPr>
        <p:blipFill>
          <a:blip r:embed="rId3"/>
          <a:srcRect b="23893"/>
          <a:stretch>
            <a:fillRect/>
          </a:stretch>
        </p:blipFill>
        <p:spPr bwMode="auto">
          <a:xfrm>
            <a:off x="1359482" y="2424977"/>
            <a:ext cx="573734" cy="396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" name="Rectangle 80"/>
          <p:cNvSpPr/>
          <p:nvPr/>
        </p:nvSpPr>
        <p:spPr>
          <a:xfrm>
            <a:off x="680667" y="2839613"/>
            <a:ext cx="1897826" cy="338532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Application/Browser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547701" y="3877403"/>
            <a:ext cx="2176747" cy="2169312"/>
          </a:xfrm>
          <a:prstGeom prst="roundRect">
            <a:avLst>
              <a:gd name="adj" fmla="val 6887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87000">
                <a:schemeClr val="bg2">
                  <a:lumMod val="60000"/>
                  <a:lumOff val="40000"/>
                  <a:alpha val="64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004835" y="4060972"/>
            <a:ext cx="902392" cy="533011"/>
          </a:xfrm>
          <a:prstGeom prst="roundRect">
            <a:avLst/>
          </a:prstGeom>
          <a:gradFill>
            <a:gsLst>
              <a:gs pos="0">
                <a:schemeClr val="tx1">
                  <a:alpha val="75000"/>
                </a:schemeClr>
              </a:gs>
              <a:gs pos="87000">
                <a:srgbClr val="FFC000"/>
              </a:gs>
            </a:gsLst>
            <a:lin ang="5400000" scaled="0"/>
          </a:gra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62000" y="3992880"/>
            <a:ext cx="1035764" cy="533011"/>
          </a:xfrm>
          <a:prstGeom prst="roundRect">
            <a:avLst/>
          </a:prstGeom>
          <a:gradFill>
            <a:gsLst>
              <a:gs pos="0">
                <a:schemeClr val="tx1">
                  <a:alpha val="92000"/>
                </a:schemeClr>
              </a:gs>
              <a:gs pos="87000">
                <a:srgbClr val="FFC000"/>
              </a:gs>
            </a:gsLst>
            <a:lin ang="5400000" scaled="0"/>
          </a:gra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Windows Azure</a:t>
            </a:r>
          </a:p>
        </p:txBody>
      </p:sp>
      <p:sp>
        <p:nvSpPr>
          <p:cNvPr id="98" name="Left-Right Arrow 97"/>
          <p:cNvSpPr/>
          <p:nvPr/>
        </p:nvSpPr>
        <p:spPr bwMode="auto">
          <a:xfrm rot="5400000">
            <a:off x="993629" y="4911249"/>
            <a:ext cx="831600" cy="228057"/>
          </a:xfrm>
          <a:prstGeom prst="leftRightArrow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69000">
                <a:schemeClr val="accent5">
                  <a:lumMod val="5000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woPt" dir="t"/>
          </a:scene3d>
          <a:sp3d prstMaterial="metal">
            <a:bevelT w="25400" h="25400"/>
            <a:contourClr>
              <a:srgbClr val="FFFFFF"/>
            </a:contourClr>
          </a:sp3d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680666" y="5476703"/>
            <a:ext cx="1394636" cy="415637"/>
          </a:xfrm>
          <a:prstGeom prst="roundRect">
            <a:avLst>
              <a:gd name="adj" fmla="val 1735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78740" y="5512841"/>
            <a:ext cx="1198497" cy="400087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SQL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DB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47701" y="6063221"/>
            <a:ext cx="2176747" cy="36931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Code Near</a:t>
            </a: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3429000" y="2369617"/>
            <a:ext cx="1523999" cy="756892"/>
          </a:xfrm>
          <a:prstGeom prst="roundRect">
            <a:avLst>
              <a:gd name="adj" fmla="val 12139"/>
            </a:avLst>
          </a:prstGeom>
          <a:gradFill>
            <a:gsLst>
              <a:gs pos="12000">
                <a:srgbClr val="FFCF37"/>
              </a:gs>
              <a:gs pos="100000">
                <a:schemeClr val="tx1">
                  <a:alpha val="77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449957" y="2807947"/>
            <a:ext cx="1477349" cy="338532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App Code / Tools</a:t>
            </a:r>
          </a:p>
        </p:txBody>
      </p:sp>
      <p:sp>
        <p:nvSpPr>
          <p:cNvPr id="121" name="Rounded Rectangle 120"/>
          <p:cNvSpPr/>
          <p:nvPr/>
        </p:nvSpPr>
        <p:spPr bwMode="auto">
          <a:xfrm>
            <a:off x="3429000" y="3877403"/>
            <a:ext cx="1524000" cy="2169312"/>
          </a:xfrm>
          <a:prstGeom prst="roundRect">
            <a:avLst>
              <a:gd name="adj" fmla="val 6887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87000">
                <a:schemeClr val="bg2">
                  <a:lumMod val="60000"/>
                  <a:lumOff val="40000"/>
                  <a:alpha val="64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32" name="Left-Right Arrow 131"/>
          <p:cNvSpPr/>
          <p:nvPr/>
        </p:nvSpPr>
        <p:spPr bwMode="auto">
          <a:xfrm rot="5400000">
            <a:off x="2878960" y="4181081"/>
            <a:ext cx="2291937" cy="228057"/>
          </a:xfrm>
          <a:prstGeom prst="leftRightArrow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69000">
                <a:schemeClr val="accent5">
                  <a:lumMod val="5000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woPt" dir="t"/>
          </a:scene3d>
          <a:sp3d prstMaterial="metal">
            <a:bevelT w="25400" h="25400"/>
            <a:contourClr>
              <a:srgbClr val="FFFFFF"/>
            </a:contourClr>
          </a:sp3d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35" name="Rounded Rectangle 134"/>
          <p:cNvSpPr/>
          <p:nvPr/>
        </p:nvSpPr>
        <p:spPr bwMode="auto">
          <a:xfrm>
            <a:off x="3555245" y="5476703"/>
            <a:ext cx="1261454" cy="415637"/>
          </a:xfrm>
          <a:prstGeom prst="roundRect">
            <a:avLst>
              <a:gd name="adj" fmla="val 1735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652168" y="5510412"/>
            <a:ext cx="1129511" cy="400087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DB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01112" y="3895978"/>
            <a:ext cx="951888" cy="461643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</a:rPr>
              <a:t>Microsoft</a:t>
            </a:r>
            <a:b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</a:rPr>
              <a:t>Datacenter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507105" y="6063221"/>
            <a:ext cx="1371278" cy="36931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Code Far</a:t>
            </a:r>
          </a:p>
        </p:txBody>
      </p:sp>
      <p:pic>
        <p:nvPicPr>
          <p:cNvPr id="141" name="Picture 4" descr="C:\0Projects\Microsoft\BizTalk\images\messae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454" y="2418012"/>
            <a:ext cx="242357" cy="380376"/>
          </a:xfrm>
          <a:prstGeom prst="rect">
            <a:avLst/>
          </a:prstGeom>
          <a:noFill/>
          <a:effectLst/>
          <a:scene3d>
            <a:camera prst="isometricOffAxis1Right"/>
            <a:lightRig rig="threePt" dir="t"/>
          </a:scene3d>
        </p:spPr>
      </p:pic>
      <p:sp>
        <p:nvSpPr>
          <p:cNvPr id="145" name="Rounded Rectangle 144"/>
          <p:cNvSpPr/>
          <p:nvPr/>
        </p:nvSpPr>
        <p:spPr bwMode="auto">
          <a:xfrm>
            <a:off x="5630176" y="3877403"/>
            <a:ext cx="3046279" cy="2169312"/>
          </a:xfrm>
          <a:prstGeom prst="roundRect">
            <a:avLst>
              <a:gd name="adj" fmla="val 6887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87000">
                <a:schemeClr val="bg2">
                  <a:lumMod val="60000"/>
                  <a:lumOff val="40000"/>
                  <a:alpha val="64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608570" y="6063221"/>
            <a:ext cx="1066800" cy="36931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Hybrid</a:t>
            </a:r>
          </a:p>
        </p:txBody>
      </p:sp>
      <p:sp>
        <p:nvSpPr>
          <p:cNvPr id="155" name="Left-Right Arrow 154"/>
          <p:cNvSpPr/>
          <p:nvPr/>
        </p:nvSpPr>
        <p:spPr bwMode="auto">
          <a:xfrm rot="5400000">
            <a:off x="4917885" y="4123453"/>
            <a:ext cx="2407191" cy="228057"/>
          </a:xfrm>
          <a:prstGeom prst="leftRightArrow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69000">
                <a:schemeClr val="accent5">
                  <a:lumMod val="5000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woPt" dir="t"/>
          </a:scene3d>
          <a:sp3d prstMaterial="metal">
            <a:bevelT w="25400" h="25400"/>
            <a:contourClr>
              <a:srgbClr val="FFFFFF"/>
            </a:contourClr>
          </a:sp3d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58" name="Rounded Rectangle 157"/>
          <p:cNvSpPr/>
          <p:nvPr/>
        </p:nvSpPr>
        <p:spPr bwMode="auto">
          <a:xfrm>
            <a:off x="5717116" y="5476703"/>
            <a:ext cx="2805650" cy="415637"/>
          </a:xfrm>
          <a:prstGeom prst="roundRect">
            <a:avLst>
              <a:gd name="adj" fmla="val 1735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796081" y="3889030"/>
            <a:ext cx="978962" cy="461643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</a:rPr>
              <a:t>Microsoft Datacenter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119107" y="5512841"/>
            <a:ext cx="2001670" cy="400087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SQL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DB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5630176" y="2346012"/>
            <a:ext cx="1208198" cy="754039"/>
            <a:chOff x="7869382" y="1732258"/>
            <a:chExt cx="1059675" cy="754039"/>
          </a:xfrm>
        </p:grpSpPr>
        <p:grpSp>
          <p:nvGrpSpPr>
            <p:cNvPr id="163" name="Group 16"/>
            <p:cNvGrpSpPr/>
            <p:nvPr/>
          </p:nvGrpSpPr>
          <p:grpSpPr>
            <a:xfrm>
              <a:off x="7869382" y="1732258"/>
              <a:ext cx="1059675" cy="754039"/>
              <a:chOff x="6680672" y="3530724"/>
              <a:chExt cx="1282751" cy="137016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6680672" y="4407757"/>
                <a:ext cx="1282751" cy="493130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lumMod val="95000"/>
                      <a:lumOff val="5000"/>
                    </a:srgbClr>
                  </a:gs>
                  <a:gs pos="100000">
                    <a:sysClr val="windowText" lastClr="000000">
                      <a:lumMod val="50000"/>
                      <a:lumOff val="50000"/>
                      <a:alpha val="3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87">
                  <a:defRPr/>
                </a:pPr>
                <a:endParaRPr lang="en-US" sz="1600" kern="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165" name="Group 17"/>
              <p:cNvGrpSpPr/>
              <p:nvPr/>
            </p:nvGrpSpPr>
            <p:grpSpPr>
              <a:xfrm flipH="1">
                <a:off x="6802955" y="3530724"/>
                <a:ext cx="915230" cy="1249931"/>
                <a:chOff x="8100716" y="3769433"/>
                <a:chExt cx="441437" cy="602871"/>
              </a:xfrm>
            </p:grpSpPr>
            <p:sp>
              <p:nvSpPr>
                <p:cNvPr id="166" name="Flowchart: Magnetic Disk 165"/>
                <p:cNvSpPr/>
                <p:nvPr/>
              </p:nvSpPr>
              <p:spPr>
                <a:xfrm>
                  <a:off x="8100718" y="3773214"/>
                  <a:ext cx="441435" cy="599090"/>
                </a:xfrm>
                <a:prstGeom prst="flowChartMagneticDisk">
                  <a:avLst/>
                </a:prstGeom>
                <a:gradFill>
                  <a:gsLst>
                    <a:gs pos="0">
                      <a:srgbClr val="00B0F0"/>
                    </a:gs>
                    <a:gs pos="38000">
                      <a:sysClr val="window" lastClr="FFFFFF"/>
                    </a:gs>
                    <a:gs pos="82000">
                      <a:srgbClr val="007CA8"/>
                    </a:gs>
                    <a:gs pos="100000">
                      <a:sysClr val="window" lastClr="FFFFFF"/>
                    </a:gs>
                  </a:gsLst>
                  <a:lin ang="21594000" scaled="0"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987">
                    <a:defRPr/>
                  </a:pPr>
                  <a:endParaRPr lang="en-US" sz="1600" kern="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8100716" y="3769433"/>
                  <a:ext cx="438912" cy="173818"/>
                </a:xfrm>
                <a:prstGeom prst="ellipse">
                  <a:avLst/>
                </a:prstGeom>
                <a:gradFill>
                  <a:gsLst>
                    <a:gs pos="31000">
                      <a:sysClr val="window" lastClr="FFFFFF"/>
                    </a:gs>
                    <a:gs pos="82000">
                      <a:srgbClr val="007CA8"/>
                    </a:gs>
                  </a:gsLst>
                  <a:lin ang="17400000" scaled="0"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987">
                    <a:defRPr/>
                  </a:pPr>
                  <a:endParaRPr lang="en-US" sz="1600" kern="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69" name="Rectangle 168"/>
            <p:cNvSpPr/>
            <p:nvPr/>
          </p:nvSpPr>
          <p:spPr>
            <a:xfrm>
              <a:off x="8006121" y="1879142"/>
              <a:ext cx="733244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85"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</a:rPr>
                <a:t>SQL Server</a:t>
              </a:r>
            </a:p>
          </p:txBody>
        </p:sp>
      </p:grpSp>
      <p:sp>
        <p:nvSpPr>
          <p:cNvPr id="179" name="Left-Right Arrow 178"/>
          <p:cNvSpPr/>
          <p:nvPr/>
        </p:nvSpPr>
        <p:spPr bwMode="auto">
          <a:xfrm rot="5400000">
            <a:off x="6660581" y="4925105"/>
            <a:ext cx="859311" cy="228057"/>
          </a:xfrm>
          <a:prstGeom prst="leftRightArrow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69000">
                <a:schemeClr val="accent5">
                  <a:lumMod val="5000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woPt" dir="t"/>
          </a:scene3d>
          <a:sp3d prstMaterial="metal">
            <a:bevelT w="25400" h="25400"/>
            <a:contourClr>
              <a:srgbClr val="FFFFFF"/>
            </a:contourClr>
          </a:sp3d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6591422" y="2716384"/>
            <a:ext cx="246952" cy="0"/>
          </a:xfrm>
          <a:prstGeom prst="straightConnector1">
            <a:avLst/>
          </a:prstGeom>
          <a:ln w="47625">
            <a:solidFill>
              <a:srgbClr val="00206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7055719" y="3118939"/>
            <a:ext cx="0" cy="881852"/>
          </a:xfrm>
          <a:prstGeom prst="straightConnector1">
            <a:avLst/>
          </a:prstGeom>
          <a:ln w="47625"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371600" y="3916678"/>
            <a:ext cx="1371600" cy="461643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</a:rPr>
              <a:t>Microsoft </a:t>
            </a:r>
            <a:b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</a:rPr>
              <a:t>Datacenter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719835" y="4069468"/>
            <a:ext cx="902392" cy="533011"/>
          </a:xfrm>
          <a:prstGeom prst="roundRect">
            <a:avLst/>
          </a:prstGeom>
          <a:gradFill>
            <a:gsLst>
              <a:gs pos="0">
                <a:schemeClr val="tx1">
                  <a:alpha val="75000"/>
                </a:schemeClr>
              </a:gs>
              <a:gs pos="87000">
                <a:srgbClr val="FFC000"/>
              </a:gs>
            </a:gsLst>
            <a:lin ang="5400000" scaled="0"/>
          </a:gra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77000" y="4001376"/>
            <a:ext cx="1035764" cy="533011"/>
          </a:xfrm>
          <a:prstGeom prst="roundRect">
            <a:avLst/>
          </a:prstGeom>
          <a:gradFill>
            <a:gsLst>
              <a:gs pos="0">
                <a:schemeClr val="tx1">
                  <a:alpha val="92000"/>
                </a:schemeClr>
              </a:gs>
              <a:gs pos="87000">
                <a:srgbClr val="FFC000"/>
              </a:gs>
            </a:gsLst>
            <a:lin ang="5400000" scaled="0"/>
          </a:gra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Windows Azure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392358" y="3154681"/>
            <a:ext cx="0" cy="807809"/>
          </a:xfrm>
          <a:prstGeom prst="straightConnector1">
            <a:avLst/>
          </a:prstGeom>
          <a:ln w="47625"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Left-Right Arrow 94"/>
          <p:cNvSpPr/>
          <p:nvPr/>
        </p:nvSpPr>
        <p:spPr bwMode="auto">
          <a:xfrm rot="5400000">
            <a:off x="6671973" y="4173370"/>
            <a:ext cx="2276515" cy="228057"/>
          </a:xfrm>
          <a:prstGeom prst="leftRightArrow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69000">
                <a:schemeClr val="accent5">
                  <a:lumMod val="5000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woPt" dir="t"/>
          </a:scene3d>
          <a:sp3d prstMaterial="metal">
            <a:bevelT w="25400" h="25400"/>
            <a:contourClr>
              <a:srgbClr val="FFFFFF"/>
            </a:contourClr>
          </a:sp3d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6849392" y="2366445"/>
            <a:ext cx="1642192" cy="756892"/>
          </a:xfrm>
          <a:prstGeom prst="roundRect">
            <a:avLst>
              <a:gd name="adj" fmla="val 12139"/>
            </a:avLst>
          </a:prstGeom>
          <a:gradFill>
            <a:gsLst>
              <a:gs pos="12000">
                <a:srgbClr val="FFCF37"/>
              </a:gs>
              <a:gs pos="100000">
                <a:schemeClr val="tx1">
                  <a:alpha val="77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1218585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6962574" y="2414844"/>
            <a:ext cx="1415837" cy="697709"/>
            <a:chOff x="9361767" y="1693419"/>
            <a:chExt cx="1887291" cy="697709"/>
          </a:xfrm>
        </p:grpSpPr>
        <p:sp>
          <p:nvSpPr>
            <p:cNvPr id="172" name="Rectangle 171"/>
            <p:cNvSpPr/>
            <p:nvPr/>
          </p:nvSpPr>
          <p:spPr>
            <a:xfrm>
              <a:off x="9361767" y="2083351"/>
              <a:ext cx="1887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</a:rPr>
                <a:t>App Code / Tools</a:t>
              </a:r>
            </a:p>
          </p:txBody>
        </p:sp>
        <p:pic>
          <p:nvPicPr>
            <p:cNvPr id="173" name="Picture 4" descr="C:\0Projects\Microsoft\BizTalk\images\messaeg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76710" y="1693419"/>
              <a:ext cx="323059" cy="380376"/>
            </a:xfrm>
            <a:prstGeom prst="rect">
              <a:avLst/>
            </a:prstGeom>
            <a:noFill/>
            <a:effectLst/>
            <a:scene3d>
              <a:camera prst="isometricOffAxis1Right"/>
              <a:lightRig rig="threePt" dir="t"/>
            </a:scene3d>
          </p:spPr>
        </p:pic>
      </p:grpSp>
      <p:sp>
        <p:nvSpPr>
          <p:cNvPr id="58" name="TextBox 57"/>
          <p:cNvSpPr txBox="1"/>
          <p:nvPr/>
        </p:nvSpPr>
        <p:spPr>
          <a:xfrm>
            <a:off x="1523458" y="482355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T-SQL (TDS)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59861" y="4794444"/>
            <a:ext cx="8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T-SQL (TDS)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71032" y="4794443"/>
            <a:ext cx="64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T-SQL (TDS)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Cloud 62"/>
          <p:cNvSpPr/>
          <p:nvPr/>
        </p:nvSpPr>
        <p:spPr>
          <a:xfrm>
            <a:off x="762000" y="3246196"/>
            <a:ext cx="1762053" cy="342900"/>
          </a:xfrm>
          <a:prstGeom prst="cloud">
            <a:avLst/>
          </a:prstGeom>
          <a:solidFill>
            <a:schemeClr val="tx1">
              <a:alpha val="88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loud 63"/>
          <p:cNvSpPr/>
          <p:nvPr/>
        </p:nvSpPr>
        <p:spPr>
          <a:xfrm>
            <a:off x="3387889" y="3246196"/>
            <a:ext cx="1565110" cy="342900"/>
          </a:xfrm>
          <a:prstGeom prst="cloud">
            <a:avLst/>
          </a:prstGeom>
          <a:solidFill>
            <a:schemeClr val="tx1">
              <a:alpha val="88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Cloud 64"/>
          <p:cNvSpPr/>
          <p:nvPr/>
        </p:nvSpPr>
        <p:spPr>
          <a:xfrm>
            <a:off x="5630176" y="3338598"/>
            <a:ext cx="2810301" cy="342900"/>
          </a:xfrm>
          <a:prstGeom prst="cloud">
            <a:avLst/>
          </a:prstGeom>
          <a:solidFill>
            <a:schemeClr val="tx1">
              <a:alpha val="88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71168" y="3510048"/>
            <a:ext cx="877272" cy="49242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SQL </a:t>
            </a:r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Data Sync</a:t>
            </a:r>
          </a:p>
        </p:txBody>
      </p:sp>
      <p:pic>
        <p:nvPicPr>
          <p:cNvPr id="1026" name="Picture 2" descr="Description: C:\Program Files\Microsoft Resource DVD Artwork\DVD_ART\Artwork_Imagery\HARDWARE_IMAGERY\Illustration - Misc Hardware\Windows Vista Illustration Icons\Syn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88" y="3230882"/>
            <a:ext cx="346838" cy="35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-16439" y="3478380"/>
            <a:ext cx="14087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ADO.NET Data </a:t>
            </a:r>
            <a:r>
              <a:rPr lang="en-US" sz="105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Svcs</a:t>
            </a:r>
            <a:r>
              <a:rPr lang="en-US" sz="105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/REST - EF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HTTP/S</a:t>
            </a:r>
            <a:endParaRPr lang="en-US" sz="105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5267" y="3525782"/>
            <a:ext cx="8242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SOAP/REST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HTTP/S</a:t>
            </a:r>
          </a:p>
        </p:txBody>
      </p:sp>
    </p:spTree>
    <p:extLst>
      <p:ext uri="{BB962C8B-B14F-4D97-AF65-F5344CB8AC3E}">
        <p14:creationId xmlns:p14="http://schemas.microsoft.com/office/powerpoint/2010/main" val="9210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/>
          <p:cNvCxnSpPr/>
          <p:nvPr/>
        </p:nvCxnSpPr>
        <p:spPr>
          <a:xfrm rot="10800000">
            <a:off x="2958860" y="2133600"/>
            <a:ext cx="1003548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 bwMode="auto">
          <a:xfrm>
            <a:off x="762000" y="4048660"/>
            <a:ext cx="2362200" cy="19050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1"/>
            <a:ext cx="8686800" cy="139903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 Hub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4294967295"/>
          </p:nvPr>
        </p:nvSpPr>
        <p:spPr>
          <a:xfrm>
            <a:off x="3886200" y="304800"/>
            <a:ext cx="52578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“</a:t>
            </a:r>
            <a:r>
              <a:rPr lang="en-US" sz="18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An aggregation of Enterprise, Partner, Desktop, and Device data within Windows Azure SQL Database”</a:t>
            </a:r>
          </a:p>
        </p:txBody>
      </p:sp>
      <p:sp>
        <p:nvSpPr>
          <p:cNvPr id="27" name="TextBox 26"/>
          <p:cNvSpPr txBox="1"/>
          <p:nvPr/>
        </p:nvSpPr>
        <p:spPr>
          <a:xfrm rot="19349524">
            <a:off x="3197325" y="3973361"/>
            <a:ext cx="56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Sync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3030498">
            <a:off x="5992946" y="4167246"/>
            <a:ext cx="56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Sync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950789" y="2182490"/>
            <a:ext cx="838200" cy="685799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895600" y="3657600"/>
            <a:ext cx="914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 bwMode="auto">
          <a:xfrm>
            <a:off x="3657600" y="4876805"/>
            <a:ext cx="2078966" cy="1040921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05686" y="492855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Desktop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 80"/>
          <p:cNvGrpSpPr/>
          <p:nvPr/>
        </p:nvGrpSpPr>
        <p:grpSpPr>
          <a:xfrm>
            <a:off x="3810000" y="5312427"/>
            <a:ext cx="533400" cy="561974"/>
            <a:chOff x="1676400" y="1600200"/>
            <a:chExt cx="684580" cy="790575"/>
          </a:xfrm>
        </p:grpSpPr>
        <p:pic>
          <p:nvPicPr>
            <p:cNvPr id="82" name="Picture 81" descr="C:\Program Files\Microsoft Resource DVD Artwork\DVD_ART\Artwork_Imagery\HARDWARE_IMAGERY\Illustration - Misc Hardware\XML Icons\Database blu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6400" y="1600200"/>
              <a:ext cx="684580" cy="790575"/>
            </a:xfrm>
            <a:prstGeom prst="rect">
              <a:avLst/>
            </a:prstGeom>
            <a:noFill/>
          </p:spPr>
        </p:pic>
        <p:sp>
          <p:nvSpPr>
            <p:cNvPr id="83" name="TextBox 82"/>
            <p:cNvSpPr txBox="1"/>
            <p:nvPr/>
          </p:nvSpPr>
          <p:spPr>
            <a:xfrm>
              <a:off x="1676400" y="1905002"/>
              <a:ext cx="684580" cy="389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4572003" y="5193107"/>
            <a:ext cx="1061049" cy="6527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Client App</a:t>
            </a:r>
          </a:p>
          <a:p>
            <a:pPr algn="ctr"/>
            <a:endParaRPr lang="en-US" sz="105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6324600" y="4876805"/>
            <a:ext cx="1981200" cy="1049547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477000" y="4876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Device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 rot="17500848">
            <a:off x="4310415" y="4279006"/>
            <a:ext cx="56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Sync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6200000" flipH="1">
            <a:off x="5633045" y="4080300"/>
            <a:ext cx="838203" cy="685801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4457707" y="4381504"/>
            <a:ext cx="761999" cy="228603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1"/>
          </p:cNvCxnSpPr>
          <p:nvPr/>
        </p:nvCxnSpPr>
        <p:spPr>
          <a:xfrm rot="10800000" flipV="1">
            <a:off x="4343411" y="5519464"/>
            <a:ext cx="228593" cy="16351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4400" y="407042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Enterprise</a:t>
            </a:r>
            <a:endParaRPr lang="en-US" sz="1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6702725" y="1535508"/>
            <a:ext cx="1295400" cy="914401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55125" y="153550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Enterprise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788989" y="1889923"/>
            <a:ext cx="1132936" cy="40758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On-premises App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92"/>
          <p:cNvGrpSpPr/>
          <p:nvPr/>
        </p:nvGrpSpPr>
        <p:grpSpPr>
          <a:xfrm>
            <a:off x="2286000" y="4429663"/>
            <a:ext cx="533400" cy="561974"/>
            <a:chOff x="1676400" y="1600200"/>
            <a:chExt cx="684580" cy="790575"/>
          </a:xfrm>
        </p:grpSpPr>
        <p:pic>
          <p:nvPicPr>
            <p:cNvPr id="51" name="Picture 50" descr="C:\Program Files\Microsoft Resource DVD Artwork\DVD_ART\Artwork_Imagery\HARDWARE_IMAGERY\Illustration - Misc Hardware\XML Icons\Database blu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6400" y="1600200"/>
              <a:ext cx="684580" cy="790575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1676400" y="1905002"/>
              <a:ext cx="684580" cy="3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827584" y="4429660"/>
            <a:ext cx="1153616" cy="381000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Management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27584" y="4886860"/>
            <a:ext cx="1153616" cy="381000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Device Management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600201" y="5496461"/>
            <a:ext cx="762000" cy="1588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3"/>
          </p:cNvCxnSpPr>
          <p:nvPr/>
        </p:nvCxnSpPr>
        <p:spPr>
          <a:xfrm>
            <a:off x="1981200" y="5077360"/>
            <a:ext cx="457200" cy="419101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7" idx="3"/>
          </p:cNvCxnSpPr>
          <p:nvPr/>
        </p:nvCxnSpPr>
        <p:spPr>
          <a:xfrm>
            <a:off x="1981200" y="4620160"/>
            <a:ext cx="533400" cy="876301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H="1">
            <a:off x="2300572" y="5206233"/>
            <a:ext cx="542359" cy="3810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133600" y="5267860"/>
            <a:ext cx="96329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Sync Gateway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27584" y="5344060"/>
            <a:ext cx="1153616" cy="381000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Business Logic / Rules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Block Arc 54"/>
          <p:cNvSpPr/>
          <p:nvPr/>
        </p:nvSpPr>
        <p:spPr bwMode="auto">
          <a:xfrm rot="10800000" flipV="1">
            <a:off x="3810000" y="2514600"/>
            <a:ext cx="2362200" cy="1676400"/>
          </a:xfrm>
          <a:prstGeom prst="blockArc">
            <a:avLst>
              <a:gd name="adj1" fmla="val 10946286"/>
              <a:gd name="adj2" fmla="val 21462500"/>
              <a:gd name="adj3" fmla="val 2122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0" name="Block Arc 59"/>
          <p:cNvSpPr/>
          <p:nvPr/>
        </p:nvSpPr>
        <p:spPr bwMode="auto">
          <a:xfrm flipV="1">
            <a:off x="3810000" y="2667000"/>
            <a:ext cx="2362200" cy="1447800"/>
          </a:xfrm>
          <a:prstGeom prst="blockArc">
            <a:avLst>
              <a:gd name="adj1" fmla="val 10726881"/>
              <a:gd name="adj2" fmla="val 19405"/>
              <a:gd name="adj3" fmla="val 2478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267200" y="2971800"/>
            <a:ext cx="1447800" cy="6858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Windows Azure SQL Database</a:t>
            </a:r>
          </a:p>
        </p:txBody>
      </p:sp>
      <p:sp>
        <p:nvSpPr>
          <p:cNvPr id="69634" name="WordArt 2"/>
          <p:cNvSpPr>
            <a:spLocks noChangeArrowheads="1" noChangeShapeType="1" noTextEdit="1"/>
          </p:cNvSpPr>
          <p:nvPr/>
        </p:nvSpPr>
        <p:spPr bwMode="auto">
          <a:xfrm>
            <a:off x="4114800" y="2743200"/>
            <a:ext cx="1752600" cy="9144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1361458"/>
              </a:avLst>
            </a:prstTxWarp>
          </a:bodyPr>
          <a:lstStyle/>
          <a:p>
            <a:pPr algn="ctr"/>
            <a:r>
              <a:rPr lang="en-US" sz="3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Calibri" panose="020F0502020204030204" pitchFamily="34" charset="0"/>
              </a:rPr>
              <a:t>ADO.NET, ODBC, …</a:t>
            </a:r>
            <a:endParaRPr lang="en-US" sz="32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9636" name="WordArt 4"/>
          <p:cNvSpPr>
            <a:spLocks noChangeArrowheads="1" noChangeShapeType="1" noTextEdit="1"/>
          </p:cNvSpPr>
          <p:nvPr/>
        </p:nvSpPr>
        <p:spPr bwMode="auto">
          <a:xfrm>
            <a:off x="4191000" y="3657600"/>
            <a:ext cx="1600200" cy="381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Calibri" panose="020F0502020204030204" pitchFamily="34" charset="0"/>
                <a:cs typeface="Arial"/>
              </a:rPr>
              <a:t> Data Sync Service </a:t>
            </a:r>
            <a:endParaRPr lang="en-US" sz="32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1601644" y="1480869"/>
            <a:ext cx="1495246" cy="914401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76405" y="1480867"/>
            <a:ext cx="149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840313" y="1826660"/>
            <a:ext cx="990600" cy="40758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Azure App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641011" y="5477780"/>
            <a:ext cx="940280" cy="2961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Sync Client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80"/>
          <p:cNvGrpSpPr/>
          <p:nvPr/>
        </p:nvGrpSpPr>
        <p:grpSpPr>
          <a:xfrm>
            <a:off x="6429555" y="5318179"/>
            <a:ext cx="533400" cy="561974"/>
            <a:chOff x="1676400" y="1600200"/>
            <a:chExt cx="684580" cy="790575"/>
          </a:xfrm>
        </p:grpSpPr>
        <p:pic>
          <p:nvPicPr>
            <p:cNvPr id="86" name="Picture 85" descr="C:\Program Files\Microsoft Resource DVD Artwork\DVD_ART\Artwork_Imagery\HARDWARE_IMAGERY\Illustration - Misc Hardware\XML Icons\Database blu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6400" y="1600200"/>
              <a:ext cx="684580" cy="790575"/>
            </a:xfrm>
            <a:prstGeom prst="rect">
              <a:avLst/>
            </a:prstGeom>
            <a:noFill/>
          </p:spPr>
        </p:pic>
        <p:sp>
          <p:nvSpPr>
            <p:cNvPr id="87" name="TextBox 86"/>
            <p:cNvSpPr txBox="1"/>
            <p:nvPr/>
          </p:nvSpPr>
          <p:spPr>
            <a:xfrm>
              <a:off x="1676400" y="1905002"/>
              <a:ext cx="684580" cy="389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7191556" y="5198857"/>
            <a:ext cx="1061049" cy="6527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Client App</a:t>
            </a:r>
          </a:p>
          <a:p>
            <a:pPr algn="ctr"/>
            <a:endParaRPr lang="en-US" sz="105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92" name="Straight Arrow Connector 91"/>
          <p:cNvCxnSpPr>
            <a:stCxn id="89" idx="1"/>
          </p:cNvCxnSpPr>
          <p:nvPr/>
        </p:nvCxnSpPr>
        <p:spPr>
          <a:xfrm rot="10800000" flipV="1">
            <a:off x="6962966" y="5525215"/>
            <a:ext cx="228593" cy="16351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7260566" y="5483531"/>
            <a:ext cx="940280" cy="2961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Sync Client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8" grpId="0"/>
      <p:bldP spid="78" grpId="0" animBg="1"/>
      <p:bldP spid="79" grpId="0"/>
      <p:bldP spid="84" grpId="0" animBg="1"/>
      <p:bldP spid="90" grpId="0" animBg="1"/>
      <p:bldP spid="91" grpId="0"/>
      <p:bldP spid="107" grpId="0"/>
      <p:bldP spid="60" grpId="0" animBg="1"/>
      <p:bldP spid="69636" grpId="0"/>
      <p:bldP spid="74" grpId="0" animBg="1"/>
      <p:bldP spid="89" grpId="0" animBg="1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-4791"/>
            <a:ext cx="9144000" cy="1399032"/>
          </a:xfrm>
        </p:spPr>
        <p:txBody>
          <a:bodyPr/>
          <a:lstStyle/>
          <a:p>
            <a:pPr algn="ctr"/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Service Provisioning Model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607" y="1556792"/>
            <a:ext cx="6273395" cy="4518160"/>
          </a:xfrm>
        </p:spPr>
        <p:txBody>
          <a:bodyPr>
            <a:normAutofit fontScale="40000" lnSpcReduction="2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Each </a:t>
            </a:r>
            <a:r>
              <a:rPr lang="en-US" sz="4400" b="1" i="1" dirty="0">
                <a:solidFill>
                  <a:schemeClr val="bg1"/>
                </a:solidFill>
                <a:latin typeface="Calibri" panose="020F0502020204030204" pitchFamily="34" charset="0"/>
              </a:rPr>
              <a:t>account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has zero or more </a:t>
            </a:r>
            <a:r>
              <a:rPr lang="en-US" sz="4400" b="1" i="1" dirty="0">
                <a:solidFill>
                  <a:schemeClr val="bg1"/>
                </a:solidFill>
                <a:latin typeface="Calibri" panose="020F0502020204030204" pitchFamily="34" charset="0"/>
              </a:rPr>
              <a:t>servers</a:t>
            </a:r>
          </a:p>
          <a:p>
            <a:pPr lvl="1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Azure wide, provisioned via a common portal</a:t>
            </a:r>
          </a:p>
          <a:p>
            <a:pPr lvl="1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Establishes a billing </a:t>
            </a:r>
            <a:r>
              <a:rPr lang="en-US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instrument</a:t>
            </a:r>
          </a:p>
          <a:p>
            <a:pPr lvl="1"/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servers are </a:t>
            </a:r>
            <a:r>
              <a:rPr lang="en-US" sz="4400" b="1" i="1" dirty="0">
                <a:solidFill>
                  <a:schemeClr val="bg1"/>
                </a:solidFill>
                <a:latin typeface="Calibri" panose="020F0502020204030204" pitchFamily="34" charset="0"/>
              </a:rPr>
              <a:t>logical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, not tied to physical </a:t>
            </a:r>
            <a:r>
              <a:rPr lang="en-US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machines</a:t>
            </a:r>
          </a:p>
          <a:p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Each </a:t>
            </a:r>
            <a:r>
              <a:rPr lang="en-US" sz="4400" b="1" i="1" dirty="0">
                <a:solidFill>
                  <a:schemeClr val="bg1"/>
                </a:solidFill>
                <a:latin typeface="Calibri" panose="020F0502020204030204" pitchFamily="34" charset="0"/>
              </a:rPr>
              <a:t>server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has one or more </a:t>
            </a:r>
            <a:r>
              <a:rPr lang="en-US" sz="4400" b="1" i="1" dirty="0">
                <a:solidFill>
                  <a:schemeClr val="bg1"/>
                </a:solidFill>
                <a:latin typeface="Calibri" panose="020F0502020204030204" pitchFamily="34" charset="0"/>
              </a:rPr>
              <a:t>databases</a:t>
            </a:r>
          </a:p>
          <a:p>
            <a:pPr lvl="1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Logical concept equal to a master DB</a:t>
            </a:r>
          </a:p>
          <a:p>
            <a:pPr lvl="1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Contains metadata about database &amp; usage</a:t>
            </a:r>
          </a:p>
          <a:p>
            <a:pPr lvl="1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Unit of authentication, geo-location, billing, reporting</a:t>
            </a:r>
          </a:p>
          <a:p>
            <a:pPr lvl="1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Generated DNS-based </a:t>
            </a:r>
            <a:r>
              <a:rPr lang="en-US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name</a:t>
            </a:r>
          </a:p>
          <a:p>
            <a:pPr lvl="1"/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Each </a:t>
            </a:r>
            <a:r>
              <a:rPr lang="en-US" sz="4400" b="1" i="1" dirty="0">
                <a:solidFill>
                  <a:schemeClr val="bg1"/>
                </a:solidFill>
                <a:latin typeface="Calibri" panose="020F0502020204030204" pitchFamily="34" charset="0"/>
              </a:rPr>
              <a:t>database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has standard SQL objects</a:t>
            </a:r>
          </a:p>
          <a:p>
            <a:pPr lvl="1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Users, Tables, Views, Indices, </a:t>
            </a:r>
            <a:r>
              <a:rPr lang="en-US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etc.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Unit of </a:t>
            </a:r>
            <a:r>
              <a:rPr lang="en-US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consistency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1" y="1556792"/>
            <a:ext cx="2183524" cy="990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    Account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1001" y="3156992"/>
            <a:ext cx="2183524" cy="990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    Server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1001" y="4757192"/>
            <a:ext cx="2183524" cy="990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      Database</a:t>
            </a:r>
          </a:p>
        </p:txBody>
      </p:sp>
      <p:sp>
        <p:nvSpPr>
          <p:cNvPr id="14" name="Down Arrow 13"/>
          <p:cNvSpPr/>
          <p:nvPr/>
        </p:nvSpPr>
        <p:spPr bwMode="auto">
          <a:xfrm>
            <a:off x="990600" y="2623592"/>
            <a:ext cx="609600" cy="381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990600" y="4261892"/>
            <a:ext cx="609600" cy="381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10" name="Picture 9" descr="User g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686" y="1656641"/>
            <a:ext cx="590286" cy="797684"/>
          </a:xfrm>
          <a:prstGeom prst="rect">
            <a:avLst/>
          </a:prstGeom>
        </p:spPr>
      </p:pic>
      <p:pic>
        <p:nvPicPr>
          <p:cNvPr id="11" name="Picture 10" descr="Serv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963" y="3193778"/>
            <a:ext cx="573583" cy="846083"/>
          </a:xfrm>
          <a:prstGeom prst="rect">
            <a:avLst/>
          </a:prstGeom>
        </p:spPr>
      </p:pic>
      <p:pic>
        <p:nvPicPr>
          <p:cNvPr id="12" name="Picture 11" descr="Database S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57" y="4864929"/>
            <a:ext cx="678555" cy="8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2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086"/>
            <a:ext cx="9144000" cy="139903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Database Replicas and Failover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4" y="2628529"/>
            <a:ext cx="1145231" cy="1145231"/>
          </a:xfrm>
          <a:prstGeom prst="rect">
            <a:avLst/>
          </a:prstGeom>
          <a:noFill/>
        </p:spPr>
      </p:pic>
      <p:grpSp>
        <p:nvGrpSpPr>
          <p:cNvPr id="3" name="Group 28"/>
          <p:cNvGrpSpPr/>
          <p:nvPr/>
        </p:nvGrpSpPr>
        <p:grpSpPr>
          <a:xfrm>
            <a:off x="4800600" y="1637925"/>
            <a:ext cx="1600200" cy="1145231"/>
            <a:chOff x="4800600" y="1524000"/>
            <a:chExt cx="1600200" cy="1145231"/>
          </a:xfrm>
        </p:grpSpPr>
        <p:pic>
          <p:nvPicPr>
            <p:cNvPr id="20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0600" y="15240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6" name="Can 5"/>
            <p:cNvSpPr/>
            <p:nvPr/>
          </p:nvSpPr>
          <p:spPr bwMode="auto">
            <a:xfrm>
              <a:off x="5410200" y="16764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Replica 1</a:t>
              </a:r>
            </a:p>
          </p:txBody>
        </p:sp>
      </p:grpSp>
      <p:grpSp>
        <p:nvGrpSpPr>
          <p:cNvPr id="4" name="Group 27"/>
          <p:cNvGrpSpPr/>
          <p:nvPr/>
        </p:nvGrpSpPr>
        <p:grpSpPr>
          <a:xfrm>
            <a:off x="4800600" y="2933329"/>
            <a:ext cx="1600200" cy="1145231"/>
            <a:chOff x="4800600" y="2819400"/>
            <a:chExt cx="1600200" cy="1145231"/>
          </a:xfrm>
        </p:grpSpPr>
        <p:pic>
          <p:nvPicPr>
            <p:cNvPr id="21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0600" y="28194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7" name="Can 6"/>
            <p:cNvSpPr/>
            <p:nvPr/>
          </p:nvSpPr>
          <p:spPr bwMode="auto">
            <a:xfrm>
              <a:off x="5410200" y="29718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</a:rPr>
                <a:t>Replica </a:t>
              </a:r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2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724400" y="4228729"/>
            <a:ext cx="1676400" cy="1145231"/>
            <a:chOff x="4724400" y="4114800"/>
            <a:chExt cx="1676400" cy="1145231"/>
          </a:xfrm>
        </p:grpSpPr>
        <p:pic>
          <p:nvPicPr>
            <p:cNvPr id="22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24400" y="41148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8" name="Can 7"/>
            <p:cNvSpPr/>
            <p:nvPr/>
          </p:nvSpPr>
          <p:spPr bwMode="auto">
            <a:xfrm>
              <a:off x="5410200" y="42672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</a:rPr>
                <a:t>Replica </a:t>
              </a:r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9" name="Can 8"/>
          <p:cNvSpPr/>
          <p:nvPr/>
        </p:nvSpPr>
        <p:spPr bwMode="auto">
          <a:xfrm>
            <a:off x="3429001" y="3314323"/>
            <a:ext cx="762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DB</a:t>
            </a:r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 rot="5400000" flipH="1" flipV="1">
            <a:off x="4057651" y="2342775"/>
            <a:ext cx="14859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rot="5400000">
            <a:off x="5676900" y="285712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 bwMode="auto">
          <a:xfrm>
            <a:off x="914400" y="3009523"/>
            <a:ext cx="1676400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9752" y="1999873"/>
            <a:ext cx="14842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Single Database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2040" y="1268760"/>
            <a:ext cx="13551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Three Replicas</a:t>
            </a:r>
          </a:p>
        </p:txBody>
      </p:sp>
      <p:cxnSp>
        <p:nvCxnSpPr>
          <p:cNvPr id="27" name="Curved Connector 26"/>
          <p:cNvCxnSpPr>
            <a:stCxn id="6" idx="4"/>
            <a:endCxn id="8" idx="4"/>
          </p:cNvCxnSpPr>
          <p:nvPr/>
        </p:nvCxnSpPr>
        <p:spPr>
          <a:xfrm>
            <a:off x="6400800" y="2209423"/>
            <a:ext cx="1588" cy="2590800"/>
          </a:xfrm>
          <a:prstGeom prst="curvedConnector3">
            <a:avLst>
              <a:gd name="adj1" fmla="val 3442392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7001" y="1866523"/>
            <a:ext cx="18383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Single Primary</a:t>
            </a:r>
          </a:p>
        </p:txBody>
      </p:sp>
      <p:grpSp>
        <p:nvGrpSpPr>
          <p:cNvPr id="12" name="Group 24"/>
          <p:cNvGrpSpPr/>
          <p:nvPr/>
        </p:nvGrpSpPr>
        <p:grpSpPr>
          <a:xfrm>
            <a:off x="4724400" y="5524129"/>
            <a:ext cx="1676400" cy="1145231"/>
            <a:chOff x="4724400" y="5410200"/>
            <a:chExt cx="1676400" cy="1145231"/>
          </a:xfrm>
        </p:grpSpPr>
        <p:pic>
          <p:nvPicPr>
            <p:cNvPr id="23" name="Picture 2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24400" y="54102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24" name="Can 23"/>
            <p:cNvSpPr/>
            <p:nvPr/>
          </p:nvSpPr>
          <p:spPr bwMode="auto">
            <a:xfrm>
              <a:off x="5410200" y="55626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</a:rPr>
                <a:t>Replica </a:t>
              </a:r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58057" y="110452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endParaRPr lang="en-US" sz="13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/>
          <p:cNvCxnSpPr>
            <a:stCxn id="9" idx="4"/>
            <a:endCxn id="7" idx="2"/>
          </p:cNvCxnSpPr>
          <p:nvPr/>
        </p:nvCxnSpPr>
        <p:spPr>
          <a:xfrm flipV="1">
            <a:off x="4191001" y="3504824"/>
            <a:ext cx="12192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6400800" y="3466723"/>
            <a:ext cx="1588" cy="2590800"/>
          </a:xfrm>
          <a:prstGeom prst="curvedConnector3">
            <a:avLst>
              <a:gd name="adj1" fmla="val 3442392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5715794" y="415173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6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0.1888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/>
      <p:bldP spid="30" grpId="1"/>
      <p:bldP spid="31" grpId="0"/>
      <p:bldP spid="31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1174</TotalTime>
  <Words>1701</Words>
  <Application>Microsoft Office PowerPoint</Application>
  <PresentationFormat>On-screen Show (4:3)</PresentationFormat>
  <Paragraphs>352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Century Gothic</vt:lpstr>
      <vt:lpstr>Segoe UI</vt:lpstr>
      <vt:lpstr>Verdana</vt:lpstr>
      <vt:lpstr>Wingdings</vt:lpstr>
      <vt:lpstr>Wingdings 2</vt:lpstr>
      <vt:lpstr>Verve</vt:lpstr>
      <vt:lpstr>PowerPoint Presentation</vt:lpstr>
      <vt:lpstr>PowerPoint Presentation</vt:lpstr>
      <vt:lpstr>Windows Azure SQL Database The first and only true relational database as a service</vt:lpstr>
      <vt:lpstr>Network Topology</vt:lpstr>
      <vt:lpstr>Performance Considerations</vt:lpstr>
      <vt:lpstr>Application Topologies</vt:lpstr>
      <vt:lpstr>Data Hub</vt:lpstr>
      <vt:lpstr>Service Provisioning Model</vt:lpstr>
      <vt:lpstr>Database Replicas and Failover</vt:lpstr>
      <vt:lpstr>Windows Azure SQL Database Deployment</vt:lpstr>
      <vt:lpstr>Windows Azure SQL Database Accessing databases</vt:lpstr>
      <vt:lpstr>Connecting to Windows Azure SQL Database</vt:lpstr>
      <vt:lpstr>Windows Azure SQL Database Security</vt:lpstr>
      <vt:lpstr>Database Editions</vt:lpstr>
      <vt:lpstr>Migrating Databases</vt:lpstr>
      <vt:lpstr>Moving data</vt:lpstr>
      <vt:lpstr>Quiz</vt:lpstr>
      <vt:lpstr>Demo: Show how to create a new database in the management portal</vt:lpstr>
      <vt:lpstr>Windows Azure SQL Database  and SQL Server</vt:lpstr>
      <vt:lpstr>Management</vt:lpstr>
      <vt:lpstr>High Availability</vt:lpstr>
      <vt:lpstr>On-Demand Scalability</vt:lpstr>
      <vt:lpstr>Database Size Limits</vt:lpstr>
      <vt:lpstr>Connectivity and Authentication</vt:lpstr>
      <vt:lpstr>Throttling</vt:lpstr>
      <vt:lpstr>Schema Limitations</vt:lpstr>
      <vt:lpstr>    T-SQL Support (full or partial)</vt:lpstr>
      <vt:lpstr>    T-SQL Not Supported </vt:lpstr>
      <vt:lpstr>Not available in the Cloud</vt:lpstr>
      <vt:lpstr>Not available in the Cloud</vt:lpstr>
      <vt:lpstr>The Fundamental Difference</vt:lpstr>
      <vt:lpstr>     Other Cloud Databases</vt:lpstr>
      <vt:lpstr>Amazon RDS</vt:lpstr>
      <vt:lpstr>Google BigQuery</vt:lpstr>
      <vt:lpstr>Amazon SimpleDB</vt:lpstr>
      <vt:lpstr>Amazon SimpleDB (cont.)</vt:lpstr>
      <vt:lpstr>Hadoop</vt:lpstr>
      <vt:lpstr>Quiz</vt:lpstr>
      <vt:lpstr>Further Reading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Azure SQL Database</dc:title>
  <dc:creator>Vikas Sahni</dc:creator>
  <cp:lastModifiedBy>Jiang Xiao</cp:lastModifiedBy>
  <cp:revision>108</cp:revision>
  <dcterms:created xsi:type="dcterms:W3CDTF">2012-06-07T14:57:11Z</dcterms:created>
  <dcterms:modified xsi:type="dcterms:W3CDTF">2013-03-12T03:45:56Z</dcterms:modified>
</cp:coreProperties>
</file>