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64" r:id="rId3"/>
    <p:sldId id="278" r:id="rId4"/>
    <p:sldId id="265" r:id="rId5"/>
    <p:sldId id="266" r:id="rId6"/>
    <p:sldId id="279" r:id="rId7"/>
    <p:sldId id="281" r:id="rId8"/>
    <p:sldId id="267" r:id="rId9"/>
    <p:sldId id="268" r:id="rId10"/>
    <p:sldId id="269" r:id="rId11"/>
    <p:sldId id="275" r:id="rId12"/>
    <p:sldId id="270" r:id="rId13"/>
    <p:sldId id="282" r:id="rId14"/>
    <p:sldId id="284" r:id="rId15"/>
    <p:sldId id="305" r:id="rId16"/>
    <p:sldId id="306" r:id="rId17"/>
    <p:sldId id="307" r:id="rId18"/>
    <p:sldId id="308" r:id="rId19"/>
    <p:sldId id="309" r:id="rId20"/>
    <p:sldId id="304" r:id="rId21"/>
    <p:sldId id="291" r:id="rId22"/>
    <p:sldId id="292" r:id="rId23"/>
    <p:sldId id="293" r:id="rId24"/>
    <p:sldId id="294" r:id="rId25"/>
    <p:sldId id="295" r:id="rId26"/>
    <p:sldId id="296" r:id="rId27"/>
    <p:sldId id="303" r:id="rId28"/>
    <p:sldId id="298" r:id="rId29"/>
    <p:sldId id="299" r:id="rId30"/>
    <p:sldId id="300" r:id="rId31"/>
    <p:sldId id="301" r:id="rId32"/>
    <p:sldId id="302" r:id="rId33"/>
    <p:sldId id="310" r:id="rId34"/>
    <p:sldId id="286" r:id="rId35"/>
    <p:sldId id="288" r:id="rId36"/>
    <p:sldId id="289" r:id="rId37"/>
    <p:sldId id="290" r:id="rId38"/>
    <p:sldId id="285" r:id="rId39"/>
    <p:sldId id="276" r:id="rId40"/>
    <p:sldId id="277" r:id="rId41"/>
    <p:sldId id="311" r:id="rId42"/>
    <p:sldId id="313"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88" autoAdjust="0"/>
  </p:normalViewPr>
  <p:slideViewPr>
    <p:cSldViewPr>
      <p:cViewPr varScale="1">
        <p:scale>
          <a:sx n="60" d="100"/>
          <a:sy n="60" d="100"/>
        </p:scale>
        <p:origin x="930" y="4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A072811F-F10B-4342-9E1B-91221F9FC7D7}" srcId="{E23ADE54-D6E2-42FF-8239-7595E0F4343A}" destId="{CB5A78AF-0FE7-47DC-AB96-89B1C5B1238F}" srcOrd="2" destOrd="0" parTransId="{0C51E369-8837-4288-AAD4-293E1E680BFA}" sibTransId="{43B7805B-B910-494A-97D1-3B6BDF26FBBA}"/>
    <dgm:cxn modelId="{2B360032-4BE7-40BE-A9E2-11D99114D6AE}" type="presOf" srcId="{E10B0B40-2ACD-42BC-A271-60D00941CF5B}" destId="{4E11C0F2-B182-4445-9369-95356CD73588}" srcOrd="0" destOrd="0" presId="urn:microsoft.com/office/officeart/2005/8/layout/hierarchy4"/>
    <dgm:cxn modelId="{BF954092-B360-45CA-90C4-9F3B3E476243}" srcId="{E23ADE54-D6E2-42FF-8239-7595E0F4343A}" destId="{E10B0B40-2ACD-42BC-A271-60D00941CF5B}" srcOrd="1" destOrd="0" parTransId="{F07E45B8-CB59-40BB-8493-7170F56DD0C5}" sibTransId="{A9536715-1C69-431C-B16F-EDC8527BA147}"/>
    <dgm:cxn modelId="{FFDCA33B-A6FC-4418-BB33-A4A4074FAF33}" srcId="{CB5A78AF-0FE7-47DC-AB96-89B1C5B1238F}" destId="{4FAED5DA-D6C9-48D5-B40B-33CA19586E40}" srcOrd="1" destOrd="0" parTransId="{E2A3D6F5-5935-4349-956E-FA319059F680}" sibTransId="{110FBA2A-666B-4B76-A55D-960B710AAF8B}"/>
    <dgm:cxn modelId="{349465A1-40FF-4137-97AE-6FCA6F0AB210}" type="presOf" srcId="{872507CF-7D6F-40C1-BAB8-148762A75D5D}" destId="{6D3BAD3D-A8D7-4028-835C-096A1839FB49}" srcOrd="0" destOrd="0" presId="urn:microsoft.com/office/officeart/2005/8/layout/hierarchy4"/>
    <dgm:cxn modelId="{8D9253B5-A974-4573-A39E-CB512C860C1F}" type="presOf" srcId="{E23ADE54-D6E2-42FF-8239-7595E0F4343A}" destId="{AAD3DCA3-908D-44EF-88EE-3B3888CE3CC0}" srcOrd="0" destOrd="0" presId="urn:microsoft.com/office/officeart/2005/8/layout/hierarchy4"/>
    <dgm:cxn modelId="{FBCB955D-6A3C-4726-8E42-E4AB699A8A55}" type="presOf" srcId="{CB5A78AF-0FE7-47DC-AB96-89B1C5B1238F}" destId="{AD987AF2-032D-45DB-9BDE-07F1950A3B4C}" srcOrd="0" destOrd="0" presId="urn:microsoft.com/office/officeart/2005/8/layout/hierarchy4"/>
    <dgm:cxn modelId="{CBA39DAB-888F-4F1D-B3C2-941C70A5C6E2}" type="presOf" srcId="{4FAED5DA-D6C9-48D5-B40B-33CA19586E40}" destId="{4F9AD407-BBB9-4D7A-BE05-7BD88F7BC4C2}" srcOrd="0" destOrd="0" presId="urn:microsoft.com/office/officeart/2005/8/layout/hierarchy4"/>
    <dgm:cxn modelId="{F6E61C74-73C0-423C-8E95-AD99D182605E}" srcId="{CB5A78AF-0FE7-47DC-AB96-89B1C5B1238F}" destId="{A408A6A8-50DA-4EEA-9905-B7CE4A1FA82D}" srcOrd="0" destOrd="0" parTransId="{FD9E6CA8-A9E6-438A-8F9A-2E95C3FAE1BE}" sibTransId="{C0757802-1D8F-4874-852E-E5B1907B4B8C}"/>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270BAC98-E666-41CB-BAB9-B0FEE239C746}" type="presOf" srcId="{B5A521A3-B640-46BD-906C-08083CEF1F40}" destId="{6B583879-02BE-4973-9C71-83223628C209}"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3AB1AD51-752F-4AC0-ADEE-BFB9E77ADDF9}" type="presOf" srcId="{A408A6A8-50DA-4EEA-9905-B7CE4A1FA82D}" destId="{6A37CC5A-766F-43A8-9362-BE366D523444}" srcOrd="0" destOrd="0" presId="urn:microsoft.com/office/officeart/2005/8/layout/hierarchy4"/>
    <dgm:cxn modelId="{60E04CD0-D816-464C-9879-C34E42C80B7D}" type="presOf" srcId="{DFA6857A-FEED-4613-8BF2-ECB942102FD2}" destId="{05B080B8-6013-40B8-97CD-0C92907B0607}"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5FA39FE0-B816-4180-9927-5AFDB7BCC818}" type="presOf" srcId="{F7EE9811-A903-4077-84C6-53307D085F97}" destId="{E721D68C-8C48-4037-8928-EC79D724BDCA}" srcOrd="0" destOrd="0" presId="urn:microsoft.com/office/officeart/2005/8/layout/hierarchy4"/>
    <dgm:cxn modelId="{5B8116AD-D7C5-4791-90A9-4614CB6A2D1F}" type="presParOf" srcId="{6D3BAD3D-A8D7-4028-835C-096A1839FB49}" destId="{76566A1C-97FF-4E37-A353-9C68A8603935}" srcOrd="0" destOrd="0" presId="urn:microsoft.com/office/officeart/2005/8/layout/hierarchy4"/>
    <dgm:cxn modelId="{9ED1567D-4B23-4DB8-B46A-DC1512A1E1CF}" type="presParOf" srcId="{76566A1C-97FF-4E37-A353-9C68A8603935}" destId="{AAD3DCA3-908D-44EF-88EE-3B3888CE3CC0}" srcOrd="0" destOrd="0" presId="urn:microsoft.com/office/officeart/2005/8/layout/hierarchy4"/>
    <dgm:cxn modelId="{FB0007DC-0BC0-4626-8FDC-B1D68CC6D92A}" type="presParOf" srcId="{76566A1C-97FF-4E37-A353-9C68A8603935}" destId="{F2579A39-837B-427F-A387-4D79946C3083}" srcOrd="1" destOrd="0" presId="urn:microsoft.com/office/officeart/2005/8/layout/hierarchy4"/>
    <dgm:cxn modelId="{5AA69E75-6C77-4026-B370-B786D0EE2973}" type="presParOf" srcId="{76566A1C-97FF-4E37-A353-9C68A8603935}" destId="{056009B4-E7FF-414B-8352-C53B06BEFBE7}" srcOrd="2" destOrd="0" presId="urn:microsoft.com/office/officeart/2005/8/layout/hierarchy4"/>
    <dgm:cxn modelId="{A432C14D-EC8C-4D5C-AD25-0FAE5B28AEDC}" type="presParOf" srcId="{056009B4-E7FF-414B-8352-C53B06BEFBE7}" destId="{265A6368-377F-449F-8872-A9A43BE8E201}" srcOrd="0" destOrd="0" presId="urn:microsoft.com/office/officeart/2005/8/layout/hierarchy4"/>
    <dgm:cxn modelId="{59E12AC5-ADC1-4A29-8ED8-AEB462BC8C68}" type="presParOf" srcId="{265A6368-377F-449F-8872-A9A43BE8E201}" destId="{6B583879-02BE-4973-9C71-83223628C209}" srcOrd="0" destOrd="0" presId="urn:microsoft.com/office/officeart/2005/8/layout/hierarchy4"/>
    <dgm:cxn modelId="{1766C922-8A47-429B-B64A-7F42962910D7}" type="presParOf" srcId="{265A6368-377F-449F-8872-A9A43BE8E201}" destId="{76CC71D4-E474-453A-BAB6-BE4C628F8AEB}" srcOrd="1" destOrd="0" presId="urn:microsoft.com/office/officeart/2005/8/layout/hierarchy4"/>
    <dgm:cxn modelId="{2E282BF7-572D-46D5-ACFA-8355EFFABB97}" type="presParOf" srcId="{265A6368-377F-449F-8872-A9A43BE8E201}" destId="{729617F9-730C-45DA-8E2F-FD360E183419}" srcOrd="2" destOrd="0" presId="urn:microsoft.com/office/officeart/2005/8/layout/hierarchy4"/>
    <dgm:cxn modelId="{6E6C8D61-39C4-4BEF-B5DE-85B16FE6202B}" type="presParOf" srcId="{729617F9-730C-45DA-8E2F-FD360E183419}" destId="{35350325-3003-48F1-9BEA-FC66A1E19911}" srcOrd="0" destOrd="0" presId="urn:microsoft.com/office/officeart/2005/8/layout/hierarchy4"/>
    <dgm:cxn modelId="{A61EAB80-AAFE-4ECB-8FC1-C8C284BE6897}" type="presParOf" srcId="{35350325-3003-48F1-9BEA-FC66A1E19911}" destId="{05B080B8-6013-40B8-97CD-0C92907B0607}" srcOrd="0" destOrd="0" presId="urn:microsoft.com/office/officeart/2005/8/layout/hierarchy4"/>
    <dgm:cxn modelId="{DFF92CF0-A941-4170-B3FB-9891EEB236D7}" type="presParOf" srcId="{35350325-3003-48F1-9BEA-FC66A1E19911}" destId="{ED905E0D-0F5F-41CD-B7CE-3388A5821368}" srcOrd="1" destOrd="0" presId="urn:microsoft.com/office/officeart/2005/8/layout/hierarchy4"/>
    <dgm:cxn modelId="{621B1E77-491E-427C-834A-4FF3978E51AC}" type="presParOf" srcId="{729617F9-730C-45DA-8E2F-FD360E183419}" destId="{3BF093DD-4700-4121-9DC9-C6F81E396096}" srcOrd="1" destOrd="0" presId="urn:microsoft.com/office/officeart/2005/8/layout/hierarchy4"/>
    <dgm:cxn modelId="{3F6F7DD4-E2BF-44C2-840F-DDD37F67E634}" type="presParOf" srcId="{729617F9-730C-45DA-8E2F-FD360E183419}" destId="{665973A3-4BC8-44F6-AC3F-32619E05006D}" srcOrd="2" destOrd="0" presId="urn:microsoft.com/office/officeart/2005/8/layout/hierarchy4"/>
    <dgm:cxn modelId="{D0C63751-C840-46A0-A918-FDD0FDD5CA38}" type="presParOf" srcId="{665973A3-4BC8-44F6-AC3F-32619E05006D}" destId="{E721D68C-8C48-4037-8928-EC79D724BDCA}" srcOrd="0" destOrd="0" presId="urn:microsoft.com/office/officeart/2005/8/layout/hierarchy4"/>
    <dgm:cxn modelId="{83D3C4FE-7400-4627-AFAC-DF0670E8F730}" type="presParOf" srcId="{665973A3-4BC8-44F6-AC3F-32619E05006D}" destId="{C9B8EF58-5BB1-48FE-83E0-85A7605FBC49}" srcOrd="1" destOrd="0" presId="urn:microsoft.com/office/officeart/2005/8/layout/hierarchy4"/>
    <dgm:cxn modelId="{6C009A3B-27BC-4D17-9F26-75ED3171A798}" type="presParOf" srcId="{056009B4-E7FF-414B-8352-C53B06BEFBE7}" destId="{EB977963-B010-4749-90E6-B015432EE95E}" srcOrd="1" destOrd="0" presId="urn:microsoft.com/office/officeart/2005/8/layout/hierarchy4"/>
    <dgm:cxn modelId="{76A5B290-DD6E-4F34-9643-A7DB66200FDB}" type="presParOf" srcId="{056009B4-E7FF-414B-8352-C53B06BEFBE7}" destId="{C2699D4A-EAFC-424B-B992-F9307220776E}" srcOrd="2" destOrd="0" presId="urn:microsoft.com/office/officeart/2005/8/layout/hierarchy4"/>
    <dgm:cxn modelId="{4687C68B-B24F-4FBB-923C-129DE503CEAC}" type="presParOf" srcId="{C2699D4A-EAFC-424B-B992-F9307220776E}" destId="{4E11C0F2-B182-4445-9369-95356CD73588}" srcOrd="0" destOrd="0" presId="urn:microsoft.com/office/officeart/2005/8/layout/hierarchy4"/>
    <dgm:cxn modelId="{78EC03F5-B9C9-4568-A319-FEF87F057041}" type="presParOf" srcId="{C2699D4A-EAFC-424B-B992-F9307220776E}" destId="{08162A5C-9291-4947-A92C-979802C444A1}" srcOrd="1" destOrd="0" presId="urn:microsoft.com/office/officeart/2005/8/layout/hierarchy4"/>
    <dgm:cxn modelId="{F9BB56E2-9ED9-4B2A-B0B3-7A032A74E6AC}" type="presParOf" srcId="{056009B4-E7FF-414B-8352-C53B06BEFBE7}" destId="{84AB03BB-7920-4383-B605-3EF16A8B05C8}" srcOrd="3" destOrd="0" presId="urn:microsoft.com/office/officeart/2005/8/layout/hierarchy4"/>
    <dgm:cxn modelId="{A0185651-E0FB-48F4-B60E-1B70673B8A86}" type="presParOf" srcId="{056009B4-E7FF-414B-8352-C53B06BEFBE7}" destId="{04386ACA-A2A3-4561-990F-3E6CB1A9ED60}" srcOrd="4" destOrd="0" presId="urn:microsoft.com/office/officeart/2005/8/layout/hierarchy4"/>
    <dgm:cxn modelId="{6356D117-72B9-4E4A-A84C-9B77FACCE84F}" type="presParOf" srcId="{04386ACA-A2A3-4561-990F-3E6CB1A9ED60}" destId="{AD987AF2-032D-45DB-9BDE-07F1950A3B4C}" srcOrd="0" destOrd="0" presId="urn:microsoft.com/office/officeart/2005/8/layout/hierarchy4"/>
    <dgm:cxn modelId="{B5A2D466-B08E-4371-865D-AEA44FC6B932}" type="presParOf" srcId="{04386ACA-A2A3-4561-990F-3E6CB1A9ED60}" destId="{F52C5F46-6D0C-472F-B63D-569F98C1BE69}" srcOrd="1" destOrd="0" presId="urn:microsoft.com/office/officeart/2005/8/layout/hierarchy4"/>
    <dgm:cxn modelId="{353D6AAD-1929-4A73-9B48-5D6CACE3EAF4}" type="presParOf" srcId="{04386ACA-A2A3-4561-990F-3E6CB1A9ED60}" destId="{E08D62C0-46A0-425E-9C8D-BF66B19E15C8}" srcOrd="2" destOrd="0" presId="urn:microsoft.com/office/officeart/2005/8/layout/hierarchy4"/>
    <dgm:cxn modelId="{01E3ADBB-9D04-4D9E-BCC5-E75270144CD0}" type="presParOf" srcId="{E08D62C0-46A0-425E-9C8D-BF66B19E15C8}" destId="{663B31CF-F431-49A7-A8C4-2EFBEC416A4D}" srcOrd="0" destOrd="0" presId="urn:microsoft.com/office/officeart/2005/8/layout/hierarchy4"/>
    <dgm:cxn modelId="{B0468734-68F7-4802-B1E2-88E72918D35A}" type="presParOf" srcId="{663B31CF-F431-49A7-A8C4-2EFBEC416A4D}" destId="{6A37CC5A-766F-43A8-9362-BE366D523444}" srcOrd="0" destOrd="0" presId="urn:microsoft.com/office/officeart/2005/8/layout/hierarchy4"/>
    <dgm:cxn modelId="{D4FE6A82-7108-40A9-9AD6-1C284361627D}" type="presParOf" srcId="{663B31CF-F431-49A7-A8C4-2EFBEC416A4D}" destId="{CCFE0467-BCDF-48CA-B9AD-C1FED96A2171}" srcOrd="1" destOrd="0" presId="urn:microsoft.com/office/officeart/2005/8/layout/hierarchy4"/>
    <dgm:cxn modelId="{CB9240B4-42B8-46A7-9028-3E382E83B2EC}" type="presParOf" srcId="{E08D62C0-46A0-425E-9C8D-BF66B19E15C8}" destId="{8D79E250-B428-40FA-9145-8EB76133FCE9}" srcOrd="1" destOrd="0" presId="urn:microsoft.com/office/officeart/2005/8/layout/hierarchy4"/>
    <dgm:cxn modelId="{F7F2E3B6-DAB8-4036-844F-5A53E143F971}" type="presParOf" srcId="{E08D62C0-46A0-425E-9C8D-BF66B19E15C8}" destId="{D02DD588-FC4A-4510-A3F6-402C6F885438}" srcOrd="2" destOrd="0" presId="urn:microsoft.com/office/officeart/2005/8/layout/hierarchy4"/>
    <dgm:cxn modelId="{1C8EAC16-0CEC-4631-BA68-53E878935137}" type="presParOf" srcId="{D02DD588-FC4A-4510-A3F6-402C6F885438}" destId="{4F9AD407-BBB9-4D7A-BE05-7BD88F7BC4C2}" srcOrd="0" destOrd="0" presId="urn:microsoft.com/office/officeart/2005/8/layout/hierarchy4"/>
    <dgm:cxn modelId="{3931D632-7BFF-4397-81A7-C241D852BE25}"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876C51E2-DE18-49BE-8786-0C3D8FC4BD50}" type="presOf" srcId="{4FAED5DA-D6C9-48D5-B40B-33CA19586E40}" destId="{4F9AD407-BBB9-4D7A-BE05-7BD88F7BC4C2}" srcOrd="0" destOrd="0" presId="urn:microsoft.com/office/officeart/2005/8/layout/hierarchy4"/>
    <dgm:cxn modelId="{A072811F-F10B-4342-9E1B-91221F9FC7D7}" srcId="{E23ADE54-D6E2-42FF-8239-7595E0F4343A}" destId="{CB5A78AF-0FE7-47DC-AB96-89B1C5B1238F}" srcOrd="2" destOrd="0" parTransId="{0C51E369-8837-4288-AAD4-293E1E680BFA}" sibTransId="{43B7805B-B910-494A-97D1-3B6BDF26FBBA}"/>
    <dgm:cxn modelId="{BF954092-B360-45CA-90C4-9F3B3E476243}" srcId="{E23ADE54-D6E2-42FF-8239-7595E0F4343A}" destId="{E10B0B40-2ACD-42BC-A271-60D00941CF5B}" srcOrd="1" destOrd="0" parTransId="{F07E45B8-CB59-40BB-8493-7170F56DD0C5}" sibTransId="{A9536715-1C69-431C-B16F-EDC8527BA147}"/>
    <dgm:cxn modelId="{FFDCA33B-A6FC-4418-BB33-A4A4074FAF33}" srcId="{CB5A78AF-0FE7-47DC-AB96-89B1C5B1238F}" destId="{4FAED5DA-D6C9-48D5-B40B-33CA19586E40}" srcOrd="1" destOrd="0" parTransId="{E2A3D6F5-5935-4349-956E-FA319059F680}" sibTransId="{110FBA2A-666B-4B76-A55D-960B710AAF8B}"/>
    <dgm:cxn modelId="{E0346BE5-E188-4C25-9EC6-2D230BAD6247}" type="presOf" srcId="{CB5A78AF-0FE7-47DC-AB96-89B1C5B1238F}" destId="{AD987AF2-032D-45DB-9BDE-07F1950A3B4C}" srcOrd="0" destOrd="0" presId="urn:microsoft.com/office/officeart/2005/8/layout/hierarchy4"/>
    <dgm:cxn modelId="{F6E61C74-73C0-423C-8E95-AD99D182605E}" srcId="{CB5A78AF-0FE7-47DC-AB96-89B1C5B1238F}" destId="{A408A6A8-50DA-4EEA-9905-B7CE4A1FA82D}" srcOrd="0" destOrd="0" parTransId="{FD9E6CA8-A9E6-438A-8F9A-2E95C3FAE1BE}" sibTransId="{C0757802-1D8F-4874-852E-E5B1907B4B8C}"/>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B257FCBE-DE15-4966-B778-72F07158BADF}" type="presOf" srcId="{A408A6A8-50DA-4EEA-9905-B7CE4A1FA82D}" destId="{6A37CC5A-766F-43A8-9362-BE366D523444}" srcOrd="0" destOrd="0" presId="urn:microsoft.com/office/officeart/2005/8/layout/hierarchy4"/>
    <dgm:cxn modelId="{0C0E7864-3DA6-40DF-908D-BB84849EFE23}" type="presOf" srcId="{B5A521A3-B640-46BD-906C-08083CEF1F40}" destId="{6B583879-02BE-4973-9C71-83223628C209}" srcOrd="0" destOrd="0" presId="urn:microsoft.com/office/officeart/2005/8/layout/hierarchy4"/>
    <dgm:cxn modelId="{F8FF3506-7564-419A-9FCF-2991F16D9F78}" type="presOf" srcId="{DFA6857A-FEED-4613-8BF2-ECB942102FD2}" destId="{05B080B8-6013-40B8-97CD-0C92907B0607}" srcOrd="0" destOrd="0" presId="urn:microsoft.com/office/officeart/2005/8/layout/hierarchy4"/>
    <dgm:cxn modelId="{3CB65FF2-2F6F-483E-8172-EEABE82125B8}" type="presOf" srcId="{872507CF-7D6F-40C1-BAB8-148762A75D5D}" destId="{6D3BAD3D-A8D7-4028-835C-096A1839FB49}"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48EAC8D3-2330-4823-AE9C-73E5F1760027}" type="presOf" srcId="{E10B0B40-2ACD-42BC-A271-60D00941CF5B}" destId="{4E11C0F2-B182-4445-9369-95356CD73588}"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5DAF398D-0B58-4965-B153-184EEE62A391}" type="presOf" srcId="{E23ADE54-D6E2-42FF-8239-7595E0F4343A}" destId="{AAD3DCA3-908D-44EF-88EE-3B3888CE3CC0}" srcOrd="0" destOrd="0" presId="urn:microsoft.com/office/officeart/2005/8/layout/hierarchy4"/>
    <dgm:cxn modelId="{057169B3-31A8-4C45-AEC8-A3E8AAC18C8A}" type="presOf" srcId="{F7EE9811-A903-4077-84C6-53307D085F97}" destId="{E721D68C-8C48-4037-8928-EC79D724BDCA}" srcOrd="0" destOrd="0" presId="urn:microsoft.com/office/officeart/2005/8/layout/hierarchy4"/>
    <dgm:cxn modelId="{DA61D570-7FB8-47EA-91EC-5D1357E3B37F}" type="presParOf" srcId="{6D3BAD3D-A8D7-4028-835C-096A1839FB49}" destId="{76566A1C-97FF-4E37-A353-9C68A8603935}" srcOrd="0" destOrd="0" presId="urn:microsoft.com/office/officeart/2005/8/layout/hierarchy4"/>
    <dgm:cxn modelId="{55C726CD-6071-49C5-B663-B1FEEE096A2C}" type="presParOf" srcId="{76566A1C-97FF-4E37-A353-9C68A8603935}" destId="{AAD3DCA3-908D-44EF-88EE-3B3888CE3CC0}" srcOrd="0" destOrd="0" presId="urn:microsoft.com/office/officeart/2005/8/layout/hierarchy4"/>
    <dgm:cxn modelId="{ED73F9D5-28FF-46F2-A9F5-64C6D9268E46}" type="presParOf" srcId="{76566A1C-97FF-4E37-A353-9C68A8603935}" destId="{F2579A39-837B-427F-A387-4D79946C3083}" srcOrd="1" destOrd="0" presId="urn:microsoft.com/office/officeart/2005/8/layout/hierarchy4"/>
    <dgm:cxn modelId="{064E3684-4C94-4C02-83AF-17018146A32A}" type="presParOf" srcId="{76566A1C-97FF-4E37-A353-9C68A8603935}" destId="{056009B4-E7FF-414B-8352-C53B06BEFBE7}" srcOrd="2" destOrd="0" presId="urn:microsoft.com/office/officeart/2005/8/layout/hierarchy4"/>
    <dgm:cxn modelId="{A63B800F-2C4F-4B0A-9B80-94E3F3C7DA66}" type="presParOf" srcId="{056009B4-E7FF-414B-8352-C53B06BEFBE7}" destId="{265A6368-377F-449F-8872-A9A43BE8E201}" srcOrd="0" destOrd="0" presId="urn:microsoft.com/office/officeart/2005/8/layout/hierarchy4"/>
    <dgm:cxn modelId="{2AA3A8D6-00C4-45E4-9833-191F34FE722F}" type="presParOf" srcId="{265A6368-377F-449F-8872-A9A43BE8E201}" destId="{6B583879-02BE-4973-9C71-83223628C209}" srcOrd="0" destOrd="0" presId="urn:microsoft.com/office/officeart/2005/8/layout/hierarchy4"/>
    <dgm:cxn modelId="{7D0BF46D-AC56-4BB9-8BCB-79813357B7C5}" type="presParOf" srcId="{265A6368-377F-449F-8872-A9A43BE8E201}" destId="{76CC71D4-E474-453A-BAB6-BE4C628F8AEB}" srcOrd="1" destOrd="0" presId="urn:microsoft.com/office/officeart/2005/8/layout/hierarchy4"/>
    <dgm:cxn modelId="{503F9C29-6FD4-4182-A9FC-2B148F26FE84}" type="presParOf" srcId="{265A6368-377F-449F-8872-A9A43BE8E201}" destId="{729617F9-730C-45DA-8E2F-FD360E183419}" srcOrd="2" destOrd="0" presId="urn:microsoft.com/office/officeart/2005/8/layout/hierarchy4"/>
    <dgm:cxn modelId="{6290E9EB-78CE-46FE-8561-664D7DC2C99D}" type="presParOf" srcId="{729617F9-730C-45DA-8E2F-FD360E183419}" destId="{35350325-3003-48F1-9BEA-FC66A1E19911}" srcOrd="0" destOrd="0" presId="urn:microsoft.com/office/officeart/2005/8/layout/hierarchy4"/>
    <dgm:cxn modelId="{F99673AB-386E-48D6-9D43-505936F79DA7}" type="presParOf" srcId="{35350325-3003-48F1-9BEA-FC66A1E19911}" destId="{05B080B8-6013-40B8-97CD-0C92907B0607}" srcOrd="0" destOrd="0" presId="urn:microsoft.com/office/officeart/2005/8/layout/hierarchy4"/>
    <dgm:cxn modelId="{4A5910C4-3655-4DC8-A56E-ADEB7FAAC568}" type="presParOf" srcId="{35350325-3003-48F1-9BEA-FC66A1E19911}" destId="{ED905E0D-0F5F-41CD-B7CE-3388A5821368}" srcOrd="1" destOrd="0" presId="urn:microsoft.com/office/officeart/2005/8/layout/hierarchy4"/>
    <dgm:cxn modelId="{CC9FFF2A-F26D-4042-9ABF-B8D2C2FD5671}" type="presParOf" srcId="{729617F9-730C-45DA-8E2F-FD360E183419}" destId="{3BF093DD-4700-4121-9DC9-C6F81E396096}" srcOrd="1" destOrd="0" presId="urn:microsoft.com/office/officeart/2005/8/layout/hierarchy4"/>
    <dgm:cxn modelId="{7DBFE208-61C2-4FE0-B035-AFEE3951C045}" type="presParOf" srcId="{729617F9-730C-45DA-8E2F-FD360E183419}" destId="{665973A3-4BC8-44F6-AC3F-32619E05006D}" srcOrd="2" destOrd="0" presId="urn:microsoft.com/office/officeart/2005/8/layout/hierarchy4"/>
    <dgm:cxn modelId="{76334354-3A7F-4994-84F2-34BE89CE6F6F}" type="presParOf" srcId="{665973A3-4BC8-44F6-AC3F-32619E05006D}" destId="{E721D68C-8C48-4037-8928-EC79D724BDCA}" srcOrd="0" destOrd="0" presId="urn:microsoft.com/office/officeart/2005/8/layout/hierarchy4"/>
    <dgm:cxn modelId="{31ADABE9-A71F-44ED-917F-4F81ADE0D3EC}" type="presParOf" srcId="{665973A3-4BC8-44F6-AC3F-32619E05006D}" destId="{C9B8EF58-5BB1-48FE-83E0-85A7605FBC49}" srcOrd="1" destOrd="0" presId="urn:microsoft.com/office/officeart/2005/8/layout/hierarchy4"/>
    <dgm:cxn modelId="{F8565941-398F-48CE-8172-78B2A8110CD1}" type="presParOf" srcId="{056009B4-E7FF-414B-8352-C53B06BEFBE7}" destId="{EB977963-B010-4749-90E6-B015432EE95E}" srcOrd="1" destOrd="0" presId="urn:microsoft.com/office/officeart/2005/8/layout/hierarchy4"/>
    <dgm:cxn modelId="{07C19272-3DC5-4D12-A04F-CEB66CA00812}" type="presParOf" srcId="{056009B4-E7FF-414B-8352-C53B06BEFBE7}" destId="{C2699D4A-EAFC-424B-B992-F9307220776E}" srcOrd="2" destOrd="0" presId="urn:microsoft.com/office/officeart/2005/8/layout/hierarchy4"/>
    <dgm:cxn modelId="{4811FBC8-6DDA-46FC-80CB-F3A98A623009}" type="presParOf" srcId="{C2699D4A-EAFC-424B-B992-F9307220776E}" destId="{4E11C0F2-B182-4445-9369-95356CD73588}" srcOrd="0" destOrd="0" presId="urn:microsoft.com/office/officeart/2005/8/layout/hierarchy4"/>
    <dgm:cxn modelId="{F43B68DF-1F88-4D35-9E34-86B2AFF327EE}" type="presParOf" srcId="{C2699D4A-EAFC-424B-B992-F9307220776E}" destId="{08162A5C-9291-4947-A92C-979802C444A1}" srcOrd="1" destOrd="0" presId="urn:microsoft.com/office/officeart/2005/8/layout/hierarchy4"/>
    <dgm:cxn modelId="{BF798E8C-B926-4986-9E12-691AC98D8B92}" type="presParOf" srcId="{056009B4-E7FF-414B-8352-C53B06BEFBE7}" destId="{84AB03BB-7920-4383-B605-3EF16A8B05C8}" srcOrd="3" destOrd="0" presId="urn:microsoft.com/office/officeart/2005/8/layout/hierarchy4"/>
    <dgm:cxn modelId="{97A5382B-DB45-4B4C-8CD1-36362EF77E16}" type="presParOf" srcId="{056009B4-E7FF-414B-8352-C53B06BEFBE7}" destId="{04386ACA-A2A3-4561-990F-3E6CB1A9ED60}" srcOrd="4" destOrd="0" presId="urn:microsoft.com/office/officeart/2005/8/layout/hierarchy4"/>
    <dgm:cxn modelId="{2748EAAA-C4D2-48C5-8776-87694881BB5E}" type="presParOf" srcId="{04386ACA-A2A3-4561-990F-3E6CB1A9ED60}" destId="{AD987AF2-032D-45DB-9BDE-07F1950A3B4C}" srcOrd="0" destOrd="0" presId="urn:microsoft.com/office/officeart/2005/8/layout/hierarchy4"/>
    <dgm:cxn modelId="{7A362136-BF73-48AB-95FE-2817DC1C2365}" type="presParOf" srcId="{04386ACA-A2A3-4561-990F-3E6CB1A9ED60}" destId="{F52C5F46-6D0C-472F-B63D-569F98C1BE69}" srcOrd="1" destOrd="0" presId="urn:microsoft.com/office/officeart/2005/8/layout/hierarchy4"/>
    <dgm:cxn modelId="{8EB41293-90ED-4B2D-B5C4-84BFCB2D45EB}" type="presParOf" srcId="{04386ACA-A2A3-4561-990F-3E6CB1A9ED60}" destId="{E08D62C0-46A0-425E-9C8D-BF66B19E15C8}" srcOrd="2" destOrd="0" presId="urn:microsoft.com/office/officeart/2005/8/layout/hierarchy4"/>
    <dgm:cxn modelId="{388A09EA-12D9-4C02-95AA-CB2F6F03BE79}" type="presParOf" srcId="{E08D62C0-46A0-425E-9C8D-BF66B19E15C8}" destId="{663B31CF-F431-49A7-A8C4-2EFBEC416A4D}" srcOrd="0" destOrd="0" presId="urn:microsoft.com/office/officeart/2005/8/layout/hierarchy4"/>
    <dgm:cxn modelId="{729139AA-D845-46DB-8F10-D8BEFE8CFF9A}" type="presParOf" srcId="{663B31CF-F431-49A7-A8C4-2EFBEC416A4D}" destId="{6A37CC5A-766F-43A8-9362-BE366D523444}" srcOrd="0" destOrd="0" presId="urn:microsoft.com/office/officeart/2005/8/layout/hierarchy4"/>
    <dgm:cxn modelId="{0868F6CF-FD8C-450B-AE90-DBCA11BC4E55}" type="presParOf" srcId="{663B31CF-F431-49A7-A8C4-2EFBEC416A4D}" destId="{CCFE0467-BCDF-48CA-B9AD-C1FED96A2171}" srcOrd="1" destOrd="0" presId="urn:microsoft.com/office/officeart/2005/8/layout/hierarchy4"/>
    <dgm:cxn modelId="{07CEF411-329C-4F17-9973-A9DDE0D821C6}" type="presParOf" srcId="{E08D62C0-46A0-425E-9C8D-BF66B19E15C8}" destId="{8D79E250-B428-40FA-9145-8EB76133FCE9}" srcOrd="1" destOrd="0" presId="urn:microsoft.com/office/officeart/2005/8/layout/hierarchy4"/>
    <dgm:cxn modelId="{BB9A1358-C23E-423E-AD7F-059B4F966BBD}" type="presParOf" srcId="{E08D62C0-46A0-425E-9C8D-BF66B19E15C8}" destId="{D02DD588-FC4A-4510-A3F6-402C6F885438}" srcOrd="2" destOrd="0" presId="urn:microsoft.com/office/officeart/2005/8/layout/hierarchy4"/>
    <dgm:cxn modelId="{4CF69D1D-4A2A-466B-9327-DFC0A110DE64}" type="presParOf" srcId="{D02DD588-FC4A-4510-A3F6-402C6F885438}" destId="{4F9AD407-BBB9-4D7A-BE05-7BD88F7BC4C2}" srcOrd="0" destOrd="0" presId="urn:microsoft.com/office/officeart/2005/8/layout/hierarchy4"/>
    <dgm:cxn modelId="{A88487ED-D854-4486-B897-2CCCC0AC837B}"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5AB98BC6-8C3E-4518-AD5B-FBEDB96A64F7}"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2AFBCD1F-EC3B-4819-AA6F-07E456F19D19}"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A9F3891C-E5A8-4306-AD8D-CE95080F5A75}"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12B847AE-CAB5-4F6E-9A34-C2CC03006BC3}"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E08E1712-55E6-4394-823E-AE99D2C38380}"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5DC0DD22-B5CE-4DC1-82C9-FA616EACBEAD}"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2F6B99-78E7-4F95-B2F3-CBB77712F98E}" type="doc">
      <dgm:prSet loTypeId="urn:microsoft.com/office/officeart/2005/8/layout/radial1" loCatId="cycle" qsTypeId="urn:microsoft.com/office/officeart/2005/8/quickstyle/3d9" qsCatId="3D" csTypeId="urn:microsoft.com/office/officeart/2005/8/colors/accent1_2" csCatId="accent1" phldr="1"/>
      <dgm:spPr/>
      <dgm:t>
        <a:bodyPr/>
        <a:lstStyle/>
        <a:p>
          <a:endParaRPr lang="en-US"/>
        </a:p>
      </dgm:t>
    </dgm:pt>
    <dgm:pt modelId="{94050BB7-A70F-483E-AB23-8CE3451D960B}">
      <dgm:prSet phldrT="[Text]"/>
      <dgm:spPr/>
      <dgm:t>
        <a:bodyPr/>
        <a:lstStyle/>
        <a:p>
          <a:r>
            <a:rPr lang="en-US" dirty="0" smtClean="0"/>
            <a:t>SQL DB (Hub)</a:t>
          </a:r>
          <a:endParaRPr lang="en-US" dirty="0"/>
        </a:p>
      </dgm:t>
    </dgm:pt>
    <dgm:pt modelId="{5587EF35-1B5F-47F0-931B-DE0C713A79BD}" type="parTrans" cxnId="{12210B67-1E78-4D08-AAEE-596919622911}">
      <dgm:prSet/>
      <dgm:spPr/>
      <dgm:t>
        <a:bodyPr/>
        <a:lstStyle/>
        <a:p>
          <a:endParaRPr lang="en-US"/>
        </a:p>
      </dgm:t>
    </dgm:pt>
    <dgm:pt modelId="{A1ABBED0-BA72-424D-B7D7-38167E36DF2D}" type="sibTrans" cxnId="{12210B67-1E78-4D08-AAEE-596919622911}">
      <dgm:prSet/>
      <dgm:spPr/>
      <dgm:t>
        <a:bodyPr/>
        <a:lstStyle/>
        <a:p>
          <a:endParaRPr lang="en-US"/>
        </a:p>
      </dgm:t>
    </dgm:pt>
    <dgm:pt modelId="{24642C94-DBEC-4DD0-A6CE-261D98311C8C}">
      <dgm:prSet phldrT="[Text]"/>
      <dgm:spPr/>
      <dgm:t>
        <a:bodyPr/>
        <a:lstStyle/>
        <a:p>
          <a:r>
            <a:rPr lang="en-US" dirty="0" smtClean="0"/>
            <a:t>SQL DB (US)</a:t>
          </a:r>
          <a:endParaRPr lang="en-US" dirty="0"/>
        </a:p>
      </dgm:t>
    </dgm:pt>
    <dgm:pt modelId="{F0EC1D10-B14A-4D30-A611-8FDDC38D85A3}" type="parTrans" cxnId="{110B150B-C08D-423A-85A6-3F4C9DE3C9D8}">
      <dgm:prSet/>
      <dgm:spPr/>
      <dgm:t>
        <a:bodyPr/>
        <a:lstStyle/>
        <a:p>
          <a:endParaRPr lang="en-US"/>
        </a:p>
      </dgm:t>
    </dgm:pt>
    <dgm:pt modelId="{359A99E1-ADFD-4815-B533-B0D8BDAF48EF}" type="sibTrans" cxnId="{110B150B-C08D-423A-85A6-3F4C9DE3C9D8}">
      <dgm:prSet/>
      <dgm:spPr/>
      <dgm:t>
        <a:bodyPr/>
        <a:lstStyle/>
        <a:p>
          <a:endParaRPr lang="en-US"/>
        </a:p>
      </dgm:t>
    </dgm:pt>
    <dgm:pt modelId="{E8BD4738-9C9D-4310-8308-ACADB5F68313}">
      <dgm:prSet phldrT="[Text]"/>
      <dgm:spPr/>
      <dgm:t>
        <a:bodyPr/>
        <a:lstStyle/>
        <a:p>
          <a:r>
            <a:rPr lang="en-US" dirty="0" smtClean="0"/>
            <a:t>SQL DB (WE)</a:t>
          </a:r>
          <a:endParaRPr lang="en-US" dirty="0"/>
        </a:p>
      </dgm:t>
    </dgm:pt>
    <dgm:pt modelId="{3677D5F7-93F2-4F4A-B373-05D1EBC62781}" type="parTrans" cxnId="{72BCEB60-B164-4A37-B790-5560F6A097F3}">
      <dgm:prSet/>
      <dgm:spPr/>
      <dgm:t>
        <a:bodyPr/>
        <a:lstStyle/>
        <a:p>
          <a:endParaRPr lang="en-US"/>
        </a:p>
      </dgm:t>
    </dgm:pt>
    <dgm:pt modelId="{F9420BD5-5597-4D56-8498-A095A2B30FFC}" type="sibTrans" cxnId="{72BCEB60-B164-4A37-B790-5560F6A097F3}">
      <dgm:prSet/>
      <dgm:spPr/>
      <dgm:t>
        <a:bodyPr/>
        <a:lstStyle/>
        <a:p>
          <a:endParaRPr lang="en-US"/>
        </a:p>
      </dgm:t>
    </dgm:pt>
    <dgm:pt modelId="{E91490AB-096F-4112-9F17-8E37863B8A5F}">
      <dgm:prSet phldrT="[Text]"/>
      <dgm:spPr>
        <a:solidFill>
          <a:srgbClr val="DCAE52"/>
        </a:solidFill>
      </dgm:spPr>
      <dgm:t>
        <a:bodyPr/>
        <a:lstStyle/>
        <a:p>
          <a:r>
            <a:rPr lang="en-US" dirty="0" smtClean="0"/>
            <a:t>SQL Server (On </a:t>
          </a:r>
          <a:r>
            <a:rPr lang="en-US" dirty="0" err="1" smtClean="0"/>
            <a:t>Prem</a:t>
          </a:r>
          <a:r>
            <a:rPr lang="en-US" dirty="0" smtClean="0"/>
            <a:t>)</a:t>
          </a:r>
          <a:endParaRPr lang="en-US" dirty="0"/>
        </a:p>
      </dgm:t>
    </dgm:pt>
    <dgm:pt modelId="{7C5AC8A0-2F59-4BB2-B077-A4B09B402C19}" type="parTrans" cxnId="{85523EC1-66A9-4767-80AE-37C5A4318065}">
      <dgm:prSet/>
      <dgm:spPr/>
      <dgm:t>
        <a:bodyPr/>
        <a:lstStyle/>
        <a:p>
          <a:endParaRPr lang="en-US"/>
        </a:p>
      </dgm:t>
    </dgm:pt>
    <dgm:pt modelId="{E9E16020-78B3-425C-B6A8-208331CDE78E}" type="sibTrans" cxnId="{85523EC1-66A9-4767-80AE-37C5A4318065}">
      <dgm:prSet/>
      <dgm:spPr/>
      <dgm:t>
        <a:bodyPr/>
        <a:lstStyle/>
        <a:p>
          <a:endParaRPr lang="en-US"/>
        </a:p>
      </dgm:t>
    </dgm:pt>
    <dgm:pt modelId="{27E6DC88-6717-4454-AD14-47CA621595E6}" type="pres">
      <dgm:prSet presAssocID="{9D2F6B99-78E7-4F95-B2F3-CBB77712F98E}" presName="cycle" presStyleCnt="0">
        <dgm:presLayoutVars>
          <dgm:chMax val="1"/>
          <dgm:dir/>
          <dgm:animLvl val="ctr"/>
          <dgm:resizeHandles val="exact"/>
        </dgm:presLayoutVars>
      </dgm:prSet>
      <dgm:spPr/>
      <dgm:t>
        <a:bodyPr/>
        <a:lstStyle/>
        <a:p>
          <a:endParaRPr lang="en-US"/>
        </a:p>
      </dgm:t>
    </dgm:pt>
    <dgm:pt modelId="{B30DF49B-0856-4764-A457-C374131F9B1C}" type="pres">
      <dgm:prSet presAssocID="{94050BB7-A70F-483E-AB23-8CE3451D960B}" presName="centerShape" presStyleLbl="node0" presStyleIdx="0" presStyleCnt="1"/>
      <dgm:spPr/>
      <dgm:t>
        <a:bodyPr/>
        <a:lstStyle/>
        <a:p>
          <a:endParaRPr lang="en-US"/>
        </a:p>
      </dgm:t>
    </dgm:pt>
    <dgm:pt modelId="{8733C70E-D71A-4FAA-A5E7-87D9116DD4EF}" type="pres">
      <dgm:prSet presAssocID="{F0EC1D10-B14A-4D30-A611-8FDDC38D85A3}" presName="Name9" presStyleLbl="parChTrans1D2" presStyleIdx="0" presStyleCnt="3"/>
      <dgm:spPr/>
      <dgm:t>
        <a:bodyPr/>
        <a:lstStyle/>
        <a:p>
          <a:endParaRPr lang="en-US"/>
        </a:p>
      </dgm:t>
    </dgm:pt>
    <dgm:pt modelId="{B0253916-E958-4A09-8DA8-419E90A5A0AD}" type="pres">
      <dgm:prSet presAssocID="{F0EC1D10-B14A-4D30-A611-8FDDC38D85A3}" presName="connTx" presStyleLbl="parChTrans1D2" presStyleIdx="0" presStyleCnt="3"/>
      <dgm:spPr/>
      <dgm:t>
        <a:bodyPr/>
        <a:lstStyle/>
        <a:p>
          <a:endParaRPr lang="en-US"/>
        </a:p>
      </dgm:t>
    </dgm:pt>
    <dgm:pt modelId="{BA18DF32-3670-42F7-B070-1D0E04DFE2C4}" type="pres">
      <dgm:prSet presAssocID="{24642C94-DBEC-4DD0-A6CE-261D98311C8C}" presName="node" presStyleLbl="node1" presStyleIdx="0" presStyleCnt="3">
        <dgm:presLayoutVars>
          <dgm:bulletEnabled val="1"/>
        </dgm:presLayoutVars>
      </dgm:prSet>
      <dgm:spPr/>
      <dgm:t>
        <a:bodyPr/>
        <a:lstStyle/>
        <a:p>
          <a:endParaRPr lang="en-US"/>
        </a:p>
      </dgm:t>
    </dgm:pt>
    <dgm:pt modelId="{D8959441-D70A-4AE9-BAD0-94B1C59C4975}" type="pres">
      <dgm:prSet presAssocID="{3677D5F7-93F2-4F4A-B373-05D1EBC62781}" presName="Name9" presStyleLbl="parChTrans1D2" presStyleIdx="1" presStyleCnt="3"/>
      <dgm:spPr/>
      <dgm:t>
        <a:bodyPr/>
        <a:lstStyle/>
        <a:p>
          <a:endParaRPr lang="en-US"/>
        </a:p>
      </dgm:t>
    </dgm:pt>
    <dgm:pt modelId="{5CCA5118-59C3-4EAC-B3D3-DFDEBC6883AA}" type="pres">
      <dgm:prSet presAssocID="{3677D5F7-93F2-4F4A-B373-05D1EBC62781}" presName="connTx" presStyleLbl="parChTrans1D2" presStyleIdx="1" presStyleCnt="3"/>
      <dgm:spPr/>
      <dgm:t>
        <a:bodyPr/>
        <a:lstStyle/>
        <a:p>
          <a:endParaRPr lang="en-US"/>
        </a:p>
      </dgm:t>
    </dgm:pt>
    <dgm:pt modelId="{50C615F8-0A71-4A2C-8F48-AD6FB40200FF}" type="pres">
      <dgm:prSet presAssocID="{E8BD4738-9C9D-4310-8308-ACADB5F68313}" presName="node" presStyleLbl="node1" presStyleIdx="1" presStyleCnt="3">
        <dgm:presLayoutVars>
          <dgm:bulletEnabled val="1"/>
        </dgm:presLayoutVars>
      </dgm:prSet>
      <dgm:spPr/>
      <dgm:t>
        <a:bodyPr/>
        <a:lstStyle/>
        <a:p>
          <a:endParaRPr lang="en-US"/>
        </a:p>
      </dgm:t>
    </dgm:pt>
    <dgm:pt modelId="{DE1240C2-5E60-4F96-969F-2425DC7A8F58}" type="pres">
      <dgm:prSet presAssocID="{7C5AC8A0-2F59-4BB2-B077-A4B09B402C19}" presName="Name9" presStyleLbl="parChTrans1D2" presStyleIdx="2" presStyleCnt="3"/>
      <dgm:spPr/>
      <dgm:t>
        <a:bodyPr/>
        <a:lstStyle/>
        <a:p>
          <a:endParaRPr lang="en-US"/>
        </a:p>
      </dgm:t>
    </dgm:pt>
    <dgm:pt modelId="{D9486688-689D-48AF-8993-6B92226853DD}" type="pres">
      <dgm:prSet presAssocID="{7C5AC8A0-2F59-4BB2-B077-A4B09B402C19}" presName="connTx" presStyleLbl="parChTrans1D2" presStyleIdx="2" presStyleCnt="3"/>
      <dgm:spPr/>
      <dgm:t>
        <a:bodyPr/>
        <a:lstStyle/>
        <a:p>
          <a:endParaRPr lang="en-US"/>
        </a:p>
      </dgm:t>
    </dgm:pt>
    <dgm:pt modelId="{C75D0588-B4E4-41E8-BEED-E0E7064E4A2B}" type="pres">
      <dgm:prSet presAssocID="{E91490AB-096F-4112-9F17-8E37863B8A5F}" presName="node" presStyleLbl="node1" presStyleIdx="2" presStyleCnt="3">
        <dgm:presLayoutVars>
          <dgm:bulletEnabled val="1"/>
        </dgm:presLayoutVars>
      </dgm:prSet>
      <dgm:spPr/>
      <dgm:t>
        <a:bodyPr/>
        <a:lstStyle/>
        <a:p>
          <a:endParaRPr lang="en-US"/>
        </a:p>
      </dgm:t>
    </dgm:pt>
  </dgm:ptLst>
  <dgm:cxnLst>
    <dgm:cxn modelId="{C6BD545E-A794-4716-AC59-58E3E627698F}" type="presOf" srcId="{E91490AB-096F-4112-9F17-8E37863B8A5F}" destId="{C75D0588-B4E4-41E8-BEED-E0E7064E4A2B}" srcOrd="0" destOrd="0" presId="urn:microsoft.com/office/officeart/2005/8/layout/radial1"/>
    <dgm:cxn modelId="{4150A63E-D62D-42D3-9EF3-00AC419469FE}" type="presOf" srcId="{94050BB7-A70F-483E-AB23-8CE3451D960B}" destId="{B30DF49B-0856-4764-A457-C374131F9B1C}" srcOrd="0" destOrd="0" presId="urn:microsoft.com/office/officeart/2005/8/layout/radial1"/>
    <dgm:cxn modelId="{4BA9FE5B-631B-4FED-A975-6DCE3166F714}" type="presOf" srcId="{7C5AC8A0-2F59-4BB2-B077-A4B09B402C19}" destId="{DE1240C2-5E60-4F96-969F-2425DC7A8F58}" srcOrd="0" destOrd="0" presId="urn:microsoft.com/office/officeart/2005/8/layout/radial1"/>
    <dgm:cxn modelId="{110B150B-C08D-423A-85A6-3F4C9DE3C9D8}" srcId="{94050BB7-A70F-483E-AB23-8CE3451D960B}" destId="{24642C94-DBEC-4DD0-A6CE-261D98311C8C}" srcOrd="0" destOrd="0" parTransId="{F0EC1D10-B14A-4D30-A611-8FDDC38D85A3}" sibTransId="{359A99E1-ADFD-4815-B533-B0D8BDAF48EF}"/>
    <dgm:cxn modelId="{8700B857-D065-4089-8166-B06C833A60AC}" type="presOf" srcId="{3677D5F7-93F2-4F4A-B373-05D1EBC62781}" destId="{5CCA5118-59C3-4EAC-B3D3-DFDEBC6883AA}" srcOrd="1" destOrd="0" presId="urn:microsoft.com/office/officeart/2005/8/layout/radial1"/>
    <dgm:cxn modelId="{1427B52A-FCCC-4669-8C13-EA434FE489D5}" type="presOf" srcId="{E8BD4738-9C9D-4310-8308-ACADB5F68313}" destId="{50C615F8-0A71-4A2C-8F48-AD6FB40200FF}" srcOrd="0" destOrd="0" presId="urn:microsoft.com/office/officeart/2005/8/layout/radial1"/>
    <dgm:cxn modelId="{85523EC1-66A9-4767-80AE-37C5A4318065}" srcId="{94050BB7-A70F-483E-AB23-8CE3451D960B}" destId="{E91490AB-096F-4112-9F17-8E37863B8A5F}" srcOrd="2" destOrd="0" parTransId="{7C5AC8A0-2F59-4BB2-B077-A4B09B402C19}" sibTransId="{E9E16020-78B3-425C-B6A8-208331CDE78E}"/>
    <dgm:cxn modelId="{F2BECA0B-6663-4FE9-B527-D80FC3C51E29}" type="presOf" srcId="{9D2F6B99-78E7-4F95-B2F3-CBB77712F98E}" destId="{27E6DC88-6717-4454-AD14-47CA621595E6}" srcOrd="0" destOrd="0" presId="urn:microsoft.com/office/officeart/2005/8/layout/radial1"/>
    <dgm:cxn modelId="{88B6B288-0389-4CE0-9282-75D0BC2C527A}" type="presOf" srcId="{24642C94-DBEC-4DD0-A6CE-261D98311C8C}" destId="{BA18DF32-3670-42F7-B070-1D0E04DFE2C4}" srcOrd="0" destOrd="0" presId="urn:microsoft.com/office/officeart/2005/8/layout/radial1"/>
    <dgm:cxn modelId="{72BCEB60-B164-4A37-B790-5560F6A097F3}" srcId="{94050BB7-A70F-483E-AB23-8CE3451D960B}" destId="{E8BD4738-9C9D-4310-8308-ACADB5F68313}" srcOrd="1" destOrd="0" parTransId="{3677D5F7-93F2-4F4A-B373-05D1EBC62781}" sibTransId="{F9420BD5-5597-4D56-8498-A095A2B30FFC}"/>
    <dgm:cxn modelId="{12210B67-1E78-4D08-AAEE-596919622911}" srcId="{9D2F6B99-78E7-4F95-B2F3-CBB77712F98E}" destId="{94050BB7-A70F-483E-AB23-8CE3451D960B}" srcOrd="0" destOrd="0" parTransId="{5587EF35-1B5F-47F0-931B-DE0C713A79BD}" sibTransId="{A1ABBED0-BA72-424D-B7D7-38167E36DF2D}"/>
    <dgm:cxn modelId="{1EE22175-AF93-4627-ABDC-2BE01F4E447D}" type="presOf" srcId="{7C5AC8A0-2F59-4BB2-B077-A4B09B402C19}" destId="{D9486688-689D-48AF-8993-6B92226853DD}" srcOrd="1" destOrd="0" presId="urn:microsoft.com/office/officeart/2005/8/layout/radial1"/>
    <dgm:cxn modelId="{6449DBCD-D038-47CF-A8B4-77A731BBA27D}" type="presOf" srcId="{3677D5F7-93F2-4F4A-B373-05D1EBC62781}" destId="{D8959441-D70A-4AE9-BAD0-94B1C59C4975}" srcOrd="0" destOrd="0" presId="urn:microsoft.com/office/officeart/2005/8/layout/radial1"/>
    <dgm:cxn modelId="{ECFE6CDA-D666-4D27-A086-51B3A445ADEF}" type="presOf" srcId="{F0EC1D10-B14A-4D30-A611-8FDDC38D85A3}" destId="{8733C70E-D71A-4FAA-A5E7-87D9116DD4EF}" srcOrd="0" destOrd="0" presId="urn:microsoft.com/office/officeart/2005/8/layout/radial1"/>
    <dgm:cxn modelId="{5EF34CE6-BB11-4A5A-8D82-E5B47B798A06}" type="presOf" srcId="{F0EC1D10-B14A-4D30-A611-8FDDC38D85A3}" destId="{B0253916-E958-4A09-8DA8-419E90A5A0AD}" srcOrd="1" destOrd="0" presId="urn:microsoft.com/office/officeart/2005/8/layout/radial1"/>
    <dgm:cxn modelId="{99157834-68D5-4FEB-93DF-2E6A4F1A8DA6}" type="presParOf" srcId="{27E6DC88-6717-4454-AD14-47CA621595E6}" destId="{B30DF49B-0856-4764-A457-C374131F9B1C}" srcOrd="0" destOrd="0" presId="urn:microsoft.com/office/officeart/2005/8/layout/radial1"/>
    <dgm:cxn modelId="{765A5B92-0C0E-422C-B6BB-C3575EFF4A4B}" type="presParOf" srcId="{27E6DC88-6717-4454-AD14-47CA621595E6}" destId="{8733C70E-D71A-4FAA-A5E7-87D9116DD4EF}" srcOrd="1" destOrd="0" presId="urn:microsoft.com/office/officeart/2005/8/layout/radial1"/>
    <dgm:cxn modelId="{786ADF0F-A093-42BB-A88E-2647AC642691}" type="presParOf" srcId="{8733C70E-D71A-4FAA-A5E7-87D9116DD4EF}" destId="{B0253916-E958-4A09-8DA8-419E90A5A0AD}" srcOrd="0" destOrd="0" presId="urn:microsoft.com/office/officeart/2005/8/layout/radial1"/>
    <dgm:cxn modelId="{A6F4AD73-1CF1-4C2D-B617-561778A5B87C}" type="presParOf" srcId="{27E6DC88-6717-4454-AD14-47CA621595E6}" destId="{BA18DF32-3670-42F7-B070-1D0E04DFE2C4}" srcOrd="2" destOrd="0" presId="urn:microsoft.com/office/officeart/2005/8/layout/radial1"/>
    <dgm:cxn modelId="{7D181D6F-AEA7-4A63-AD8D-4BD12266EFB0}" type="presParOf" srcId="{27E6DC88-6717-4454-AD14-47CA621595E6}" destId="{D8959441-D70A-4AE9-BAD0-94B1C59C4975}" srcOrd="3" destOrd="0" presId="urn:microsoft.com/office/officeart/2005/8/layout/radial1"/>
    <dgm:cxn modelId="{584C4609-54A6-4C62-9DFE-95D36BED4174}" type="presParOf" srcId="{D8959441-D70A-4AE9-BAD0-94B1C59C4975}" destId="{5CCA5118-59C3-4EAC-B3D3-DFDEBC6883AA}" srcOrd="0" destOrd="0" presId="urn:microsoft.com/office/officeart/2005/8/layout/radial1"/>
    <dgm:cxn modelId="{A8C7B8EB-0EDB-420A-AD9F-723F441E412E}" type="presParOf" srcId="{27E6DC88-6717-4454-AD14-47CA621595E6}" destId="{50C615F8-0A71-4A2C-8F48-AD6FB40200FF}" srcOrd="4" destOrd="0" presId="urn:microsoft.com/office/officeart/2005/8/layout/radial1"/>
    <dgm:cxn modelId="{582355C5-8F66-424C-A6D0-905C14F2DE9A}" type="presParOf" srcId="{27E6DC88-6717-4454-AD14-47CA621595E6}" destId="{DE1240C2-5E60-4F96-969F-2425DC7A8F58}" srcOrd="5" destOrd="0" presId="urn:microsoft.com/office/officeart/2005/8/layout/radial1"/>
    <dgm:cxn modelId="{D50296B1-47F3-40D3-8E6C-2C0E8E49CF1F}" type="presParOf" srcId="{DE1240C2-5E60-4F96-969F-2425DC7A8F58}" destId="{D9486688-689D-48AF-8993-6B92226853DD}" srcOrd="0" destOrd="0" presId="urn:microsoft.com/office/officeart/2005/8/layout/radial1"/>
    <dgm:cxn modelId="{DF22CC73-DF47-46F9-BD89-E07966BC40F1}" type="presParOf" srcId="{27E6DC88-6717-4454-AD14-47CA621595E6}" destId="{C75D0588-B4E4-41E8-BEED-E0E7064E4A2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DCA3-908D-44EF-88EE-3B3888CE3CC0}">
      <dsp:nvSpPr>
        <dsp:cNvPr id="0" name=""/>
        <dsp:cNvSpPr/>
      </dsp:nvSpPr>
      <dsp:spPr>
        <a:xfrm>
          <a:off x="2399" y="51"/>
          <a:ext cx="4184217"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Federation Root</a:t>
          </a:r>
          <a:endParaRPr lang="en-US" sz="3800" kern="1200" dirty="0"/>
        </a:p>
      </dsp:txBody>
      <dsp:txXfrm>
        <a:off x="43468" y="41120"/>
        <a:ext cx="4102079" cy="1320067"/>
      </dsp:txXfrm>
    </dsp:sp>
    <dsp:sp modelId="{6B583879-02BE-4973-9C71-83223628C209}">
      <dsp:nvSpPr>
        <dsp:cNvPr id="0" name=""/>
        <dsp:cNvSpPr/>
      </dsp:nvSpPr>
      <dsp:spPr>
        <a:xfrm>
          <a:off x="2399" y="1477741"/>
          <a:ext cx="1626841"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Multi-Tenant Db</a:t>
          </a:r>
          <a:endParaRPr lang="en-US" sz="1500" kern="1200" dirty="0"/>
        </a:p>
      </dsp:txBody>
      <dsp:txXfrm>
        <a:off x="43468" y="1518810"/>
        <a:ext cx="1544703" cy="1320067"/>
      </dsp:txXfrm>
    </dsp:sp>
    <dsp:sp modelId="{05B080B8-6013-40B8-97CD-0C92907B0607}">
      <dsp:nvSpPr>
        <dsp:cNvPr id="0" name=""/>
        <dsp:cNvSpPr/>
      </dsp:nvSpPr>
      <dsp:spPr>
        <a:xfrm>
          <a:off x="2399"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1</a:t>
          </a:r>
          <a:endParaRPr lang="en-US" sz="1500" kern="1200" dirty="0"/>
        </a:p>
      </dsp:txBody>
      <dsp:txXfrm>
        <a:off x="25733" y="2978764"/>
        <a:ext cx="750022" cy="1355537"/>
      </dsp:txXfrm>
    </dsp:sp>
    <dsp:sp modelId="{E721D68C-8C48-4037-8928-EC79D724BDCA}">
      <dsp:nvSpPr>
        <dsp:cNvPr id="0" name=""/>
        <dsp:cNvSpPr/>
      </dsp:nvSpPr>
      <dsp:spPr>
        <a:xfrm>
          <a:off x="832550"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2</a:t>
          </a:r>
          <a:endParaRPr lang="en-US" sz="1500" kern="1200" dirty="0"/>
        </a:p>
      </dsp:txBody>
      <dsp:txXfrm>
        <a:off x="855884" y="2978764"/>
        <a:ext cx="750022" cy="1355537"/>
      </dsp:txXfrm>
    </dsp:sp>
    <dsp:sp modelId="{4E11C0F2-B182-4445-9369-95356CD73588}">
      <dsp:nvSpPr>
        <dsp:cNvPr id="0" name=""/>
        <dsp:cNvSpPr/>
      </dsp:nvSpPr>
      <dsp:spPr>
        <a:xfrm>
          <a:off x="1696162" y="1477741"/>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a:t>
          </a:r>
          <a:r>
            <a:rPr lang="en-US" sz="1500" kern="1200" smtClean="0"/>
            <a:t>3 Db</a:t>
          </a:r>
          <a:endParaRPr lang="en-US" sz="1500" kern="1200" dirty="0"/>
        </a:p>
      </dsp:txBody>
      <dsp:txXfrm>
        <a:off x="1719496" y="1501075"/>
        <a:ext cx="750022" cy="1355537"/>
      </dsp:txXfrm>
    </dsp:sp>
    <dsp:sp modelId="{AD987AF2-032D-45DB-9BDE-07F1950A3B4C}">
      <dsp:nvSpPr>
        <dsp:cNvPr id="0" name=""/>
        <dsp:cNvSpPr/>
      </dsp:nvSpPr>
      <dsp:spPr>
        <a:xfrm>
          <a:off x="2559775" y="1477741"/>
          <a:ext cx="1626841"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4</a:t>
          </a:r>
          <a:endParaRPr lang="en-US" sz="1500" kern="1200" dirty="0"/>
        </a:p>
      </dsp:txBody>
      <dsp:txXfrm>
        <a:off x="2600844" y="1518810"/>
        <a:ext cx="1544703" cy="1320067"/>
      </dsp:txXfrm>
    </dsp:sp>
    <dsp:sp modelId="{6A37CC5A-766F-43A8-9362-BE366D523444}">
      <dsp:nvSpPr>
        <dsp:cNvPr id="0" name=""/>
        <dsp:cNvSpPr/>
      </dsp:nvSpPr>
      <dsp:spPr>
        <a:xfrm>
          <a:off x="2559775"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a:t>
          </a:r>
          <a:r>
            <a:rPr lang="en-US" sz="1500" kern="1200" smtClean="0"/>
            <a:t>4 Db 1</a:t>
          </a:r>
          <a:endParaRPr lang="en-US" sz="1500" kern="1200" dirty="0" smtClean="0"/>
        </a:p>
      </dsp:txBody>
      <dsp:txXfrm>
        <a:off x="2583109" y="2978764"/>
        <a:ext cx="750022" cy="1355537"/>
      </dsp:txXfrm>
    </dsp:sp>
    <dsp:sp modelId="{4F9AD407-BBB9-4D7A-BE05-7BD88F7BC4C2}">
      <dsp:nvSpPr>
        <dsp:cNvPr id="0" name=""/>
        <dsp:cNvSpPr/>
      </dsp:nvSpPr>
      <dsp:spPr>
        <a:xfrm>
          <a:off x="3389926"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4 </a:t>
          </a:r>
          <a:r>
            <a:rPr lang="en-US" sz="1500" kern="1200" dirty="0" err="1" smtClean="0"/>
            <a:t>Db</a:t>
          </a:r>
          <a:r>
            <a:rPr lang="en-US" sz="1500" kern="1200" dirty="0" smtClean="0"/>
            <a:t> 2</a:t>
          </a:r>
        </a:p>
      </dsp:txBody>
      <dsp:txXfrm>
        <a:off x="3413260" y="2978764"/>
        <a:ext cx="750022" cy="1355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DCA3-908D-44EF-88EE-3B3888CE3CC0}">
      <dsp:nvSpPr>
        <dsp:cNvPr id="0" name=""/>
        <dsp:cNvSpPr/>
      </dsp:nvSpPr>
      <dsp:spPr>
        <a:xfrm>
          <a:off x="2399" y="51"/>
          <a:ext cx="4184217"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US" sz="3800" kern="1200" dirty="0" smtClean="0"/>
            <a:t>Federation Root</a:t>
          </a:r>
          <a:endParaRPr lang="en-US" sz="3800" kern="1200" dirty="0"/>
        </a:p>
      </dsp:txBody>
      <dsp:txXfrm>
        <a:off x="43468" y="41120"/>
        <a:ext cx="4102079" cy="1320067"/>
      </dsp:txXfrm>
    </dsp:sp>
    <dsp:sp modelId="{6B583879-02BE-4973-9C71-83223628C209}">
      <dsp:nvSpPr>
        <dsp:cNvPr id="0" name=""/>
        <dsp:cNvSpPr/>
      </dsp:nvSpPr>
      <dsp:spPr>
        <a:xfrm>
          <a:off x="2399" y="1477741"/>
          <a:ext cx="1626841"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Multi-Tenant Db</a:t>
          </a:r>
          <a:endParaRPr lang="en-US" sz="1500" kern="1200" dirty="0"/>
        </a:p>
      </dsp:txBody>
      <dsp:txXfrm>
        <a:off x="43468" y="1518810"/>
        <a:ext cx="1544703" cy="1320067"/>
      </dsp:txXfrm>
    </dsp:sp>
    <dsp:sp modelId="{05B080B8-6013-40B8-97CD-0C92907B0607}">
      <dsp:nvSpPr>
        <dsp:cNvPr id="0" name=""/>
        <dsp:cNvSpPr/>
      </dsp:nvSpPr>
      <dsp:spPr>
        <a:xfrm>
          <a:off x="2399"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1</a:t>
          </a:r>
          <a:endParaRPr lang="en-US" sz="1500" kern="1200" dirty="0"/>
        </a:p>
      </dsp:txBody>
      <dsp:txXfrm>
        <a:off x="25733" y="2978764"/>
        <a:ext cx="750022" cy="1355537"/>
      </dsp:txXfrm>
    </dsp:sp>
    <dsp:sp modelId="{E721D68C-8C48-4037-8928-EC79D724BDCA}">
      <dsp:nvSpPr>
        <dsp:cNvPr id="0" name=""/>
        <dsp:cNvSpPr/>
      </dsp:nvSpPr>
      <dsp:spPr>
        <a:xfrm>
          <a:off x="832550"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2</a:t>
          </a:r>
          <a:endParaRPr lang="en-US" sz="1500" kern="1200" dirty="0"/>
        </a:p>
      </dsp:txBody>
      <dsp:txXfrm>
        <a:off x="855884" y="2978764"/>
        <a:ext cx="750022" cy="1355537"/>
      </dsp:txXfrm>
    </dsp:sp>
    <dsp:sp modelId="{4E11C0F2-B182-4445-9369-95356CD73588}">
      <dsp:nvSpPr>
        <dsp:cNvPr id="0" name=""/>
        <dsp:cNvSpPr/>
      </dsp:nvSpPr>
      <dsp:spPr>
        <a:xfrm>
          <a:off x="1696162" y="1477741"/>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a:t>
          </a:r>
          <a:r>
            <a:rPr lang="en-US" sz="1500" kern="1200" smtClean="0"/>
            <a:t>3 Db</a:t>
          </a:r>
          <a:endParaRPr lang="en-US" sz="1500" kern="1200" dirty="0"/>
        </a:p>
      </dsp:txBody>
      <dsp:txXfrm>
        <a:off x="1719496" y="1501075"/>
        <a:ext cx="750022" cy="1355537"/>
      </dsp:txXfrm>
    </dsp:sp>
    <dsp:sp modelId="{AD987AF2-032D-45DB-9BDE-07F1950A3B4C}">
      <dsp:nvSpPr>
        <dsp:cNvPr id="0" name=""/>
        <dsp:cNvSpPr/>
      </dsp:nvSpPr>
      <dsp:spPr>
        <a:xfrm>
          <a:off x="2559775" y="1477741"/>
          <a:ext cx="1626841"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4</a:t>
          </a:r>
          <a:endParaRPr lang="en-US" sz="1500" kern="1200" dirty="0"/>
        </a:p>
      </dsp:txBody>
      <dsp:txXfrm>
        <a:off x="2600844" y="1518810"/>
        <a:ext cx="1544703" cy="1320067"/>
      </dsp:txXfrm>
    </dsp:sp>
    <dsp:sp modelId="{6A37CC5A-766F-43A8-9362-BE366D523444}">
      <dsp:nvSpPr>
        <dsp:cNvPr id="0" name=""/>
        <dsp:cNvSpPr/>
      </dsp:nvSpPr>
      <dsp:spPr>
        <a:xfrm>
          <a:off x="2559775"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a:t>
          </a:r>
          <a:r>
            <a:rPr lang="en-US" sz="1500" kern="1200" smtClean="0"/>
            <a:t>4 Db 1</a:t>
          </a:r>
          <a:endParaRPr lang="en-US" sz="1500" kern="1200" dirty="0" smtClean="0"/>
        </a:p>
      </dsp:txBody>
      <dsp:txXfrm>
        <a:off x="2583109" y="2978764"/>
        <a:ext cx="750022" cy="1355537"/>
      </dsp:txXfrm>
    </dsp:sp>
    <dsp:sp modelId="{4F9AD407-BBB9-4D7A-BE05-7BD88F7BC4C2}">
      <dsp:nvSpPr>
        <dsp:cNvPr id="0" name=""/>
        <dsp:cNvSpPr/>
      </dsp:nvSpPr>
      <dsp:spPr>
        <a:xfrm>
          <a:off x="3389926" y="2955430"/>
          <a:ext cx="796690" cy="140220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Tenant 4 </a:t>
          </a:r>
          <a:r>
            <a:rPr lang="en-US" sz="1500" kern="1200" dirty="0" err="1" smtClean="0"/>
            <a:t>Db</a:t>
          </a:r>
          <a:r>
            <a:rPr lang="en-US" sz="1500" kern="1200" dirty="0" smtClean="0"/>
            <a:t> 2</a:t>
          </a:r>
        </a:p>
      </dsp:txBody>
      <dsp:txXfrm>
        <a:off x="3413260" y="2978764"/>
        <a:ext cx="750022" cy="1355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DF49B-0856-4764-A457-C374131F9B1C}">
      <dsp:nvSpPr>
        <dsp:cNvPr id="0" name=""/>
        <dsp:cNvSpPr/>
      </dsp:nvSpPr>
      <dsp:spPr>
        <a:xfrm>
          <a:off x="1456249" y="2199665"/>
          <a:ext cx="1276516" cy="1276516"/>
        </a:xfrm>
        <a:prstGeom prst="ellips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sp3d extrusionH="28000" prstMaterial="matte"/>
        </a:bodyPr>
        <a:lstStyle/>
        <a:p>
          <a:pPr lvl="0" algn="ctr" defTabSz="889000">
            <a:lnSpc>
              <a:spcPct val="90000"/>
            </a:lnSpc>
            <a:spcBef>
              <a:spcPct val="0"/>
            </a:spcBef>
            <a:spcAft>
              <a:spcPct val="35000"/>
            </a:spcAft>
          </a:pPr>
          <a:r>
            <a:rPr lang="en-US" sz="2000" kern="1200" dirty="0" smtClean="0"/>
            <a:t>SQL DB (Hub)</a:t>
          </a:r>
          <a:endParaRPr lang="en-US" sz="2000" kern="1200" dirty="0"/>
        </a:p>
      </dsp:txBody>
      <dsp:txXfrm>
        <a:off x="1643190" y="2386606"/>
        <a:ext cx="902634" cy="902634"/>
      </dsp:txXfrm>
    </dsp:sp>
    <dsp:sp modelId="{8733C70E-D71A-4FAA-A5E7-87D9116DD4EF}">
      <dsp:nvSpPr>
        <dsp:cNvPr id="0" name=""/>
        <dsp:cNvSpPr/>
      </dsp:nvSpPr>
      <dsp:spPr>
        <a:xfrm rot="16200000">
          <a:off x="1901438" y="1979171"/>
          <a:ext cx="386138" cy="54851"/>
        </a:xfrm>
        <a:custGeom>
          <a:avLst/>
          <a:gdLst/>
          <a:ahLst/>
          <a:cxnLst/>
          <a:rect l="0" t="0" r="0" b="0"/>
          <a:pathLst>
            <a:path>
              <a:moveTo>
                <a:pt x="0" y="27425"/>
              </a:moveTo>
              <a:lnTo>
                <a:pt x="386138" y="27425"/>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4854" y="1996943"/>
        <a:ext cx="19306" cy="19306"/>
      </dsp:txXfrm>
    </dsp:sp>
    <dsp:sp modelId="{BA18DF32-3670-42F7-B070-1D0E04DFE2C4}">
      <dsp:nvSpPr>
        <dsp:cNvPr id="0" name=""/>
        <dsp:cNvSpPr/>
      </dsp:nvSpPr>
      <dsp:spPr>
        <a:xfrm>
          <a:off x="1456249" y="537010"/>
          <a:ext cx="1276516" cy="1276516"/>
        </a:xfrm>
        <a:prstGeom prst="ellips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sz="1500" kern="1200" dirty="0" smtClean="0"/>
            <a:t>SQL DB (US)</a:t>
          </a:r>
          <a:endParaRPr lang="en-US" sz="1500" kern="1200" dirty="0"/>
        </a:p>
      </dsp:txBody>
      <dsp:txXfrm>
        <a:off x="1643190" y="723951"/>
        <a:ext cx="902634" cy="902634"/>
      </dsp:txXfrm>
    </dsp:sp>
    <dsp:sp modelId="{D8959441-D70A-4AE9-BAD0-94B1C59C4975}">
      <dsp:nvSpPr>
        <dsp:cNvPr id="0" name=""/>
        <dsp:cNvSpPr/>
      </dsp:nvSpPr>
      <dsp:spPr>
        <a:xfrm rot="1800000">
          <a:off x="2621389" y="3226162"/>
          <a:ext cx="386138" cy="54851"/>
        </a:xfrm>
        <a:custGeom>
          <a:avLst/>
          <a:gdLst/>
          <a:ahLst/>
          <a:cxnLst/>
          <a:rect l="0" t="0" r="0" b="0"/>
          <a:pathLst>
            <a:path>
              <a:moveTo>
                <a:pt x="0" y="27425"/>
              </a:moveTo>
              <a:lnTo>
                <a:pt x="386138" y="27425"/>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04805" y="3243934"/>
        <a:ext cx="19306" cy="19306"/>
      </dsp:txXfrm>
    </dsp:sp>
    <dsp:sp modelId="{50C615F8-0A71-4A2C-8F48-AD6FB40200FF}">
      <dsp:nvSpPr>
        <dsp:cNvPr id="0" name=""/>
        <dsp:cNvSpPr/>
      </dsp:nvSpPr>
      <dsp:spPr>
        <a:xfrm>
          <a:off x="2896151" y="3030993"/>
          <a:ext cx="1276516" cy="1276516"/>
        </a:xfrm>
        <a:prstGeom prst="ellipse">
          <a:avLst/>
        </a:prstGeom>
        <a:solidFill>
          <a:schemeClr val="accent1">
            <a:hueOff val="0"/>
            <a:satOff val="0"/>
            <a:lumOff val="0"/>
            <a:alphaOff val="0"/>
          </a:schemeClr>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sz="1500" kern="1200" dirty="0" smtClean="0"/>
            <a:t>SQL DB (WE)</a:t>
          </a:r>
          <a:endParaRPr lang="en-US" sz="1500" kern="1200" dirty="0"/>
        </a:p>
      </dsp:txBody>
      <dsp:txXfrm>
        <a:off x="3083092" y="3217934"/>
        <a:ext cx="902634" cy="902634"/>
      </dsp:txXfrm>
    </dsp:sp>
    <dsp:sp modelId="{DE1240C2-5E60-4F96-969F-2425DC7A8F58}">
      <dsp:nvSpPr>
        <dsp:cNvPr id="0" name=""/>
        <dsp:cNvSpPr/>
      </dsp:nvSpPr>
      <dsp:spPr>
        <a:xfrm rot="9000000">
          <a:off x="1181488" y="3226162"/>
          <a:ext cx="386138" cy="54851"/>
        </a:xfrm>
        <a:custGeom>
          <a:avLst/>
          <a:gdLst/>
          <a:ahLst/>
          <a:cxnLst/>
          <a:rect l="0" t="0" r="0" b="0"/>
          <a:pathLst>
            <a:path>
              <a:moveTo>
                <a:pt x="0" y="27425"/>
              </a:moveTo>
              <a:lnTo>
                <a:pt x="386138" y="27425"/>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364903" y="3243934"/>
        <a:ext cx="19306" cy="19306"/>
      </dsp:txXfrm>
    </dsp:sp>
    <dsp:sp modelId="{C75D0588-B4E4-41E8-BEED-E0E7064E4A2B}">
      <dsp:nvSpPr>
        <dsp:cNvPr id="0" name=""/>
        <dsp:cNvSpPr/>
      </dsp:nvSpPr>
      <dsp:spPr>
        <a:xfrm>
          <a:off x="16348" y="3030993"/>
          <a:ext cx="1276516" cy="1276516"/>
        </a:xfrm>
        <a:prstGeom prst="ellipse">
          <a:avLst/>
        </a:prstGeom>
        <a:solidFill>
          <a:srgbClr val="DCAE52"/>
        </a:solidFill>
        <a:ln>
          <a:noFill/>
        </a:ln>
        <a:effectLst>
          <a:outerShdw blurRad="50800" dist="38100" dir="14700000" algn="t" rotWithShape="0">
            <a:srgbClr val="000000">
              <a:alpha val="60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sp3d extrusionH="28000" prstMaterial="matte"/>
        </a:bodyPr>
        <a:lstStyle/>
        <a:p>
          <a:pPr lvl="0" algn="ctr" defTabSz="666750">
            <a:lnSpc>
              <a:spcPct val="90000"/>
            </a:lnSpc>
            <a:spcBef>
              <a:spcPct val="0"/>
            </a:spcBef>
            <a:spcAft>
              <a:spcPct val="35000"/>
            </a:spcAft>
          </a:pPr>
          <a:r>
            <a:rPr lang="en-US" sz="1500" kern="1200" dirty="0" smtClean="0"/>
            <a:t>SQL Server (On </a:t>
          </a:r>
          <a:r>
            <a:rPr lang="en-US" sz="1500" kern="1200" dirty="0" err="1" smtClean="0"/>
            <a:t>Prem</a:t>
          </a:r>
          <a:r>
            <a:rPr lang="en-US" sz="1500" kern="1200" dirty="0" smtClean="0"/>
            <a:t>)</a:t>
          </a:r>
          <a:endParaRPr lang="en-US" sz="1500" kern="1200" dirty="0"/>
        </a:p>
      </dsp:txBody>
      <dsp:txXfrm>
        <a:off x="203289" y="3217934"/>
        <a:ext cx="902634" cy="9026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AA110-B1F3-43AB-8398-58B66BDEF952}" type="datetimeFigureOut">
              <a:rPr lang="en-IE" smtClean="0"/>
              <a:t>12/03/2013</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2426A-C199-48F2-B168-6240C7E78BE0}" type="slidenum">
              <a:rPr lang="en-IE" smtClean="0"/>
              <a:t>‹#›</a:t>
            </a:fld>
            <a:endParaRPr lang="en-IE"/>
          </a:p>
        </p:txBody>
      </p:sp>
    </p:spTree>
    <p:extLst>
      <p:ext uri="{BB962C8B-B14F-4D97-AF65-F5344CB8AC3E}">
        <p14:creationId xmlns:p14="http://schemas.microsoft.com/office/powerpoint/2010/main" val="3268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p:txBody>
      </p:sp>
      <p:sp>
        <p:nvSpPr>
          <p:cNvPr id="4" name="Slide Number Placeholder 3"/>
          <p:cNvSpPr>
            <a:spLocks noGrp="1"/>
          </p:cNvSpPr>
          <p:nvPr>
            <p:ph type="sldNum" sz="quarter" idx="10"/>
          </p:nvPr>
        </p:nvSpPr>
        <p:spPr/>
        <p:txBody>
          <a:bodyPr/>
          <a:lstStyle/>
          <a:p>
            <a:fld id="{E092426A-C199-48F2-B168-6240C7E78BE0}" type="slidenum">
              <a:rPr lang="en-IE" smtClean="0"/>
              <a:t>2</a:t>
            </a:fld>
            <a:endParaRPr lang="en-IE"/>
          </a:p>
        </p:txBody>
      </p:sp>
    </p:spTree>
    <p:extLst>
      <p:ext uri="{BB962C8B-B14F-4D97-AF65-F5344CB8AC3E}">
        <p14:creationId xmlns:p14="http://schemas.microsoft.com/office/powerpoint/2010/main" val="319073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F56E1C-4897-4460-A891-0AFFFE5C4DFE}" type="slidenum">
              <a:rPr lang="en-US" smtClean="0"/>
              <a:t>18</a:t>
            </a:fld>
            <a:endParaRPr lang="en-US" dirty="0"/>
          </a:p>
        </p:txBody>
      </p:sp>
    </p:spTree>
    <p:extLst>
      <p:ext uri="{BB962C8B-B14F-4D97-AF65-F5344CB8AC3E}">
        <p14:creationId xmlns:p14="http://schemas.microsoft.com/office/powerpoint/2010/main" val="308978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092426A-C199-48F2-B168-6240C7E78BE0}" type="slidenum">
              <a:rPr lang="en-IE" smtClean="0"/>
              <a:t>19</a:t>
            </a:fld>
            <a:endParaRPr lang="en-IE"/>
          </a:p>
        </p:txBody>
      </p:sp>
    </p:spTree>
    <p:extLst>
      <p:ext uri="{BB962C8B-B14F-4D97-AF65-F5344CB8AC3E}">
        <p14:creationId xmlns:p14="http://schemas.microsoft.com/office/powerpoint/2010/main" val="415603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AU" dirty="0" smtClean="0"/>
              <a:t>This slide is for </a:t>
            </a:r>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21</a:t>
            </a:fld>
            <a:endParaRPr lang="en-US">
              <a:latin typeface="Segoe" pitchFamily="34" charset="0"/>
            </a:endParaRPr>
          </a:p>
        </p:txBody>
      </p:sp>
    </p:spTree>
    <p:extLst>
      <p:ext uri="{BB962C8B-B14F-4D97-AF65-F5344CB8AC3E}">
        <p14:creationId xmlns:p14="http://schemas.microsoft.com/office/powerpoint/2010/main" val="243331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22</a:t>
            </a:fld>
            <a:endParaRPr lang="en-US">
              <a:latin typeface="Segoe" pitchFamily="34" charset="0"/>
            </a:endParaRPr>
          </a:p>
        </p:txBody>
      </p:sp>
    </p:spTree>
    <p:extLst>
      <p:ext uri="{BB962C8B-B14F-4D97-AF65-F5344CB8AC3E}">
        <p14:creationId xmlns:p14="http://schemas.microsoft.com/office/powerpoint/2010/main" val="326557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 report is completely defined by an RDL document which is an XML grammar. It is a published standard that is supported by an XSD schema. Custom tags can be passed through to rendering extensions. </a:t>
            </a:r>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23</a:t>
            </a:fld>
            <a:endParaRPr lang="en-US">
              <a:latin typeface="Segoe" pitchFamily="34" charset="0"/>
            </a:endParaRPr>
          </a:p>
        </p:txBody>
      </p:sp>
    </p:spTree>
    <p:extLst>
      <p:ext uri="{BB962C8B-B14F-4D97-AF65-F5344CB8AC3E}">
        <p14:creationId xmlns:p14="http://schemas.microsoft.com/office/powerpoint/2010/main" val="4183566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indent="-171450">
              <a:lnSpc>
                <a:spcPct val="80000"/>
              </a:lnSpc>
              <a:buFont typeface="Arial" pitchFamily="34" charset="0"/>
              <a:buChar char="•"/>
            </a:pPr>
            <a:r>
              <a:rPr lang="en-US" sz="900" dirty="0" smtClean="0"/>
              <a:t>On-demand: System executes a report based on current data</a:t>
            </a:r>
            <a:r>
              <a:rPr lang="en-US" sz="900" baseline="0" dirty="0" smtClean="0"/>
              <a:t> when requested by a user</a:t>
            </a:r>
            <a:endParaRPr lang="en-US" sz="900" dirty="0" smtClean="0"/>
          </a:p>
          <a:p>
            <a:pPr marL="171450" marR="0" indent="-171450" algn="l" defTabSz="914400" rtl="0" eaLnBrk="1" fontAlgn="auto" latinLnBrk="0" hangingPunct="1">
              <a:lnSpc>
                <a:spcPct val="80000"/>
              </a:lnSpc>
              <a:spcBef>
                <a:spcPts val="0"/>
              </a:spcBef>
              <a:spcAft>
                <a:spcPts val="0"/>
              </a:spcAft>
              <a:buClrTx/>
              <a:buSzTx/>
              <a:buFont typeface="Arial" pitchFamily="34" charset="0"/>
              <a:buChar char="•"/>
              <a:tabLst/>
              <a:defRPr/>
            </a:pPr>
            <a:r>
              <a:rPr lang="en-US" sz="900" dirty="0" smtClean="0"/>
              <a:t>Multi-user shared cache: The report data can be temporarily stored and shared across all users – ideal for increased performance and/or to reduce the load on the database server, where the data in reasonably non-volatile.</a:t>
            </a:r>
          </a:p>
          <a:p>
            <a:pPr marL="171450" indent="-171450">
              <a:lnSpc>
                <a:spcPct val="80000"/>
              </a:lnSpc>
              <a:buFont typeface="Arial" pitchFamily="34" charset="0"/>
              <a:buChar char="•"/>
            </a:pPr>
            <a:r>
              <a:rPr lang="en-US" sz="900" dirty="0" smtClean="0"/>
              <a:t>Scheduled: Execution can be scheduled and the results saved temporarily on the Report Server to prepare the data for end-user reporting. </a:t>
            </a:r>
          </a:p>
          <a:p>
            <a:pPr marL="171450" indent="-171450">
              <a:lnSpc>
                <a:spcPct val="80000"/>
              </a:lnSpc>
              <a:buFont typeface="Arial" pitchFamily="34" charset="0"/>
              <a:buChar char="•"/>
            </a:pPr>
            <a:r>
              <a:rPr lang="en-US" sz="900" dirty="0" smtClean="0"/>
              <a:t>Historical snapshots: The report data is permanently stored and made available as a history report. For example, monthly financial reports from an OLTP system that users may need to go back and refer to over time.</a:t>
            </a:r>
          </a:p>
          <a:p>
            <a:pPr>
              <a:lnSpc>
                <a:spcPct val="80000"/>
              </a:lnSpc>
              <a:buFontTx/>
              <a:buChar char="•"/>
            </a:pPr>
            <a:endParaRPr lang="en-US" sz="900" dirty="0" smtClean="0"/>
          </a:p>
          <a:p>
            <a:pPr>
              <a:lnSpc>
                <a:spcPct val="80000"/>
              </a:lnSpc>
            </a:pPr>
            <a:r>
              <a:rPr lang="en-US" sz="900" dirty="0" smtClean="0"/>
              <a:t>Role-based security allows administrators to use predefined roles for securing reports and resources. Administrators can define their own roles also.</a:t>
            </a:r>
          </a:p>
          <a:p>
            <a:pPr>
              <a:lnSpc>
                <a:spcPct val="80000"/>
              </a:lnSpc>
            </a:pPr>
            <a:endParaRPr lang="en-US" sz="900" dirty="0" smtClean="0"/>
          </a:p>
          <a:p>
            <a:pPr>
              <a:lnSpc>
                <a:spcPct val="80000"/>
              </a:lnSpc>
            </a:pPr>
            <a:r>
              <a:rPr lang="en-US" sz="900" dirty="0" smtClean="0"/>
              <a:t>Report Manager and the Object Explorer feature of SQL Server Management Studio provide a convenient management interface of the Report Server instance.</a:t>
            </a:r>
          </a:p>
          <a:p>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24</a:t>
            </a:fld>
            <a:endParaRPr lang="en-US">
              <a:latin typeface="Segoe" pitchFamily="34" charset="0"/>
            </a:endParaRPr>
          </a:p>
        </p:txBody>
      </p:sp>
    </p:spTree>
    <p:extLst>
      <p:ext uri="{BB962C8B-B14F-4D97-AF65-F5344CB8AC3E}">
        <p14:creationId xmlns:p14="http://schemas.microsoft.com/office/powerpoint/2010/main" val="10136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sz="900" dirty="0" smtClean="0"/>
              <a:t>Emphasize that the rendering process is a runtime concept: for on-demand reports the user selects the report and the format. This slide introduces the different rendering formats. Ensure students are familiar which each type. During the presentation of the different data regions and report items be sure to mention the appropriateness of each rendering format.</a:t>
            </a:r>
          </a:p>
          <a:p>
            <a:endParaRPr lang="en-US" sz="900" dirty="0" smtClean="0"/>
          </a:p>
          <a:p>
            <a:r>
              <a:rPr lang="en-US" sz="900" dirty="0" smtClean="0"/>
              <a:t>Make specific note about</a:t>
            </a:r>
            <a:r>
              <a:rPr lang="en-US" sz="900" baseline="0" dirty="0" smtClean="0"/>
              <a:t> the ATOM render format. It enables a report to be exported as data feeds. </a:t>
            </a:r>
          </a:p>
          <a:p>
            <a:endParaRPr lang="en-US" sz="900" dirty="0" smtClean="0"/>
          </a:p>
          <a:p>
            <a:r>
              <a:rPr lang="en-US" sz="900" dirty="0" smtClean="0"/>
              <a:t>Pull delivery refers to an external process or user requesting the report.</a:t>
            </a:r>
          </a:p>
          <a:p>
            <a:endParaRPr lang="en-US" sz="900" dirty="0" smtClean="0"/>
          </a:p>
          <a:p>
            <a:r>
              <a:rPr lang="en-US" sz="900" dirty="0" smtClean="0"/>
              <a:t>Push delivery refers to an internal process requesting the report. Discuss the two types of subscriptions here: Standard can be configured by users. The Data</a:t>
            </a:r>
            <a:r>
              <a:rPr lang="en-US" sz="900" baseline="0" dirty="0" smtClean="0"/>
              <a:t> </a:t>
            </a:r>
            <a:r>
              <a:rPr lang="en-US" sz="900" dirty="0" smtClean="0"/>
              <a:t>driven subscriptions are configured by administrators and allows the distribution of reports to multiple channels.</a:t>
            </a:r>
          </a:p>
          <a:p>
            <a:endParaRPr lang="en-AU"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25</a:t>
            </a:fld>
            <a:endParaRPr lang="en-US">
              <a:latin typeface="Segoe" pitchFamily="34" charset="0"/>
            </a:endParaRPr>
          </a:p>
        </p:txBody>
      </p:sp>
    </p:spTree>
    <p:extLst>
      <p:ext uri="{BB962C8B-B14F-4D97-AF65-F5344CB8AC3E}">
        <p14:creationId xmlns:p14="http://schemas.microsoft.com/office/powerpoint/2010/main" val="1569396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r>
              <a:rPr lang="en-US" baseline="0" dirty="0" smtClean="0"/>
              <a:t> good approach for enterprises that are migrating to the Cloud is to run SSRS on-premises till all databases have been moved.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3/12/2013 11:46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4171901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078E7EC-B14A-48EB-96F7-6272BBFC7AAE}" type="slidenum">
              <a:rPr lang="en-US" smtClean="0"/>
              <a:pPr/>
              <a:t>30</a:t>
            </a:fld>
            <a:endParaRPr lang="en-US"/>
          </a:p>
        </p:txBody>
      </p:sp>
    </p:spTree>
    <p:extLst>
      <p:ext uri="{BB962C8B-B14F-4D97-AF65-F5344CB8AC3E}">
        <p14:creationId xmlns:p14="http://schemas.microsoft.com/office/powerpoint/2010/main" val="397032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092426A-C199-48F2-B168-6240C7E78BE0}" type="slidenum">
              <a:rPr lang="en-IE" smtClean="0"/>
              <a:t>33</a:t>
            </a:fld>
            <a:endParaRPr lang="en-IE"/>
          </a:p>
        </p:txBody>
      </p:sp>
    </p:spTree>
    <p:extLst>
      <p:ext uri="{BB962C8B-B14F-4D97-AF65-F5344CB8AC3E}">
        <p14:creationId xmlns:p14="http://schemas.microsoft.com/office/powerpoint/2010/main" val="415603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585DDE-1A8F-4B04-BB54-4A45B56BE4F1}" type="slidenum">
              <a:rPr lang="es-AR" smtClean="0"/>
              <a:pPr/>
              <a:t>5</a:t>
            </a:fld>
            <a:endParaRPr lang="es-AR"/>
          </a:p>
        </p:txBody>
      </p:sp>
    </p:spTree>
    <p:extLst>
      <p:ext uri="{BB962C8B-B14F-4D97-AF65-F5344CB8AC3E}">
        <p14:creationId xmlns:p14="http://schemas.microsoft.com/office/powerpoint/2010/main" val="2383496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Recap from previous lecture</a:t>
            </a:r>
            <a:endParaRPr lang="en-IE" dirty="0"/>
          </a:p>
        </p:txBody>
      </p:sp>
      <p:sp>
        <p:nvSpPr>
          <p:cNvPr id="4" name="Slide Number Placeholder 3"/>
          <p:cNvSpPr>
            <a:spLocks noGrp="1"/>
          </p:cNvSpPr>
          <p:nvPr>
            <p:ph type="sldNum" sz="quarter" idx="10"/>
          </p:nvPr>
        </p:nvSpPr>
        <p:spPr/>
        <p:txBody>
          <a:bodyPr/>
          <a:lstStyle/>
          <a:p>
            <a:fld id="{E092426A-C199-48F2-B168-6240C7E78BE0}" type="slidenum">
              <a:rPr lang="en-IE" smtClean="0"/>
              <a:t>39</a:t>
            </a:fld>
            <a:endParaRPr lang="en-IE"/>
          </a:p>
        </p:txBody>
      </p:sp>
    </p:spTree>
    <p:extLst>
      <p:ext uri="{BB962C8B-B14F-4D97-AF65-F5344CB8AC3E}">
        <p14:creationId xmlns:p14="http://schemas.microsoft.com/office/powerpoint/2010/main" val="3897894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Recap from previous lecture</a:t>
            </a:r>
          </a:p>
        </p:txBody>
      </p:sp>
      <p:sp>
        <p:nvSpPr>
          <p:cNvPr id="4" name="Slide Number Placeholder 3"/>
          <p:cNvSpPr>
            <a:spLocks noGrp="1"/>
          </p:cNvSpPr>
          <p:nvPr>
            <p:ph type="sldNum" sz="quarter" idx="10"/>
          </p:nvPr>
        </p:nvSpPr>
        <p:spPr/>
        <p:txBody>
          <a:bodyPr/>
          <a:lstStyle/>
          <a:p>
            <a:fld id="{E092426A-C199-48F2-B168-6240C7E78BE0}" type="slidenum">
              <a:rPr lang="en-IE" smtClean="0"/>
              <a:t>40</a:t>
            </a:fld>
            <a:endParaRPr lang="en-IE"/>
          </a:p>
        </p:txBody>
      </p:sp>
    </p:spTree>
    <p:extLst>
      <p:ext uri="{BB962C8B-B14F-4D97-AF65-F5344CB8AC3E}">
        <p14:creationId xmlns:p14="http://schemas.microsoft.com/office/powerpoint/2010/main" val="377921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585DDE-1A8F-4B04-BB54-4A45B56BE4F1}" type="slidenum">
              <a:rPr lang="es-AR" smtClean="0"/>
              <a:pPr/>
              <a:t>6</a:t>
            </a:fld>
            <a:endParaRPr lang="es-AR"/>
          </a:p>
        </p:txBody>
      </p:sp>
    </p:spTree>
    <p:extLst>
      <p:ext uri="{BB962C8B-B14F-4D97-AF65-F5344CB8AC3E}">
        <p14:creationId xmlns:p14="http://schemas.microsoft.com/office/powerpoint/2010/main" val="10331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585DDE-1A8F-4B04-BB54-4A45B56BE4F1}" type="slidenum">
              <a:rPr lang="es-AR" smtClean="0"/>
              <a:pPr/>
              <a:t>8</a:t>
            </a:fld>
            <a:endParaRPr lang="es-AR"/>
          </a:p>
        </p:txBody>
      </p:sp>
    </p:spTree>
    <p:extLst>
      <p:ext uri="{BB962C8B-B14F-4D97-AF65-F5344CB8AC3E}">
        <p14:creationId xmlns:p14="http://schemas.microsoft.com/office/powerpoint/2010/main" val="384403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585DDE-1A8F-4B04-BB54-4A45B56BE4F1}" type="slidenum">
              <a:rPr lang="es-AR" smtClean="0"/>
              <a:pPr/>
              <a:t>9</a:t>
            </a:fld>
            <a:endParaRPr lang="es-AR"/>
          </a:p>
        </p:txBody>
      </p:sp>
    </p:spTree>
    <p:extLst>
      <p:ext uri="{BB962C8B-B14F-4D97-AF65-F5344CB8AC3E}">
        <p14:creationId xmlns:p14="http://schemas.microsoft.com/office/powerpoint/2010/main" val="10558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092426A-C199-48F2-B168-6240C7E78BE0}" type="slidenum">
              <a:rPr lang="en-IE" smtClean="0"/>
              <a:t>10</a:t>
            </a:fld>
            <a:endParaRPr lang="en-IE"/>
          </a:p>
        </p:txBody>
      </p:sp>
    </p:spTree>
    <p:extLst>
      <p:ext uri="{BB962C8B-B14F-4D97-AF65-F5344CB8AC3E}">
        <p14:creationId xmlns:p14="http://schemas.microsoft.com/office/powerpoint/2010/main" val="274264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17638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F56E1C-4897-4460-A891-0AFFFE5C4DFE}" type="slidenum">
              <a:rPr lang="en-US" smtClean="0"/>
              <a:t>16</a:t>
            </a:fld>
            <a:endParaRPr lang="en-US" dirty="0"/>
          </a:p>
        </p:txBody>
      </p:sp>
    </p:spTree>
    <p:extLst>
      <p:ext uri="{BB962C8B-B14F-4D97-AF65-F5344CB8AC3E}">
        <p14:creationId xmlns:p14="http://schemas.microsoft.com/office/powerpoint/2010/main" val="406975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a:t>
            </a:r>
            <a:r>
              <a:rPr lang="en-US" baseline="0" dirty="0" smtClean="0"/>
              <a:t> members can contain distinct schema</a:t>
            </a:r>
          </a:p>
          <a:p>
            <a:endParaRPr lang="en-US" dirty="0"/>
          </a:p>
        </p:txBody>
      </p:sp>
      <p:sp>
        <p:nvSpPr>
          <p:cNvPr id="4" name="Slide Number Placeholder 3"/>
          <p:cNvSpPr>
            <a:spLocks noGrp="1"/>
          </p:cNvSpPr>
          <p:nvPr>
            <p:ph type="sldNum" sz="quarter" idx="10"/>
          </p:nvPr>
        </p:nvSpPr>
        <p:spPr/>
        <p:txBody>
          <a:bodyPr/>
          <a:lstStyle/>
          <a:p>
            <a:fld id="{16F56E1C-4897-4460-A891-0AFFFE5C4DFE}" type="slidenum">
              <a:rPr lang="en-US" smtClean="0"/>
              <a:t>17</a:t>
            </a:fld>
            <a:endParaRPr lang="en-US" dirty="0"/>
          </a:p>
        </p:txBody>
      </p:sp>
    </p:spTree>
    <p:extLst>
      <p:ext uri="{BB962C8B-B14F-4D97-AF65-F5344CB8AC3E}">
        <p14:creationId xmlns:p14="http://schemas.microsoft.com/office/powerpoint/2010/main" val="216658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54F9067-663C-4734-BDA5-9D27CD567436}" type="datetimeFigureOut">
              <a:rPr lang="en-IE" smtClean="0"/>
              <a:t>12/03/2013</a:t>
            </a:fld>
            <a:endParaRPr lang="en-IE"/>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4F9067-663C-4734-BDA5-9D27CD567436}" type="datetimeFigureOut">
              <a:rPr lang="en-IE" smtClean="0"/>
              <a:t>12/03/2013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7899D5-449B-402F-8211-93BBC91E63F4}"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4F9067-663C-4734-BDA5-9D27CD567436}" type="datetimeFigureOut">
              <a:rPr lang="en-IE" smtClean="0"/>
              <a:t>12/03/2013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7899D5-449B-402F-8211-93BBC91E63F4}" type="slidenum">
              <a:rPr lang="en-IE" smtClean="0"/>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2229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ext Slide - Whit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85801" y="1130315"/>
            <a:ext cx="8229600" cy="498598"/>
          </a:xfrm>
          <a:prstGeom prst="rect">
            <a:avLst/>
          </a:prstGeom>
        </p:spPr>
        <p:txBody>
          <a:bodyPr/>
          <a:lstStyle>
            <a:lvl1pPr algn="l">
              <a:defRPr sz="3600">
                <a:solidFill>
                  <a:schemeClr val="tx1"/>
                </a:solidFill>
                <a:latin typeface="+mj-lt"/>
              </a:defRPr>
            </a:lvl1pPr>
          </a:lstStyle>
          <a:p>
            <a:r>
              <a:rPr lang="en-US" dirty="0" smtClean="0"/>
              <a:t>Headline Goes Here</a:t>
            </a:r>
            <a:endParaRPr lang="en-US" dirty="0"/>
          </a:p>
        </p:txBody>
      </p:sp>
      <p:sp>
        <p:nvSpPr>
          <p:cNvPr id="8" name="Text Placeholder 7"/>
          <p:cNvSpPr>
            <a:spLocks noGrp="1"/>
          </p:cNvSpPr>
          <p:nvPr>
            <p:ph type="body" sz="quarter" idx="10" hasCustomPrompt="1"/>
          </p:nvPr>
        </p:nvSpPr>
        <p:spPr>
          <a:xfrm>
            <a:off x="685801" y="1676400"/>
            <a:ext cx="5562600" cy="360099"/>
          </a:xfrm>
          <a:prstGeom prst="rect">
            <a:avLst/>
          </a:prstGeom>
        </p:spPr>
        <p:txBody>
          <a:bodyPr/>
          <a:lstStyle>
            <a:lvl1pPr marL="0" indent="0">
              <a:buNone/>
              <a:defRPr sz="2600">
                <a:solidFill>
                  <a:schemeClr val="accent1"/>
                </a:solidFill>
                <a:latin typeface="Segoe" pitchFamily="34" charset="0"/>
              </a:defRPr>
            </a:lvl1pPr>
          </a:lstStyle>
          <a:p>
            <a:pPr lvl="0"/>
            <a:r>
              <a:rPr lang="en-US" dirty="0" smtClean="0"/>
              <a:t>Subhead goes here</a:t>
            </a:r>
            <a:endParaRPr lang="en-US" dirty="0"/>
          </a:p>
        </p:txBody>
      </p:sp>
      <p:sp>
        <p:nvSpPr>
          <p:cNvPr id="7" name="Content Placeholder 6"/>
          <p:cNvSpPr>
            <a:spLocks noGrp="1"/>
          </p:cNvSpPr>
          <p:nvPr>
            <p:ph sz="quarter" idx="11"/>
          </p:nvPr>
        </p:nvSpPr>
        <p:spPr>
          <a:xfrm>
            <a:off x="685801" y="2209801"/>
            <a:ext cx="8229600" cy="1742015"/>
          </a:xfrm>
          <a:prstGeom prst="rect">
            <a:avLst/>
          </a:prstGeom>
        </p:spPr>
        <p:txBody>
          <a:bodyPr/>
          <a:lstStyle>
            <a:lvl1pPr>
              <a:defRPr sz="2800">
                <a:solidFill>
                  <a:schemeClr val="accent3">
                    <a:lumMod val="50000"/>
                  </a:schemeClr>
                </a:solidFill>
              </a:defRPr>
            </a:lvl1pPr>
            <a:lvl2pPr>
              <a:defRPr sz="2400">
                <a:solidFill>
                  <a:schemeClr val="accent3">
                    <a:lumMod val="50000"/>
                  </a:schemeClr>
                </a:solidFill>
              </a:defRPr>
            </a:lvl2pPr>
            <a:lvl3pPr>
              <a:defRPr sz="2000">
                <a:solidFill>
                  <a:schemeClr val="accent3">
                    <a:lumMod val="50000"/>
                  </a:schemeClr>
                </a:solidFill>
              </a:defRPr>
            </a:lvl3pPr>
            <a:lvl4pPr>
              <a:defRPr sz="1800">
                <a:solidFill>
                  <a:schemeClr val="accent3">
                    <a:lumMod val="50000"/>
                  </a:schemeClr>
                </a:solidFill>
              </a:defRPr>
            </a:lvl4pPr>
            <a:lvl5pPr>
              <a:defRPr sz="180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846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54F9067-663C-4734-BDA5-9D27CD567436}" type="datetimeFigureOut">
              <a:rPr lang="en-IE" smtClean="0"/>
              <a:t>12/03/2013</a:t>
            </a:fld>
            <a:endParaRPr lang="en-IE"/>
          </a:p>
        </p:txBody>
      </p:sp>
      <p:sp>
        <p:nvSpPr>
          <p:cNvPr id="5" name="Footer Placeholder 4"/>
          <p:cNvSpPr>
            <a:spLocks noGrp="1"/>
          </p:cNvSpPr>
          <p:nvPr>
            <p:ph type="ftr" sz="quarter" idx="11"/>
          </p:nvPr>
        </p:nvSpPr>
        <p:spPr>
          <a:xfrm>
            <a:off x="457200" y="6480969"/>
            <a:ext cx="4260056" cy="300831"/>
          </a:xfrm>
        </p:spPr>
        <p:txBody>
          <a:bodyPr/>
          <a:lstStyle/>
          <a:p>
            <a:endParaRPr lang="en-IE"/>
          </a:p>
        </p:txBody>
      </p:sp>
      <p:sp>
        <p:nvSpPr>
          <p:cNvPr id="6" name="Slide Number Placeholder 5"/>
          <p:cNvSpPr>
            <a:spLocks noGrp="1"/>
          </p:cNvSpPr>
          <p:nvPr>
            <p:ph type="sldNum" sz="quarter" idx="12"/>
          </p:nvPr>
        </p:nvSpPr>
        <p:spPr/>
        <p:txBody>
          <a:bodyPr/>
          <a:lstStyle/>
          <a:p>
            <a:fld id="{A17899D5-449B-402F-8211-93BBC91E63F4}"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54F9067-663C-4734-BDA5-9D27CD567436}" type="datetimeFigureOut">
              <a:rPr lang="en-IE" smtClean="0"/>
              <a:t>12/03/2013</a:t>
            </a:fld>
            <a:endParaRPr lang="en-IE"/>
          </a:p>
        </p:txBody>
      </p:sp>
      <p:sp>
        <p:nvSpPr>
          <p:cNvPr id="5" name="Footer Placeholder 4"/>
          <p:cNvSpPr>
            <a:spLocks noGrp="1"/>
          </p:cNvSpPr>
          <p:nvPr>
            <p:ph type="ftr" sz="quarter" idx="11"/>
          </p:nvPr>
        </p:nvSpPr>
        <p:spPr>
          <a:xfrm>
            <a:off x="2619376" y="6480969"/>
            <a:ext cx="4260056" cy="300831"/>
          </a:xfrm>
        </p:spPr>
        <p:txBody>
          <a:bodyPr/>
          <a:lstStyle/>
          <a:p>
            <a:endParaRPr lang="en-IE"/>
          </a:p>
        </p:txBody>
      </p:sp>
      <p:sp>
        <p:nvSpPr>
          <p:cNvPr id="6" name="Slide Number Placeholder 5"/>
          <p:cNvSpPr>
            <a:spLocks noGrp="1"/>
          </p:cNvSpPr>
          <p:nvPr>
            <p:ph type="sldNum" sz="quarter" idx="12"/>
          </p:nvPr>
        </p:nvSpPr>
        <p:spPr>
          <a:xfrm>
            <a:off x="8451056" y="809624"/>
            <a:ext cx="502920" cy="300831"/>
          </a:xfrm>
        </p:spPr>
        <p:txBody>
          <a:bodyPr/>
          <a:lstStyle/>
          <a:p>
            <a:fld id="{A17899D5-449B-402F-8211-93BBC91E63F4}" type="slidenum">
              <a:rPr lang="en-IE" smtClean="0"/>
              <a:t>‹#›</a:t>
            </a:fld>
            <a:endParaRPr lang="en-IE"/>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54F9067-663C-4734-BDA5-9D27CD567436}" type="datetimeFigureOut">
              <a:rPr lang="en-IE" smtClean="0"/>
              <a:t>12/03/2013</a:t>
            </a:fld>
            <a:endParaRPr lang="en-IE"/>
          </a:p>
        </p:txBody>
      </p:sp>
      <p:sp>
        <p:nvSpPr>
          <p:cNvPr id="6" name="Footer Placeholder 5"/>
          <p:cNvSpPr>
            <a:spLocks noGrp="1"/>
          </p:cNvSpPr>
          <p:nvPr>
            <p:ph type="ftr" sz="quarter" idx="11"/>
          </p:nvPr>
        </p:nvSpPr>
        <p:spPr>
          <a:xfrm>
            <a:off x="457200" y="6480969"/>
            <a:ext cx="4260056" cy="301752"/>
          </a:xfrm>
        </p:spPr>
        <p:txBody>
          <a:bodyPr/>
          <a:lstStyle/>
          <a:p>
            <a:endParaRPr lang="en-IE"/>
          </a:p>
        </p:txBody>
      </p:sp>
      <p:sp>
        <p:nvSpPr>
          <p:cNvPr id="7" name="Slide Number Placeholder 6"/>
          <p:cNvSpPr>
            <a:spLocks noGrp="1"/>
          </p:cNvSpPr>
          <p:nvPr>
            <p:ph type="sldNum" sz="quarter" idx="12"/>
          </p:nvPr>
        </p:nvSpPr>
        <p:spPr>
          <a:xfrm>
            <a:off x="7589520" y="6480969"/>
            <a:ext cx="502920" cy="301752"/>
          </a:xfrm>
        </p:spPr>
        <p:txBody>
          <a:bodyPr/>
          <a:lstStyle/>
          <a:p>
            <a:fld id="{A17899D5-449B-402F-8211-93BBC91E63F4}" type="slidenum">
              <a:rPr lang="en-IE" smtClean="0"/>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54F9067-663C-4734-BDA5-9D27CD567436}" type="datetimeFigureOut">
              <a:rPr lang="en-IE" smtClean="0"/>
              <a:t>12/03/2013</a:t>
            </a:fld>
            <a:endParaRPr lang="en-IE"/>
          </a:p>
        </p:txBody>
      </p:sp>
      <p:sp>
        <p:nvSpPr>
          <p:cNvPr id="8" name="Footer Placeholder 7"/>
          <p:cNvSpPr>
            <a:spLocks noGrp="1"/>
          </p:cNvSpPr>
          <p:nvPr>
            <p:ph type="ftr" sz="quarter" idx="11"/>
          </p:nvPr>
        </p:nvSpPr>
        <p:spPr>
          <a:xfrm>
            <a:off x="457200" y="6480969"/>
            <a:ext cx="4261104" cy="301752"/>
          </a:xfrm>
        </p:spPr>
        <p:txBody>
          <a:bodyPr/>
          <a:lstStyle/>
          <a:p>
            <a:endParaRPr lang="en-IE"/>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17899D5-449B-402F-8211-93BBC91E63F4}" type="slidenum">
              <a:rPr lang="en-IE" smtClean="0"/>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4F9067-663C-4734-BDA5-9D27CD567436}" type="datetimeFigureOut">
              <a:rPr lang="en-IE" smtClean="0"/>
              <a:t>12/03/2013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17899D5-449B-402F-8211-93BBC91E63F4}"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54F9067-663C-4734-BDA5-9D27CD567436}" type="datetimeFigureOut">
              <a:rPr lang="en-IE" smtClean="0"/>
              <a:t>12/03/2013</a:t>
            </a:fld>
            <a:endParaRPr lang="en-IE"/>
          </a:p>
        </p:txBody>
      </p:sp>
      <p:sp>
        <p:nvSpPr>
          <p:cNvPr id="3" name="Footer Placeholder 2"/>
          <p:cNvSpPr>
            <a:spLocks noGrp="1"/>
          </p:cNvSpPr>
          <p:nvPr>
            <p:ph type="ftr" sz="quarter" idx="11"/>
          </p:nvPr>
        </p:nvSpPr>
        <p:spPr>
          <a:xfrm>
            <a:off x="457200" y="6481890"/>
            <a:ext cx="4260056" cy="300831"/>
          </a:xfrm>
        </p:spPr>
        <p:txBody>
          <a:bodyPr/>
          <a:lstStyle/>
          <a:p>
            <a:endParaRPr lang="en-IE"/>
          </a:p>
        </p:txBody>
      </p:sp>
      <p:sp>
        <p:nvSpPr>
          <p:cNvPr id="4" name="Slide Number Placeholder 3"/>
          <p:cNvSpPr>
            <a:spLocks noGrp="1"/>
          </p:cNvSpPr>
          <p:nvPr>
            <p:ph type="sldNum" sz="quarter" idx="12"/>
          </p:nvPr>
        </p:nvSpPr>
        <p:spPr>
          <a:xfrm>
            <a:off x="7589520" y="6480969"/>
            <a:ext cx="502920" cy="301752"/>
          </a:xfrm>
        </p:spPr>
        <p:txBody>
          <a:bodyPr/>
          <a:lstStyle/>
          <a:p>
            <a:fld id="{A17899D5-449B-402F-8211-93BBC91E63F4}"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54F9067-663C-4734-BDA5-9D27CD567436}" type="datetimeFigureOut">
              <a:rPr lang="en-IE" smtClean="0"/>
              <a:t>12/03/2013</a:t>
            </a:fld>
            <a:endParaRPr lang="en-IE"/>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E"/>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17899D5-449B-402F-8211-93BBC91E63F4}" type="slidenum">
              <a:rPr lang="en-IE" smtClean="0"/>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54F9067-663C-4734-BDA5-9D27CD567436}" type="datetimeFigureOut">
              <a:rPr lang="en-IE" smtClean="0"/>
              <a:t>12/03/2013</a:t>
            </a:fld>
            <a:endParaRPr lang="en-IE"/>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E"/>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17899D5-449B-402F-8211-93BBC91E63F4}" type="slidenum">
              <a:rPr lang="en-IE" smtClean="0"/>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54F9067-663C-4734-BDA5-9D27CD567436}" type="datetimeFigureOut">
              <a:rPr lang="en-IE" smtClean="0"/>
              <a:t>12/03/2013</a:t>
            </a:fld>
            <a:endParaRPr lang="en-IE"/>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E"/>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17899D5-449B-402F-8211-93BBC91E63F4}" type="slidenum">
              <a:rPr lang="en-IE" smtClean="0"/>
              <a:t>‹#›</a:t>
            </a:fld>
            <a:endParaRPr lang="en-I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18.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diagramLayout" Target="../diagrams/layout8.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32" Type="http://schemas.microsoft.com/office/2007/relationships/diagramDrawing" Target="../diagrams/drawing8.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28" Type="http://schemas.openxmlformats.org/officeDocument/2006/relationships/diagramData" Target="../diagrams/data8.xml"/><Relationship Id="rId10" Type="http://schemas.openxmlformats.org/officeDocument/2006/relationships/diagramQuickStyle" Target="../diagrams/quickStyle4.xml"/><Relationship Id="rId19" Type="http://schemas.openxmlformats.org/officeDocument/2006/relationships/diagramLayout" Target="../diagrams/layout6.xml"/><Relationship Id="rId31" Type="http://schemas.openxmlformats.org/officeDocument/2006/relationships/diagramColors" Target="../diagrams/colors8.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 Id="rId30"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blogs.msdn.com/cfs-file.ashx/__key/communityserver-blogs-components-weblogfiles/00-00-00-43-47-metablogapi/7585.image_5F00_636C8D6B.png"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blogs.msdn.com/cfs-file.ashx/__key/communityserver-blogs-components-weblogfiles/00-00-00-43-47-metablogapi/8244.image_5F00_22CA40FC.png" TargetMode="Externa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msdn.microsoft.com/en-us/library/windowsazure/hh597452.aspx" TargetMode="External"/><Relationship Id="rId2" Type="http://schemas.openxmlformats.org/officeDocument/2006/relationships/hyperlink" Target="https://www.windowsazure.com/en-us/manage/services/other/sql-repor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20888"/>
            <a:ext cx="9147812" cy="1470025"/>
          </a:xfrm>
          <a:solidFill>
            <a:schemeClr val="tx1"/>
          </a:solidFill>
        </p:spPr>
        <p:txBody>
          <a:bodyPr>
            <a:noAutofit/>
          </a:bodyPr>
          <a:lstStyle/>
          <a:p>
            <a:pPr algn="ctr"/>
            <a:r>
              <a:rPr lang="en-IE" sz="4000" dirty="0" smtClean="0">
                <a:ln w="6350">
                  <a:noFill/>
                </a:ln>
                <a:solidFill>
                  <a:schemeClr val="bg1"/>
                </a:solidFill>
                <a:effectLst/>
                <a:latin typeface="Calibri" panose="020F0502020204030204" pitchFamily="34" charset="0"/>
              </a:rPr>
              <a:t>Windows </a:t>
            </a:r>
            <a:r>
              <a:rPr lang="en-IE" sz="4000" dirty="0">
                <a:ln w="6350">
                  <a:noFill/>
                </a:ln>
                <a:solidFill>
                  <a:schemeClr val="bg1"/>
                </a:solidFill>
                <a:effectLst/>
                <a:latin typeface="Calibri" panose="020F0502020204030204" pitchFamily="34" charset="0"/>
              </a:rPr>
              <a:t>Azure SQL </a:t>
            </a:r>
            <a:r>
              <a:rPr lang="en-IE" sz="4000" dirty="0" smtClean="0">
                <a:ln w="6350">
                  <a:noFill/>
                </a:ln>
                <a:solidFill>
                  <a:schemeClr val="bg1"/>
                </a:solidFill>
                <a:effectLst/>
                <a:latin typeface="Calibri" panose="020F0502020204030204" pitchFamily="34" charset="0"/>
              </a:rPr>
              <a:t>Database - Advance</a:t>
            </a:r>
            <a:endParaRPr lang="en-IE" sz="4000" dirty="0">
              <a:ln w="6350">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46127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67494"/>
            <a:ext cx="8686800" cy="1399032"/>
          </a:xfrm>
        </p:spPr>
        <p:txBody>
          <a:bodyPr>
            <a:normAutofit/>
          </a:bodyPr>
          <a:lstStyle/>
          <a:p>
            <a:pPr marL="180000"/>
            <a:r>
              <a:rPr sz="4400" dirty="0">
                <a:ln w="6350">
                  <a:noFill/>
                </a:ln>
                <a:solidFill>
                  <a:schemeClr val="bg1"/>
                </a:solidFill>
                <a:effectLst/>
                <a:latin typeface="Calibri" panose="020F0502020204030204" pitchFamily="34" charset="0"/>
              </a:rPr>
              <a:t>Scale Out Considerations</a:t>
            </a:r>
            <a:endParaRPr lang="en-US" sz="4400" dirty="0">
              <a:ln w="6350">
                <a:noFill/>
              </a:ln>
              <a:solidFill>
                <a:schemeClr val="bg1"/>
              </a:solidFill>
              <a:effectLst/>
              <a:latin typeface="Calibri" panose="020F0502020204030204" pitchFamily="34" charset="0"/>
            </a:endParaRPr>
          </a:p>
        </p:txBody>
      </p:sp>
      <p:sp>
        <p:nvSpPr>
          <p:cNvPr id="6" name="Content Placeholder 5"/>
          <p:cNvSpPr>
            <a:spLocks noGrp="1"/>
          </p:cNvSpPr>
          <p:nvPr>
            <p:ph idx="1"/>
          </p:nvPr>
        </p:nvSpPr>
        <p:spPr>
          <a:xfrm>
            <a:off x="391536" y="1412877"/>
            <a:ext cx="8371464" cy="5977021"/>
          </a:xfrm>
        </p:spPr>
        <p:txBody>
          <a:bodyPr>
            <a:normAutofit/>
          </a:bodyPr>
          <a:lstStyle/>
          <a:p>
            <a:r>
              <a:rPr lang="en-US" dirty="0" smtClean="0">
                <a:solidFill>
                  <a:schemeClr val="bg1"/>
                </a:solidFill>
                <a:latin typeface="Calibri" panose="020F0502020204030204" pitchFamily="34" charset="0"/>
              </a:rPr>
              <a:t>Database sharding causes complexity</a:t>
            </a:r>
          </a:p>
          <a:p>
            <a:r>
              <a:rPr lang="en-US" dirty="0" smtClean="0">
                <a:solidFill>
                  <a:schemeClr val="bg1"/>
                </a:solidFill>
                <a:latin typeface="Calibri" panose="020F0502020204030204" pitchFamily="34" charset="0"/>
              </a:rPr>
              <a:t>Can you separate your database per tenant?</a:t>
            </a:r>
          </a:p>
          <a:p>
            <a:r>
              <a:rPr lang="en-US" dirty="0" smtClean="0">
                <a:solidFill>
                  <a:schemeClr val="bg1"/>
                </a:solidFill>
                <a:latin typeface="Calibri" panose="020F0502020204030204" pitchFamily="34" charset="0"/>
              </a:rPr>
              <a:t>Partitioning strategy is highly dependant on scenario</a:t>
            </a:r>
          </a:p>
          <a:p>
            <a:pPr lvl="1"/>
            <a:r>
              <a:rPr lang="en-US" dirty="0" smtClean="0">
                <a:solidFill>
                  <a:schemeClr val="bg1"/>
                </a:solidFill>
                <a:latin typeface="Calibri" panose="020F0502020204030204" pitchFamily="34" charset="0"/>
              </a:rPr>
              <a:t>Look for a natural partitioning criteria that facilitates some of the common Use Cases</a:t>
            </a:r>
          </a:p>
          <a:p>
            <a:pPr lvl="1"/>
            <a:r>
              <a:rPr lang="en-US" dirty="0" smtClean="0">
                <a:solidFill>
                  <a:schemeClr val="bg1"/>
                </a:solidFill>
                <a:latin typeface="Calibri" panose="020F0502020204030204" pitchFamily="34" charset="0"/>
              </a:rPr>
              <a:t>Uniform partitioning via round-robin (modulo) can be highest performance</a:t>
            </a:r>
          </a:p>
          <a:p>
            <a:pPr marL="0" indent="0">
              <a:buNone/>
            </a:pPr>
            <a:endParaRPr lang="en-US" dirty="0" smtClean="0">
              <a:solidFill>
                <a:schemeClr val="bg1"/>
              </a:solidFill>
              <a:latin typeface="Calibri" panose="020F0502020204030204" pitchFamily="34" charset="0"/>
            </a:endParaRPr>
          </a:p>
          <a:p>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0331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2245"/>
            <a:ext cx="9144000" cy="1399032"/>
          </a:xfrm>
        </p:spPr>
        <p:txBody>
          <a:bodyPr>
            <a:normAutofit/>
          </a:bodyPr>
          <a:lstStyle/>
          <a:p>
            <a:pPr marL="180000"/>
            <a:r>
              <a:rPr sz="4400" dirty="0">
                <a:ln w="6350">
                  <a:noFill/>
                </a:ln>
                <a:solidFill>
                  <a:schemeClr val="bg1"/>
                </a:solidFill>
                <a:effectLst/>
                <a:latin typeface="Calibri" panose="020F0502020204030204" pitchFamily="34" charset="0"/>
              </a:rPr>
              <a:t>Scale Out </a:t>
            </a:r>
            <a:r>
              <a:rPr sz="4400" dirty="0">
                <a:ln w="6350">
                  <a:noFill/>
                </a:ln>
                <a:solidFill>
                  <a:schemeClr val="bg1"/>
                </a:solidFill>
                <a:effectLst/>
                <a:latin typeface="Calibri" panose="020F0502020204030204" pitchFamily="34" charset="0"/>
              </a:rPr>
              <a:t>Considerations</a:t>
            </a:r>
            <a:endParaRPr lang="en-US" sz="4400" dirty="0">
              <a:ln w="6350">
                <a:noFill/>
              </a:ln>
              <a:solidFill>
                <a:schemeClr val="bg1"/>
              </a:solidFill>
              <a:effectLst/>
              <a:latin typeface="Calibri" panose="020F0502020204030204" pitchFamily="34" charset="0"/>
            </a:endParaRPr>
          </a:p>
        </p:txBody>
      </p:sp>
      <p:sp>
        <p:nvSpPr>
          <p:cNvPr id="6" name="Content Placeholder 5"/>
          <p:cNvSpPr>
            <a:spLocks noGrp="1"/>
          </p:cNvSpPr>
          <p:nvPr>
            <p:ph idx="1"/>
          </p:nvPr>
        </p:nvSpPr>
        <p:spPr>
          <a:xfrm>
            <a:off x="381000" y="1412877"/>
            <a:ext cx="8382000" cy="4896443"/>
          </a:xfrm>
        </p:spPr>
        <p:txBody>
          <a:bodyPr>
            <a:normAutofit/>
          </a:bodyPr>
          <a:lstStyle/>
          <a:p>
            <a:r>
              <a:rPr lang="en-US" dirty="0" smtClean="0">
                <a:solidFill>
                  <a:schemeClr val="bg1"/>
                </a:solidFill>
                <a:latin typeface="Calibri" panose="020F0502020204030204" pitchFamily="34" charset="0"/>
              </a:rPr>
              <a:t>Apps may </a:t>
            </a:r>
            <a:r>
              <a:rPr lang="en-US" dirty="0">
                <a:solidFill>
                  <a:schemeClr val="bg1"/>
                </a:solidFill>
                <a:latin typeface="Calibri" panose="020F0502020204030204" pitchFamily="34" charset="0"/>
              </a:rPr>
              <a:t>need to be </a:t>
            </a:r>
            <a:r>
              <a:rPr lang="en-US" dirty="0" smtClean="0">
                <a:solidFill>
                  <a:schemeClr val="bg1"/>
                </a:solidFill>
                <a:latin typeface="Calibri" panose="020F0502020204030204" pitchFamily="34" charset="0"/>
              </a:rPr>
              <a:t>changed / re-architected </a:t>
            </a:r>
            <a:r>
              <a:rPr lang="en-US" dirty="0">
                <a:solidFill>
                  <a:schemeClr val="bg1"/>
                </a:solidFill>
                <a:latin typeface="Calibri" panose="020F0502020204030204" pitchFamily="34" charset="0"/>
              </a:rPr>
              <a:t>to take advantage </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SQL Federation provides support</a:t>
            </a:r>
            <a:endParaRPr lang="en-IE" dirty="0">
              <a:solidFill>
                <a:schemeClr val="bg1"/>
              </a:solidFill>
              <a:latin typeface="Calibri" panose="020F0502020204030204" pitchFamily="34" charset="0"/>
            </a:endParaRPr>
          </a:p>
          <a:p>
            <a:pPr lvl="1"/>
            <a:r>
              <a:rPr lang="en-US" dirty="0" smtClean="0">
                <a:solidFill>
                  <a:schemeClr val="bg1"/>
                </a:solidFill>
                <a:latin typeface="Calibri" panose="020F0502020204030204" pitchFamily="34" charset="0"/>
              </a:rPr>
              <a:t>you </a:t>
            </a:r>
            <a:r>
              <a:rPr lang="en-US" dirty="0">
                <a:solidFill>
                  <a:schemeClr val="bg1"/>
                </a:solidFill>
                <a:latin typeface="Calibri" panose="020F0502020204030204" pitchFamily="34" charset="0"/>
              </a:rPr>
              <a:t>can do scale-out </a:t>
            </a:r>
            <a:r>
              <a:rPr lang="en-US" dirty="0" smtClean="0">
                <a:solidFill>
                  <a:schemeClr val="bg1"/>
                </a:solidFill>
                <a:latin typeface="Calibri" panose="020F0502020204030204" pitchFamily="34" charset="0"/>
              </a:rPr>
              <a:t>manually</a:t>
            </a:r>
            <a:endParaRPr lang="en-IE" dirty="0">
              <a:solidFill>
                <a:schemeClr val="bg1"/>
              </a:solidFill>
              <a:latin typeface="Calibri" panose="020F0502020204030204" pitchFamily="34" charset="0"/>
            </a:endParaRPr>
          </a:p>
          <a:p>
            <a:pPr lvl="1"/>
            <a:r>
              <a:rPr lang="en-US" dirty="0">
                <a:solidFill>
                  <a:schemeClr val="bg1"/>
                </a:solidFill>
                <a:latin typeface="Calibri" panose="020F0502020204030204" pitchFamily="34" charset="0"/>
              </a:rPr>
              <a:t>Effective scale/load testing is important to understand how to federate</a:t>
            </a:r>
            <a:endParaRPr lang="en-IE" dirty="0">
              <a:solidFill>
                <a:schemeClr val="bg1"/>
              </a:solidFill>
              <a:latin typeface="Calibri" panose="020F0502020204030204" pitchFamily="34" charset="0"/>
            </a:endParaRPr>
          </a:p>
          <a:p>
            <a:pPr marL="0" indent="0">
              <a:buNone/>
            </a:pPr>
            <a:endParaRPr lang="en-US" dirty="0" smtClean="0">
              <a:solidFill>
                <a:schemeClr val="bg1"/>
              </a:solidFill>
              <a:latin typeface="Calibri" panose="020F0502020204030204" pitchFamily="34" charset="0"/>
            </a:endParaRPr>
          </a:p>
          <a:p>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81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 y="8400"/>
            <a:ext cx="9145190" cy="1399032"/>
          </a:xfrm>
        </p:spPr>
        <p:txBody>
          <a:bodyPr>
            <a:normAutofit/>
          </a:bodyPr>
          <a:lstStyle/>
          <a:p>
            <a:r>
              <a:rPr lang="en-US" sz="4400" dirty="0">
                <a:ln w="6350">
                  <a:noFill/>
                </a:ln>
                <a:solidFill>
                  <a:schemeClr val="bg1"/>
                </a:solidFill>
                <a:effectLst/>
                <a:latin typeface="Calibri" panose="020F0502020204030204" pitchFamily="34" charset="0"/>
              </a:rPr>
              <a:t>SQL Federation features</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type="body" sz="quarter" idx="10"/>
          </p:nvPr>
        </p:nvSpPr>
        <p:spPr>
          <a:xfrm>
            <a:off x="389436" y="1325879"/>
            <a:ext cx="8363938" cy="4979825"/>
          </a:xfrm>
        </p:spPr>
        <p:txBody>
          <a:bodyPr>
            <a:normAutofit lnSpcReduction="10000"/>
          </a:bodyPr>
          <a:lstStyle/>
          <a:p>
            <a:r>
              <a:rPr lang="en-US" dirty="0" smtClean="0">
                <a:solidFill>
                  <a:schemeClr val="bg1"/>
                </a:solidFill>
                <a:latin typeface="Calibri" panose="020F0502020204030204" pitchFamily="34" charset="0"/>
              </a:rPr>
              <a:t>Provides Scale-Out Support in SQL Database</a:t>
            </a:r>
          </a:p>
          <a:p>
            <a:pPr lvl="1"/>
            <a:r>
              <a:rPr lang="en-US" dirty="0">
                <a:solidFill>
                  <a:schemeClr val="bg1"/>
                </a:solidFill>
                <a:latin typeface="Calibri" panose="020F0502020204030204" pitchFamily="34" charset="0"/>
              </a:rPr>
              <a:t>Partition data and load across </a:t>
            </a:r>
            <a:r>
              <a:rPr lang="en-US" b="1" dirty="0">
                <a:solidFill>
                  <a:schemeClr val="bg1"/>
                </a:solidFill>
                <a:latin typeface="Calibri" panose="020F0502020204030204" pitchFamily="34" charset="0"/>
              </a:rPr>
              <a:t>many</a:t>
            </a:r>
            <a:r>
              <a:rPr lang="en-US" dirty="0">
                <a:solidFill>
                  <a:schemeClr val="bg1"/>
                </a:solidFill>
                <a:latin typeface="Calibri" panose="020F0502020204030204" pitchFamily="34" charset="0"/>
              </a:rPr>
              <a:t> servers</a:t>
            </a:r>
          </a:p>
          <a:p>
            <a:pPr lvl="1"/>
            <a:r>
              <a:rPr lang="en-US" dirty="0">
                <a:solidFill>
                  <a:schemeClr val="bg1"/>
                </a:solidFill>
                <a:latin typeface="Calibri" panose="020F0502020204030204" pitchFamily="34" charset="0"/>
              </a:rPr>
              <a:t>Bring computational resources of </a:t>
            </a:r>
            <a:r>
              <a:rPr lang="en-US" b="1" dirty="0">
                <a:solidFill>
                  <a:schemeClr val="bg1"/>
                </a:solidFill>
                <a:latin typeface="Calibri" panose="020F0502020204030204" pitchFamily="34" charset="0"/>
              </a:rPr>
              <a:t>many</a:t>
            </a:r>
            <a:r>
              <a:rPr lang="en-US" dirty="0">
                <a:solidFill>
                  <a:schemeClr val="bg1"/>
                </a:solidFill>
                <a:latin typeface="Calibri" panose="020F0502020204030204" pitchFamily="34" charset="0"/>
              </a:rPr>
              <a:t> to </a:t>
            </a:r>
            <a:r>
              <a:rPr lang="en-US" dirty="0" smtClean="0">
                <a:solidFill>
                  <a:schemeClr val="bg1"/>
                </a:solidFill>
                <a:latin typeface="Calibri" panose="020F0502020204030204" pitchFamily="34" charset="0"/>
              </a:rPr>
              <a:t>bear</a:t>
            </a:r>
          </a:p>
          <a:p>
            <a:r>
              <a:rPr lang="en-US" dirty="0" smtClean="0">
                <a:solidFill>
                  <a:schemeClr val="bg1"/>
                </a:solidFill>
                <a:latin typeface="Calibri" panose="020F0502020204030204" pitchFamily="34" charset="0"/>
              </a:rPr>
              <a:t>Take advantage of elastic provisioning of databases</a:t>
            </a:r>
          </a:p>
          <a:p>
            <a:r>
              <a:rPr lang="en-US" dirty="0" smtClean="0">
                <a:solidFill>
                  <a:schemeClr val="bg1"/>
                </a:solidFill>
                <a:latin typeface="Calibri" panose="020F0502020204030204" pitchFamily="34" charset="0"/>
              </a:rPr>
              <a:t>Pay as you go benefits</a:t>
            </a:r>
          </a:p>
          <a:p>
            <a:r>
              <a:rPr lang="en-US" dirty="0" smtClean="0">
                <a:solidFill>
                  <a:schemeClr val="bg1"/>
                </a:solidFill>
                <a:latin typeface="Calibri" panose="020F0502020204030204" pitchFamily="34" charset="0"/>
              </a:rPr>
              <a:t>Zero physical administration</a:t>
            </a:r>
          </a:p>
          <a:p>
            <a:r>
              <a:rPr lang="en-US" dirty="0" smtClean="0">
                <a:solidFill>
                  <a:schemeClr val="bg1"/>
                </a:solidFill>
                <a:latin typeface="Calibri" panose="020F0502020204030204" pitchFamily="34" charset="0"/>
              </a:rPr>
              <a:t>Federation includes</a:t>
            </a:r>
          </a:p>
          <a:p>
            <a:pPr lvl="1"/>
            <a:r>
              <a:rPr lang="en-US" dirty="0" smtClean="0">
                <a:solidFill>
                  <a:schemeClr val="bg1"/>
                </a:solidFill>
                <a:latin typeface="Calibri" panose="020F0502020204030204" pitchFamily="34" charset="0"/>
              </a:rPr>
              <a:t>Robust Connection Management</a:t>
            </a:r>
          </a:p>
          <a:p>
            <a:pPr lvl="1"/>
            <a:r>
              <a:rPr lang="en-US" dirty="0" smtClean="0">
                <a:solidFill>
                  <a:schemeClr val="bg1"/>
                </a:solidFill>
                <a:latin typeface="Calibri" panose="020F0502020204030204" pitchFamily="34" charset="0"/>
              </a:rPr>
              <a:t>Online repartition operations</a:t>
            </a:r>
          </a:p>
          <a:p>
            <a:pPr lvl="1"/>
            <a:r>
              <a:rPr lang="en-US" dirty="0" smtClean="0">
                <a:solidFill>
                  <a:schemeClr val="bg1"/>
                </a:solidFill>
                <a:latin typeface="Calibri" panose="020F0502020204030204" pitchFamily="34" charset="0"/>
              </a:rPr>
              <a:t>Split and Merge Databases</a:t>
            </a:r>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319321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lIns="64008" tIns="32004" rIns="64008" bIns="32004"/>
          <a:lstStyle/>
          <a:p>
            <a:r>
              <a:rPr lang="en-US" sz="4400" dirty="0" smtClean="0">
                <a:ln w="6350">
                  <a:noFill/>
                </a:ln>
                <a:solidFill>
                  <a:schemeClr val="bg1"/>
                </a:solidFill>
                <a:effectLst/>
                <a:latin typeface="Calibri" panose="020F0502020204030204" pitchFamily="34" charset="0"/>
              </a:rPr>
              <a:t>    SQL </a:t>
            </a:r>
            <a:r>
              <a:rPr lang="en-US" sz="4400" dirty="0">
                <a:ln w="6350">
                  <a:noFill/>
                </a:ln>
                <a:solidFill>
                  <a:schemeClr val="bg1"/>
                </a:solidFill>
                <a:effectLst/>
                <a:latin typeface="Calibri" panose="020F0502020204030204" pitchFamily="34" charset="0"/>
              </a:rPr>
              <a:t>Federation </a:t>
            </a:r>
            <a:r>
              <a:rPr lang="en-US" sz="4400" dirty="0">
                <a:ln w="6350">
                  <a:noFill/>
                </a:ln>
                <a:solidFill>
                  <a:schemeClr val="bg1"/>
                </a:solidFill>
                <a:effectLst/>
                <a:latin typeface="Calibri" panose="020F0502020204030204" pitchFamily="34" charset="0"/>
              </a:rPr>
              <a:t>features </a:t>
            </a:r>
            <a:r>
              <a:rPr lang="en-US" sz="4400" dirty="0">
                <a:ln w="6350">
                  <a:noFill/>
                </a:ln>
                <a:solidFill>
                  <a:schemeClr val="bg1"/>
                </a:solidFill>
                <a:effectLst/>
                <a:latin typeface="Calibri" panose="020F0502020204030204" pitchFamily="34" charset="0"/>
              </a:rPr>
              <a:t>(cont.)</a:t>
            </a:r>
            <a:endParaRPr lang="en-US" sz="4400" dirty="0">
              <a:ln w="6350">
                <a:noFill/>
              </a:ln>
              <a:solidFill>
                <a:schemeClr val="bg1"/>
              </a:solidFill>
              <a:effectLst/>
              <a:latin typeface="Calibri" panose="020F0502020204030204" pitchFamily="34"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386972538"/>
              </p:ext>
            </p:extLst>
          </p:nvPr>
        </p:nvGraphicFramePr>
        <p:xfrm>
          <a:off x="4572000" y="1628800"/>
          <a:ext cx="4189016" cy="435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a:xfrm>
            <a:off x="251520" y="1567078"/>
            <a:ext cx="4230202" cy="4886258"/>
          </a:xfrm>
        </p:spPr>
        <p:txBody>
          <a:bodyPr lIns="64008" tIns="32004" rIns="64008" bIns="32004">
            <a:normAutofit/>
          </a:bodyPr>
          <a:lstStyle/>
          <a:p>
            <a:r>
              <a:rPr lang="en-US" dirty="0" smtClean="0">
                <a:solidFill>
                  <a:schemeClr val="bg1"/>
                </a:solidFill>
                <a:latin typeface="Calibri" panose="020F0502020204030204" pitchFamily="34" charset="0"/>
              </a:rPr>
              <a:t>Integrated database </a:t>
            </a:r>
            <a:r>
              <a:rPr lang="en-US" dirty="0" err="1" smtClean="0">
                <a:solidFill>
                  <a:schemeClr val="bg1"/>
                </a:solidFill>
                <a:latin typeface="Calibri" panose="020F0502020204030204" pitchFamily="34" charset="0"/>
              </a:rPr>
              <a:t>sharding</a:t>
            </a:r>
            <a:r>
              <a:rPr lang="en-US" dirty="0" smtClean="0">
                <a:solidFill>
                  <a:schemeClr val="bg1"/>
                </a:solidFill>
                <a:latin typeface="Calibri" panose="020F0502020204030204" pitchFamily="34" charset="0"/>
              </a:rPr>
              <a:t> that can scale to hundreds of nodes</a:t>
            </a:r>
          </a:p>
          <a:p>
            <a:r>
              <a:rPr lang="en-US" dirty="0" smtClean="0">
                <a:solidFill>
                  <a:schemeClr val="bg1"/>
                </a:solidFill>
                <a:latin typeface="Calibri" panose="020F0502020204030204" pitchFamily="34" charset="0"/>
              </a:rPr>
              <a:t>Multi-tenancy via flexible repartitioning</a:t>
            </a:r>
          </a:p>
          <a:p>
            <a:r>
              <a:rPr lang="en-US" dirty="0" smtClean="0">
                <a:solidFill>
                  <a:schemeClr val="bg1"/>
                </a:solidFill>
                <a:latin typeface="Calibri" panose="020F0502020204030204" pitchFamily="34" charset="0"/>
              </a:rPr>
              <a:t>Online split operations to minimize downtime</a:t>
            </a:r>
          </a:p>
          <a:p>
            <a:r>
              <a:rPr lang="en-US" dirty="0" smtClean="0">
                <a:solidFill>
                  <a:schemeClr val="bg1"/>
                </a:solidFill>
                <a:latin typeface="Calibri" panose="020F0502020204030204" pitchFamily="34" charset="0"/>
              </a:rPr>
              <a:t>Automatic data discovery regardless of changes in how data is partitioned</a:t>
            </a:r>
            <a:br>
              <a:rPr lang="en-US" dirty="0" smtClean="0">
                <a:solidFill>
                  <a:schemeClr val="bg1"/>
                </a:solidFill>
                <a:latin typeface="Calibri" panose="020F0502020204030204" pitchFamily="34" charset="0"/>
              </a:rPr>
            </a:br>
            <a:endParaRPr lang="en-US" dirty="0" smtClean="0">
              <a:solidFill>
                <a:schemeClr val="bg1"/>
              </a:solidFill>
              <a:latin typeface="Calibri" panose="020F0502020204030204" pitchFamily="34" charset="0"/>
            </a:endParaRPr>
          </a:p>
          <a:p>
            <a:pPr lvl="1"/>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116070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lIns="64008" tIns="32004" rIns="64008" bIns="32004"/>
          <a:lstStyle/>
          <a:p>
            <a:r>
              <a:rPr lang="en-US" sz="4400" dirty="0" smtClean="0">
                <a:ln w="6350">
                  <a:noFill/>
                </a:ln>
                <a:solidFill>
                  <a:schemeClr val="bg1"/>
                </a:solidFill>
                <a:effectLst/>
                <a:latin typeface="Calibri" panose="020F0502020204030204" pitchFamily="34" charset="0"/>
              </a:rPr>
              <a:t>   SQL </a:t>
            </a:r>
            <a:r>
              <a:rPr lang="en-US" sz="4400" dirty="0">
                <a:ln w="6350">
                  <a:noFill/>
                </a:ln>
                <a:solidFill>
                  <a:schemeClr val="bg1"/>
                </a:solidFill>
                <a:effectLst/>
                <a:latin typeface="Calibri" panose="020F0502020204030204" pitchFamily="34" charset="0"/>
              </a:rPr>
              <a:t>Federation features (</a:t>
            </a:r>
            <a:r>
              <a:rPr lang="en-US" sz="4400" dirty="0">
                <a:ln w="6350">
                  <a:noFill/>
                </a:ln>
                <a:solidFill>
                  <a:schemeClr val="bg1"/>
                </a:solidFill>
                <a:effectLst/>
                <a:latin typeface="Calibri" panose="020F0502020204030204" pitchFamily="34" charset="0"/>
              </a:rPr>
              <a:t>cont</a:t>
            </a:r>
            <a:r>
              <a:rPr lang="en-US" sz="4400" dirty="0">
                <a:ln w="6350">
                  <a:noFill/>
                </a:ln>
                <a:solidFill>
                  <a:schemeClr val="bg1"/>
                </a:solidFill>
                <a:effectLst/>
                <a:latin typeface="Calibri" panose="020F0502020204030204" pitchFamily="34" charset="0"/>
              </a:rPr>
              <a:t>.)</a:t>
            </a:r>
            <a:endParaRPr lang="en-US" sz="4400" dirty="0">
              <a:ln w="6350">
                <a:noFill/>
              </a:ln>
              <a:solidFill>
                <a:schemeClr val="bg1"/>
              </a:solidFill>
              <a:effectLst/>
              <a:latin typeface="Calibri" panose="020F0502020204030204" pitchFamily="34" charset="0"/>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0150809"/>
              </p:ext>
            </p:extLst>
          </p:nvPr>
        </p:nvGraphicFramePr>
        <p:xfrm>
          <a:off x="4572000" y="1628800"/>
          <a:ext cx="4189016" cy="435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a:xfrm>
            <a:off x="251520" y="1567078"/>
            <a:ext cx="4230202" cy="4886258"/>
          </a:xfrm>
        </p:spPr>
        <p:txBody>
          <a:bodyPr lIns="64008" tIns="32004" rIns="64008" bIns="32004">
            <a:normAutofit fontScale="92500"/>
          </a:bodyPr>
          <a:lstStyle/>
          <a:p>
            <a:r>
              <a:rPr lang="en-IE" dirty="0">
                <a:solidFill>
                  <a:schemeClr val="bg1"/>
                </a:solidFill>
                <a:latin typeface="Calibri" panose="020F0502020204030204" pitchFamily="34" charset="0"/>
              </a:rPr>
              <a:t>A logical database can contain multiple federations</a:t>
            </a:r>
          </a:p>
          <a:p>
            <a:r>
              <a:rPr lang="en-IE" dirty="0">
                <a:solidFill>
                  <a:schemeClr val="bg1"/>
                </a:solidFill>
                <a:latin typeface="Calibri" panose="020F0502020204030204" pitchFamily="34" charset="0"/>
              </a:rPr>
              <a:t>Distribution scheme supports </a:t>
            </a:r>
            <a:r>
              <a:rPr lang="en-IE" dirty="0" err="1">
                <a:solidFill>
                  <a:schemeClr val="bg1"/>
                </a:solidFill>
                <a:latin typeface="Calibri" panose="020F0502020204030204" pitchFamily="34" charset="0"/>
              </a:rPr>
              <a:t>int</a:t>
            </a:r>
            <a:r>
              <a:rPr lang="en-IE" dirty="0">
                <a:solidFill>
                  <a:schemeClr val="bg1"/>
                </a:solidFill>
                <a:latin typeface="Calibri" panose="020F0502020204030204" pitchFamily="34" charset="0"/>
              </a:rPr>
              <a:t>, </a:t>
            </a:r>
            <a:r>
              <a:rPr lang="en-IE" dirty="0" err="1">
                <a:solidFill>
                  <a:schemeClr val="bg1"/>
                </a:solidFill>
                <a:latin typeface="Calibri" panose="020F0502020204030204" pitchFamily="34" charset="0"/>
              </a:rPr>
              <a:t>bigint</a:t>
            </a:r>
            <a:r>
              <a:rPr lang="en-IE" dirty="0">
                <a:solidFill>
                  <a:schemeClr val="bg1"/>
                </a:solidFill>
                <a:latin typeface="Calibri" panose="020F0502020204030204" pitchFamily="34" charset="0"/>
              </a:rPr>
              <a:t>, </a:t>
            </a:r>
            <a:r>
              <a:rPr lang="en-IE" dirty="0" err="1">
                <a:solidFill>
                  <a:schemeClr val="bg1"/>
                </a:solidFill>
                <a:latin typeface="Calibri" panose="020F0502020204030204" pitchFamily="34" charset="0"/>
              </a:rPr>
              <a:t>guid</a:t>
            </a:r>
            <a:r>
              <a:rPr lang="en-IE" dirty="0">
                <a:solidFill>
                  <a:schemeClr val="bg1"/>
                </a:solidFill>
                <a:latin typeface="Calibri" panose="020F0502020204030204" pitchFamily="34" charset="0"/>
              </a:rPr>
              <a:t>, and </a:t>
            </a:r>
            <a:r>
              <a:rPr lang="en-IE" dirty="0" err="1">
                <a:solidFill>
                  <a:schemeClr val="bg1"/>
                </a:solidFill>
                <a:latin typeface="Calibri" panose="020F0502020204030204" pitchFamily="34" charset="0"/>
              </a:rPr>
              <a:t>varbinary</a:t>
            </a:r>
            <a:r>
              <a:rPr lang="en-IE" dirty="0">
                <a:solidFill>
                  <a:schemeClr val="bg1"/>
                </a:solidFill>
                <a:latin typeface="Calibri" panose="020F0502020204030204" pitchFamily="34" charset="0"/>
              </a:rPr>
              <a:t> types</a:t>
            </a:r>
          </a:p>
          <a:p>
            <a:r>
              <a:rPr lang="en-IE" dirty="0">
                <a:solidFill>
                  <a:schemeClr val="bg1"/>
                </a:solidFill>
                <a:latin typeface="Calibri" panose="020F0502020204030204" pitchFamily="34" charset="0"/>
              </a:rPr>
              <a:t>Filtering routes connection to appropriate shard regardless of changes in partitions</a:t>
            </a:r>
          </a:p>
          <a:p>
            <a:r>
              <a:rPr lang="en-IE" dirty="0">
                <a:solidFill>
                  <a:schemeClr val="bg1"/>
                </a:solidFill>
                <a:latin typeface="Calibri" panose="020F0502020204030204" pitchFamily="34" charset="0"/>
              </a:rPr>
              <a:t>Merge, fan-out queries and automatic distribution of schema changes not supported in initial release</a:t>
            </a:r>
          </a:p>
          <a:p>
            <a:pPr lvl="1"/>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43606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768"/>
            <a:ext cx="8686800" cy="1399032"/>
          </a:xfrm>
        </p:spPr>
        <p:txBody>
          <a:bodyPr>
            <a:normAutofit/>
          </a:bodyPr>
          <a:lstStyle/>
          <a:p>
            <a:r>
              <a:rPr lang="en-US" sz="4400" dirty="0">
                <a:ln w="6350">
                  <a:noFill/>
                </a:ln>
                <a:solidFill>
                  <a:schemeClr val="bg1"/>
                </a:solidFill>
                <a:effectLst/>
                <a:latin typeface="Calibri" panose="020F0502020204030204" pitchFamily="34" charset="0"/>
              </a:rPr>
              <a:t>SQL Federation: Concepts</a:t>
            </a:r>
            <a:endParaRPr lang="en-US"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a:xfrm>
            <a:off x="290350" y="1447800"/>
            <a:ext cx="5653608" cy="5005536"/>
          </a:xfrm>
        </p:spPr>
        <p:txBody>
          <a:bodyPr>
            <a:noAutofit/>
          </a:bodyPr>
          <a:lstStyle/>
          <a:p>
            <a:r>
              <a:rPr lang="en-US" sz="2400" b="1" dirty="0" smtClean="0">
                <a:solidFill>
                  <a:schemeClr val="bg1"/>
                </a:solidFill>
                <a:latin typeface="Calibri" panose="020F0502020204030204" pitchFamily="34" charset="0"/>
              </a:rPr>
              <a:t>Federation</a:t>
            </a:r>
          </a:p>
          <a:p>
            <a:pPr lvl="1"/>
            <a:r>
              <a:rPr lang="en-US" sz="1800" dirty="0" smtClean="0">
                <a:solidFill>
                  <a:schemeClr val="bg1"/>
                </a:solidFill>
                <a:latin typeface="Calibri" panose="020F0502020204030204" pitchFamily="34" charset="0"/>
              </a:rPr>
              <a:t>Represents the data being partitioned</a:t>
            </a:r>
          </a:p>
          <a:p>
            <a:r>
              <a:rPr lang="en-US" sz="2400" b="1" dirty="0" smtClean="0">
                <a:solidFill>
                  <a:schemeClr val="bg1"/>
                </a:solidFill>
                <a:latin typeface="Calibri" panose="020F0502020204030204" pitchFamily="34" charset="0"/>
              </a:rPr>
              <a:t>Federation </a:t>
            </a:r>
            <a:r>
              <a:rPr lang="en-US" sz="2400" b="1" dirty="0">
                <a:solidFill>
                  <a:schemeClr val="bg1"/>
                </a:solidFill>
                <a:latin typeface="Calibri" panose="020F0502020204030204" pitchFamily="34" charset="0"/>
              </a:rPr>
              <a:t>(</a:t>
            </a:r>
            <a:r>
              <a:rPr lang="en-US" sz="2400" b="1" dirty="0" smtClean="0">
                <a:solidFill>
                  <a:schemeClr val="bg1"/>
                </a:solidFill>
                <a:latin typeface="Calibri" panose="020F0502020204030204" pitchFamily="34" charset="0"/>
              </a:rPr>
              <a:t>Distribution) Key</a:t>
            </a:r>
          </a:p>
          <a:p>
            <a:pPr lvl="1"/>
            <a:r>
              <a:rPr lang="en-US" sz="1800" dirty="0" smtClean="0">
                <a:solidFill>
                  <a:schemeClr val="bg1"/>
                </a:solidFill>
                <a:latin typeface="Calibri" panose="020F0502020204030204" pitchFamily="34" charset="0"/>
              </a:rPr>
              <a:t>The value that determines the routing of a piece of data to a particular Shard</a:t>
            </a:r>
          </a:p>
          <a:p>
            <a:r>
              <a:rPr lang="en-US" sz="2400" b="1" dirty="0" smtClean="0">
                <a:solidFill>
                  <a:schemeClr val="bg1"/>
                </a:solidFill>
                <a:latin typeface="Calibri" panose="020F0502020204030204" pitchFamily="34" charset="0"/>
              </a:rPr>
              <a:t>Atomic Unit</a:t>
            </a:r>
          </a:p>
          <a:p>
            <a:pPr lvl="1"/>
            <a:r>
              <a:rPr lang="en-US" sz="1800" dirty="0" smtClean="0">
                <a:solidFill>
                  <a:schemeClr val="bg1"/>
                </a:solidFill>
                <a:latin typeface="Calibri" panose="020F0502020204030204" pitchFamily="34" charset="0"/>
              </a:rPr>
              <a:t>All rows with the same federation key value: always together!</a:t>
            </a:r>
          </a:p>
          <a:p>
            <a:r>
              <a:rPr lang="en-US" sz="2400" b="1" dirty="0" smtClean="0">
                <a:solidFill>
                  <a:schemeClr val="bg1"/>
                </a:solidFill>
                <a:latin typeface="Calibri" panose="020F0502020204030204" pitchFamily="34" charset="0"/>
              </a:rPr>
              <a:t>Federation Member (aka Shard)</a:t>
            </a:r>
          </a:p>
          <a:p>
            <a:pPr lvl="1"/>
            <a:r>
              <a:rPr lang="en-US" sz="1800" dirty="0" smtClean="0">
                <a:solidFill>
                  <a:schemeClr val="bg1"/>
                </a:solidFill>
                <a:latin typeface="Calibri" panose="020F0502020204030204" pitchFamily="34" charset="0"/>
              </a:rPr>
              <a:t>A physical container for a range of atomic units</a:t>
            </a:r>
          </a:p>
          <a:p>
            <a:r>
              <a:rPr lang="en-US" sz="2400" b="1" dirty="0" smtClean="0">
                <a:solidFill>
                  <a:schemeClr val="bg1"/>
                </a:solidFill>
                <a:latin typeface="Calibri" panose="020F0502020204030204" pitchFamily="34" charset="0"/>
              </a:rPr>
              <a:t>Federation Root</a:t>
            </a:r>
          </a:p>
          <a:p>
            <a:pPr lvl="1"/>
            <a:r>
              <a:rPr lang="en-US" sz="1800" dirty="0" smtClean="0">
                <a:solidFill>
                  <a:schemeClr val="bg1"/>
                </a:solidFill>
                <a:latin typeface="Calibri" panose="020F0502020204030204" pitchFamily="34" charset="0"/>
              </a:rPr>
              <a:t>The database that houses federation directory</a:t>
            </a:r>
            <a:endParaRPr lang="en-US" sz="1800" dirty="0">
              <a:solidFill>
                <a:schemeClr val="bg1"/>
              </a:solidFill>
              <a:latin typeface="Calibri" panose="020F0502020204030204" pitchFamily="34" charset="0"/>
            </a:endParaRPr>
          </a:p>
        </p:txBody>
      </p:sp>
      <p:sp>
        <p:nvSpPr>
          <p:cNvPr id="5" name="Rounded Rectangle 4"/>
          <p:cNvSpPr/>
          <p:nvPr/>
        </p:nvSpPr>
        <p:spPr bwMode="auto">
          <a:xfrm>
            <a:off x="5943958" y="2102768"/>
            <a:ext cx="3029739" cy="46482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smtClean="0">
              <a:solidFill>
                <a:schemeClr val="bg1"/>
              </a:solidFill>
              <a:latin typeface="Calibri" panose="020F0502020204030204" pitchFamily="34" charset="0"/>
            </a:endParaRPr>
          </a:p>
        </p:txBody>
      </p:sp>
      <p:sp>
        <p:nvSpPr>
          <p:cNvPr id="4" name="Flowchart: Magnetic Disk 3"/>
          <p:cNvSpPr/>
          <p:nvPr/>
        </p:nvSpPr>
        <p:spPr bwMode="auto">
          <a:xfrm>
            <a:off x="6998364" y="1340768"/>
            <a:ext cx="914638" cy="838200"/>
          </a:xfrm>
          <a:prstGeom prst="flowChartMagneticDisk">
            <a:avLst/>
          </a:prstGeom>
          <a:ln>
            <a:solidFill>
              <a:schemeClr val="bg1">
                <a:alpha val="24000"/>
              </a:schemeClr>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Calibri" panose="020F0502020204030204" pitchFamily="34" charset="0"/>
              </a:rPr>
              <a:t>Root</a:t>
            </a:r>
          </a:p>
        </p:txBody>
      </p:sp>
      <p:sp>
        <p:nvSpPr>
          <p:cNvPr id="6" name="TextBox 5"/>
          <p:cNvSpPr txBox="1"/>
          <p:nvPr/>
        </p:nvSpPr>
        <p:spPr>
          <a:xfrm>
            <a:off x="6229781" y="2239930"/>
            <a:ext cx="2515255" cy="276999"/>
          </a:xfrm>
          <a:prstGeom prst="rect">
            <a:avLst/>
          </a:prstGeom>
          <a:noFill/>
        </p:spPr>
        <p:txBody>
          <a:bodyPr wrap="square" lIns="0" tIns="0" rIns="0" bIns="0" rtlCol="0">
            <a:spAutoFit/>
          </a:bodyPr>
          <a:lstStyle/>
          <a:p>
            <a:pPr algn="ctr"/>
            <a:r>
              <a:rPr lang="en-US" b="1" dirty="0" smtClean="0">
                <a:solidFill>
                  <a:schemeClr val="bg1"/>
                </a:solidFill>
                <a:latin typeface="Calibri" panose="020F0502020204030204" pitchFamily="34" charset="0"/>
              </a:rPr>
              <a:t>Federation “</a:t>
            </a:r>
            <a:r>
              <a:rPr lang="en-US" b="1" dirty="0" err="1" smtClean="0">
                <a:solidFill>
                  <a:schemeClr val="bg1"/>
                </a:solidFill>
                <a:latin typeface="Calibri" panose="020F0502020204030204" pitchFamily="34" charset="0"/>
              </a:rPr>
              <a:t>CustData</a:t>
            </a:r>
            <a:r>
              <a:rPr lang="en-US" b="1" dirty="0" smtClean="0">
                <a:solidFill>
                  <a:schemeClr val="bg1"/>
                </a:solidFill>
                <a:latin typeface="Calibri" panose="020F0502020204030204" pitchFamily="34" charset="0"/>
              </a:rPr>
              <a:t>”</a:t>
            </a:r>
          </a:p>
        </p:txBody>
      </p:sp>
      <p:sp>
        <p:nvSpPr>
          <p:cNvPr id="7" name="Flowchart: Magnetic Disk 6"/>
          <p:cNvSpPr/>
          <p:nvPr/>
        </p:nvSpPr>
        <p:spPr bwMode="auto">
          <a:xfrm>
            <a:off x="6229781" y="2940968"/>
            <a:ext cx="2515255" cy="1143000"/>
          </a:xfrm>
          <a:prstGeom prst="flowChartMagneticDisk">
            <a:avLst/>
          </a:prstGeom>
          <a:ln>
            <a:solidFill>
              <a:schemeClr val="tx1">
                <a:alpha val="42000"/>
              </a:schemeClr>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8" name="TextBox 7"/>
          <p:cNvSpPr txBox="1"/>
          <p:nvPr/>
        </p:nvSpPr>
        <p:spPr>
          <a:xfrm>
            <a:off x="6401276" y="3001930"/>
            <a:ext cx="2172266" cy="215444"/>
          </a:xfrm>
          <a:prstGeom prst="rect">
            <a:avLst/>
          </a:prstGeom>
          <a:noFill/>
        </p:spPr>
        <p:txBody>
          <a:bodyPr wrap="square" lIns="0" tIns="0" rIns="0" bIns="0" rtlCol="0">
            <a:spAutoFit/>
          </a:bodyPr>
          <a:lstStyle/>
          <a:p>
            <a:pPr algn="ctr"/>
            <a:r>
              <a:rPr lang="en-US" sz="1400" dirty="0" smtClean="0">
                <a:solidFill>
                  <a:schemeClr val="bg1"/>
                </a:solidFill>
                <a:latin typeface="Calibri" panose="020F0502020204030204" pitchFamily="34" charset="0"/>
              </a:rPr>
              <a:t>Member: PK [min, 100)</a:t>
            </a:r>
          </a:p>
        </p:txBody>
      </p:sp>
      <p:sp>
        <p:nvSpPr>
          <p:cNvPr id="9" name="Rectangle 8"/>
          <p:cNvSpPr/>
          <p:nvPr/>
        </p:nvSpPr>
        <p:spPr bwMode="auto">
          <a:xfrm>
            <a:off x="6327404" y="33981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10" name="TextBox 9"/>
          <p:cNvSpPr txBox="1"/>
          <p:nvPr/>
        </p:nvSpPr>
        <p:spPr>
          <a:xfrm>
            <a:off x="6327405" y="34286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PK=5</a:t>
            </a:r>
          </a:p>
        </p:txBody>
      </p:sp>
      <p:sp>
        <p:nvSpPr>
          <p:cNvPr id="12" name="Rectangle 11"/>
          <p:cNvSpPr/>
          <p:nvPr/>
        </p:nvSpPr>
        <p:spPr bwMode="auto">
          <a:xfrm>
            <a:off x="7184877" y="33981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13" name="Rectangle 12"/>
          <p:cNvSpPr/>
          <p:nvPr/>
        </p:nvSpPr>
        <p:spPr bwMode="auto">
          <a:xfrm>
            <a:off x="7985186" y="33981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14" name="TextBox 13"/>
          <p:cNvSpPr txBox="1"/>
          <p:nvPr/>
        </p:nvSpPr>
        <p:spPr>
          <a:xfrm>
            <a:off x="7184877" y="34286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PK=25</a:t>
            </a:r>
          </a:p>
        </p:txBody>
      </p:sp>
      <p:sp>
        <p:nvSpPr>
          <p:cNvPr id="15" name="TextBox 14"/>
          <p:cNvSpPr txBox="1"/>
          <p:nvPr/>
        </p:nvSpPr>
        <p:spPr>
          <a:xfrm>
            <a:off x="7985186" y="34286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PK=35</a:t>
            </a:r>
          </a:p>
        </p:txBody>
      </p:sp>
      <p:sp>
        <p:nvSpPr>
          <p:cNvPr id="16" name="Flowchart: Magnetic Disk 15"/>
          <p:cNvSpPr/>
          <p:nvPr/>
        </p:nvSpPr>
        <p:spPr bwMode="auto">
          <a:xfrm>
            <a:off x="6229781" y="4160168"/>
            <a:ext cx="2515255" cy="1143000"/>
          </a:xfrm>
          <a:prstGeom prst="flowChartMagneticDisk">
            <a:avLst/>
          </a:prstGeom>
          <a:ln>
            <a:solidFill>
              <a:schemeClr val="tx1">
                <a:alpha val="42000"/>
              </a:schemeClr>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17" name="TextBox 16"/>
          <p:cNvSpPr txBox="1"/>
          <p:nvPr/>
        </p:nvSpPr>
        <p:spPr>
          <a:xfrm>
            <a:off x="6401276" y="4221130"/>
            <a:ext cx="2172266" cy="215444"/>
          </a:xfrm>
          <a:prstGeom prst="rect">
            <a:avLst/>
          </a:prstGeom>
          <a:noFill/>
        </p:spPr>
        <p:txBody>
          <a:bodyPr wrap="square" lIns="0" tIns="0" rIns="0" bIns="0" rtlCol="0">
            <a:spAutoFit/>
          </a:bodyPr>
          <a:lstStyle/>
          <a:p>
            <a:pPr algn="ctr"/>
            <a:r>
              <a:rPr lang="en-US" sz="1400" dirty="0" smtClean="0">
                <a:solidFill>
                  <a:schemeClr val="bg1"/>
                </a:solidFill>
                <a:latin typeface="Calibri" panose="020F0502020204030204" pitchFamily="34" charset="0"/>
              </a:rPr>
              <a:t>Member: PK [100, 488)</a:t>
            </a:r>
          </a:p>
        </p:txBody>
      </p:sp>
      <p:sp>
        <p:nvSpPr>
          <p:cNvPr id="18" name="Rectangle 17"/>
          <p:cNvSpPr/>
          <p:nvPr/>
        </p:nvSpPr>
        <p:spPr bwMode="auto">
          <a:xfrm>
            <a:off x="6327404" y="46173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19" name="TextBox 18"/>
          <p:cNvSpPr txBox="1"/>
          <p:nvPr/>
        </p:nvSpPr>
        <p:spPr>
          <a:xfrm>
            <a:off x="6327404" y="46478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PK=105</a:t>
            </a:r>
          </a:p>
        </p:txBody>
      </p:sp>
      <p:sp>
        <p:nvSpPr>
          <p:cNvPr id="20" name="Rectangle 19"/>
          <p:cNvSpPr/>
          <p:nvPr/>
        </p:nvSpPr>
        <p:spPr bwMode="auto">
          <a:xfrm>
            <a:off x="7184877" y="46173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21" name="Rectangle 20"/>
          <p:cNvSpPr/>
          <p:nvPr/>
        </p:nvSpPr>
        <p:spPr bwMode="auto">
          <a:xfrm>
            <a:off x="7985186" y="46173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22" name="TextBox 21"/>
          <p:cNvSpPr txBox="1"/>
          <p:nvPr/>
        </p:nvSpPr>
        <p:spPr>
          <a:xfrm>
            <a:off x="7184877" y="46478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PK=235</a:t>
            </a:r>
          </a:p>
        </p:txBody>
      </p:sp>
      <p:sp>
        <p:nvSpPr>
          <p:cNvPr id="23" name="TextBox 22"/>
          <p:cNvSpPr txBox="1"/>
          <p:nvPr/>
        </p:nvSpPr>
        <p:spPr>
          <a:xfrm>
            <a:off x="7985186" y="46478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PK=365</a:t>
            </a:r>
          </a:p>
        </p:txBody>
      </p:sp>
      <p:sp>
        <p:nvSpPr>
          <p:cNvPr id="24" name="Flowchart: Magnetic Disk 23"/>
          <p:cNvSpPr/>
          <p:nvPr/>
        </p:nvSpPr>
        <p:spPr bwMode="auto">
          <a:xfrm>
            <a:off x="6229781" y="5379368"/>
            <a:ext cx="2515255" cy="1143000"/>
          </a:xfrm>
          <a:prstGeom prst="flowChartMagneticDisk">
            <a:avLst/>
          </a:prstGeom>
          <a:ln>
            <a:solidFill>
              <a:schemeClr val="tx1">
                <a:alpha val="42000"/>
              </a:schemeClr>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25" name="TextBox 24"/>
          <p:cNvSpPr txBox="1"/>
          <p:nvPr/>
        </p:nvSpPr>
        <p:spPr>
          <a:xfrm>
            <a:off x="6401276" y="5450490"/>
            <a:ext cx="2172266" cy="215444"/>
          </a:xfrm>
          <a:prstGeom prst="rect">
            <a:avLst/>
          </a:prstGeom>
          <a:noFill/>
        </p:spPr>
        <p:txBody>
          <a:bodyPr wrap="square" lIns="0" tIns="0" rIns="0" bIns="0" rtlCol="0">
            <a:spAutoFit/>
          </a:bodyPr>
          <a:lstStyle/>
          <a:p>
            <a:pPr algn="ctr"/>
            <a:r>
              <a:rPr lang="en-US" sz="1400" dirty="0" smtClean="0">
                <a:solidFill>
                  <a:schemeClr val="bg1"/>
                </a:solidFill>
                <a:latin typeface="Calibri" panose="020F0502020204030204" pitchFamily="34" charset="0"/>
              </a:rPr>
              <a:t>Member: PK [488, max)</a:t>
            </a:r>
          </a:p>
        </p:txBody>
      </p:sp>
      <p:sp>
        <p:nvSpPr>
          <p:cNvPr id="26" name="Rectangle 25"/>
          <p:cNvSpPr/>
          <p:nvPr/>
        </p:nvSpPr>
        <p:spPr bwMode="auto">
          <a:xfrm>
            <a:off x="6327404" y="58365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27" name="TextBox 26"/>
          <p:cNvSpPr txBox="1"/>
          <p:nvPr/>
        </p:nvSpPr>
        <p:spPr>
          <a:xfrm>
            <a:off x="6327404" y="58670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PK=555</a:t>
            </a:r>
          </a:p>
        </p:txBody>
      </p:sp>
      <p:sp>
        <p:nvSpPr>
          <p:cNvPr id="28" name="Rectangle 27"/>
          <p:cNvSpPr/>
          <p:nvPr/>
        </p:nvSpPr>
        <p:spPr bwMode="auto">
          <a:xfrm>
            <a:off x="7184877" y="58365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29" name="Rectangle 28"/>
          <p:cNvSpPr/>
          <p:nvPr/>
        </p:nvSpPr>
        <p:spPr bwMode="auto">
          <a:xfrm>
            <a:off x="7985186" y="5836568"/>
            <a:ext cx="588356" cy="533400"/>
          </a:xfrm>
          <a:prstGeom prst="rect">
            <a:avLst/>
          </a:prstGeom>
          <a:solidFill>
            <a:srgbClr val="00B050"/>
          </a:solidFill>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bg1"/>
              </a:solidFill>
              <a:latin typeface="Calibri" panose="020F0502020204030204" pitchFamily="34" charset="0"/>
            </a:endParaRPr>
          </a:p>
        </p:txBody>
      </p:sp>
      <p:sp>
        <p:nvSpPr>
          <p:cNvPr id="30" name="TextBox 29"/>
          <p:cNvSpPr txBox="1"/>
          <p:nvPr/>
        </p:nvSpPr>
        <p:spPr>
          <a:xfrm>
            <a:off x="7184877" y="58670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PK=745</a:t>
            </a:r>
          </a:p>
        </p:txBody>
      </p:sp>
      <p:sp>
        <p:nvSpPr>
          <p:cNvPr id="31" name="TextBox 30"/>
          <p:cNvSpPr txBox="1"/>
          <p:nvPr/>
        </p:nvSpPr>
        <p:spPr>
          <a:xfrm>
            <a:off x="7985186" y="5867048"/>
            <a:ext cx="588356" cy="369332"/>
          </a:xfrm>
          <a:prstGeom prst="rect">
            <a:avLst/>
          </a:prstGeom>
          <a:noFill/>
        </p:spPr>
        <p:txBody>
          <a:bodyPr wrap="square" lIns="0" tIns="0" rIns="0" bIns="0" rtlCol="0">
            <a:spAutoFit/>
          </a:bodyPr>
          <a:lstStyle/>
          <a:p>
            <a:pPr algn="ctr"/>
            <a:r>
              <a:rPr lang="en-US" sz="1200" b="1" dirty="0" smtClean="0">
                <a:solidFill>
                  <a:schemeClr val="bg1"/>
                </a:solidFill>
                <a:latin typeface="Calibri" panose="020F0502020204030204" pitchFamily="34" charset="0"/>
              </a:rPr>
              <a:t>AU</a:t>
            </a:r>
            <a:r>
              <a:rPr lang="en-US" sz="1200" dirty="0" smtClean="0">
                <a:solidFill>
                  <a:schemeClr val="bg1"/>
                </a:solidFill>
                <a:latin typeface="Calibri" panose="020F0502020204030204" pitchFamily="34" charset="0"/>
              </a:rPr>
              <a:t/>
            </a:r>
            <a:br>
              <a:rPr lang="en-US" sz="1200" dirty="0" smtClean="0">
                <a:solidFill>
                  <a:schemeClr val="bg1"/>
                </a:solidFill>
                <a:latin typeface="Calibri" panose="020F0502020204030204" pitchFamily="34" charset="0"/>
              </a:rPr>
            </a:br>
            <a:r>
              <a:rPr lang="en-US" sz="1200" dirty="0" smtClean="0">
                <a:solidFill>
                  <a:schemeClr val="bg1"/>
                </a:solidFill>
                <a:latin typeface="Calibri" panose="020F0502020204030204" pitchFamily="34" charset="0"/>
              </a:rPr>
              <a:t>PK=865</a:t>
            </a:r>
          </a:p>
        </p:txBody>
      </p:sp>
      <p:sp>
        <p:nvSpPr>
          <p:cNvPr id="11" name="TextBox 10"/>
          <p:cNvSpPr txBox="1"/>
          <p:nvPr/>
        </p:nvSpPr>
        <p:spPr>
          <a:xfrm>
            <a:off x="6687101" y="2548300"/>
            <a:ext cx="1829276" cy="400110"/>
          </a:xfrm>
          <a:prstGeom prst="rect">
            <a:avLst/>
          </a:prstGeom>
          <a:noFill/>
        </p:spPr>
        <p:txBody>
          <a:bodyPr wrap="square" lIns="0" tIns="0" rIns="0" bIns="0" rtlCol="0">
            <a:spAutoFit/>
          </a:bodyPr>
          <a:lstStyle/>
          <a:p>
            <a:r>
              <a:rPr lang="en-US" sz="1400" b="1" dirty="0" smtClean="0">
                <a:solidFill>
                  <a:schemeClr val="bg1"/>
                </a:solidFill>
                <a:latin typeface="Calibri" panose="020F0502020204030204" pitchFamily="34" charset="0"/>
              </a:rPr>
              <a:t>(</a:t>
            </a:r>
            <a:r>
              <a:rPr lang="en-US" sz="1200" b="1" dirty="0" smtClean="0">
                <a:solidFill>
                  <a:schemeClr val="bg1"/>
                </a:solidFill>
                <a:latin typeface="Calibri" panose="020F0502020204030204" pitchFamily="34" charset="0"/>
              </a:rPr>
              <a:t>Federation Key</a:t>
            </a:r>
            <a:r>
              <a:rPr lang="en-US" sz="1200" b="1" dirty="0">
                <a:solidFill>
                  <a:schemeClr val="bg1"/>
                </a:solidFill>
                <a:latin typeface="Calibri" panose="020F0502020204030204" pitchFamily="34" charset="0"/>
              </a:rPr>
              <a:t>: </a:t>
            </a:r>
            <a:r>
              <a:rPr lang="en-US" sz="1200" b="1" dirty="0" err="1">
                <a:solidFill>
                  <a:schemeClr val="bg1"/>
                </a:solidFill>
                <a:latin typeface="Calibri" panose="020F0502020204030204" pitchFamily="34" charset="0"/>
              </a:rPr>
              <a:t>CustID</a:t>
            </a:r>
            <a:r>
              <a:rPr lang="en-US" sz="1200" b="1" dirty="0">
                <a:solidFill>
                  <a:schemeClr val="bg1"/>
                </a:solidFill>
                <a:latin typeface="Calibri" panose="020F0502020204030204" pitchFamily="34" charset="0"/>
              </a:rPr>
              <a:t>)</a:t>
            </a:r>
            <a:endParaRPr lang="en-US" sz="1400" b="1" dirty="0">
              <a:solidFill>
                <a:schemeClr val="bg1"/>
              </a:solidFill>
              <a:latin typeface="Calibri" panose="020F0502020204030204" pitchFamily="34" charset="0"/>
            </a:endParaRPr>
          </a:p>
          <a:p>
            <a:endParaRPr lang="en-US" sz="1200" dirty="0" err="1"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1447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3">
                                            <p:txEl>
                                              <p:pRg st="6" end="6"/>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childTnLst>
                                </p:cTn>
                              </p:par>
                            </p:childTnLst>
                          </p:cTn>
                        </p:par>
                        <p:par>
                          <p:cTn id="90" fill="hold">
                            <p:stCondLst>
                              <p:cond delay="0"/>
                            </p:stCondLst>
                            <p:childTnLst>
                              <p:par>
                                <p:cTn id="91" presetID="10" presetClass="entr" presetSubtype="0" fill="hold" grpId="0"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fade">
                                      <p:cBhvr>
                                        <p:cTn id="93" dur="500"/>
                                        <p:tgtEl>
                                          <p:spTgt spid="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500"/>
                                        <p:tgtEl>
                                          <p:spTgt spid="8"/>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500"/>
                                        <p:tgtEl>
                                          <p:spTgt spid="1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8" end="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
                                            <p:txEl>
                                              <p:pRg st="9" end="9"/>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P spid="8" grpId="0"/>
      <p:bldP spid="9" grpId="0" animBg="1"/>
      <p:bldP spid="10" grpId="0"/>
      <p:bldP spid="12" grpId="0" animBg="1"/>
      <p:bldP spid="13" grpId="0" animBg="1"/>
      <p:bldP spid="14" grpId="0"/>
      <p:bldP spid="15" grpId="0"/>
      <p:bldP spid="16" grpId="0" animBg="1"/>
      <p:bldP spid="17" grpId="0"/>
      <p:bldP spid="18" grpId="0" animBg="1"/>
      <p:bldP spid="19" grpId="0"/>
      <p:bldP spid="20" grpId="0" animBg="1"/>
      <p:bldP spid="21" grpId="0" animBg="1"/>
      <p:bldP spid="22" grpId="0"/>
      <p:bldP spid="23" grpId="0"/>
      <p:bldP spid="24" grpId="0" animBg="1"/>
      <p:bldP spid="25" grpId="0"/>
      <p:bldP spid="26" grpId="0" animBg="1"/>
      <p:bldP spid="27" grpId="0"/>
      <p:bldP spid="28" grpId="0" animBg="1"/>
      <p:bldP spid="29" grpId="0" animBg="1"/>
      <p:bldP spid="30" grpId="0"/>
      <p:bldP spid="31"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44"/>
            <a:ext cx="8686800" cy="1399032"/>
          </a:xfrm>
        </p:spPr>
        <p:txBody>
          <a:bodyPr>
            <a:normAutofit/>
          </a:bodyPr>
          <a:lstStyle/>
          <a:p>
            <a:r>
              <a:rPr lang="en-US" sz="4400" dirty="0">
                <a:ln w="6350">
                  <a:noFill/>
                </a:ln>
                <a:solidFill>
                  <a:schemeClr val="bg1"/>
                </a:solidFill>
                <a:effectLst/>
                <a:latin typeface="Calibri" panose="020F0502020204030204" pitchFamily="34" charset="0"/>
              </a:rPr>
              <a:t>Federation Members</a:t>
            </a:r>
            <a:endParaRPr lang="en-US" sz="4400" dirty="0">
              <a:ln w="6350">
                <a:noFill/>
              </a:ln>
              <a:solidFill>
                <a:schemeClr val="bg1"/>
              </a:solidFill>
              <a:effectLst/>
              <a:latin typeface="Calibri" panose="020F0502020204030204" pitchFamily="34" charset="0"/>
            </a:endParaRPr>
          </a:p>
        </p:txBody>
      </p:sp>
      <p:sp>
        <p:nvSpPr>
          <p:cNvPr id="3" name="Content Placeholder 2"/>
          <p:cNvSpPr txBox="1">
            <a:spLocks/>
          </p:cNvSpPr>
          <p:nvPr/>
        </p:nvSpPr>
        <p:spPr>
          <a:xfrm>
            <a:off x="301752" y="1527048"/>
            <a:ext cx="8503920"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n-US" dirty="0">
              <a:solidFill>
                <a:schemeClr val="bg1"/>
              </a:solidFill>
              <a:latin typeface="Calibri" panose="020F0502020204030204" pitchFamily="34" charset="0"/>
            </a:endParaRPr>
          </a:p>
        </p:txBody>
      </p:sp>
      <p:sp>
        <p:nvSpPr>
          <p:cNvPr id="4" name="Content Placeholder 2"/>
          <p:cNvSpPr txBox="1">
            <a:spLocks/>
          </p:cNvSpPr>
          <p:nvPr/>
        </p:nvSpPr>
        <p:spPr>
          <a:xfrm>
            <a:off x="606552" y="1831848"/>
            <a:ext cx="7925888"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448056" indent="-384048">
              <a:buSzPct val="80000"/>
              <a:buFont typeface="Wingdings 2"/>
              <a:buChar char=""/>
            </a:pPr>
            <a:r>
              <a:rPr lang="en-US" sz="2000" dirty="0">
                <a:solidFill>
                  <a:schemeClr val="bg1"/>
                </a:solidFill>
                <a:latin typeface="Calibri" panose="020F0502020204030204" pitchFamily="34" charset="0"/>
              </a:rPr>
              <a:t>Federation member</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Federated data distributed by federation key range among members</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Attempt to insert or update federation key outside range generates error</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Member databases can have different sizes and different schemas </a:t>
            </a:r>
          </a:p>
          <a:p>
            <a:pPr marL="448056" indent="-384048">
              <a:buSzPct val="80000"/>
              <a:buFont typeface="Wingdings 2"/>
              <a:buChar char=""/>
            </a:pPr>
            <a:r>
              <a:rPr lang="en-US" sz="2000" dirty="0" smtClean="0">
                <a:solidFill>
                  <a:schemeClr val="bg1"/>
                </a:solidFill>
                <a:latin typeface="Calibri" panose="020F0502020204030204" pitchFamily="34" charset="0"/>
              </a:rPr>
              <a:t>Federation key in:</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Clustered index</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Each unique </a:t>
            </a:r>
            <a:r>
              <a:rPr lang="en-US" sz="1800" dirty="0" smtClean="0">
                <a:solidFill>
                  <a:schemeClr val="bg1"/>
                </a:solidFill>
                <a:latin typeface="Calibri" panose="020F0502020204030204" pitchFamily="34" charset="0"/>
              </a:rPr>
              <a:t>index</a:t>
            </a:r>
            <a:endParaRPr lang="en-US" dirty="0" smtClean="0">
              <a:solidFill>
                <a:schemeClr val="bg1"/>
              </a:solidFill>
              <a:latin typeface="Calibri" panose="020F0502020204030204" pitchFamily="34" charset="0"/>
            </a:endParaRPr>
          </a:p>
          <a:p>
            <a:pPr marL="448056" indent="-384048">
              <a:buSzPct val="80000"/>
              <a:buFont typeface="Wingdings 2"/>
              <a:buChar char=""/>
            </a:pPr>
            <a:r>
              <a:rPr lang="en-US" sz="2000" dirty="0" smtClean="0">
                <a:solidFill>
                  <a:schemeClr val="bg1"/>
                </a:solidFill>
                <a:latin typeface="Calibri" panose="020F0502020204030204" pitchFamily="34" charset="0"/>
              </a:rPr>
              <a:t>A </a:t>
            </a:r>
            <a:r>
              <a:rPr lang="en-US" sz="2000" dirty="0">
                <a:solidFill>
                  <a:schemeClr val="bg1"/>
                </a:solidFill>
                <a:latin typeface="Calibri" panose="020F0502020204030204" pitchFamily="34" charset="0"/>
              </a:rPr>
              <a:t>range distribution can be affected by</a:t>
            </a:r>
            <a:r>
              <a:rPr lang="en-US" sz="2000" dirty="0" smtClean="0">
                <a:solidFill>
                  <a:schemeClr val="bg1"/>
                </a:solidFill>
                <a:latin typeface="Calibri" panose="020F0502020204030204" pitchFamily="34" charset="0"/>
              </a:rPr>
              <a:t>:</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Data skew –  data concentrated in one federation member</a:t>
            </a:r>
          </a:p>
          <a:p>
            <a:pPr marL="722376" lvl="2" indent="-384048">
              <a:buClr>
                <a:schemeClr val="accent1"/>
              </a:buClr>
              <a:buSzPct val="80000"/>
              <a:buFont typeface="Wingdings" pitchFamily="2" charset="2"/>
              <a:buChar char="Ø"/>
            </a:pPr>
            <a:r>
              <a:rPr lang="en-US" sz="1800" dirty="0">
                <a:solidFill>
                  <a:schemeClr val="bg1"/>
                </a:solidFill>
                <a:latin typeface="Calibri" panose="020F0502020204030204" pitchFamily="34" charset="0"/>
              </a:rPr>
              <a:t>Operational skew – data operations concentrated in one federation member</a:t>
            </a:r>
          </a:p>
          <a:p>
            <a:pPr marL="448056" lvl="1" indent="-384048">
              <a:buClr>
                <a:schemeClr val="accent1"/>
              </a:buClr>
              <a:buSzPct val="80000"/>
              <a:buFont typeface="Wingdings 2"/>
              <a:buChar char=""/>
            </a:pPr>
            <a:endParaRPr lang="en-US"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74913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9032"/>
          </a:xfrm>
        </p:spPr>
        <p:txBody>
          <a:bodyPr>
            <a:normAutofit/>
          </a:bodyPr>
          <a:lstStyle/>
          <a:p>
            <a:r>
              <a:rPr lang="en-US" sz="4400" dirty="0">
                <a:ln w="6350">
                  <a:noFill/>
                </a:ln>
                <a:solidFill>
                  <a:schemeClr val="bg1"/>
                </a:solidFill>
                <a:effectLst/>
                <a:latin typeface="Calibri" panose="020F0502020204030204" pitchFamily="34" charset="0"/>
              </a:rPr>
              <a:t>Table Types used </a:t>
            </a:r>
            <a:endParaRPr lang="en-US" sz="4400" dirty="0">
              <a:ln w="6350">
                <a:noFill/>
              </a:ln>
              <a:solidFill>
                <a:schemeClr val="bg1"/>
              </a:solidFill>
              <a:effectLst/>
              <a:latin typeface="Calibri" panose="020F0502020204030204" pitchFamily="34" charset="0"/>
            </a:endParaRPr>
          </a:p>
        </p:txBody>
      </p:sp>
      <p:sp>
        <p:nvSpPr>
          <p:cNvPr id="3" name="Content Placeholder 2"/>
          <p:cNvSpPr txBox="1">
            <a:spLocks/>
          </p:cNvSpPr>
          <p:nvPr/>
        </p:nvSpPr>
        <p:spPr>
          <a:xfrm>
            <a:off x="301752" y="1527048"/>
            <a:ext cx="8503920"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n-US" dirty="0">
              <a:solidFill>
                <a:schemeClr val="bg1"/>
              </a:solidFill>
              <a:latin typeface="Calibri" panose="020F0502020204030204" pitchFamily="34" charset="0"/>
            </a:endParaRPr>
          </a:p>
        </p:txBody>
      </p:sp>
      <p:sp>
        <p:nvSpPr>
          <p:cNvPr id="6" name="Content Placeholder 2"/>
          <p:cNvSpPr txBox="1">
            <a:spLocks/>
          </p:cNvSpPr>
          <p:nvPr/>
        </p:nvSpPr>
        <p:spPr>
          <a:xfrm>
            <a:off x="606552" y="1831848"/>
            <a:ext cx="8503920"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7472" indent="-384048">
              <a:buSzPct val="80000"/>
              <a:buFont typeface="Wingdings 2"/>
              <a:buChar char=""/>
            </a:pPr>
            <a:r>
              <a:rPr lang="en-US" dirty="0">
                <a:solidFill>
                  <a:schemeClr val="bg1"/>
                </a:solidFill>
                <a:latin typeface="Calibri" panose="020F0502020204030204" pitchFamily="34" charset="0"/>
              </a:rPr>
              <a:t>Federated tables are </a:t>
            </a:r>
            <a:r>
              <a:rPr lang="en-US" dirty="0" smtClean="0">
                <a:solidFill>
                  <a:schemeClr val="bg1"/>
                </a:solidFill>
                <a:latin typeface="Calibri" panose="020F0502020204030204" pitchFamily="34" charset="0"/>
              </a:rPr>
              <a:t>contained in </a:t>
            </a:r>
            <a:r>
              <a:rPr lang="en-US" dirty="0">
                <a:solidFill>
                  <a:schemeClr val="bg1"/>
                </a:solidFill>
                <a:latin typeface="Calibri" panose="020F0502020204030204" pitchFamily="34" charset="0"/>
              </a:rPr>
              <a:t>federation members</a:t>
            </a:r>
          </a:p>
          <a:p>
            <a:pPr marL="0" lvl="1" indent="0">
              <a:buClr>
                <a:schemeClr val="accent1"/>
              </a:buClr>
              <a:buSzPct val="80000"/>
              <a:buNone/>
            </a:pPr>
            <a:r>
              <a:rPr lang="en-US" sz="2000" dirty="0" smtClean="0">
                <a:solidFill>
                  <a:schemeClr val="bg1"/>
                </a:solidFill>
                <a:latin typeface="Calibri" panose="020F0502020204030204" pitchFamily="34" charset="0"/>
              </a:rPr>
              <a:t>	CREATE </a:t>
            </a:r>
            <a:r>
              <a:rPr lang="en-US" sz="2000" dirty="0">
                <a:solidFill>
                  <a:schemeClr val="bg1"/>
                </a:solidFill>
                <a:latin typeface="Calibri" panose="020F0502020204030204" pitchFamily="34" charset="0"/>
              </a:rPr>
              <a:t>TABLE ( … )</a:t>
            </a:r>
          </a:p>
          <a:p>
            <a:pPr marL="0" lvl="1" indent="0">
              <a:buClr>
                <a:schemeClr val="accent1"/>
              </a:buClr>
              <a:buSzPct val="80000"/>
              <a:buNone/>
            </a:pPr>
            <a:r>
              <a:rPr lang="en-US" sz="2000" dirty="0" smtClean="0">
                <a:solidFill>
                  <a:schemeClr val="bg1"/>
                </a:solidFill>
                <a:latin typeface="Calibri" panose="020F0502020204030204" pitchFamily="34" charset="0"/>
              </a:rPr>
              <a:t>	FEDERATED </a:t>
            </a:r>
            <a:r>
              <a:rPr lang="en-US" sz="2000" dirty="0">
                <a:solidFill>
                  <a:schemeClr val="bg1"/>
                </a:solidFill>
                <a:latin typeface="Calibri" panose="020F0502020204030204" pitchFamily="34" charset="0"/>
              </a:rPr>
              <a:t>ON (</a:t>
            </a:r>
            <a:r>
              <a:rPr lang="en-US" sz="2000" dirty="0" err="1">
                <a:solidFill>
                  <a:schemeClr val="bg1"/>
                </a:solidFill>
                <a:latin typeface="Calibri" panose="020F0502020204030204" pitchFamily="34" charset="0"/>
              </a:rPr>
              <a:t>CustomerId</a:t>
            </a:r>
            <a:r>
              <a:rPr lang="en-US" sz="2000" dirty="0">
                <a:solidFill>
                  <a:schemeClr val="bg1"/>
                </a:solidFill>
                <a:latin typeface="Calibri" panose="020F0502020204030204" pitchFamily="34" charset="0"/>
              </a:rPr>
              <a:t> = </a:t>
            </a:r>
            <a:r>
              <a:rPr lang="en-US" sz="2000" dirty="0" err="1">
                <a:solidFill>
                  <a:schemeClr val="bg1"/>
                </a:solidFill>
                <a:latin typeface="Calibri" panose="020F0502020204030204" pitchFamily="34" charset="0"/>
              </a:rPr>
              <a:t>custId</a:t>
            </a:r>
            <a:r>
              <a:rPr lang="en-US" sz="2000" dirty="0" smtClean="0">
                <a:solidFill>
                  <a:schemeClr val="bg1"/>
                </a:solidFill>
                <a:latin typeface="Calibri" panose="020F0502020204030204" pitchFamily="34" charset="0"/>
              </a:rPr>
              <a:t>)</a:t>
            </a:r>
          </a:p>
          <a:p>
            <a:pPr marL="0" lvl="1" indent="0">
              <a:buClr>
                <a:schemeClr val="accent1"/>
              </a:buClr>
              <a:buSzPct val="80000"/>
              <a:buNone/>
            </a:pPr>
            <a:endParaRPr lang="en-US" sz="2000" dirty="0">
              <a:solidFill>
                <a:schemeClr val="bg1"/>
              </a:solidFill>
              <a:latin typeface="Calibri" panose="020F0502020204030204" pitchFamily="34" charset="0"/>
            </a:endParaRPr>
          </a:p>
          <a:p>
            <a:pPr marL="347472" indent="-384048">
              <a:buSzPct val="80000"/>
              <a:buFont typeface="Wingdings 2"/>
              <a:buChar char=""/>
            </a:pPr>
            <a:r>
              <a:rPr lang="en-US" dirty="0">
                <a:solidFill>
                  <a:schemeClr val="bg1"/>
                </a:solidFill>
                <a:latin typeface="Calibri" panose="020F0502020204030204" pitchFamily="34" charset="0"/>
              </a:rPr>
              <a:t>Reference tables, also in federation members</a:t>
            </a:r>
          </a:p>
          <a:p>
            <a:pPr marL="0" lvl="1" indent="0">
              <a:buClr>
                <a:schemeClr val="accent1"/>
              </a:buClr>
              <a:buSzPct val="80000"/>
              <a:buNone/>
            </a:pPr>
            <a:r>
              <a:rPr lang="en-US" sz="2000" dirty="0" smtClean="0">
                <a:solidFill>
                  <a:schemeClr val="bg1"/>
                </a:solidFill>
                <a:latin typeface="Calibri" panose="020F0502020204030204" pitchFamily="34" charset="0"/>
              </a:rPr>
              <a:t>	CREATE </a:t>
            </a:r>
            <a:r>
              <a:rPr lang="en-US" sz="2000" dirty="0">
                <a:solidFill>
                  <a:schemeClr val="bg1"/>
                </a:solidFill>
                <a:latin typeface="Calibri" panose="020F0502020204030204" pitchFamily="34" charset="0"/>
              </a:rPr>
              <a:t>TABLE ( … </a:t>
            </a:r>
            <a:r>
              <a:rPr lang="en-US" sz="2000" dirty="0" smtClean="0">
                <a:solidFill>
                  <a:schemeClr val="bg1"/>
                </a:solidFill>
                <a:latin typeface="Calibri" panose="020F0502020204030204" pitchFamily="34" charset="0"/>
              </a:rPr>
              <a:t>)</a:t>
            </a:r>
          </a:p>
          <a:p>
            <a:pPr marL="0" lvl="1" indent="0">
              <a:buClr>
                <a:schemeClr val="accent1"/>
              </a:buClr>
              <a:buSzPct val="80000"/>
              <a:buNone/>
            </a:pPr>
            <a:endParaRPr lang="en-US" sz="2000" dirty="0">
              <a:solidFill>
                <a:schemeClr val="bg1"/>
              </a:solidFill>
              <a:latin typeface="Calibri" panose="020F0502020204030204" pitchFamily="34" charset="0"/>
            </a:endParaRPr>
          </a:p>
          <a:p>
            <a:pPr marL="347472" indent="-384048">
              <a:buSzPct val="80000"/>
              <a:buFont typeface="Wingdings 2"/>
              <a:buChar char=""/>
            </a:pPr>
            <a:r>
              <a:rPr lang="en-US" dirty="0">
                <a:solidFill>
                  <a:schemeClr val="bg1"/>
                </a:solidFill>
                <a:latin typeface="Calibri" panose="020F0502020204030204" pitchFamily="34" charset="0"/>
              </a:rPr>
              <a:t>Common tables </a:t>
            </a:r>
            <a:r>
              <a:rPr lang="en-US" dirty="0" smtClean="0">
                <a:solidFill>
                  <a:schemeClr val="bg1"/>
                </a:solidFill>
                <a:latin typeface="Calibri" panose="020F0502020204030204" pitchFamily="34" charset="0"/>
              </a:rPr>
              <a:t>are contained in the root database</a:t>
            </a:r>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29336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399032"/>
          </a:xfrm>
        </p:spPr>
        <p:txBody>
          <a:bodyPr>
            <a:normAutofit/>
          </a:bodyPr>
          <a:lstStyle/>
          <a:p>
            <a:r>
              <a:rPr lang="en-US" sz="4400" dirty="0">
                <a:ln w="6350">
                  <a:noFill/>
                </a:ln>
                <a:solidFill>
                  <a:schemeClr val="bg1"/>
                </a:solidFill>
                <a:effectLst/>
                <a:latin typeface="Calibri" panose="020F0502020204030204" pitchFamily="34" charset="0"/>
              </a:rPr>
              <a:t>Federation Operations</a:t>
            </a:r>
            <a:endParaRPr lang="en-US" sz="4400" dirty="0">
              <a:ln w="6350">
                <a:noFill/>
              </a:ln>
              <a:solidFill>
                <a:schemeClr val="bg1"/>
              </a:solidFill>
              <a:effectLst/>
              <a:latin typeface="Calibri" panose="020F0502020204030204" pitchFamily="34" charset="0"/>
            </a:endParaRPr>
          </a:p>
        </p:txBody>
      </p:sp>
      <p:sp>
        <p:nvSpPr>
          <p:cNvPr id="3" name="Content Placeholder 2"/>
          <p:cNvSpPr txBox="1">
            <a:spLocks/>
          </p:cNvSpPr>
          <p:nvPr/>
        </p:nvSpPr>
        <p:spPr>
          <a:xfrm>
            <a:off x="301752" y="1527048"/>
            <a:ext cx="8503920"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endParaRPr lang="en-US" dirty="0" smtClean="0">
              <a:solidFill>
                <a:schemeClr val="bg1"/>
              </a:solidFill>
            </a:endParaRPr>
          </a:p>
        </p:txBody>
      </p:sp>
      <p:sp>
        <p:nvSpPr>
          <p:cNvPr id="6" name="Content Placeholder 2"/>
          <p:cNvSpPr txBox="1">
            <a:spLocks/>
          </p:cNvSpPr>
          <p:nvPr/>
        </p:nvSpPr>
        <p:spPr>
          <a:xfrm>
            <a:off x="606552" y="1831848"/>
            <a:ext cx="7565848" cy="4572000"/>
          </a:xfrm>
          <a:prstGeom prst="rect">
            <a:avLst/>
          </a:prstGeom>
        </p:spPr>
        <p:txBody>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722376" lvl="2" indent="-384048">
              <a:buClr>
                <a:schemeClr val="accent1"/>
              </a:buClr>
              <a:buSzPct val="80000"/>
              <a:buFont typeface="Wingdings 2"/>
              <a:buChar char=""/>
            </a:pPr>
            <a:r>
              <a:rPr lang="en-US" sz="3200" dirty="0" smtClean="0">
                <a:solidFill>
                  <a:schemeClr val="bg1"/>
                </a:solidFill>
                <a:latin typeface="Calibri" panose="020F0502020204030204" pitchFamily="34" charset="0"/>
              </a:rPr>
              <a:t>T-SQL provides support </a:t>
            </a:r>
            <a:r>
              <a:rPr lang="en-US" sz="3200" dirty="0">
                <a:solidFill>
                  <a:schemeClr val="bg1"/>
                </a:solidFill>
                <a:latin typeface="Calibri" panose="020F0502020204030204" pitchFamily="34" charset="0"/>
              </a:rPr>
              <a:t>for federations:</a:t>
            </a:r>
          </a:p>
          <a:p>
            <a:pPr marL="1344168" lvl="4" indent="-457200">
              <a:buClr>
                <a:schemeClr val="accent1"/>
              </a:buClr>
              <a:buSzPct val="80000"/>
              <a:buFont typeface="Wingdings" pitchFamily="2" charset="2"/>
              <a:buChar char="ü"/>
            </a:pPr>
            <a:r>
              <a:rPr lang="en-US" sz="2800" dirty="0">
                <a:solidFill>
                  <a:schemeClr val="bg1"/>
                </a:solidFill>
                <a:latin typeface="Calibri" panose="020F0502020204030204" pitchFamily="34" charset="0"/>
              </a:rPr>
              <a:t>CREATE FEDERATION</a:t>
            </a:r>
          </a:p>
          <a:p>
            <a:pPr marL="1344168" lvl="4" indent="-457200">
              <a:buClr>
                <a:schemeClr val="accent1"/>
              </a:buClr>
              <a:buSzPct val="80000"/>
              <a:buFont typeface="Wingdings" pitchFamily="2" charset="2"/>
              <a:buChar char="ü"/>
            </a:pPr>
            <a:r>
              <a:rPr lang="en-US" sz="2800" dirty="0">
                <a:solidFill>
                  <a:schemeClr val="bg1"/>
                </a:solidFill>
                <a:latin typeface="Calibri" panose="020F0502020204030204" pitchFamily="34" charset="0"/>
              </a:rPr>
              <a:t>USE FEDERATION</a:t>
            </a:r>
          </a:p>
          <a:p>
            <a:pPr marL="1344168" lvl="4" indent="-457200">
              <a:buClr>
                <a:schemeClr val="accent1"/>
              </a:buClr>
              <a:buSzPct val="80000"/>
              <a:buFont typeface="Wingdings" pitchFamily="2" charset="2"/>
              <a:buChar char="ü"/>
            </a:pPr>
            <a:r>
              <a:rPr lang="en-US" sz="2800" dirty="0">
                <a:solidFill>
                  <a:schemeClr val="bg1"/>
                </a:solidFill>
                <a:latin typeface="Calibri" panose="020F0502020204030204" pitchFamily="34" charset="0"/>
              </a:rPr>
              <a:t>ALTER FEDERATION</a:t>
            </a:r>
          </a:p>
          <a:p>
            <a:pPr marL="1344168" lvl="4" indent="-457200">
              <a:buClr>
                <a:schemeClr val="accent1"/>
              </a:buClr>
              <a:buSzPct val="80000"/>
              <a:buFont typeface="Wingdings" pitchFamily="2" charset="2"/>
              <a:buChar char="ü"/>
            </a:pPr>
            <a:r>
              <a:rPr lang="en-US" sz="2800" dirty="0">
                <a:solidFill>
                  <a:schemeClr val="bg1"/>
                </a:solidFill>
                <a:latin typeface="Calibri" panose="020F0502020204030204" pitchFamily="34" charset="0"/>
              </a:rPr>
              <a:t>DROP FEDERATION</a:t>
            </a:r>
          </a:p>
        </p:txBody>
      </p:sp>
    </p:spTree>
    <p:extLst>
      <p:ext uri="{BB962C8B-B14F-4D97-AF65-F5344CB8AC3E}">
        <p14:creationId xmlns:p14="http://schemas.microsoft.com/office/powerpoint/2010/main" val="517112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916832"/>
            <a:ext cx="8062912" cy="1470025"/>
          </a:xfrm>
        </p:spPr>
        <p:txBody>
          <a:bodyPr>
            <a:normAutofit/>
          </a:bodyPr>
          <a:lstStyle/>
          <a:p>
            <a:pPr algn="l"/>
            <a:r>
              <a:rPr lang="en-IE" dirty="0" smtClean="0">
                <a:ln w="6350">
                  <a:noFill/>
                </a:ln>
                <a:solidFill>
                  <a:schemeClr val="bg1"/>
                </a:solidFill>
                <a:effectLst/>
                <a:latin typeface="Calibri" panose="020F0502020204030204" pitchFamily="34" charset="0"/>
              </a:rPr>
              <a:t>SQL Reporting</a:t>
            </a:r>
            <a:endParaRPr lang="en-IE" dirty="0">
              <a:ln w="6350">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30861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144000" cy="1399032"/>
          </a:xfrm>
        </p:spPr>
        <p:txBody>
          <a:bodyPr/>
          <a:lstStyle/>
          <a:p>
            <a:r>
              <a:rPr lang="en-IE" sz="4400" dirty="0" smtClean="0">
                <a:ln w="6350">
                  <a:noFill/>
                </a:ln>
                <a:solidFill>
                  <a:schemeClr val="bg1"/>
                </a:solidFill>
                <a:effectLst/>
                <a:latin typeface="Calibri" panose="020F0502020204030204" pitchFamily="34" charset="0"/>
              </a:rPr>
              <a:t>Agenda</a:t>
            </a:r>
            <a:endParaRPr lang="en-IE"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solidFill>
                  <a:schemeClr val="bg1"/>
                </a:solidFill>
                <a:latin typeface="Calibri" panose="020F0502020204030204" pitchFamily="34" charset="0"/>
              </a:rPr>
              <a:t>Database </a:t>
            </a:r>
            <a:r>
              <a:rPr lang="en-US" dirty="0" err="1" smtClean="0">
                <a:solidFill>
                  <a:schemeClr val="bg1"/>
                </a:solidFill>
                <a:latin typeface="Calibri" panose="020F0502020204030204" pitchFamily="34" charset="0"/>
              </a:rPr>
              <a:t>Sharding</a:t>
            </a: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Support for </a:t>
            </a:r>
            <a:r>
              <a:rPr lang="en-US" dirty="0" err="1" smtClean="0">
                <a:solidFill>
                  <a:schemeClr val="bg1"/>
                </a:solidFill>
                <a:latin typeface="Calibri" panose="020F0502020204030204" pitchFamily="34" charset="0"/>
              </a:rPr>
              <a:t>Sharding</a:t>
            </a:r>
            <a:r>
              <a:rPr lang="en-US" dirty="0" smtClean="0">
                <a:solidFill>
                  <a:schemeClr val="bg1"/>
                </a:solidFill>
                <a:latin typeface="Calibri" panose="020F0502020204030204" pitchFamily="34" charset="0"/>
              </a:rPr>
              <a:t>, a.k.a. Federation</a:t>
            </a:r>
            <a:endParaRPr lang="en-IE" dirty="0">
              <a:solidFill>
                <a:schemeClr val="bg1"/>
              </a:solidFill>
              <a:latin typeface="Calibri" panose="020F0502020204030204" pitchFamily="34" charset="0"/>
            </a:endParaRPr>
          </a:p>
          <a:p>
            <a:pPr lvl="0"/>
            <a:r>
              <a:rPr lang="en-US" dirty="0" smtClean="0">
                <a:solidFill>
                  <a:schemeClr val="bg1"/>
                </a:solidFill>
                <a:latin typeface="Calibri" panose="020F0502020204030204" pitchFamily="34" charset="0"/>
              </a:rPr>
              <a:t>Reporting </a:t>
            </a:r>
            <a:r>
              <a:rPr lang="en-US" dirty="0">
                <a:solidFill>
                  <a:schemeClr val="bg1"/>
                </a:solidFill>
                <a:latin typeface="Calibri" panose="020F0502020204030204" pitchFamily="34" charset="0"/>
              </a:rPr>
              <a:t>Services</a:t>
            </a:r>
            <a:endParaRPr lang="en-IE" dirty="0">
              <a:solidFill>
                <a:schemeClr val="bg1"/>
              </a:solidFill>
              <a:latin typeface="Calibri" panose="020F0502020204030204" pitchFamily="34" charset="0"/>
            </a:endParaRPr>
          </a:p>
          <a:p>
            <a:pPr lvl="0"/>
            <a:r>
              <a:rPr lang="en-US" dirty="0">
                <a:solidFill>
                  <a:schemeClr val="bg1"/>
                </a:solidFill>
                <a:latin typeface="Calibri" panose="020F0502020204030204" pitchFamily="34" charset="0"/>
              </a:rPr>
              <a:t>Data </a:t>
            </a:r>
            <a:r>
              <a:rPr lang="en-US" dirty="0" smtClean="0">
                <a:solidFill>
                  <a:schemeClr val="bg1"/>
                </a:solidFill>
                <a:latin typeface="Calibri" panose="020F0502020204030204" pitchFamily="34" charset="0"/>
              </a:rPr>
              <a:t>Sync</a:t>
            </a:r>
          </a:p>
          <a:p>
            <a:pPr marL="64008" lvl="0" indent="0">
              <a:buNone/>
            </a:pPr>
            <a:endParaRPr lang="en-IE" dirty="0">
              <a:solidFill>
                <a:schemeClr val="bg1"/>
              </a:solidFill>
              <a:latin typeface="Calibri" panose="020F0502020204030204" pitchFamily="34" charset="0"/>
            </a:endParaRPr>
          </a:p>
          <a:p>
            <a:endParaRPr lang="en-IE" dirty="0">
              <a:solidFill>
                <a:schemeClr val="bg1"/>
              </a:solidFill>
              <a:latin typeface="Calibri" panose="020F0502020204030204" pitchFamily="34" charset="0"/>
            </a:endParaRPr>
          </a:p>
        </p:txBody>
      </p:sp>
    </p:spTree>
    <p:extLst>
      <p:ext uri="{BB962C8B-B14F-4D97-AF65-F5344CB8AC3E}">
        <p14:creationId xmlns:p14="http://schemas.microsoft.com/office/powerpoint/2010/main" val="326308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346"/>
            <a:ext cx="8686800" cy="1399032"/>
          </a:xfrm>
        </p:spPr>
        <p:txBody>
          <a:bodyPr>
            <a:normAutofit/>
          </a:bodyPr>
          <a:lstStyle/>
          <a:p>
            <a:r>
              <a:rPr lang="en-US" sz="4400" dirty="0">
                <a:ln w="6350">
                  <a:noFill/>
                </a:ln>
                <a:solidFill>
                  <a:schemeClr val="bg1"/>
                </a:solidFill>
                <a:effectLst/>
                <a:latin typeface="Calibri" panose="020F0502020204030204" pitchFamily="34" charset="0"/>
              </a:rPr>
              <a:t>Why? </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a:xfrm>
            <a:off x="389436" y="1499616"/>
            <a:ext cx="8363938" cy="4809704"/>
          </a:xfrm>
        </p:spPr>
        <p:txBody>
          <a:bodyPr>
            <a:normAutofit fontScale="92500" lnSpcReduction="10000"/>
          </a:bodyPr>
          <a:lstStyle/>
          <a:p>
            <a:r>
              <a:rPr lang="en-US" dirty="0" smtClean="0">
                <a:solidFill>
                  <a:schemeClr val="bg1"/>
                </a:solidFill>
                <a:latin typeface="Calibri" panose="020F0502020204030204" pitchFamily="34" charset="0"/>
              </a:rPr>
              <a:t>Benefits: </a:t>
            </a:r>
          </a:p>
          <a:p>
            <a:pPr lvl="1"/>
            <a:r>
              <a:rPr lang="en-US" dirty="0" smtClean="0">
                <a:solidFill>
                  <a:schemeClr val="bg1"/>
                </a:solidFill>
                <a:latin typeface="Calibri" panose="020F0502020204030204" pitchFamily="34" charset="0"/>
              </a:rPr>
              <a:t>Elasticity</a:t>
            </a:r>
          </a:p>
          <a:p>
            <a:pPr lvl="1"/>
            <a:r>
              <a:rPr lang="en-US" dirty="0" smtClean="0">
                <a:solidFill>
                  <a:schemeClr val="bg1"/>
                </a:solidFill>
                <a:latin typeface="Calibri" panose="020F0502020204030204" pitchFamily="34" charset="0"/>
              </a:rPr>
              <a:t>Scalability</a:t>
            </a:r>
          </a:p>
          <a:p>
            <a:pPr lvl="1"/>
            <a:r>
              <a:rPr lang="en-US" dirty="0" smtClean="0">
                <a:solidFill>
                  <a:schemeClr val="bg1"/>
                </a:solidFill>
                <a:latin typeface="Calibri" panose="020F0502020204030204" pitchFamily="34" charset="0"/>
              </a:rPr>
              <a:t>Reliability</a:t>
            </a:r>
          </a:p>
          <a:p>
            <a:pPr marL="537210" lvl="1" indent="0">
              <a:buNone/>
            </a:pPr>
            <a:r>
              <a:rPr lang="en-US" sz="3000" dirty="0" smtClean="0">
                <a:solidFill>
                  <a:schemeClr val="bg1"/>
                </a:solidFill>
                <a:latin typeface="Calibri" panose="020F0502020204030204" pitchFamily="34" charset="0"/>
              </a:rPr>
              <a:t>of cloud computing</a:t>
            </a:r>
          </a:p>
          <a:p>
            <a:r>
              <a:rPr lang="en-US" dirty="0" smtClean="0">
                <a:solidFill>
                  <a:schemeClr val="bg1"/>
                </a:solidFill>
                <a:latin typeface="Calibri" panose="020F0502020204030204" pitchFamily="34" charset="0"/>
              </a:rPr>
              <a:t>Cost effective: </a:t>
            </a:r>
          </a:p>
          <a:p>
            <a:pPr lvl="1"/>
            <a:r>
              <a:rPr lang="en-US" dirty="0" smtClean="0">
                <a:solidFill>
                  <a:schemeClr val="bg1"/>
                </a:solidFill>
                <a:latin typeface="Calibri" panose="020F0502020204030204" pitchFamily="34" charset="0"/>
              </a:rPr>
              <a:t>Decrease Capital expenditure</a:t>
            </a:r>
          </a:p>
          <a:p>
            <a:pPr lvl="1"/>
            <a:r>
              <a:rPr lang="en-US" dirty="0" smtClean="0">
                <a:solidFill>
                  <a:schemeClr val="bg1"/>
                </a:solidFill>
                <a:latin typeface="Calibri" panose="020F0502020204030204" pitchFamily="34" charset="0"/>
              </a:rPr>
              <a:t>Faster time-to-solution </a:t>
            </a:r>
          </a:p>
          <a:p>
            <a:r>
              <a:rPr lang="en-US" dirty="0" smtClean="0">
                <a:solidFill>
                  <a:schemeClr val="bg1"/>
                </a:solidFill>
                <a:latin typeface="Calibri" panose="020F0502020204030204" pitchFamily="34" charset="0"/>
              </a:rPr>
              <a:t>Symmetrical: Design, develop and deploy BI solutions to the Cloud using the tools and expertise already in use with on-premises data sources</a:t>
            </a:r>
          </a:p>
          <a:p>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584027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8686800" cy="1399032"/>
          </a:xfrm>
        </p:spPr>
        <p:txBody>
          <a:bodyPr>
            <a:noAutofit/>
          </a:bodyPr>
          <a:lstStyle/>
          <a:p>
            <a:r>
              <a:rPr lang="en-US" sz="4400" dirty="0">
                <a:ln w="6350">
                  <a:noFill/>
                </a:ln>
                <a:solidFill>
                  <a:schemeClr val="bg1"/>
                </a:solidFill>
                <a:effectLst/>
                <a:latin typeface="Calibri" panose="020F0502020204030204" pitchFamily="34" charset="0"/>
              </a:rPr>
              <a:t>On-premises SQL Server Reporting Services </a:t>
            </a:r>
            <a:endParaRPr lang="en-AU"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a:xfrm>
            <a:off x="389436" y="1706261"/>
            <a:ext cx="8363938" cy="4315027"/>
          </a:xfrm>
        </p:spPr>
        <p:txBody>
          <a:bodyPr>
            <a:normAutofit fontScale="92500" lnSpcReduction="10000"/>
          </a:bodyPr>
          <a:lstStyle/>
          <a:p>
            <a:pPr>
              <a:lnSpc>
                <a:spcPct val="110000"/>
              </a:lnSpc>
            </a:pPr>
            <a:r>
              <a:rPr lang="en-US" sz="2800" dirty="0" smtClean="0">
                <a:solidFill>
                  <a:schemeClr val="bg1"/>
                </a:solidFill>
                <a:latin typeface="Calibri" panose="020F0502020204030204" pitchFamily="34" charset="0"/>
              </a:rPr>
              <a:t>Delivers enterprise, Web-enabled reporting functionality</a:t>
            </a:r>
          </a:p>
          <a:p>
            <a:pPr>
              <a:lnSpc>
                <a:spcPct val="110000"/>
              </a:lnSpc>
            </a:pPr>
            <a:r>
              <a:rPr lang="en-US" sz="2800" dirty="0" smtClean="0">
                <a:solidFill>
                  <a:schemeClr val="bg1"/>
                </a:solidFill>
                <a:latin typeface="Calibri" panose="020F0502020204030204" pitchFamily="34" charset="0"/>
              </a:rPr>
              <a:t>Queries a wide variety of data sources</a:t>
            </a:r>
          </a:p>
          <a:p>
            <a:pPr>
              <a:lnSpc>
                <a:spcPct val="110000"/>
              </a:lnSpc>
            </a:pPr>
            <a:r>
              <a:rPr lang="en-US" sz="2800" dirty="0" smtClean="0">
                <a:solidFill>
                  <a:schemeClr val="bg1"/>
                </a:solidFill>
                <a:latin typeface="Calibri" panose="020F0502020204030204" pitchFamily="34" charset="0"/>
              </a:rPr>
              <a:t>Publishes reports in various formats</a:t>
            </a:r>
          </a:p>
          <a:p>
            <a:pPr>
              <a:lnSpc>
                <a:spcPct val="110000"/>
              </a:lnSpc>
            </a:pPr>
            <a:r>
              <a:rPr lang="en-US" sz="2800" dirty="0" smtClean="0">
                <a:solidFill>
                  <a:schemeClr val="bg1"/>
                </a:solidFill>
                <a:latin typeface="Calibri" panose="020F0502020204030204" pitchFamily="34" charset="0"/>
              </a:rPr>
              <a:t>Manages security on content and tasks centrally</a:t>
            </a:r>
          </a:p>
          <a:p>
            <a:pPr>
              <a:lnSpc>
                <a:spcPct val="110000"/>
              </a:lnSpc>
            </a:pPr>
            <a:r>
              <a:rPr lang="en-US" sz="2800" dirty="0" smtClean="0">
                <a:solidFill>
                  <a:schemeClr val="bg1"/>
                </a:solidFill>
                <a:latin typeface="Calibri" panose="020F0502020204030204" pitchFamily="34" charset="0"/>
              </a:rPr>
              <a:t>Supports pull- or push-driven report delivery</a:t>
            </a:r>
          </a:p>
          <a:p>
            <a:pPr>
              <a:lnSpc>
                <a:spcPct val="110000"/>
              </a:lnSpc>
            </a:pPr>
            <a:r>
              <a:rPr lang="en-US" sz="2800" dirty="0" smtClean="0">
                <a:solidFill>
                  <a:schemeClr val="bg1"/>
                </a:solidFill>
                <a:latin typeface="Calibri" panose="020F0502020204030204" pitchFamily="34" charset="0"/>
              </a:rPr>
              <a:t>Scales to support thousands of users</a:t>
            </a:r>
          </a:p>
          <a:p>
            <a:pPr>
              <a:lnSpc>
                <a:spcPct val="110000"/>
              </a:lnSpc>
            </a:pPr>
            <a:r>
              <a:rPr lang="en-US" sz="2800" dirty="0" smtClean="0">
                <a:solidFill>
                  <a:schemeClr val="bg1"/>
                </a:solidFill>
                <a:latin typeface="Calibri" panose="020F0502020204030204" pitchFamily="34" charset="0"/>
              </a:rPr>
              <a:t>Enables extensions to core functionality</a:t>
            </a:r>
          </a:p>
          <a:p>
            <a:pPr>
              <a:lnSpc>
                <a:spcPct val="110000"/>
              </a:lnSpc>
            </a:pPr>
            <a:r>
              <a:rPr lang="en-US" sz="2800" dirty="0" smtClean="0">
                <a:solidFill>
                  <a:schemeClr val="bg1"/>
                </a:solidFill>
                <a:latin typeface="Calibri" panose="020F0502020204030204" pitchFamily="34" charset="0"/>
              </a:rPr>
              <a:t>Delivers ad hoc reporting capabilities</a:t>
            </a:r>
          </a:p>
          <a:p>
            <a:pPr>
              <a:lnSpc>
                <a:spcPct val="110000"/>
              </a:lnSpc>
            </a:pPr>
            <a:r>
              <a:rPr lang="en-US" sz="2800" dirty="0" smtClean="0">
                <a:solidFill>
                  <a:schemeClr val="bg1"/>
                </a:solidFill>
                <a:latin typeface="Calibri" panose="020F0502020204030204" pitchFamily="34" charset="0"/>
              </a:rPr>
              <a:t>Available in all editions of SQL Server, except Compact</a:t>
            </a:r>
            <a:endParaRPr lang="en-US" sz="28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1834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67494"/>
            <a:ext cx="9144000" cy="1399032"/>
          </a:xfrm>
        </p:spPr>
        <p:txBody>
          <a:bodyPr>
            <a:noAutofit/>
          </a:bodyPr>
          <a:lstStyle/>
          <a:p>
            <a:r>
              <a:rPr lang="en-US" sz="4400" dirty="0">
                <a:ln w="6350">
                  <a:noFill/>
                </a:ln>
                <a:solidFill>
                  <a:schemeClr val="bg1"/>
                </a:solidFill>
                <a:effectLst/>
                <a:latin typeface="Calibri" panose="020F0502020204030204" pitchFamily="34" charset="0"/>
              </a:rPr>
              <a:t>The Reporting Life Cycle - Authoring</a:t>
            </a:r>
            <a:endParaRPr lang="en-AU" sz="4400" dirty="0">
              <a:ln w="6350">
                <a:noFill/>
              </a:ln>
              <a:solidFill>
                <a:schemeClr val="bg1"/>
              </a:solidFill>
              <a:effectLst/>
              <a:latin typeface="Calibri" panose="020F0502020204030204" pitchFamily="34" charset="0"/>
            </a:endParaRPr>
          </a:p>
        </p:txBody>
      </p:sp>
      <p:sp>
        <p:nvSpPr>
          <p:cNvPr id="5" name="Text Placeholder 4"/>
          <p:cNvSpPr>
            <a:spLocks noGrp="1"/>
          </p:cNvSpPr>
          <p:nvPr>
            <p:ph idx="1"/>
          </p:nvPr>
        </p:nvSpPr>
        <p:spPr>
          <a:xfrm>
            <a:off x="389436" y="1987439"/>
            <a:ext cx="8363938" cy="4825937"/>
          </a:xfrm>
        </p:spPr>
        <p:txBody>
          <a:bodyPr>
            <a:normAutofit/>
          </a:bodyPr>
          <a:lstStyle/>
          <a:p>
            <a:r>
              <a:rPr lang="en-US" dirty="0" smtClean="0">
                <a:solidFill>
                  <a:schemeClr val="bg1"/>
                </a:solidFill>
                <a:latin typeface="Calibri" panose="020F0502020204030204" pitchFamily="34" charset="0"/>
              </a:rPr>
              <a:t>Data access to a variety of sources</a:t>
            </a:r>
          </a:p>
          <a:p>
            <a:pPr lvl="1"/>
            <a:r>
              <a:rPr lang="en-US" dirty="0" smtClean="0">
                <a:solidFill>
                  <a:schemeClr val="bg1"/>
                </a:solidFill>
                <a:latin typeface="Calibri" panose="020F0502020204030204" pitchFamily="34" charset="0"/>
              </a:rPr>
              <a:t>SQL Server, Analysis Services (cubes and data mining), Reporting Services Report Models, SharePoint Lists</a:t>
            </a:r>
          </a:p>
          <a:p>
            <a:pPr lvl="1"/>
            <a:r>
              <a:rPr lang="en-US" dirty="0" smtClean="0">
                <a:solidFill>
                  <a:schemeClr val="bg1"/>
                </a:solidFill>
                <a:latin typeface="Calibri" panose="020F0502020204030204" pitchFamily="34" charset="0"/>
              </a:rPr>
              <a:t>Oracle, Teradata, Hyperion </a:t>
            </a:r>
            <a:r>
              <a:rPr lang="en-US" dirty="0" err="1" smtClean="0">
                <a:solidFill>
                  <a:schemeClr val="bg1"/>
                </a:solidFill>
                <a:latin typeface="Calibri" panose="020F0502020204030204" pitchFamily="34" charset="0"/>
              </a:rPr>
              <a:t>Essbase</a:t>
            </a:r>
            <a:r>
              <a:rPr lang="en-US" dirty="0" smtClean="0">
                <a:solidFill>
                  <a:schemeClr val="bg1"/>
                </a:solidFill>
                <a:latin typeface="Calibri" panose="020F0502020204030204" pitchFamily="34" charset="0"/>
              </a:rPr>
              <a:t>, SAP </a:t>
            </a:r>
            <a:r>
              <a:rPr lang="en-US" dirty="0" err="1" smtClean="0">
                <a:solidFill>
                  <a:schemeClr val="bg1"/>
                </a:solidFill>
                <a:latin typeface="Calibri" panose="020F0502020204030204" pitchFamily="34" charset="0"/>
              </a:rPr>
              <a:t>NetWeaver</a:t>
            </a:r>
            <a:r>
              <a:rPr lang="en-US" dirty="0" smtClean="0">
                <a:solidFill>
                  <a:schemeClr val="bg1"/>
                </a:solidFill>
                <a:latin typeface="Calibri" panose="020F0502020204030204" pitchFamily="34" charset="0"/>
              </a:rPr>
              <a:t> BI</a:t>
            </a:r>
          </a:p>
          <a:p>
            <a:pPr lvl="1"/>
            <a:r>
              <a:rPr lang="en-US" dirty="0" smtClean="0">
                <a:solidFill>
                  <a:schemeClr val="bg1"/>
                </a:solidFill>
                <a:latin typeface="Calibri" panose="020F0502020204030204" pitchFamily="34" charset="0"/>
              </a:rPr>
              <a:t>OLE DB, ODBC, XML</a:t>
            </a:r>
          </a:p>
          <a:p>
            <a:r>
              <a:rPr lang="en-US" dirty="0" smtClean="0">
                <a:solidFill>
                  <a:schemeClr val="bg1"/>
                </a:solidFill>
                <a:latin typeface="Calibri" panose="020F0502020204030204" pitchFamily="34" charset="0"/>
              </a:rPr>
              <a:t>Report Definition Language (RDL) </a:t>
            </a:r>
          </a:p>
          <a:p>
            <a:r>
              <a:rPr lang="en-US" dirty="0" smtClean="0">
                <a:solidFill>
                  <a:schemeClr val="bg1"/>
                </a:solidFill>
                <a:latin typeface="Calibri" panose="020F0502020204030204" pitchFamily="34" charset="0"/>
              </a:rPr>
              <a:t>Report authoring options</a:t>
            </a:r>
          </a:p>
          <a:p>
            <a:pPr lvl="1"/>
            <a:r>
              <a:rPr lang="en-US" dirty="0" smtClean="0">
                <a:solidFill>
                  <a:schemeClr val="bg1"/>
                </a:solidFill>
                <a:latin typeface="Calibri" panose="020F0502020204030204" pitchFamily="34" charset="0"/>
              </a:rPr>
              <a:t>Report Designer (hosted in BIDS)</a:t>
            </a:r>
          </a:p>
          <a:p>
            <a:pPr lvl="1"/>
            <a:r>
              <a:rPr lang="en-AU" dirty="0" smtClean="0">
                <a:solidFill>
                  <a:schemeClr val="bg1"/>
                </a:solidFill>
                <a:latin typeface="Calibri" panose="020F0502020204030204" pitchFamily="34" charset="0"/>
              </a:rPr>
              <a:t>Report Builder 3.0</a:t>
            </a:r>
            <a:endParaRPr lang="en-US" dirty="0" smtClean="0">
              <a:solidFill>
                <a:schemeClr val="bg1"/>
              </a:solidFill>
              <a:latin typeface="Calibri" panose="020F0502020204030204" pitchFamily="34" charset="0"/>
            </a:endParaRPr>
          </a:p>
          <a:p>
            <a:endParaRPr lang="en-AU" dirty="0">
              <a:solidFill>
                <a:schemeClr val="bg1"/>
              </a:solidFill>
              <a:latin typeface="Calibri" panose="020F0502020204030204" pitchFamily="34" charset="0"/>
            </a:endParaRPr>
          </a:p>
        </p:txBody>
      </p:sp>
    </p:spTree>
    <p:extLst>
      <p:ext uri="{BB962C8B-B14F-4D97-AF65-F5344CB8AC3E}">
        <p14:creationId xmlns:p14="http://schemas.microsoft.com/office/powerpoint/2010/main" val="215851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rmAutofit/>
          </a:bodyPr>
          <a:lstStyle/>
          <a:p>
            <a:r>
              <a:rPr lang="en-US" sz="4400" dirty="0">
                <a:ln w="6350">
                  <a:noFill/>
                </a:ln>
                <a:solidFill>
                  <a:schemeClr val="bg1"/>
                </a:solidFill>
                <a:effectLst/>
                <a:latin typeface="Calibri" panose="020F0502020204030204" pitchFamily="34" charset="0"/>
              </a:rPr>
              <a:t>Report Definition Language (RDL)</a:t>
            </a:r>
            <a:endParaRPr lang="en-AU"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a:prstGeom prst="rect">
            <a:avLst/>
          </a:prstGeom>
        </p:spPr>
        <p:txBody>
          <a:bodyPr>
            <a:normAutofit/>
          </a:bodyPr>
          <a:lstStyle/>
          <a:p>
            <a:r>
              <a:rPr lang="en-US" sz="2400" dirty="0">
                <a:solidFill>
                  <a:schemeClr val="bg1"/>
                </a:solidFill>
                <a:latin typeface="Calibri" panose="020F0502020204030204" pitchFamily="34" charset="0"/>
              </a:rPr>
              <a:t>RDL is an XML representation of report definition</a:t>
            </a:r>
          </a:p>
          <a:p>
            <a:r>
              <a:rPr lang="en-US" sz="2400" dirty="0">
                <a:solidFill>
                  <a:schemeClr val="bg1"/>
                </a:solidFill>
                <a:latin typeface="Calibri" panose="020F0502020204030204" pitchFamily="34" charset="0"/>
              </a:rPr>
              <a:t>Open and publicly documented schema used to:</a:t>
            </a:r>
          </a:p>
          <a:p>
            <a:pPr lvl="1"/>
            <a:r>
              <a:rPr lang="en-US" sz="2000" dirty="0">
                <a:solidFill>
                  <a:schemeClr val="bg1"/>
                </a:solidFill>
                <a:latin typeface="Calibri" panose="020F0502020204030204" pitchFamily="34" charset="0"/>
              </a:rPr>
              <a:t>Programmatically generate reports</a:t>
            </a:r>
          </a:p>
          <a:p>
            <a:pPr lvl="1"/>
            <a:r>
              <a:rPr lang="en-US" sz="2000" dirty="0">
                <a:solidFill>
                  <a:schemeClr val="bg1"/>
                </a:solidFill>
                <a:latin typeface="Calibri" panose="020F0502020204030204" pitchFamily="34" charset="0"/>
              </a:rPr>
              <a:t>Extend RDL with additional attributes and elements</a:t>
            </a:r>
          </a:p>
          <a:p>
            <a:r>
              <a:rPr lang="en-US" sz="2400" dirty="0" smtClean="0">
                <a:solidFill>
                  <a:schemeClr val="bg1"/>
                </a:solidFill>
                <a:latin typeface="Calibri" panose="020F0502020204030204" pitchFamily="34" charset="0"/>
              </a:rPr>
              <a:t>Commonly graphic </a:t>
            </a:r>
            <a:r>
              <a:rPr lang="en-US" sz="2400" dirty="0">
                <a:solidFill>
                  <a:schemeClr val="bg1"/>
                </a:solidFill>
                <a:latin typeface="Calibri" panose="020F0502020204030204" pitchFamily="34" charset="0"/>
              </a:rPr>
              <a:t>designers produce RDL</a:t>
            </a:r>
          </a:p>
          <a:p>
            <a:endParaRPr lang="en-AU" sz="2800" dirty="0">
              <a:solidFill>
                <a:schemeClr val="bg1"/>
              </a:solidFill>
              <a:latin typeface="Calibri" panose="020F0502020204030204" pitchFamily="34" charset="0"/>
            </a:endParaRPr>
          </a:p>
          <a:p>
            <a:pPr marL="0" indent="0">
              <a:buNone/>
            </a:pPr>
            <a:endParaRPr lang="en-AU" sz="2800" dirty="0">
              <a:solidFill>
                <a:schemeClr val="bg1"/>
              </a:solidFill>
              <a:latin typeface="Calibri" panose="020F0502020204030204" pitchFamily="34" charset="0"/>
            </a:endParaRPr>
          </a:p>
        </p:txBody>
      </p:sp>
      <p:pic>
        <p:nvPicPr>
          <p:cNvPr id="4" name="Picture 5" descr="RDL"/>
          <p:cNvPicPr>
            <a:picLocks noChangeAspect="1" noChangeArrowheads="1"/>
          </p:cNvPicPr>
          <p:nvPr/>
        </p:nvPicPr>
        <p:blipFill>
          <a:blip r:embed="rId3" cstate="print"/>
          <a:stretch>
            <a:fillRect/>
          </a:stretch>
        </p:blipFill>
        <p:spPr bwMode="auto">
          <a:xfrm>
            <a:off x="1871597" y="4509120"/>
            <a:ext cx="5101328" cy="137142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64322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60" y="0"/>
            <a:ext cx="9607900" cy="1399032"/>
          </a:xfrm>
        </p:spPr>
        <p:txBody>
          <a:bodyPr>
            <a:noAutofit/>
          </a:bodyPr>
          <a:lstStyle/>
          <a:p>
            <a:r>
              <a:rPr lang="en-US" sz="4400" dirty="0">
                <a:ln w="6350">
                  <a:noFill/>
                </a:ln>
                <a:solidFill>
                  <a:schemeClr val="bg1"/>
                </a:solidFill>
                <a:effectLst/>
                <a:latin typeface="Calibri" panose="020F0502020204030204" pitchFamily="34" charset="0"/>
              </a:rPr>
              <a:t>The Reporting Life Cycle – Management</a:t>
            </a:r>
            <a:endParaRPr lang="en-AU" sz="4400" dirty="0">
              <a:ln w="6350">
                <a:noFill/>
              </a:ln>
              <a:solidFill>
                <a:schemeClr val="bg1"/>
              </a:solidFill>
              <a:effectLst/>
              <a:latin typeface="Calibri" panose="020F0502020204030204" pitchFamily="34" charset="0"/>
            </a:endParaRPr>
          </a:p>
        </p:txBody>
      </p:sp>
      <p:sp>
        <p:nvSpPr>
          <p:cNvPr id="5" name="Text Placeholder 4"/>
          <p:cNvSpPr>
            <a:spLocks noGrp="1"/>
          </p:cNvSpPr>
          <p:nvPr>
            <p:ph idx="1"/>
          </p:nvPr>
        </p:nvSpPr>
        <p:spPr>
          <a:xfrm>
            <a:off x="399948" y="1988840"/>
            <a:ext cx="8353425" cy="4505849"/>
          </a:xfrm>
        </p:spPr>
        <p:txBody>
          <a:bodyPr/>
          <a:lstStyle/>
          <a:p>
            <a:r>
              <a:rPr lang="en-US" dirty="0">
                <a:solidFill>
                  <a:schemeClr val="bg1"/>
                </a:solidFill>
                <a:latin typeface="Calibri" panose="020F0502020204030204" pitchFamily="34" charset="0"/>
              </a:rPr>
              <a:t>Scalable </a:t>
            </a:r>
            <a:r>
              <a:rPr lang="en-US" dirty="0" smtClean="0">
                <a:solidFill>
                  <a:schemeClr val="bg1"/>
                </a:solidFill>
                <a:latin typeface="Calibri" panose="020F0502020204030204" pitchFamily="34" charset="0"/>
              </a:rPr>
              <a:t>Web </a:t>
            </a:r>
            <a:r>
              <a:rPr lang="en-US" dirty="0">
                <a:solidFill>
                  <a:schemeClr val="bg1"/>
                </a:solidFill>
                <a:latin typeface="Calibri" panose="020F0502020204030204" pitchFamily="34" charset="0"/>
              </a:rPr>
              <a:t>service architecture</a:t>
            </a:r>
          </a:p>
          <a:p>
            <a:r>
              <a:rPr lang="en-US" dirty="0">
                <a:solidFill>
                  <a:schemeClr val="bg1"/>
                </a:solidFill>
                <a:latin typeface="Calibri" panose="020F0502020204030204" pitchFamily="34" charset="0"/>
              </a:rPr>
              <a:t>Managed </a:t>
            </a:r>
            <a:r>
              <a:rPr lang="en-US" dirty="0" smtClean="0">
                <a:solidFill>
                  <a:schemeClr val="bg1"/>
                </a:solidFill>
                <a:latin typeface="Calibri" panose="020F0502020204030204" pitchFamily="34" charset="0"/>
              </a:rPr>
              <a:t>report </a:t>
            </a:r>
            <a:r>
              <a:rPr lang="en-US" dirty="0">
                <a:solidFill>
                  <a:schemeClr val="bg1"/>
                </a:solidFill>
                <a:latin typeface="Calibri" panose="020F0502020204030204" pitchFamily="34" charset="0"/>
              </a:rPr>
              <a:t>execution:</a:t>
            </a:r>
          </a:p>
          <a:p>
            <a:pPr lvl="1"/>
            <a:r>
              <a:rPr lang="en-US" dirty="0">
                <a:solidFill>
                  <a:schemeClr val="bg1"/>
                </a:solidFill>
                <a:latin typeface="Calibri" panose="020F0502020204030204" pitchFamily="34" charset="0"/>
              </a:rPr>
              <a:t>On-demand</a:t>
            </a:r>
          </a:p>
          <a:p>
            <a:pPr lvl="1"/>
            <a:r>
              <a:rPr lang="en-US" dirty="0">
                <a:solidFill>
                  <a:schemeClr val="bg1"/>
                </a:solidFill>
                <a:latin typeface="Calibri" panose="020F0502020204030204" pitchFamily="34" charset="0"/>
              </a:rPr>
              <a:t>Multi-user shared </a:t>
            </a:r>
            <a:r>
              <a:rPr lang="en-US" dirty="0" smtClean="0">
                <a:solidFill>
                  <a:schemeClr val="bg1"/>
                </a:solidFill>
                <a:latin typeface="Calibri" panose="020F0502020204030204" pitchFamily="34" charset="0"/>
              </a:rPr>
              <a:t>cache</a:t>
            </a:r>
            <a:endParaRPr lang="en-US" baseline="30000" dirty="0">
              <a:solidFill>
                <a:schemeClr val="bg1"/>
              </a:solidFill>
              <a:latin typeface="Calibri" panose="020F0502020204030204" pitchFamily="34" charset="0"/>
            </a:endParaRPr>
          </a:p>
          <a:p>
            <a:pPr lvl="1"/>
            <a:r>
              <a:rPr lang="en-AU" dirty="0" smtClean="0">
                <a:solidFill>
                  <a:schemeClr val="bg1"/>
                </a:solidFill>
                <a:latin typeface="Calibri" panose="020F0502020204030204" pitchFamily="34" charset="0"/>
              </a:rPr>
              <a:t>Scheduled</a:t>
            </a:r>
            <a:endParaRPr lang="en-US" dirty="0">
              <a:solidFill>
                <a:schemeClr val="bg1"/>
              </a:solidFill>
              <a:latin typeface="Calibri" panose="020F0502020204030204" pitchFamily="34" charset="0"/>
            </a:endParaRPr>
          </a:p>
          <a:p>
            <a:pPr lvl="1"/>
            <a:r>
              <a:rPr lang="en-US" dirty="0">
                <a:solidFill>
                  <a:schemeClr val="bg1"/>
                </a:solidFill>
                <a:latin typeface="Calibri" panose="020F0502020204030204" pitchFamily="34" charset="0"/>
              </a:rPr>
              <a:t>Historical </a:t>
            </a:r>
            <a:r>
              <a:rPr lang="en-US" dirty="0" smtClean="0">
                <a:solidFill>
                  <a:schemeClr val="bg1"/>
                </a:solidFill>
                <a:latin typeface="Calibri" panose="020F0502020204030204" pitchFamily="34" charset="0"/>
              </a:rPr>
              <a:t>snapshots</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Role-based security model</a:t>
            </a:r>
          </a:p>
          <a:p>
            <a:r>
              <a:rPr lang="en-US" dirty="0">
                <a:solidFill>
                  <a:schemeClr val="bg1"/>
                </a:solidFill>
                <a:latin typeface="Calibri" panose="020F0502020204030204" pitchFamily="34" charset="0"/>
              </a:rPr>
              <a:t>Object Explorer and Report </a:t>
            </a:r>
            <a:r>
              <a:rPr lang="en-US" dirty="0" smtClean="0">
                <a:solidFill>
                  <a:schemeClr val="bg1"/>
                </a:solidFill>
                <a:latin typeface="Calibri" panose="020F0502020204030204" pitchFamily="34" charset="0"/>
              </a:rPr>
              <a:t>Manager</a:t>
            </a:r>
            <a:endParaRPr lang="en-US" dirty="0">
              <a:solidFill>
                <a:schemeClr val="bg1"/>
              </a:solidFill>
              <a:latin typeface="Calibri" panose="020F0502020204030204" pitchFamily="34" charset="0"/>
            </a:endParaRPr>
          </a:p>
          <a:p>
            <a:endParaRPr lang="en-AU"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52450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0" y="0"/>
            <a:ext cx="8686800" cy="1399032"/>
          </a:xfrm>
        </p:spPr>
        <p:txBody>
          <a:bodyPr>
            <a:noAutofit/>
          </a:bodyPr>
          <a:lstStyle/>
          <a:p>
            <a:r>
              <a:rPr lang="en-US" sz="4400" dirty="0">
                <a:ln w="6350">
                  <a:noFill/>
                </a:ln>
                <a:solidFill>
                  <a:schemeClr val="bg1"/>
                </a:solidFill>
                <a:effectLst/>
                <a:latin typeface="Calibri" panose="020F0502020204030204" pitchFamily="34" charset="0"/>
              </a:rPr>
              <a:t>The Reporting Life Cycle - Delivery</a:t>
            </a:r>
            <a:endParaRPr lang="en-AU" sz="4400" dirty="0">
              <a:ln w="6350">
                <a:noFill/>
              </a:ln>
              <a:solidFill>
                <a:schemeClr val="bg1"/>
              </a:solidFill>
              <a:effectLst/>
              <a:latin typeface="Calibri" panose="020F0502020204030204" pitchFamily="34" charset="0"/>
            </a:endParaRPr>
          </a:p>
        </p:txBody>
      </p:sp>
      <p:sp>
        <p:nvSpPr>
          <p:cNvPr id="5" name="Text Placeholder 4"/>
          <p:cNvSpPr>
            <a:spLocks noGrp="1"/>
          </p:cNvSpPr>
          <p:nvPr>
            <p:ph idx="1"/>
          </p:nvPr>
        </p:nvSpPr>
        <p:spPr>
          <a:xfrm>
            <a:off x="389436" y="1992897"/>
            <a:ext cx="8363938" cy="4748471"/>
          </a:xfrm>
        </p:spPr>
        <p:txBody>
          <a:bodyPr>
            <a:normAutofit fontScale="85000" lnSpcReduction="20000"/>
          </a:bodyPr>
          <a:lstStyle/>
          <a:p>
            <a:pPr>
              <a:lnSpc>
                <a:spcPct val="110000"/>
              </a:lnSpc>
            </a:pPr>
            <a:r>
              <a:rPr lang="en-US" sz="2800" dirty="0" smtClean="0">
                <a:solidFill>
                  <a:schemeClr val="bg1"/>
                </a:solidFill>
                <a:latin typeface="Calibri" panose="020F0502020204030204" pitchFamily="34" charset="0"/>
              </a:rPr>
              <a:t>Runtime report rendering:</a:t>
            </a:r>
          </a:p>
          <a:p>
            <a:pPr lvl="1">
              <a:lnSpc>
                <a:spcPct val="110000"/>
              </a:lnSpc>
            </a:pPr>
            <a:r>
              <a:rPr lang="en-US" sz="2400" dirty="0" smtClean="0">
                <a:solidFill>
                  <a:schemeClr val="bg1"/>
                </a:solidFill>
                <a:latin typeface="Calibri" panose="020F0502020204030204" pitchFamily="34" charset="0"/>
              </a:rPr>
              <a:t>Hard page-break: </a:t>
            </a:r>
            <a:r>
              <a:rPr lang="en-US" sz="2400" dirty="0">
                <a:solidFill>
                  <a:schemeClr val="bg1"/>
                </a:solidFill>
                <a:latin typeface="Calibri" panose="020F0502020204030204" pitchFamily="34" charset="0"/>
              </a:rPr>
              <a:t>PDF, TIFF </a:t>
            </a:r>
            <a:r>
              <a:rPr lang="en-US" sz="2400" dirty="0" smtClean="0">
                <a:solidFill>
                  <a:schemeClr val="bg1"/>
                </a:solidFill>
                <a:latin typeface="Calibri" panose="020F0502020204030204" pitchFamily="34" charset="0"/>
              </a:rPr>
              <a:t>(Image)</a:t>
            </a:r>
            <a:endParaRPr lang="en-US" sz="2400" dirty="0">
              <a:solidFill>
                <a:schemeClr val="bg1"/>
              </a:solidFill>
              <a:latin typeface="Calibri" panose="020F0502020204030204" pitchFamily="34" charset="0"/>
            </a:endParaRPr>
          </a:p>
          <a:p>
            <a:pPr lvl="1">
              <a:lnSpc>
                <a:spcPct val="110000"/>
              </a:lnSpc>
            </a:pPr>
            <a:r>
              <a:rPr lang="en-US" sz="2400" dirty="0" smtClean="0">
                <a:solidFill>
                  <a:schemeClr val="bg1"/>
                </a:solidFill>
                <a:latin typeface="Calibri" panose="020F0502020204030204" pitchFamily="34" charset="0"/>
              </a:rPr>
              <a:t>Soft page-break: Excel, Word, HTML</a:t>
            </a:r>
            <a:r>
              <a:rPr lang="en-US" sz="2400" dirty="0">
                <a:solidFill>
                  <a:schemeClr val="bg1"/>
                </a:solidFill>
                <a:latin typeface="Calibri" panose="020F0502020204030204" pitchFamily="34" charset="0"/>
              </a:rPr>
              <a:t>, </a:t>
            </a:r>
            <a:r>
              <a:rPr lang="en-US" sz="2400" dirty="0" smtClean="0">
                <a:solidFill>
                  <a:schemeClr val="bg1"/>
                </a:solidFill>
                <a:latin typeface="Calibri" panose="020F0502020204030204" pitchFamily="34" charset="0"/>
              </a:rPr>
              <a:t>MHTML</a:t>
            </a:r>
          </a:p>
          <a:p>
            <a:pPr lvl="1">
              <a:lnSpc>
                <a:spcPct val="110000"/>
              </a:lnSpc>
            </a:pPr>
            <a:r>
              <a:rPr lang="en-US" sz="2400" dirty="0" smtClean="0">
                <a:solidFill>
                  <a:schemeClr val="bg1"/>
                </a:solidFill>
                <a:latin typeface="Calibri" panose="020F0502020204030204" pitchFamily="34" charset="0"/>
              </a:rPr>
              <a:t>Data renderers: CSV, XML, </a:t>
            </a:r>
            <a:r>
              <a:rPr lang="en-US" sz="2400" dirty="0" err="1" smtClean="0">
                <a:solidFill>
                  <a:schemeClr val="bg1"/>
                </a:solidFill>
                <a:latin typeface="Calibri" panose="020F0502020204030204" pitchFamily="34" charset="0"/>
              </a:rPr>
              <a:t>OData</a:t>
            </a:r>
            <a:endParaRPr lang="en-US" sz="2400" dirty="0">
              <a:solidFill>
                <a:schemeClr val="bg1"/>
              </a:solidFill>
              <a:latin typeface="Calibri" panose="020F0502020204030204" pitchFamily="34" charset="0"/>
            </a:endParaRPr>
          </a:p>
          <a:p>
            <a:pPr>
              <a:lnSpc>
                <a:spcPct val="110000"/>
              </a:lnSpc>
            </a:pPr>
            <a:r>
              <a:rPr lang="en-US" sz="2800" dirty="0" smtClean="0">
                <a:solidFill>
                  <a:schemeClr val="bg1"/>
                </a:solidFill>
                <a:latin typeface="Calibri" panose="020F0502020204030204" pitchFamily="34" charset="0"/>
              </a:rPr>
              <a:t>Pull </a:t>
            </a:r>
            <a:r>
              <a:rPr lang="en-US" sz="2800" dirty="0">
                <a:solidFill>
                  <a:schemeClr val="bg1"/>
                </a:solidFill>
                <a:latin typeface="Calibri" panose="020F0502020204030204" pitchFamily="34" charset="0"/>
              </a:rPr>
              <a:t>delivery: Report requested by user </a:t>
            </a:r>
          </a:p>
          <a:p>
            <a:pPr lvl="1">
              <a:lnSpc>
                <a:spcPct val="110000"/>
              </a:lnSpc>
            </a:pPr>
            <a:r>
              <a:rPr lang="en-US" sz="2400" dirty="0" smtClean="0">
                <a:solidFill>
                  <a:schemeClr val="bg1"/>
                </a:solidFill>
                <a:latin typeface="Calibri" panose="020F0502020204030204" pitchFamily="34" charset="0"/>
              </a:rPr>
              <a:t>URL Access (Report Manager or Report Server)</a:t>
            </a:r>
          </a:p>
          <a:p>
            <a:pPr lvl="1">
              <a:lnSpc>
                <a:spcPct val="110000"/>
              </a:lnSpc>
            </a:pPr>
            <a:r>
              <a:rPr lang="en-US" sz="2400" dirty="0" err="1" smtClean="0">
                <a:solidFill>
                  <a:schemeClr val="bg1"/>
                </a:solidFill>
                <a:latin typeface="Calibri" panose="020F0502020204030204" pitchFamily="34" charset="0"/>
              </a:rPr>
              <a:t>VisualStudio</a:t>
            </a:r>
            <a:r>
              <a:rPr lang="en-US" sz="2400" dirty="0" smtClean="0">
                <a:solidFill>
                  <a:schemeClr val="bg1"/>
                </a:solidFill>
                <a:latin typeface="Calibri" panose="020F0502020204030204" pitchFamily="34" charset="0"/>
              </a:rPr>
              <a:t> 2010 / 2012 </a:t>
            </a:r>
            <a:r>
              <a:rPr lang="en-US" sz="2400" dirty="0" err="1" smtClean="0">
                <a:solidFill>
                  <a:schemeClr val="bg1"/>
                </a:solidFill>
                <a:latin typeface="Calibri" panose="020F0502020204030204" pitchFamily="34" charset="0"/>
              </a:rPr>
              <a:t>ReportViewer</a:t>
            </a:r>
            <a:r>
              <a:rPr lang="en-US" sz="2400" dirty="0" smtClean="0">
                <a:solidFill>
                  <a:schemeClr val="bg1"/>
                </a:solidFill>
                <a:latin typeface="Calibri" panose="020F0502020204030204" pitchFamily="34" charset="0"/>
              </a:rPr>
              <a:t> Control via </a:t>
            </a:r>
            <a:r>
              <a:rPr lang="en-US" sz="2400" dirty="0" err="1" smtClean="0">
                <a:solidFill>
                  <a:schemeClr val="bg1"/>
                </a:solidFill>
                <a:latin typeface="Calibri" panose="020F0502020204030204" pitchFamily="34" charset="0"/>
              </a:rPr>
              <a:t>WinForms</a:t>
            </a:r>
            <a:r>
              <a:rPr lang="en-US" sz="2400" dirty="0" smtClean="0">
                <a:solidFill>
                  <a:schemeClr val="bg1"/>
                </a:solidFill>
                <a:latin typeface="Calibri" panose="020F0502020204030204" pitchFamily="34" charset="0"/>
              </a:rPr>
              <a:t> or </a:t>
            </a:r>
            <a:r>
              <a:rPr lang="en-US" sz="2400" dirty="0" err="1" smtClean="0">
                <a:solidFill>
                  <a:schemeClr val="bg1"/>
                </a:solidFill>
                <a:latin typeface="Calibri" panose="020F0502020204030204" pitchFamily="34" charset="0"/>
              </a:rPr>
              <a:t>WebForms</a:t>
            </a:r>
            <a:r>
              <a:rPr lang="en-US" sz="2400" dirty="0" smtClean="0">
                <a:solidFill>
                  <a:schemeClr val="bg1"/>
                </a:solidFill>
                <a:latin typeface="Calibri" panose="020F0502020204030204" pitchFamily="34" charset="0"/>
              </a:rPr>
              <a:t> apps</a:t>
            </a:r>
            <a:endParaRPr lang="en-US" sz="2400" dirty="0">
              <a:solidFill>
                <a:schemeClr val="bg1"/>
              </a:solidFill>
              <a:latin typeface="Calibri" panose="020F0502020204030204" pitchFamily="34" charset="0"/>
            </a:endParaRPr>
          </a:p>
          <a:p>
            <a:pPr lvl="1">
              <a:lnSpc>
                <a:spcPct val="110000"/>
              </a:lnSpc>
            </a:pPr>
            <a:r>
              <a:rPr lang="en-US" sz="2400" dirty="0">
                <a:solidFill>
                  <a:schemeClr val="bg1"/>
                </a:solidFill>
                <a:latin typeface="Calibri" panose="020F0502020204030204" pitchFamily="34" charset="0"/>
              </a:rPr>
              <a:t>SharePoint document library and </a:t>
            </a:r>
            <a:r>
              <a:rPr lang="en-US" sz="2400" dirty="0" smtClean="0">
                <a:solidFill>
                  <a:schemeClr val="bg1"/>
                </a:solidFill>
                <a:latin typeface="Calibri" panose="020F0502020204030204" pitchFamily="34" charset="0"/>
              </a:rPr>
              <a:t>Web </a:t>
            </a:r>
            <a:r>
              <a:rPr lang="en-US" sz="2400" dirty="0">
                <a:solidFill>
                  <a:schemeClr val="bg1"/>
                </a:solidFill>
                <a:latin typeface="Calibri" panose="020F0502020204030204" pitchFamily="34" charset="0"/>
              </a:rPr>
              <a:t>parts</a:t>
            </a:r>
          </a:p>
          <a:p>
            <a:pPr>
              <a:lnSpc>
                <a:spcPct val="110000"/>
              </a:lnSpc>
            </a:pPr>
            <a:r>
              <a:rPr lang="en-US" sz="2800" dirty="0">
                <a:solidFill>
                  <a:schemeClr val="bg1"/>
                </a:solidFill>
                <a:latin typeface="Calibri" panose="020F0502020204030204" pitchFamily="34" charset="0"/>
              </a:rPr>
              <a:t>Push delivery: Report delivered by Report Server</a:t>
            </a:r>
          </a:p>
          <a:p>
            <a:pPr lvl="1">
              <a:lnSpc>
                <a:spcPct val="110000"/>
              </a:lnSpc>
            </a:pPr>
            <a:r>
              <a:rPr lang="en-US" sz="2400" dirty="0">
                <a:solidFill>
                  <a:schemeClr val="bg1"/>
                </a:solidFill>
                <a:latin typeface="Calibri" panose="020F0502020204030204" pitchFamily="34" charset="0"/>
              </a:rPr>
              <a:t>Standard subscriptions</a:t>
            </a:r>
          </a:p>
          <a:p>
            <a:pPr lvl="1">
              <a:lnSpc>
                <a:spcPct val="110000"/>
              </a:lnSpc>
            </a:pPr>
            <a:r>
              <a:rPr lang="en-US" sz="2400" dirty="0">
                <a:solidFill>
                  <a:schemeClr val="bg1"/>
                </a:solidFill>
                <a:latin typeface="Calibri" panose="020F0502020204030204" pitchFamily="34" charset="0"/>
              </a:rPr>
              <a:t>Data-driven </a:t>
            </a:r>
            <a:r>
              <a:rPr lang="en-US" sz="2400" dirty="0" smtClean="0">
                <a:solidFill>
                  <a:schemeClr val="bg1"/>
                </a:solidFill>
                <a:latin typeface="Calibri" panose="020F0502020204030204" pitchFamily="34" charset="0"/>
              </a:rPr>
              <a:t>subscriptions</a:t>
            </a:r>
            <a:endParaRPr lang="en-US" sz="2400" baseline="30000" dirty="0">
              <a:solidFill>
                <a:schemeClr val="bg1"/>
              </a:solidFill>
              <a:latin typeface="Calibri" panose="020F0502020204030204" pitchFamily="34" charset="0"/>
            </a:endParaRPr>
          </a:p>
          <a:p>
            <a:pPr lvl="1">
              <a:lnSpc>
                <a:spcPct val="110000"/>
              </a:lnSpc>
            </a:pPr>
            <a:r>
              <a:rPr lang="en-US" sz="2400" dirty="0">
                <a:solidFill>
                  <a:schemeClr val="bg1"/>
                </a:solidFill>
                <a:latin typeface="Calibri" panose="020F0502020204030204" pitchFamily="34" charset="0"/>
              </a:rPr>
              <a:t>Delivery to email, folder or document </a:t>
            </a:r>
            <a:r>
              <a:rPr lang="en-US" sz="2400" dirty="0" smtClean="0">
                <a:solidFill>
                  <a:schemeClr val="bg1"/>
                </a:solidFill>
                <a:latin typeface="Calibri" panose="020F0502020204030204" pitchFamily="34" charset="0"/>
              </a:rPr>
              <a:t>library</a:t>
            </a:r>
            <a:endParaRPr lang="en-US" sz="2400" baseline="30000"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168965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 y="24165"/>
            <a:ext cx="9144000" cy="1399032"/>
          </a:xfrm>
        </p:spPr>
        <p:txBody>
          <a:bodyPr>
            <a:noAutofit/>
          </a:bodyPr>
          <a:lstStyle/>
          <a:p>
            <a:r>
              <a:rPr lang="en-US" sz="4400" dirty="0">
                <a:ln w="6350">
                  <a:noFill/>
                </a:ln>
                <a:solidFill>
                  <a:schemeClr val="bg1"/>
                </a:solidFill>
                <a:effectLst/>
                <a:latin typeface="Calibri" panose="020F0502020204030204" pitchFamily="34" charset="0"/>
              </a:rPr>
              <a:t>Reporting Services and SQL Database</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a:xfrm>
            <a:off x="389436" y="1988840"/>
            <a:ext cx="8363938" cy="2736304"/>
          </a:xfrm>
        </p:spPr>
        <p:txBody>
          <a:bodyPr>
            <a:normAutofit/>
          </a:bodyPr>
          <a:lstStyle/>
          <a:p>
            <a:r>
              <a:rPr lang="en-US" dirty="0" smtClean="0">
                <a:solidFill>
                  <a:schemeClr val="bg1"/>
                </a:solidFill>
                <a:latin typeface="Calibri" panose="020F0502020204030204" pitchFamily="34" charset="0"/>
              </a:rPr>
              <a:t>SQL Server Reporting Services hosted on premise</a:t>
            </a:r>
          </a:p>
          <a:p>
            <a:r>
              <a:rPr lang="en-US" dirty="0" smtClean="0">
                <a:solidFill>
                  <a:schemeClr val="bg1"/>
                </a:solidFill>
                <a:latin typeface="Calibri" panose="020F0502020204030204" pitchFamily="34" charset="0"/>
              </a:rPr>
              <a:t>Support for SQL Database as a data source</a:t>
            </a:r>
          </a:p>
          <a:p>
            <a:r>
              <a:rPr lang="en-US" dirty="0" smtClean="0">
                <a:solidFill>
                  <a:schemeClr val="bg1"/>
                </a:solidFill>
                <a:latin typeface="Calibri" panose="020F0502020204030204" pitchFamily="34" charset="0"/>
              </a:rPr>
              <a:t>All SSRS tools and features work for reports against SQL Database</a:t>
            </a:r>
          </a:p>
        </p:txBody>
      </p:sp>
    </p:spTree>
    <p:extLst>
      <p:ext uri="{BB962C8B-B14F-4D97-AF65-F5344CB8AC3E}">
        <p14:creationId xmlns:p14="http://schemas.microsoft.com/office/powerpoint/2010/main" val="291431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a:ext>
            </a:extLst>
          </a:blip>
          <a:srcRect t="15271"/>
          <a:stretch/>
        </p:blipFill>
        <p:spPr bwMode="auto">
          <a:xfrm>
            <a:off x="310120" y="1828801"/>
            <a:ext cx="8458021" cy="383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260648"/>
            <a:ext cx="9144000" cy="769441"/>
          </a:xfrm>
          <a:prstGeom prst="rect">
            <a:avLst/>
          </a:prstGeom>
          <a:noFill/>
        </p:spPr>
        <p:txBody>
          <a:bodyPr wrap="square" rtlCol="0">
            <a:spAutoFit/>
          </a:bodyPr>
          <a:lstStyle/>
          <a:p>
            <a:r>
              <a:rPr lang="en-IE" sz="4400" dirty="0" smtClean="0">
                <a:ln w="6350">
                  <a:noFill/>
                </a:ln>
                <a:solidFill>
                  <a:schemeClr val="bg1"/>
                </a:solidFill>
                <a:latin typeface="Calibri" panose="020F0502020204030204" pitchFamily="34" charset="0"/>
                <a:ea typeface="+mj-ea"/>
                <a:cs typeface="+mj-cs"/>
              </a:rPr>
              <a:t>   Extend </a:t>
            </a:r>
            <a:r>
              <a:rPr lang="en-IE" sz="4400" dirty="0">
                <a:ln w="6350">
                  <a:noFill/>
                </a:ln>
                <a:solidFill>
                  <a:schemeClr val="bg1"/>
                </a:solidFill>
                <a:latin typeface="Calibri" panose="020F0502020204030204" pitchFamily="34" charset="0"/>
                <a:ea typeface="+mj-ea"/>
                <a:cs typeface="+mj-cs"/>
              </a:rPr>
              <a:t>Reporting to the Cloud</a:t>
            </a:r>
          </a:p>
        </p:txBody>
      </p:sp>
    </p:spTree>
    <p:extLst>
      <p:ext uri="{BB962C8B-B14F-4D97-AF65-F5344CB8AC3E}">
        <p14:creationId xmlns:p14="http://schemas.microsoft.com/office/powerpoint/2010/main" val="62050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584"/>
            <a:ext cx="8685728" cy="1399032"/>
          </a:xfrm>
        </p:spPr>
        <p:txBody>
          <a:bodyPr>
            <a:normAutofit/>
          </a:bodyPr>
          <a:lstStyle/>
          <a:p>
            <a:r>
              <a:rPr lang="en-US" sz="4400" dirty="0" smtClean="0">
                <a:ln w="6350">
                  <a:noFill/>
                </a:ln>
                <a:solidFill>
                  <a:schemeClr val="bg1"/>
                </a:solidFill>
                <a:latin typeface="Calibri" panose="020F0502020204030204" pitchFamily="34" charset="0"/>
              </a:rPr>
              <a:t>   </a:t>
            </a:r>
            <a:r>
              <a:rPr lang="en-US" sz="4400" dirty="0" smtClean="0">
                <a:ln w="6350">
                  <a:noFill/>
                </a:ln>
                <a:solidFill>
                  <a:schemeClr val="bg1"/>
                </a:solidFill>
                <a:effectLst/>
                <a:latin typeface="Calibri" panose="020F0502020204030204" pitchFamily="34" charset="0"/>
              </a:rPr>
              <a:t>SQL </a:t>
            </a:r>
            <a:r>
              <a:rPr lang="en-US" sz="4400" dirty="0">
                <a:ln w="6350">
                  <a:noFill/>
                </a:ln>
                <a:solidFill>
                  <a:schemeClr val="bg1"/>
                </a:solidFill>
                <a:effectLst/>
                <a:latin typeface="Calibri" panose="020F0502020204030204" pitchFamily="34" charset="0"/>
              </a:rPr>
              <a:t>Reporting Scenarios</a:t>
            </a:r>
            <a:endParaRPr lang="en-US" sz="4400" dirty="0">
              <a:ln w="6350">
                <a:noFill/>
              </a:ln>
              <a:solidFill>
                <a:schemeClr val="bg1"/>
              </a:solidFill>
              <a:effectLst/>
              <a:latin typeface="Calibri" panose="020F0502020204030204" pitchFamily="34" charset="0"/>
            </a:endParaRPr>
          </a:p>
        </p:txBody>
      </p:sp>
      <p:sp>
        <p:nvSpPr>
          <p:cNvPr id="8" name="Content Placeholder 7"/>
          <p:cNvSpPr>
            <a:spLocks noGrp="1"/>
          </p:cNvSpPr>
          <p:nvPr>
            <p:ph sz="half" idx="2"/>
          </p:nvPr>
        </p:nvSpPr>
        <p:spPr>
          <a:xfrm>
            <a:off x="3371537" y="1499616"/>
            <a:ext cx="5391463" cy="5097736"/>
          </a:xfrm>
        </p:spPr>
        <p:txBody>
          <a:bodyPr>
            <a:normAutofit fontScale="92500" lnSpcReduction="10000"/>
          </a:bodyPr>
          <a:lstStyle/>
          <a:p>
            <a:r>
              <a:rPr lang="en-US" sz="2800" dirty="0">
                <a:solidFill>
                  <a:schemeClr val="bg1"/>
                </a:solidFill>
                <a:latin typeface="Calibri" panose="020F0502020204030204" pitchFamily="34" charset="0"/>
              </a:rPr>
              <a:t>“Operational reports over SQL </a:t>
            </a:r>
            <a:r>
              <a:rPr lang="en-US" sz="2800" dirty="0" smtClean="0">
                <a:solidFill>
                  <a:schemeClr val="bg1"/>
                </a:solidFill>
                <a:latin typeface="Calibri" panose="020F0502020204030204" pitchFamily="34" charset="0"/>
              </a:rPr>
              <a:t>Database </a:t>
            </a:r>
            <a:r>
              <a:rPr lang="en-US" sz="2800" dirty="0">
                <a:solidFill>
                  <a:schemeClr val="bg1"/>
                </a:solidFill>
                <a:latin typeface="Calibri" panose="020F0502020204030204" pitchFamily="34" charset="0"/>
              </a:rPr>
              <a:t>data” – Customers can report over their SQL </a:t>
            </a:r>
            <a:r>
              <a:rPr lang="en-US" sz="2800" dirty="0" smtClean="0">
                <a:solidFill>
                  <a:schemeClr val="bg1"/>
                </a:solidFill>
                <a:latin typeface="Calibri" panose="020F0502020204030204" pitchFamily="34" charset="0"/>
              </a:rPr>
              <a:t>Database </a:t>
            </a:r>
            <a:r>
              <a:rPr lang="en-US" sz="2800" dirty="0">
                <a:solidFill>
                  <a:schemeClr val="bg1"/>
                </a:solidFill>
                <a:latin typeface="Calibri" panose="020F0502020204030204" pitchFamily="34" charset="0"/>
              </a:rPr>
              <a:t>data, not necessarily with the intent to embed them into an </a:t>
            </a:r>
            <a:r>
              <a:rPr lang="en-US" sz="2800" dirty="0" smtClean="0">
                <a:solidFill>
                  <a:schemeClr val="bg1"/>
                </a:solidFill>
                <a:latin typeface="Calibri" panose="020F0502020204030204" pitchFamily="34" charset="0"/>
              </a:rPr>
              <a:t>application</a:t>
            </a:r>
            <a:endParaRPr lang="en-US" sz="2800" dirty="0">
              <a:solidFill>
                <a:schemeClr val="bg1"/>
              </a:solidFill>
              <a:latin typeface="Calibri" panose="020F0502020204030204" pitchFamily="34" charset="0"/>
            </a:endParaRPr>
          </a:p>
          <a:p>
            <a:pPr marL="0" indent="0">
              <a:buNone/>
            </a:pPr>
            <a:endParaRPr lang="en-US" sz="2800" dirty="0" smtClean="0">
              <a:solidFill>
                <a:schemeClr val="bg1"/>
              </a:solidFill>
              <a:latin typeface="Calibri" panose="020F0502020204030204" pitchFamily="34" charset="0"/>
            </a:endParaRPr>
          </a:p>
          <a:p>
            <a:r>
              <a:rPr lang="en-US" sz="2800" dirty="0" smtClean="0">
                <a:solidFill>
                  <a:schemeClr val="bg1"/>
                </a:solidFill>
                <a:latin typeface="Calibri" panose="020F0502020204030204" pitchFamily="34" charset="0"/>
              </a:rPr>
              <a:t>“</a:t>
            </a:r>
            <a:r>
              <a:rPr lang="en-US" sz="2800" dirty="0">
                <a:solidFill>
                  <a:schemeClr val="bg1"/>
                </a:solidFill>
                <a:latin typeface="Calibri" panose="020F0502020204030204" pitchFamily="34" charset="0"/>
              </a:rPr>
              <a:t>Embedding reports into </a:t>
            </a:r>
            <a:r>
              <a:rPr lang="en-US" sz="2800" dirty="0" smtClean="0">
                <a:solidFill>
                  <a:schemeClr val="bg1"/>
                </a:solidFill>
                <a:latin typeface="Calibri" panose="020F0502020204030204" pitchFamily="34" charset="0"/>
              </a:rPr>
              <a:t>Windows </a:t>
            </a:r>
            <a:r>
              <a:rPr lang="en-US" sz="2800" dirty="0">
                <a:solidFill>
                  <a:schemeClr val="bg1"/>
                </a:solidFill>
                <a:latin typeface="Calibri" panose="020F0502020204030204" pitchFamily="34" charset="0"/>
              </a:rPr>
              <a:t>or Azure application” - Developers can use same patterns and tools they use today to embed reports into their applications in connected mode against </a:t>
            </a:r>
            <a:r>
              <a:rPr lang="en-US" sz="2800" dirty="0" smtClean="0">
                <a:solidFill>
                  <a:schemeClr val="bg1"/>
                </a:solidFill>
                <a:latin typeface="Calibri" panose="020F0502020204030204" pitchFamily="34" charset="0"/>
              </a:rPr>
              <a:t>SQL Databases</a:t>
            </a:r>
            <a:endParaRPr lang="en-US" sz="2800" dirty="0">
              <a:solidFill>
                <a:schemeClr val="bg1"/>
              </a:solidFill>
              <a:latin typeface="Calibri" panose="020F0502020204030204" pitchFamily="34" charset="0"/>
            </a:endParaRPr>
          </a:p>
        </p:txBody>
      </p:sp>
      <p:pic>
        <p:nvPicPr>
          <p:cNvPr id="6" name="Picture 5" descr="Today_ServerReport.jpg"/>
          <p:cNvPicPr>
            <a:picLocks noChangeAspect="1"/>
          </p:cNvPicPr>
          <p:nvPr/>
        </p:nvPicPr>
        <p:blipFill>
          <a:blip r:embed="rId2" cstate="print"/>
          <a:stretch>
            <a:fillRect/>
          </a:stretch>
        </p:blipFill>
        <p:spPr>
          <a:xfrm>
            <a:off x="456128" y="4285992"/>
            <a:ext cx="2743915" cy="2495808"/>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3"/>
          <a:srcRect/>
          <a:stretch>
            <a:fillRect/>
          </a:stretch>
        </p:blipFill>
        <p:spPr bwMode="auto">
          <a:xfrm>
            <a:off x="456128" y="1384388"/>
            <a:ext cx="2743915" cy="2501813"/>
          </a:xfrm>
          <a:prstGeom prst="rect">
            <a:avLst/>
          </a:prstGeom>
          <a:noFill/>
          <a:ln w="9525">
            <a:noFill/>
            <a:miter lim="800000"/>
            <a:headEnd/>
            <a:tailEnd/>
          </a:ln>
        </p:spPr>
      </p:pic>
    </p:spTree>
    <p:extLst>
      <p:ext uri="{BB962C8B-B14F-4D97-AF65-F5344CB8AC3E}">
        <p14:creationId xmlns:p14="http://schemas.microsoft.com/office/powerpoint/2010/main" val="193188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96" y="0"/>
            <a:ext cx="9154996" cy="1399032"/>
          </a:xfrm>
        </p:spPr>
        <p:txBody>
          <a:bodyPr>
            <a:normAutofit/>
          </a:bodyPr>
          <a:lstStyle/>
          <a:p>
            <a:pPr marL="0"/>
            <a:r>
              <a:rPr lang="en-US" sz="4400" dirty="0" smtClean="0">
                <a:ln w="6350">
                  <a:noFill/>
                </a:ln>
                <a:solidFill>
                  <a:schemeClr val="bg1"/>
                </a:solidFill>
                <a:effectLst/>
                <a:latin typeface="Calibri" panose="020F0502020204030204" pitchFamily="34" charset="0"/>
              </a:rPr>
              <a:t>     SQL </a:t>
            </a:r>
            <a:r>
              <a:rPr lang="en-US" sz="4400" dirty="0">
                <a:ln w="6350">
                  <a:noFill/>
                </a:ln>
                <a:solidFill>
                  <a:schemeClr val="bg1"/>
                </a:solidFill>
                <a:effectLst/>
                <a:latin typeface="Calibri" panose="020F0502020204030204" pitchFamily="34" charset="0"/>
              </a:rPr>
              <a:t>Reporting Features</a:t>
            </a:r>
            <a:endParaRPr lang="en-US" sz="4400" dirty="0">
              <a:ln w="6350">
                <a:noFill/>
              </a:ln>
              <a:solidFill>
                <a:schemeClr val="bg1"/>
              </a:solidFill>
              <a:effectLst/>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4473651"/>
              </p:ext>
            </p:extLst>
          </p:nvPr>
        </p:nvGraphicFramePr>
        <p:xfrm>
          <a:off x="627623" y="1503214"/>
          <a:ext cx="7760802" cy="4940830"/>
        </p:xfrm>
        <a:graphic>
          <a:graphicData uri="http://schemas.openxmlformats.org/drawingml/2006/table">
            <a:tbl>
              <a:tblPr firstRow="1" firstCol="1" bandRow="1">
                <a:tableStyleId>{35758FB7-9AC5-4552-8A53-C91805E547FA}</a:tableStyleId>
              </a:tblPr>
              <a:tblGrid>
                <a:gridCol w="2166442"/>
                <a:gridCol w="2797180"/>
                <a:gridCol w="2797180"/>
              </a:tblGrid>
              <a:tr h="404176">
                <a:tc>
                  <a:txBody>
                    <a:bodyPr/>
                    <a:lstStyle/>
                    <a:p>
                      <a:pPr marL="228600" marR="0">
                        <a:spcBef>
                          <a:spcPts val="0"/>
                        </a:spcBef>
                        <a:spcAft>
                          <a:spcPts val="0"/>
                        </a:spcAft>
                      </a:pPr>
                      <a:r>
                        <a:rPr lang="en-US" sz="1600" dirty="0">
                          <a:effectLst/>
                        </a:rPr>
                        <a:t> </a:t>
                      </a:r>
                      <a:endParaRPr lang="en-US" sz="1600" dirty="0">
                        <a:effectLst/>
                        <a:latin typeface="Times New Roman"/>
                        <a:ea typeface="Calibri"/>
                      </a:endParaRPr>
                    </a:p>
                  </a:txBody>
                  <a:tcPr marL="43848" marR="43848" marT="0" marB="0"/>
                </a:tc>
                <a:tc>
                  <a:txBody>
                    <a:bodyPr/>
                    <a:lstStyle/>
                    <a:p>
                      <a:pPr marL="228600" marR="0">
                        <a:spcBef>
                          <a:spcPts val="0"/>
                        </a:spcBef>
                        <a:spcAft>
                          <a:spcPts val="0"/>
                        </a:spcAft>
                      </a:pPr>
                      <a:r>
                        <a:rPr lang="en-US" sz="1600" dirty="0">
                          <a:effectLst/>
                        </a:rPr>
                        <a:t>Reporting Services</a:t>
                      </a:r>
                      <a:endParaRPr lang="en-US" sz="1600" dirty="0">
                        <a:effectLst/>
                        <a:latin typeface="Times New Roman"/>
                        <a:ea typeface="Calibri"/>
                      </a:endParaRPr>
                    </a:p>
                  </a:txBody>
                  <a:tcPr marL="43848" marR="43848" marT="0" marB="0"/>
                </a:tc>
                <a:tc>
                  <a:txBody>
                    <a:bodyPr/>
                    <a:lstStyle/>
                    <a:p>
                      <a:pPr marL="228600" marR="0">
                        <a:spcBef>
                          <a:spcPts val="0"/>
                        </a:spcBef>
                        <a:spcAft>
                          <a:spcPts val="0"/>
                        </a:spcAft>
                      </a:pPr>
                      <a:r>
                        <a:rPr lang="en-US" sz="1600" dirty="0">
                          <a:effectLst/>
                        </a:rPr>
                        <a:t>SQL </a:t>
                      </a:r>
                      <a:r>
                        <a:rPr lang="en-US" sz="1600" dirty="0" smtClean="0">
                          <a:effectLst/>
                        </a:rPr>
                        <a:t>Reporting</a:t>
                      </a:r>
                      <a:endParaRPr lang="en-US" sz="1600" dirty="0">
                        <a:effectLst/>
                        <a:latin typeface="Times New Roman"/>
                        <a:ea typeface="Calibri"/>
                      </a:endParaRPr>
                    </a:p>
                  </a:txBody>
                  <a:tcPr marL="43848" marR="43848" marT="0" marB="0"/>
                </a:tc>
              </a:tr>
              <a:tr h="807125">
                <a:tc>
                  <a:txBody>
                    <a:bodyPr/>
                    <a:lstStyle/>
                    <a:p>
                      <a:pPr marL="228600" marR="0">
                        <a:spcBef>
                          <a:spcPts val="0"/>
                        </a:spcBef>
                        <a:spcAft>
                          <a:spcPts val="0"/>
                        </a:spcAft>
                      </a:pPr>
                      <a:r>
                        <a:rPr lang="en-US" sz="1600" dirty="0" smtClean="0">
                          <a:effectLst/>
                        </a:rPr>
                        <a:t>Tooling</a:t>
                      </a:r>
                      <a:endParaRPr lang="en-US" sz="1600" dirty="0">
                        <a:effectLst/>
                        <a:latin typeface="Times New Roman"/>
                        <a:ea typeface="Calibri"/>
                      </a:endParaRPr>
                    </a:p>
                  </a:txBody>
                  <a:tcPr marL="43848" marR="43848" marT="0" marB="0"/>
                </a:tc>
                <a:tc>
                  <a:txBody>
                    <a:bodyPr/>
                    <a:lstStyle/>
                    <a:p>
                      <a:pPr marL="342900" marR="0" lvl="0" indent="-342900">
                        <a:spcBef>
                          <a:spcPts val="0"/>
                        </a:spcBef>
                        <a:spcAft>
                          <a:spcPts val="0"/>
                        </a:spcAft>
                        <a:buFont typeface="Calibri"/>
                        <a:buChar char="-"/>
                      </a:pPr>
                      <a:r>
                        <a:rPr lang="en-US" sz="1600">
                          <a:effectLst/>
                        </a:rPr>
                        <a:t>Business Intelligence Design Studio (BIDS)</a:t>
                      </a:r>
                    </a:p>
                    <a:p>
                      <a:pPr marL="342900" marR="0" lvl="0" indent="-342900">
                        <a:spcBef>
                          <a:spcPts val="0"/>
                        </a:spcBef>
                        <a:spcAft>
                          <a:spcPts val="0"/>
                        </a:spcAft>
                        <a:buFont typeface="Calibri"/>
                        <a:buChar char="-"/>
                      </a:pPr>
                      <a:r>
                        <a:rPr lang="en-US" sz="1600">
                          <a:effectLst/>
                        </a:rPr>
                        <a:t>Report Builder</a:t>
                      </a:r>
                      <a:endParaRPr lang="en-US" sz="1600">
                        <a:effectLst/>
                        <a:latin typeface="Times New Roman"/>
                        <a:ea typeface="Calibri"/>
                      </a:endParaRPr>
                    </a:p>
                  </a:txBody>
                  <a:tcPr marL="43848" marR="43848" marT="0" marB="0"/>
                </a:tc>
                <a:tc>
                  <a:txBody>
                    <a:bodyPr/>
                    <a:lstStyle/>
                    <a:p>
                      <a:pPr marL="342900" marR="0" lvl="0" indent="-342900">
                        <a:spcBef>
                          <a:spcPts val="0"/>
                        </a:spcBef>
                        <a:spcAft>
                          <a:spcPts val="0"/>
                        </a:spcAft>
                        <a:buFont typeface="Calibri"/>
                        <a:buChar char="-"/>
                      </a:pPr>
                      <a:r>
                        <a:rPr lang="en-US" sz="1600" dirty="0">
                          <a:effectLst/>
                        </a:rPr>
                        <a:t>Business Intelligence Design Studio (BIDS)</a:t>
                      </a:r>
                    </a:p>
                    <a:p>
                      <a:pPr marL="342900" marR="0" lvl="0" indent="-342900">
                        <a:spcBef>
                          <a:spcPts val="0"/>
                        </a:spcBef>
                        <a:spcAft>
                          <a:spcPts val="0"/>
                        </a:spcAft>
                        <a:buFont typeface="Calibri"/>
                        <a:buChar char="-"/>
                      </a:pPr>
                      <a:r>
                        <a:rPr lang="en-US" sz="1600" dirty="0">
                          <a:effectLst/>
                        </a:rPr>
                        <a:t>Report Builder*</a:t>
                      </a:r>
                      <a:endParaRPr lang="en-US" sz="1600" dirty="0">
                        <a:effectLst/>
                        <a:latin typeface="Times New Roman"/>
                        <a:ea typeface="Calibri"/>
                      </a:endParaRPr>
                    </a:p>
                  </a:txBody>
                  <a:tcPr marL="43848" marR="43848" marT="0" marB="0"/>
                </a:tc>
              </a:tr>
              <a:tr h="506394">
                <a:tc>
                  <a:txBody>
                    <a:bodyPr/>
                    <a:lstStyle/>
                    <a:p>
                      <a:pPr marL="228600" marR="0">
                        <a:spcBef>
                          <a:spcPts val="0"/>
                        </a:spcBef>
                        <a:spcAft>
                          <a:spcPts val="0"/>
                        </a:spcAft>
                      </a:pPr>
                      <a:r>
                        <a:rPr lang="en-US" sz="1600" dirty="0">
                          <a:effectLst/>
                        </a:rPr>
                        <a:t>Supported data sources</a:t>
                      </a:r>
                      <a:endParaRPr lang="en-US" sz="1600" dirty="0">
                        <a:effectLst/>
                        <a:latin typeface="Times New Roman"/>
                        <a:ea typeface="Calibri"/>
                      </a:endParaRPr>
                    </a:p>
                  </a:txBody>
                  <a:tcPr marL="43848" marR="43848" marT="0" marB="0"/>
                </a:tc>
                <a:tc>
                  <a:txBody>
                    <a:bodyPr/>
                    <a:lstStyle/>
                    <a:p>
                      <a:pPr marL="228600" marR="0">
                        <a:spcBef>
                          <a:spcPts val="0"/>
                        </a:spcBef>
                        <a:spcAft>
                          <a:spcPts val="0"/>
                        </a:spcAft>
                      </a:pPr>
                      <a:r>
                        <a:rPr lang="en-US" sz="1600">
                          <a:effectLst/>
                        </a:rPr>
                        <a:t>Diverse data sources</a:t>
                      </a:r>
                      <a:endParaRPr lang="en-US" sz="1600">
                        <a:effectLst/>
                        <a:latin typeface="Times New Roman"/>
                        <a:ea typeface="Calibri"/>
                      </a:endParaRPr>
                    </a:p>
                  </a:txBody>
                  <a:tcPr marL="43848" marR="43848" marT="0" marB="0"/>
                </a:tc>
                <a:tc>
                  <a:txBody>
                    <a:bodyPr/>
                    <a:lstStyle/>
                    <a:p>
                      <a:pPr marL="228600" marR="0">
                        <a:spcBef>
                          <a:spcPts val="0"/>
                        </a:spcBef>
                        <a:spcAft>
                          <a:spcPts val="0"/>
                        </a:spcAft>
                      </a:pPr>
                      <a:r>
                        <a:rPr lang="en-US" sz="1600" dirty="0">
                          <a:effectLst/>
                        </a:rPr>
                        <a:t>SQL Azure databases</a:t>
                      </a:r>
                      <a:endParaRPr lang="en-US" sz="1600" dirty="0">
                        <a:effectLst/>
                        <a:latin typeface="Times New Roman"/>
                        <a:ea typeface="Calibri"/>
                      </a:endParaRPr>
                    </a:p>
                  </a:txBody>
                  <a:tcPr marL="43848" marR="43848" marT="0" marB="0"/>
                </a:tc>
              </a:tr>
              <a:tr h="1735534">
                <a:tc>
                  <a:txBody>
                    <a:bodyPr/>
                    <a:lstStyle/>
                    <a:p>
                      <a:pPr marL="228600" marR="0">
                        <a:spcBef>
                          <a:spcPts val="0"/>
                        </a:spcBef>
                        <a:spcAft>
                          <a:spcPts val="0"/>
                        </a:spcAft>
                      </a:pPr>
                      <a:r>
                        <a:rPr lang="en-US" sz="1600" dirty="0" smtClean="0">
                          <a:effectLst/>
                        </a:rPr>
                        <a:t>Report Management</a:t>
                      </a:r>
                      <a:endParaRPr lang="en-US" sz="1600" dirty="0">
                        <a:effectLst/>
                        <a:latin typeface="Times New Roman"/>
                        <a:ea typeface="Calibri"/>
                      </a:endParaRPr>
                    </a:p>
                  </a:txBody>
                  <a:tcPr marL="43848" marR="43848" marT="0" marB="0"/>
                </a:tc>
                <a:tc>
                  <a:txBody>
                    <a:bodyPr/>
                    <a:lstStyle/>
                    <a:p>
                      <a:pPr marL="228600" marR="0">
                        <a:spcBef>
                          <a:spcPts val="0"/>
                        </a:spcBef>
                        <a:spcAft>
                          <a:spcPts val="0"/>
                        </a:spcAft>
                      </a:pPr>
                      <a:r>
                        <a:rPr lang="en-US" sz="1600" dirty="0">
                          <a:effectLst/>
                        </a:rPr>
                        <a:t>Report Manager or SharePoint</a:t>
                      </a:r>
                    </a:p>
                    <a:p>
                      <a:pPr marL="342900" marR="0" lvl="0" indent="-342900">
                        <a:spcBef>
                          <a:spcPts val="0"/>
                        </a:spcBef>
                        <a:spcAft>
                          <a:spcPts val="0"/>
                        </a:spcAft>
                        <a:buFont typeface="Calibri"/>
                        <a:buChar char="-"/>
                      </a:pPr>
                      <a:r>
                        <a:rPr lang="en-US" sz="1600" dirty="0">
                          <a:effectLst/>
                        </a:rPr>
                        <a:t>display reports</a:t>
                      </a:r>
                    </a:p>
                    <a:p>
                      <a:pPr marL="342900" marR="0" lvl="0" indent="-342900">
                        <a:spcBef>
                          <a:spcPts val="0"/>
                        </a:spcBef>
                        <a:spcAft>
                          <a:spcPts val="0"/>
                        </a:spcAft>
                        <a:buFont typeface="Calibri"/>
                        <a:buChar char="-"/>
                      </a:pPr>
                      <a:r>
                        <a:rPr lang="en-US" sz="1600" dirty="0">
                          <a:effectLst/>
                        </a:rPr>
                        <a:t>rendering to multiple formats</a:t>
                      </a:r>
                    </a:p>
                    <a:p>
                      <a:pPr marL="342900" marR="0" lvl="0" indent="-342900">
                        <a:spcBef>
                          <a:spcPts val="0"/>
                        </a:spcBef>
                        <a:spcAft>
                          <a:spcPts val="0"/>
                        </a:spcAft>
                        <a:buFont typeface="Calibri"/>
                        <a:buChar char="-"/>
                      </a:pPr>
                      <a:r>
                        <a:rPr lang="en-US" sz="1600" dirty="0">
                          <a:effectLst/>
                        </a:rPr>
                        <a:t>subscriptions</a:t>
                      </a:r>
                    </a:p>
                    <a:p>
                      <a:pPr marL="342900" marR="0" lvl="0" indent="-342900">
                        <a:spcBef>
                          <a:spcPts val="0"/>
                        </a:spcBef>
                        <a:spcAft>
                          <a:spcPts val="0"/>
                        </a:spcAft>
                        <a:buFont typeface="Calibri"/>
                        <a:buChar char="-"/>
                      </a:pPr>
                      <a:r>
                        <a:rPr lang="en-US" sz="1600" dirty="0">
                          <a:effectLst/>
                        </a:rPr>
                        <a:t>scheduled delivery</a:t>
                      </a:r>
                      <a:endParaRPr lang="en-US" sz="1600" dirty="0">
                        <a:effectLst/>
                        <a:latin typeface="Times New Roman"/>
                        <a:ea typeface="Calibri"/>
                      </a:endParaRPr>
                    </a:p>
                  </a:txBody>
                  <a:tcPr marL="43848" marR="43848" marT="0" marB="0"/>
                </a:tc>
                <a:tc>
                  <a:txBody>
                    <a:bodyPr/>
                    <a:lstStyle/>
                    <a:p>
                      <a:pPr marL="228600" marR="0" algn="l" defTabSz="914363" rtl="0" eaLnBrk="1" latinLnBrk="0" hangingPunct="1">
                        <a:spcBef>
                          <a:spcPts val="0"/>
                        </a:spcBef>
                        <a:spcAft>
                          <a:spcPts val="0"/>
                        </a:spcAft>
                      </a:pPr>
                      <a:r>
                        <a:rPr lang="en-US" sz="1600" kern="1200" dirty="0" smtClean="0">
                          <a:effectLst/>
                        </a:rPr>
                        <a:t>Windows Azure Developer Portal</a:t>
                      </a:r>
                    </a:p>
                    <a:p>
                      <a:pPr marL="228600" marR="0" algn="l" defTabSz="914363" rtl="0" eaLnBrk="1" latinLnBrk="0" hangingPunct="1">
                        <a:spcBef>
                          <a:spcPts val="0"/>
                        </a:spcBef>
                        <a:spcAft>
                          <a:spcPts val="0"/>
                        </a:spcAft>
                      </a:pPr>
                      <a:r>
                        <a:rPr lang="en-US" sz="1600" kern="1200" dirty="0" smtClean="0">
                          <a:effectLst/>
                        </a:rPr>
                        <a:t>URL browsing</a:t>
                      </a:r>
                    </a:p>
                    <a:p>
                      <a:pPr marL="228600" marR="0">
                        <a:spcBef>
                          <a:spcPts val="0"/>
                        </a:spcBef>
                        <a:spcAft>
                          <a:spcPts val="0"/>
                        </a:spcAft>
                      </a:pPr>
                      <a:endParaRPr lang="en-US" sz="1600" baseline="0" dirty="0" smtClean="0">
                        <a:effectLst/>
                        <a:latin typeface="Times New Roman"/>
                        <a:ea typeface="Calibri"/>
                      </a:endParaRPr>
                    </a:p>
                  </a:txBody>
                  <a:tcPr marL="43848" marR="43848" marT="0" marB="0"/>
                </a:tc>
              </a:tr>
              <a:tr h="991734">
                <a:tc>
                  <a:txBody>
                    <a:bodyPr/>
                    <a:lstStyle/>
                    <a:p>
                      <a:pPr marL="228600" marR="0">
                        <a:spcBef>
                          <a:spcPts val="0"/>
                        </a:spcBef>
                        <a:spcAft>
                          <a:spcPts val="0"/>
                        </a:spcAft>
                      </a:pPr>
                      <a:r>
                        <a:rPr lang="en-US" sz="1600">
                          <a:effectLst/>
                        </a:rPr>
                        <a:t>Developer Extensibility</a:t>
                      </a:r>
                      <a:endParaRPr lang="en-US" sz="1600">
                        <a:effectLst/>
                        <a:latin typeface="Times New Roman"/>
                        <a:ea typeface="Calibri"/>
                      </a:endParaRPr>
                    </a:p>
                  </a:txBody>
                  <a:tcPr marL="43848" marR="43848" marT="0" marB="0"/>
                </a:tc>
                <a:tc>
                  <a:txBody>
                    <a:bodyPr/>
                    <a:lstStyle/>
                    <a:p>
                      <a:pPr marL="228600" marR="0">
                        <a:spcBef>
                          <a:spcPts val="0"/>
                        </a:spcBef>
                        <a:spcAft>
                          <a:spcPts val="0"/>
                        </a:spcAft>
                      </a:pPr>
                      <a:r>
                        <a:rPr lang="en-US" sz="1600">
                          <a:effectLst/>
                        </a:rPr>
                        <a:t>Custom data sources, assemblies, report items, authentication, etc.</a:t>
                      </a:r>
                    </a:p>
                    <a:p>
                      <a:pPr marL="228600" marR="0">
                        <a:spcBef>
                          <a:spcPts val="0"/>
                        </a:spcBef>
                        <a:spcAft>
                          <a:spcPts val="0"/>
                        </a:spcAft>
                      </a:pPr>
                      <a:r>
                        <a:rPr lang="en-US" sz="1600">
                          <a:effectLst/>
                        </a:rPr>
                        <a:t> </a:t>
                      </a:r>
                      <a:endParaRPr lang="en-US" sz="1600">
                        <a:effectLst/>
                        <a:latin typeface="Times New Roman"/>
                        <a:ea typeface="Calibri"/>
                      </a:endParaRPr>
                    </a:p>
                  </a:txBody>
                  <a:tcPr marL="43848" marR="43848" marT="0" marB="0"/>
                </a:tc>
                <a:tc>
                  <a:txBody>
                    <a:bodyPr/>
                    <a:lstStyle/>
                    <a:p>
                      <a:pPr marL="228600" marR="0">
                        <a:spcBef>
                          <a:spcPts val="0"/>
                        </a:spcBef>
                        <a:spcAft>
                          <a:spcPts val="0"/>
                        </a:spcAft>
                      </a:pPr>
                      <a:r>
                        <a:rPr lang="en-US" sz="1600">
                          <a:effectLst/>
                        </a:rPr>
                        <a:t>Extensibility is not yet enabled</a:t>
                      </a:r>
                      <a:endParaRPr lang="en-US" sz="1600">
                        <a:effectLst/>
                        <a:latin typeface="Times New Roman"/>
                        <a:ea typeface="Calibri"/>
                      </a:endParaRPr>
                    </a:p>
                  </a:txBody>
                  <a:tcPr marL="43848" marR="43848" marT="0" marB="0"/>
                </a:tc>
              </a:tr>
              <a:tr h="495867">
                <a:tc>
                  <a:txBody>
                    <a:bodyPr/>
                    <a:lstStyle/>
                    <a:p>
                      <a:pPr marL="228600" marR="0">
                        <a:spcBef>
                          <a:spcPts val="0"/>
                        </a:spcBef>
                        <a:spcAft>
                          <a:spcPts val="0"/>
                        </a:spcAft>
                      </a:pPr>
                      <a:r>
                        <a:rPr lang="en-US" sz="1600">
                          <a:effectLst/>
                        </a:rPr>
                        <a:t>Security Model</a:t>
                      </a:r>
                      <a:endParaRPr lang="en-US" sz="1600">
                        <a:effectLst/>
                        <a:latin typeface="Times New Roman"/>
                        <a:ea typeface="Calibri"/>
                      </a:endParaRPr>
                    </a:p>
                  </a:txBody>
                  <a:tcPr marL="43848" marR="43848" marT="0" marB="0"/>
                </a:tc>
                <a:tc>
                  <a:txBody>
                    <a:bodyPr/>
                    <a:lstStyle/>
                    <a:p>
                      <a:pPr marL="228600" marR="0">
                        <a:spcBef>
                          <a:spcPts val="0"/>
                        </a:spcBef>
                        <a:spcAft>
                          <a:spcPts val="0"/>
                        </a:spcAft>
                      </a:pPr>
                      <a:r>
                        <a:rPr lang="en-US" sz="1600">
                          <a:effectLst/>
                        </a:rPr>
                        <a:t>Windows Authentication</a:t>
                      </a:r>
                      <a:endParaRPr lang="en-US" sz="1600">
                        <a:effectLst/>
                        <a:latin typeface="Times New Roman"/>
                        <a:ea typeface="Calibri"/>
                      </a:endParaRPr>
                    </a:p>
                  </a:txBody>
                  <a:tcPr marL="43848" marR="43848" marT="0" marB="0"/>
                </a:tc>
                <a:tc>
                  <a:txBody>
                    <a:bodyPr/>
                    <a:lstStyle/>
                    <a:p>
                      <a:pPr marL="228600" marR="0">
                        <a:spcBef>
                          <a:spcPts val="0"/>
                        </a:spcBef>
                        <a:spcAft>
                          <a:spcPts val="0"/>
                        </a:spcAft>
                      </a:pPr>
                      <a:r>
                        <a:rPr lang="en-US" sz="1600" dirty="0">
                          <a:effectLst/>
                        </a:rPr>
                        <a:t>SQL </a:t>
                      </a:r>
                      <a:r>
                        <a:rPr lang="en-US" sz="1600" dirty="0" smtClean="0">
                          <a:effectLst/>
                        </a:rPr>
                        <a:t>Database</a:t>
                      </a:r>
                      <a:r>
                        <a:rPr lang="en-US" sz="1600" baseline="0" dirty="0" smtClean="0">
                          <a:effectLst/>
                        </a:rPr>
                        <a:t> </a:t>
                      </a:r>
                      <a:r>
                        <a:rPr lang="en-US" sz="1600" dirty="0" smtClean="0">
                          <a:effectLst/>
                        </a:rPr>
                        <a:t>Username/password </a:t>
                      </a:r>
                      <a:endParaRPr lang="en-US" sz="1600" dirty="0">
                        <a:effectLst/>
                        <a:latin typeface="Times New Roman"/>
                        <a:ea typeface="Calibri"/>
                      </a:endParaRPr>
                    </a:p>
                  </a:txBody>
                  <a:tcPr marL="43848" marR="43848" marT="0" marB="0"/>
                </a:tc>
              </a:tr>
            </a:tbl>
          </a:graphicData>
        </a:graphic>
      </p:graphicFrame>
      <p:sp>
        <p:nvSpPr>
          <p:cNvPr id="5" name="Rectangle 1"/>
          <p:cNvSpPr>
            <a:spLocks noChangeArrowheads="1"/>
          </p:cNvSpPr>
          <p:nvPr/>
        </p:nvSpPr>
        <p:spPr bwMode="auto">
          <a:xfrm>
            <a:off x="296914" y="6444044"/>
            <a:ext cx="86767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itchFamily="18" charset="0"/>
              </a:rPr>
              <a:t>               </a:t>
            </a:r>
            <a:r>
              <a:rPr kumimoji="0" lang="en-US" b="0" i="1" u="none" strike="noStrike" cap="none" normalizeH="0" baseline="0" dirty="0" smtClean="0">
                <a:ln>
                  <a:noFill/>
                </a:ln>
                <a:solidFill>
                  <a:schemeClr val="tx1"/>
                </a:solidFill>
                <a:effectLst/>
                <a:latin typeface="Calibri" panose="020F0502020204030204" pitchFamily="34" charset="0"/>
                <a:ea typeface="Calibri" pitchFamily="34" charset="0"/>
                <a:cs typeface="Times New Roman" pitchFamily="18" charset="0"/>
              </a:rPr>
              <a:t>*Authoring only - deployment to SQL Reporting through BIDS</a:t>
            </a:r>
            <a:endParaRPr kumimoji="0" lang="en-US" b="0" i="0" u="none" strike="noStrike" cap="none" normalizeH="0" baseline="0" dirty="0" smtClean="0">
              <a:ln>
                <a:noFill/>
              </a:ln>
              <a:solidFill>
                <a:schemeClr val="tx1"/>
              </a:solidFill>
              <a:effectLst/>
              <a:latin typeface="Calibri" panose="020F0502020204030204" pitchFamily="34" charset="0"/>
              <a:cs typeface="Arial" pitchFamily="34" charset="0"/>
            </a:endParaRPr>
          </a:p>
        </p:txBody>
      </p:sp>
    </p:spTree>
    <p:extLst>
      <p:ext uri="{BB962C8B-B14F-4D97-AF65-F5344CB8AC3E}">
        <p14:creationId xmlns:p14="http://schemas.microsoft.com/office/powerpoint/2010/main" val="2841248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rmAutofit/>
          </a:bodyPr>
          <a:lstStyle/>
          <a:p>
            <a:r>
              <a:rPr lang="en-IE" sz="4400" dirty="0">
                <a:ln w="6350">
                  <a:noFill/>
                </a:ln>
                <a:solidFill>
                  <a:schemeClr val="bg1"/>
                </a:solidFill>
                <a:effectLst/>
                <a:latin typeface="Calibri" panose="020F0502020204030204" pitchFamily="34" charset="0"/>
              </a:rPr>
              <a:t>As Database Size Grows…</a:t>
            </a:r>
            <a:endParaRPr lang="en-IE"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pPr marL="64008" indent="0">
              <a:buNone/>
            </a:pPr>
            <a:r>
              <a:rPr lang="en-IE" dirty="0" smtClean="0">
                <a:solidFill>
                  <a:schemeClr val="bg1"/>
                </a:solidFill>
                <a:latin typeface="Calibri" panose="020F0502020204030204" pitchFamily="34" charset="0"/>
              </a:rPr>
              <a:t>Performance drops…</a:t>
            </a:r>
          </a:p>
          <a:p>
            <a:r>
              <a:rPr lang="en-IE" dirty="0" smtClean="0">
                <a:solidFill>
                  <a:schemeClr val="bg1"/>
                </a:solidFill>
                <a:latin typeface="Calibri" panose="020F0502020204030204" pitchFamily="34" charset="0"/>
              </a:rPr>
              <a:t>Scale Up approach – Increase the size and processing power of the database</a:t>
            </a:r>
          </a:p>
          <a:p>
            <a:pPr lvl="1"/>
            <a:r>
              <a:rPr lang="en-IE" dirty="0" smtClean="0">
                <a:solidFill>
                  <a:schemeClr val="bg1"/>
                </a:solidFill>
                <a:latin typeface="Calibri" panose="020F0502020204030204" pitchFamily="34" charset="0"/>
              </a:rPr>
              <a:t>Faster Processor</a:t>
            </a:r>
          </a:p>
          <a:p>
            <a:pPr lvl="1"/>
            <a:r>
              <a:rPr lang="en-IE" dirty="0" smtClean="0">
                <a:solidFill>
                  <a:schemeClr val="bg1"/>
                </a:solidFill>
                <a:latin typeface="Calibri" panose="020F0502020204030204" pitchFamily="34" charset="0"/>
              </a:rPr>
              <a:t>More RAM</a:t>
            </a:r>
          </a:p>
          <a:p>
            <a:pPr lvl="1"/>
            <a:r>
              <a:rPr lang="en-IE" dirty="0" smtClean="0">
                <a:solidFill>
                  <a:schemeClr val="bg1"/>
                </a:solidFill>
                <a:latin typeface="Calibri" panose="020F0502020204030204" pitchFamily="34" charset="0"/>
              </a:rPr>
              <a:t>Faster Disks</a:t>
            </a:r>
          </a:p>
          <a:p>
            <a:r>
              <a:rPr lang="en-IE" dirty="0" smtClean="0">
                <a:solidFill>
                  <a:schemeClr val="bg1"/>
                </a:solidFill>
                <a:latin typeface="Calibri" panose="020F0502020204030204" pitchFamily="34" charset="0"/>
              </a:rPr>
              <a:t>Scale Out approach – Increase the number of databases</a:t>
            </a:r>
          </a:p>
          <a:p>
            <a:pPr lvl="1"/>
            <a:r>
              <a:rPr lang="en-IE" dirty="0" smtClean="0">
                <a:solidFill>
                  <a:schemeClr val="bg1"/>
                </a:solidFill>
                <a:latin typeface="Calibri" panose="020F0502020204030204" pitchFamily="34" charset="0"/>
              </a:rPr>
              <a:t>Use more low-cost machines</a:t>
            </a:r>
          </a:p>
          <a:p>
            <a:pPr lvl="1"/>
            <a:r>
              <a:rPr lang="en-IE" dirty="0" smtClean="0">
                <a:solidFill>
                  <a:schemeClr val="bg1"/>
                </a:solidFill>
                <a:latin typeface="Calibri" panose="020F0502020204030204" pitchFamily="34" charset="0"/>
              </a:rPr>
              <a:t>Requires changes to software</a:t>
            </a:r>
          </a:p>
        </p:txBody>
      </p:sp>
    </p:spTree>
    <p:extLst>
      <p:ext uri="{BB962C8B-B14F-4D97-AF65-F5344CB8AC3E}">
        <p14:creationId xmlns:p14="http://schemas.microsoft.com/office/powerpoint/2010/main" val="3596073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3111"/>
            <a:ext cx="9077273" cy="1399032"/>
          </a:xfrm>
        </p:spPr>
        <p:txBody>
          <a:bodyPr>
            <a:normAutofit/>
          </a:bodyPr>
          <a:lstStyle/>
          <a:p>
            <a:r>
              <a:rPr lang="en-US" sz="4400" dirty="0" smtClean="0">
                <a:ln w="6350">
                  <a:noFill/>
                </a:ln>
                <a:solidFill>
                  <a:schemeClr val="bg1"/>
                </a:solidFill>
                <a:effectLst/>
                <a:latin typeface="Calibri" panose="020F0502020204030204" pitchFamily="34" charset="0"/>
              </a:rPr>
              <a:t>    Architecture</a:t>
            </a:r>
            <a:endParaRPr lang="en-US" sz="4400" dirty="0">
              <a:ln w="6350">
                <a:noFill/>
              </a:ln>
              <a:solidFill>
                <a:schemeClr val="bg1"/>
              </a:solidFill>
              <a:effectLst/>
              <a:latin typeface="Calibri" panose="020F0502020204030204" pitchFamily="34" charset="0"/>
            </a:endParaRPr>
          </a:p>
        </p:txBody>
      </p:sp>
      <p:sp>
        <p:nvSpPr>
          <p:cNvPr id="5" name="Content Placeholder 4"/>
          <p:cNvSpPr>
            <a:spLocks noGrp="1"/>
          </p:cNvSpPr>
          <p:nvPr>
            <p:ph sz="half" idx="1"/>
          </p:nvPr>
        </p:nvSpPr>
        <p:spPr>
          <a:xfrm>
            <a:off x="388622" y="1499617"/>
            <a:ext cx="4114800" cy="4370427"/>
          </a:xfrm>
        </p:spPr>
        <p:txBody>
          <a:bodyPr>
            <a:normAutofit fontScale="92500" lnSpcReduction="20000"/>
          </a:bodyPr>
          <a:lstStyle/>
          <a:p>
            <a:pPr>
              <a:lnSpc>
                <a:spcPct val="120000"/>
              </a:lnSpc>
            </a:pPr>
            <a:r>
              <a:rPr lang="en-US" sz="2000" dirty="0" smtClean="0">
                <a:solidFill>
                  <a:schemeClr val="bg1"/>
                </a:solidFill>
                <a:latin typeface="Calibri" panose="020F0502020204030204" pitchFamily="34" charset="0"/>
              </a:rPr>
              <a:t>Multi-tenant: RS Gateway for “smart” routing, separated tenant DBs</a:t>
            </a:r>
          </a:p>
          <a:p>
            <a:pPr>
              <a:lnSpc>
                <a:spcPct val="120000"/>
              </a:lnSpc>
            </a:pPr>
            <a:r>
              <a:rPr lang="en-US" sz="2000" dirty="0" smtClean="0">
                <a:solidFill>
                  <a:schemeClr val="bg1"/>
                </a:solidFill>
                <a:latin typeface="Calibri" panose="020F0502020204030204" pitchFamily="34" charset="0"/>
              </a:rPr>
              <a:t>Availability:  SQL Database is the data tier for Reporting Services</a:t>
            </a:r>
          </a:p>
          <a:p>
            <a:pPr>
              <a:lnSpc>
                <a:spcPct val="120000"/>
              </a:lnSpc>
            </a:pPr>
            <a:r>
              <a:rPr lang="en-US" sz="2000" dirty="0" smtClean="0">
                <a:solidFill>
                  <a:schemeClr val="bg1"/>
                </a:solidFill>
                <a:latin typeface="Calibri" panose="020F0502020204030204" pitchFamily="34" charset="0"/>
              </a:rPr>
              <a:t>Elasticity:  Built on Windows Azure</a:t>
            </a:r>
          </a:p>
          <a:p>
            <a:pPr>
              <a:lnSpc>
                <a:spcPct val="120000"/>
              </a:lnSpc>
            </a:pPr>
            <a:r>
              <a:rPr lang="en-US" sz="2000" dirty="0" smtClean="0">
                <a:solidFill>
                  <a:schemeClr val="bg1"/>
                </a:solidFill>
                <a:latin typeface="Calibri" panose="020F0502020204030204" pitchFamily="34" charset="0"/>
              </a:rPr>
              <a:t>Supportability:  Entire service captures monitoring and trace event data, runs on common management fabric</a:t>
            </a:r>
          </a:p>
          <a:p>
            <a:pPr>
              <a:lnSpc>
                <a:spcPct val="120000"/>
              </a:lnSpc>
            </a:pPr>
            <a:r>
              <a:rPr lang="en-US" sz="2000" dirty="0" smtClean="0">
                <a:solidFill>
                  <a:schemeClr val="bg1"/>
                </a:solidFill>
                <a:latin typeface="Calibri" panose="020F0502020204030204" pitchFamily="34" charset="0"/>
              </a:rPr>
              <a:t>Security:  SQL Server authentication and </a:t>
            </a:r>
            <a:r>
              <a:rPr lang="en-US" sz="2000" dirty="0" err="1" smtClean="0">
                <a:solidFill>
                  <a:schemeClr val="bg1"/>
                </a:solidFill>
                <a:latin typeface="Calibri" panose="020F0502020204030204" pitchFamily="34" charset="0"/>
              </a:rPr>
              <a:t>authorisation</a:t>
            </a:r>
            <a:r>
              <a:rPr lang="en-US" sz="2000" dirty="0" smtClean="0">
                <a:solidFill>
                  <a:schemeClr val="bg1"/>
                </a:solidFill>
                <a:latin typeface="Calibri" panose="020F0502020204030204" pitchFamily="34" charset="0"/>
              </a:rPr>
              <a:t> model</a:t>
            </a:r>
          </a:p>
        </p:txBody>
      </p:sp>
      <p:sp>
        <p:nvSpPr>
          <p:cNvPr id="32" name="Rectangle 31"/>
          <p:cNvSpPr/>
          <p:nvPr/>
        </p:nvSpPr>
        <p:spPr>
          <a:xfrm>
            <a:off x="6010235" y="1437168"/>
            <a:ext cx="1022572" cy="391634"/>
          </a:xfrm>
          <a:prstGeom prst="rect">
            <a:avLst/>
          </a:prstGeom>
          <a:ln>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200" dirty="0">
                <a:solidFill>
                  <a:schemeClr val="bg1"/>
                </a:solidFill>
                <a:latin typeface="Calibri" panose="020F0502020204030204" pitchFamily="34" charset="0"/>
              </a:rPr>
              <a:t>Load Balancer</a:t>
            </a:r>
          </a:p>
        </p:txBody>
      </p:sp>
      <p:sp>
        <p:nvSpPr>
          <p:cNvPr id="40" name="Flowchart: Magnetic Disk 39"/>
          <p:cNvSpPr/>
          <p:nvPr/>
        </p:nvSpPr>
        <p:spPr>
          <a:xfrm>
            <a:off x="6981228" y="5509487"/>
            <a:ext cx="342900" cy="381000"/>
          </a:xfrm>
          <a:prstGeom prst="flowChartMagneticDisk">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latin typeface="Calibri" panose="020F0502020204030204" pitchFamily="34" charset="0"/>
            </a:endParaRPr>
          </a:p>
        </p:txBody>
      </p:sp>
      <p:sp>
        <p:nvSpPr>
          <p:cNvPr id="1028" name="TextBox 1027"/>
          <p:cNvSpPr txBox="1"/>
          <p:nvPr/>
        </p:nvSpPr>
        <p:spPr>
          <a:xfrm>
            <a:off x="7445470" y="5504931"/>
            <a:ext cx="360996" cy="400110"/>
          </a:xfrm>
          <a:prstGeom prst="rect">
            <a:avLst/>
          </a:prstGeom>
          <a:noFill/>
          <a:ln>
            <a:solidFill>
              <a:schemeClr val="bg1"/>
            </a:solidFill>
          </a:ln>
        </p:spPr>
        <p:txBody>
          <a:bodyPr wrap="none" rtlCol="0">
            <a:spAutoFit/>
          </a:bodyPr>
          <a:lstStyle/>
          <a:p>
            <a:r>
              <a:rPr lang="en-US" sz="2000" dirty="0" smtClean="0">
                <a:solidFill>
                  <a:schemeClr val="bg1"/>
                </a:solidFill>
                <a:latin typeface="Calibri" panose="020F0502020204030204" pitchFamily="34" charset="0"/>
              </a:rPr>
              <a:t>…</a:t>
            </a:r>
            <a:endParaRPr lang="en-US" sz="2000" dirty="0">
              <a:solidFill>
                <a:schemeClr val="bg1"/>
              </a:solidFill>
              <a:latin typeface="Calibri" panose="020F0502020204030204" pitchFamily="34" charset="0"/>
            </a:endParaRPr>
          </a:p>
        </p:txBody>
      </p:sp>
      <p:sp>
        <p:nvSpPr>
          <p:cNvPr id="1029" name="TextBox 1028"/>
          <p:cNvSpPr txBox="1"/>
          <p:nvPr/>
        </p:nvSpPr>
        <p:spPr>
          <a:xfrm>
            <a:off x="4905538" y="5169374"/>
            <a:ext cx="651076" cy="276999"/>
          </a:xfrm>
          <a:prstGeom prst="rect">
            <a:avLst/>
          </a:prstGeom>
          <a:noFill/>
          <a:ln>
            <a:solidFill>
              <a:schemeClr val="bg1"/>
            </a:solidFill>
          </a:ln>
        </p:spPr>
        <p:txBody>
          <a:bodyPr wrap="none" rtlCol="0">
            <a:spAutoFit/>
          </a:bodyPr>
          <a:lstStyle/>
          <a:p>
            <a:r>
              <a:rPr lang="en-US" sz="1200" dirty="0" smtClean="0">
                <a:solidFill>
                  <a:schemeClr val="bg1"/>
                </a:solidFill>
                <a:latin typeface="Calibri" panose="020F0502020204030204" pitchFamily="34" charset="0"/>
              </a:rPr>
              <a:t>Catalog</a:t>
            </a:r>
            <a:endParaRPr lang="en-US" sz="1200" dirty="0">
              <a:solidFill>
                <a:schemeClr val="bg1"/>
              </a:solidFill>
              <a:latin typeface="Calibri" panose="020F0502020204030204" pitchFamily="34" charset="0"/>
            </a:endParaRPr>
          </a:p>
        </p:txBody>
      </p:sp>
      <p:sp>
        <p:nvSpPr>
          <p:cNvPr id="103" name="TextBox 102"/>
          <p:cNvSpPr txBox="1"/>
          <p:nvPr/>
        </p:nvSpPr>
        <p:spPr>
          <a:xfrm>
            <a:off x="5597888" y="5180492"/>
            <a:ext cx="704808" cy="276999"/>
          </a:xfrm>
          <a:prstGeom prst="rect">
            <a:avLst/>
          </a:prstGeom>
          <a:noFill/>
          <a:ln>
            <a:solidFill>
              <a:schemeClr val="bg1"/>
            </a:solidFill>
          </a:ln>
        </p:spPr>
        <p:txBody>
          <a:bodyPr wrap="none" rtlCol="0">
            <a:spAutoFit/>
          </a:bodyPr>
          <a:lstStyle/>
          <a:p>
            <a:r>
              <a:rPr lang="en-US" sz="1200" dirty="0" smtClean="0">
                <a:solidFill>
                  <a:schemeClr val="bg1"/>
                </a:solidFill>
                <a:latin typeface="Calibri" panose="020F0502020204030204" pitchFamily="34" charset="0"/>
              </a:rPr>
              <a:t>TempDB</a:t>
            </a:r>
            <a:endParaRPr lang="en-US" sz="1200" dirty="0">
              <a:solidFill>
                <a:schemeClr val="bg1"/>
              </a:solidFill>
              <a:latin typeface="Calibri" panose="020F0502020204030204" pitchFamily="34" charset="0"/>
            </a:endParaRPr>
          </a:p>
        </p:txBody>
      </p:sp>
      <p:sp>
        <p:nvSpPr>
          <p:cNvPr id="104" name="TextBox 103"/>
          <p:cNvSpPr txBox="1"/>
          <p:nvPr/>
        </p:nvSpPr>
        <p:spPr>
          <a:xfrm>
            <a:off x="6693161" y="5204691"/>
            <a:ext cx="935769" cy="276999"/>
          </a:xfrm>
          <a:prstGeom prst="rect">
            <a:avLst/>
          </a:prstGeom>
          <a:noFill/>
          <a:ln>
            <a:solidFill>
              <a:schemeClr val="bg1"/>
            </a:solidFill>
          </a:ln>
        </p:spPr>
        <p:txBody>
          <a:bodyPr wrap="none" rtlCol="0">
            <a:spAutoFit/>
          </a:bodyPr>
          <a:lstStyle/>
          <a:p>
            <a:r>
              <a:rPr lang="en-US" sz="1200" dirty="0" smtClean="0">
                <a:solidFill>
                  <a:schemeClr val="bg1"/>
                </a:solidFill>
                <a:latin typeface="Calibri" panose="020F0502020204030204" pitchFamily="34" charset="0"/>
              </a:rPr>
              <a:t>Data Source</a:t>
            </a:r>
            <a:endParaRPr lang="en-US" sz="1200" dirty="0">
              <a:solidFill>
                <a:schemeClr val="bg1"/>
              </a:solidFill>
              <a:latin typeface="Calibri" panose="020F0502020204030204" pitchFamily="34" charset="0"/>
            </a:endParaRPr>
          </a:p>
        </p:txBody>
      </p:sp>
      <p:sp>
        <p:nvSpPr>
          <p:cNvPr id="35" name="Flowchart: Magnetic Disk 34"/>
          <p:cNvSpPr/>
          <p:nvPr/>
        </p:nvSpPr>
        <p:spPr>
          <a:xfrm>
            <a:off x="5067863" y="5485288"/>
            <a:ext cx="342900" cy="381000"/>
          </a:xfrm>
          <a:prstGeom prst="flowChartMagneticDisk">
            <a:avLst/>
          </a:prstGeom>
          <a:ln>
            <a:solidFill>
              <a:schemeClr val="bg1"/>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solidFill>
                <a:schemeClr val="bg1"/>
              </a:solidFill>
              <a:latin typeface="Calibri" panose="020F0502020204030204" pitchFamily="34" charset="0"/>
            </a:endParaRPr>
          </a:p>
        </p:txBody>
      </p:sp>
      <p:sp>
        <p:nvSpPr>
          <p:cNvPr id="39" name="Flowchart: Magnetic Disk 38"/>
          <p:cNvSpPr/>
          <p:nvPr/>
        </p:nvSpPr>
        <p:spPr>
          <a:xfrm>
            <a:off x="5791764" y="5485288"/>
            <a:ext cx="342900" cy="381000"/>
          </a:xfrm>
          <a:prstGeom prst="flowChartMagneticDisk">
            <a:avLst/>
          </a:prstGeom>
          <a:ln>
            <a:solidFill>
              <a:schemeClr val="bg1"/>
            </a:solid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solidFill>
                <a:schemeClr val="bg1"/>
              </a:solidFill>
              <a:latin typeface="Calibri" panose="020F0502020204030204" pitchFamily="34" charset="0"/>
            </a:endParaRPr>
          </a:p>
        </p:txBody>
      </p:sp>
      <p:sp>
        <p:nvSpPr>
          <p:cNvPr id="1082" name="Rectangle 1081"/>
          <p:cNvSpPr/>
          <p:nvPr/>
        </p:nvSpPr>
        <p:spPr>
          <a:xfrm>
            <a:off x="5361178" y="4637193"/>
            <a:ext cx="2191610" cy="307777"/>
          </a:xfrm>
          <a:prstGeom prst="rect">
            <a:avLst/>
          </a:prstGeom>
          <a:ln>
            <a:solidFill>
              <a:schemeClr val="bg1"/>
            </a:solidFill>
          </a:ln>
        </p:spPr>
        <p:txBody>
          <a:bodyPr wrap="square">
            <a:spAutoFit/>
          </a:bodyPr>
          <a:lstStyle/>
          <a:p>
            <a:r>
              <a:rPr lang="en-US" sz="1400" dirty="0" smtClean="0">
                <a:solidFill>
                  <a:schemeClr val="bg1"/>
                </a:solidFill>
                <a:latin typeface="Calibri" panose="020F0502020204030204" pitchFamily="34" charset="0"/>
              </a:rPr>
              <a:t>database.windows.net</a:t>
            </a:r>
            <a:endParaRPr lang="en-US" sz="1400" dirty="0">
              <a:solidFill>
                <a:schemeClr val="bg1"/>
              </a:solidFill>
              <a:latin typeface="Calibri" panose="020F0502020204030204" pitchFamily="34" charset="0"/>
            </a:endParaRPr>
          </a:p>
        </p:txBody>
      </p:sp>
      <p:sp>
        <p:nvSpPr>
          <p:cNvPr id="168" name="Rectangle 167"/>
          <p:cNvSpPr/>
          <p:nvPr/>
        </p:nvSpPr>
        <p:spPr>
          <a:xfrm>
            <a:off x="98948" y="6147617"/>
            <a:ext cx="6300532" cy="369332"/>
          </a:xfrm>
          <a:prstGeom prst="rect">
            <a:avLst/>
          </a:prstGeom>
        </p:spPr>
        <p:txBody>
          <a:bodyPr wrap="square">
            <a:spAutoFit/>
          </a:bodyPr>
          <a:lstStyle/>
          <a:p>
            <a:r>
              <a:rPr lang="en-US" dirty="0" smtClean="0">
                <a:solidFill>
                  <a:schemeClr val="bg1"/>
                </a:solidFill>
                <a:latin typeface="Calibri" panose="020F0502020204030204" pitchFamily="34" charset="0"/>
              </a:rPr>
              <a:t>https://[tenant].reports.windows.net/reports/report1.rdl </a:t>
            </a:r>
            <a:endParaRPr lang="en-US" dirty="0">
              <a:solidFill>
                <a:schemeClr val="bg1"/>
              </a:solidFill>
              <a:latin typeface="Calibri" panose="020F0502020204030204" pitchFamily="34" charset="0"/>
            </a:endParaRPr>
          </a:p>
        </p:txBody>
      </p:sp>
      <p:sp>
        <p:nvSpPr>
          <p:cNvPr id="117" name="Rectangle 116"/>
          <p:cNvSpPr/>
          <p:nvPr/>
        </p:nvSpPr>
        <p:spPr>
          <a:xfrm>
            <a:off x="6303804" y="3374161"/>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122" name="Rectangle 121"/>
          <p:cNvSpPr/>
          <p:nvPr/>
        </p:nvSpPr>
        <p:spPr>
          <a:xfrm>
            <a:off x="6187104" y="2365868"/>
            <a:ext cx="609600" cy="304800"/>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bg1"/>
              </a:solidFill>
              <a:latin typeface="Calibri" panose="020F0502020204030204" pitchFamily="34" charset="0"/>
            </a:endParaRPr>
          </a:p>
        </p:txBody>
      </p:sp>
      <p:sp>
        <p:nvSpPr>
          <p:cNvPr id="124" name="TextBox 123"/>
          <p:cNvSpPr txBox="1"/>
          <p:nvPr/>
        </p:nvSpPr>
        <p:spPr>
          <a:xfrm>
            <a:off x="7370812" y="2365869"/>
            <a:ext cx="1306576" cy="307777"/>
          </a:xfrm>
          <a:prstGeom prst="rect">
            <a:avLst/>
          </a:prstGeom>
          <a:noFill/>
          <a:ln>
            <a:solidFill>
              <a:schemeClr val="bg1"/>
            </a:solidFill>
          </a:ln>
        </p:spPr>
        <p:txBody>
          <a:bodyPr wrap="none" rtlCol="0">
            <a:spAutoFit/>
          </a:bodyPr>
          <a:lstStyle/>
          <a:p>
            <a:r>
              <a:rPr lang="en-US" sz="1400" dirty="0" smtClean="0">
                <a:solidFill>
                  <a:schemeClr val="bg1"/>
                </a:solidFill>
                <a:latin typeface="Calibri" panose="020F0502020204030204" pitchFamily="34" charset="0"/>
              </a:rPr>
              <a:t>Gateway nodes</a:t>
            </a:r>
            <a:endParaRPr lang="en-US" sz="1400" dirty="0">
              <a:solidFill>
                <a:schemeClr val="bg1"/>
              </a:solidFill>
              <a:latin typeface="Calibri" panose="020F0502020204030204" pitchFamily="34" charset="0"/>
            </a:endParaRPr>
          </a:p>
        </p:txBody>
      </p:sp>
      <p:sp>
        <p:nvSpPr>
          <p:cNvPr id="125" name="TextBox 124"/>
          <p:cNvSpPr txBox="1"/>
          <p:nvPr/>
        </p:nvSpPr>
        <p:spPr>
          <a:xfrm>
            <a:off x="8231336" y="3328403"/>
            <a:ext cx="845937" cy="307777"/>
          </a:xfrm>
          <a:prstGeom prst="rect">
            <a:avLst/>
          </a:prstGeom>
          <a:noFill/>
          <a:ln>
            <a:solidFill>
              <a:schemeClr val="bg1"/>
            </a:solidFill>
          </a:ln>
        </p:spPr>
        <p:txBody>
          <a:bodyPr wrap="none" rtlCol="0">
            <a:spAutoFit/>
          </a:bodyPr>
          <a:lstStyle/>
          <a:p>
            <a:r>
              <a:rPr lang="en-US" sz="1400" dirty="0" smtClean="0">
                <a:solidFill>
                  <a:schemeClr val="bg1"/>
                </a:solidFill>
                <a:latin typeface="Calibri" panose="020F0502020204030204" pitchFamily="34" charset="0"/>
              </a:rPr>
              <a:t>RS nodes</a:t>
            </a:r>
            <a:endParaRPr lang="en-US" sz="1400" dirty="0">
              <a:solidFill>
                <a:schemeClr val="bg1"/>
              </a:solidFill>
              <a:latin typeface="Calibri" panose="020F0502020204030204" pitchFamily="34" charset="0"/>
            </a:endParaRPr>
          </a:p>
        </p:txBody>
      </p:sp>
      <p:graphicFrame>
        <p:nvGraphicFramePr>
          <p:cNvPr id="136" name="Diagram 135"/>
          <p:cNvGraphicFramePr/>
          <p:nvPr>
            <p:extLst>
              <p:ext uri="{D42A27DB-BD31-4B8C-83A1-F6EECF244321}">
                <p14:modId xmlns:p14="http://schemas.microsoft.com/office/powerpoint/2010/main" val="2598628191"/>
              </p:ext>
            </p:extLst>
          </p:nvPr>
        </p:nvGraphicFramePr>
        <p:xfrm>
          <a:off x="6126941" y="2275071"/>
          <a:ext cx="26235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57" name="Diagram 1056"/>
          <p:cNvGraphicFramePr/>
          <p:nvPr>
            <p:extLst>
              <p:ext uri="{D42A27DB-BD31-4B8C-83A1-F6EECF244321}">
                <p14:modId xmlns:p14="http://schemas.microsoft.com/office/powerpoint/2010/main" val="2478481271"/>
              </p:ext>
            </p:extLst>
          </p:nvPr>
        </p:nvGraphicFramePr>
        <p:xfrm>
          <a:off x="1033046" y="1066800"/>
          <a:ext cx="262354" cy="304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6" name="Diagram 145"/>
          <p:cNvGraphicFramePr/>
          <p:nvPr>
            <p:extLst>
              <p:ext uri="{D42A27DB-BD31-4B8C-83A1-F6EECF244321}">
                <p14:modId xmlns:p14="http://schemas.microsoft.com/office/powerpoint/2010/main" val="760372133"/>
              </p:ext>
            </p:extLst>
          </p:nvPr>
        </p:nvGraphicFramePr>
        <p:xfrm>
          <a:off x="1173365" y="3588194"/>
          <a:ext cx="262354" cy="30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0" name="Diagram 149"/>
          <p:cNvGraphicFramePr/>
          <p:nvPr>
            <p:extLst>
              <p:ext uri="{D42A27DB-BD31-4B8C-83A1-F6EECF244321}">
                <p14:modId xmlns:p14="http://schemas.microsoft.com/office/powerpoint/2010/main" val="2581798442"/>
              </p:ext>
            </p:extLst>
          </p:nvPr>
        </p:nvGraphicFramePr>
        <p:xfrm>
          <a:off x="7433236" y="2683685"/>
          <a:ext cx="262354" cy="304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51" name="Diagram 150"/>
          <p:cNvGraphicFramePr/>
          <p:nvPr>
            <p:extLst>
              <p:ext uri="{D42A27DB-BD31-4B8C-83A1-F6EECF244321}">
                <p14:modId xmlns:p14="http://schemas.microsoft.com/office/powerpoint/2010/main" val="969802251"/>
              </p:ext>
            </p:extLst>
          </p:nvPr>
        </p:nvGraphicFramePr>
        <p:xfrm>
          <a:off x="4724963" y="5620121"/>
          <a:ext cx="262354" cy="304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37" name="Diagram 136"/>
          <p:cNvGraphicFramePr/>
          <p:nvPr>
            <p:extLst>
              <p:ext uri="{D42A27DB-BD31-4B8C-83A1-F6EECF244321}">
                <p14:modId xmlns:p14="http://schemas.microsoft.com/office/powerpoint/2010/main" val="570848106"/>
              </p:ext>
            </p:extLst>
          </p:nvPr>
        </p:nvGraphicFramePr>
        <p:xfrm>
          <a:off x="6422440" y="5675788"/>
          <a:ext cx="262354" cy="3048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21" name="Rectangle 120"/>
          <p:cNvSpPr/>
          <p:nvPr/>
        </p:nvSpPr>
        <p:spPr>
          <a:xfrm>
            <a:off x="6399480" y="2489788"/>
            <a:ext cx="609600" cy="304800"/>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bg1"/>
              </a:solidFill>
              <a:latin typeface="Calibri" panose="020F0502020204030204" pitchFamily="34" charset="0"/>
            </a:endParaRPr>
          </a:p>
        </p:txBody>
      </p:sp>
      <p:sp>
        <p:nvSpPr>
          <p:cNvPr id="44" name="Rectangle 43"/>
          <p:cNvSpPr/>
          <p:nvPr/>
        </p:nvSpPr>
        <p:spPr>
          <a:xfrm>
            <a:off x="6662332" y="2642188"/>
            <a:ext cx="609600" cy="304800"/>
          </a:xfrm>
          <a:prstGeom prst="rect">
            <a:avLst/>
          </a:prstGeom>
          <a:ln>
            <a:solidFill>
              <a:schemeClr val="bg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bg1"/>
              </a:solidFill>
              <a:latin typeface="Calibri" panose="020F0502020204030204" pitchFamily="34" charset="0"/>
            </a:endParaRPr>
          </a:p>
        </p:txBody>
      </p:sp>
      <p:sp>
        <p:nvSpPr>
          <p:cNvPr id="45" name="Rectangle 44"/>
          <p:cNvSpPr/>
          <p:nvPr/>
        </p:nvSpPr>
        <p:spPr>
          <a:xfrm>
            <a:off x="6418134" y="3526561"/>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46" name="Rectangle 45"/>
          <p:cNvSpPr/>
          <p:nvPr/>
        </p:nvSpPr>
        <p:spPr>
          <a:xfrm>
            <a:off x="5361178" y="3378463"/>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47" name="Rectangle 46"/>
          <p:cNvSpPr/>
          <p:nvPr/>
        </p:nvSpPr>
        <p:spPr>
          <a:xfrm>
            <a:off x="5475508" y="3530863"/>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48" name="Rectangle 47"/>
          <p:cNvSpPr/>
          <p:nvPr/>
        </p:nvSpPr>
        <p:spPr>
          <a:xfrm>
            <a:off x="7229185" y="3388974"/>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49" name="Rectangle 48"/>
          <p:cNvSpPr/>
          <p:nvPr/>
        </p:nvSpPr>
        <p:spPr>
          <a:xfrm>
            <a:off x="7343515" y="3541374"/>
            <a:ext cx="609600" cy="304800"/>
          </a:xfrm>
          <a:prstGeom prst="rect">
            <a:avLst/>
          </a:prstGeom>
          <a:ln>
            <a:solidFill>
              <a:schemeClr val="bg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bg1"/>
              </a:solidFill>
              <a:latin typeface="Calibri" panose="020F0502020204030204" pitchFamily="34" charset="0"/>
            </a:endParaRPr>
          </a:p>
        </p:txBody>
      </p:sp>
      <p:sp>
        <p:nvSpPr>
          <p:cNvPr id="52" name="Flowchart: Magnetic Disk 51"/>
          <p:cNvSpPr/>
          <p:nvPr/>
        </p:nvSpPr>
        <p:spPr>
          <a:xfrm>
            <a:off x="7095558" y="5661887"/>
            <a:ext cx="342900" cy="381000"/>
          </a:xfrm>
          <a:prstGeom prst="flowChartMagneticDisk">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latin typeface="Calibri" panose="020F0502020204030204" pitchFamily="34" charset="0"/>
            </a:endParaRPr>
          </a:p>
        </p:txBody>
      </p:sp>
      <p:sp>
        <p:nvSpPr>
          <p:cNvPr id="53" name="Flowchart: Magnetic Disk 52"/>
          <p:cNvSpPr/>
          <p:nvPr/>
        </p:nvSpPr>
        <p:spPr>
          <a:xfrm>
            <a:off x="7209888" y="5814287"/>
            <a:ext cx="342900" cy="381000"/>
          </a:xfrm>
          <a:prstGeom prst="flowChartMagneticDisk">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latin typeface="Calibri" panose="020F0502020204030204" pitchFamily="34" charset="0"/>
            </a:endParaRPr>
          </a:p>
        </p:txBody>
      </p:sp>
      <p:sp>
        <p:nvSpPr>
          <p:cNvPr id="54" name="Flowchart: Magnetic Disk 53"/>
          <p:cNvSpPr/>
          <p:nvPr/>
        </p:nvSpPr>
        <p:spPr>
          <a:xfrm>
            <a:off x="7324218" y="5966687"/>
            <a:ext cx="342900" cy="381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latin typeface="Calibri" panose="020F0502020204030204" pitchFamily="34" charset="0"/>
            </a:endParaRPr>
          </a:p>
        </p:txBody>
      </p:sp>
      <p:cxnSp>
        <p:nvCxnSpPr>
          <p:cNvPr id="11" name="Elbow Connector 10"/>
          <p:cNvCxnSpPr>
            <a:stCxn id="32" idx="2"/>
            <a:endCxn id="122" idx="0"/>
          </p:cNvCxnSpPr>
          <p:nvPr/>
        </p:nvCxnSpPr>
        <p:spPr>
          <a:xfrm rot="5400000">
            <a:off x="6238180" y="2082528"/>
            <a:ext cx="537066" cy="29617"/>
          </a:xfrm>
          <a:prstGeom prst="bentConnector3">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4" idx="2"/>
            <a:endCxn id="46" idx="0"/>
          </p:cNvCxnSpPr>
          <p:nvPr/>
        </p:nvCxnSpPr>
        <p:spPr>
          <a:xfrm rot="5400000">
            <a:off x="6100818" y="2512148"/>
            <a:ext cx="431475" cy="1301154"/>
          </a:xfrm>
          <a:prstGeom prst="bentConnector3">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5" idx="2"/>
            <a:endCxn id="1082" idx="0"/>
          </p:cNvCxnSpPr>
          <p:nvPr/>
        </p:nvCxnSpPr>
        <p:spPr>
          <a:xfrm rot="5400000">
            <a:off x="6187043" y="4101302"/>
            <a:ext cx="805832" cy="265951"/>
          </a:xfrm>
          <a:prstGeom prst="bentConnector3">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763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29"/>
            <a:ext cx="9144000" cy="1399032"/>
          </a:xfrm>
        </p:spPr>
        <p:txBody>
          <a:bodyPr>
            <a:normAutofit/>
          </a:bodyPr>
          <a:lstStyle/>
          <a:p>
            <a:r>
              <a:rPr lang="en-US" sz="4400" dirty="0">
                <a:ln w="6350">
                  <a:noFill/>
                </a:ln>
                <a:solidFill>
                  <a:schemeClr val="bg1"/>
                </a:solidFill>
                <a:effectLst/>
                <a:latin typeface="Calibri" panose="020F0502020204030204" pitchFamily="34" charset="0"/>
              </a:rPr>
              <a:t>Security Model</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p:txBody>
          <a:bodyPr>
            <a:normAutofit/>
          </a:bodyPr>
          <a:lstStyle/>
          <a:p>
            <a:r>
              <a:rPr lang="en-US" sz="2400" dirty="0" smtClean="0">
                <a:solidFill>
                  <a:schemeClr val="bg1"/>
                </a:solidFill>
                <a:latin typeface="Calibri" panose="020F0502020204030204" pitchFamily="34" charset="0"/>
              </a:rPr>
              <a:t>Using the same roles and permission model as SSRS</a:t>
            </a:r>
          </a:p>
          <a:p>
            <a:r>
              <a:rPr lang="en-US" sz="2400" dirty="0" smtClean="0">
                <a:solidFill>
                  <a:schemeClr val="bg1"/>
                </a:solidFill>
                <a:latin typeface="Calibri" panose="020F0502020204030204" pitchFamily="34" charset="0"/>
              </a:rPr>
              <a:t>Supports username/password (basic </a:t>
            </a:r>
            <a:r>
              <a:rPr lang="en-US" sz="2400" dirty="0" err="1" smtClean="0">
                <a:solidFill>
                  <a:schemeClr val="bg1"/>
                </a:solidFill>
                <a:latin typeface="Calibri" panose="020F0502020204030204" pitchFamily="34" charset="0"/>
              </a:rPr>
              <a:t>auth</a:t>
            </a:r>
            <a:r>
              <a:rPr lang="en-US" sz="2400" dirty="0" smtClean="0">
                <a:solidFill>
                  <a:schemeClr val="bg1"/>
                </a:solidFill>
                <a:latin typeface="Calibri" panose="020F0502020204030204" pitchFamily="34" charset="0"/>
              </a:rPr>
              <a:t>)</a:t>
            </a:r>
            <a:endParaRPr lang="en-US" sz="2400" dirty="0">
              <a:solidFill>
                <a:schemeClr val="bg1"/>
              </a:solidFill>
              <a:latin typeface="Calibri" panose="020F0502020204030204" pitchFamily="34" charset="0"/>
            </a:endParaRPr>
          </a:p>
        </p:txBody>
      </p:sp>
      <p:sp>
        <p:nvSpPr>
          <p:cNvPr id="4" name="Rectangle 3"/>
          <p:cNvSpPr/>
          <p:nvPr/>
        </p:nvSpPr>
        <p:spPr bwMode="auto">
          <a:xfrm>
            <a:off x="799117" y="5334000"/>
            <a:ext cx="1314792" cy="10668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solidFill>
                  <a:schemeClr val="bg1"/>
                </a:solidFill>
                <a:latin typeface="Calibri" panose="020F0502020204030204" pitchFamily="34" charset="0"/>
              </a:rPr>
              <a:t>SQL Reporting</a:t>
            </a:r>
          </a:p>
        </p:txBody>
      </p:sp>
      <p:sp>
        <p:nvSpPr>
          <p:cNvPr id="5" name="Rounded Rectangle 4"/>
          <p:cNvSpPr/>
          <p:nvPr/>
        </p:nvSpPr>
        <p:spPr bwMode="auto">
          <a:xfrm>
            <a:off x="5034252" y="3364706"/>
            <a:ext cx="1138364" cy="1066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chemeClr val="bg1"/>
              </a:solidFill>
              <a:latin typeface="Calibri" panose="020F0502020204030204" pitchFamily="34" charset="0"/>
            </a:endParaRPr>
          </a:p>
        </p:txBody>
      </p:sp>
      <p:sp>
        <p:nvSpPr>
          <p:cNvPr id="6" name="TextBox 5"/>
          <p:cNvSpPr txBox="1"/>
          <p:nvPr/>
        </p:nvSpPr>
        <p:spPr>
          <a:xfrm>
            <a:off x="6001122" y="3149262"/>
            <a:ext cx="1982081" cy="215444"/>
          </a:xfrm>
          <a:prstGeom prst="rect">
            <a:avLst/>
          </a:prstGeom>
          <a:noFill/>
        </p:spPr>
        <p:txBody>
          <a:bodyPr wrap="none" lIns="0" tIns="0" rIns="0" bIns="0" rtlCol="0">
            <a:spAutoFit/>
          </a:bodyPr>
          <a:lstStyle/>
          <a:p>
            <a:r>
              <a:rPr lang="en-US" sz="1400" dirty="0" smtClean="0">
                <a:solidFill>
                  <a:schemeClr val="bg1"/>
                </a:solidFill>
                <a:latin typeface="Calibri" panose="020F0502020204030204" pitchFamily="34" charset="0"/>
              </a:rPr>
              <a:t>Windows Azure/Rich Client</a:t>
            </a:r>
          </a:p>
        </p:txBody>
      </p:sp>
      <p:pic>
        <p:nvPicPr>
          <p:cNvPr id="1026" name="Picture 2" descr="C:\Users\ninobi\AppData\Local\Microsoft\Windows\Temporary Internet Files\Content.IE5\KQ2335HV\MC90043981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7047" y="3733915"/>
            <a:ext cx="457147" cy="60937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a:stCxn id="5" idx="1"/>
            <a:endCxn id="4" idx="0"/>
          </p:cNvCxnSpPr>
          <p:nvPr/>
        </p:nvCxnSpPr>
        <p:spPr>
          <a:xfrm rot="10800000" flipV="1">
            <a:off x="1456513" y="3898106"/>
            <a:ext cx="3577739" cy="1435894"/>
          </a:xfrm>
          <a:prstGeom prst="bentConnector2">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1276" y="4792436"/>
            <a:ext cx="1620746"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Elbow Connector 13"/>
          <p:cNvCxnSpPr/>
          <p:nvPr/>
        </p:nvCxnSpPr>
        <p:spPr>
          <a:xfrm rot="10800000">
            <a:off x="1472719" y="5334000"/>
            <a:ext cx="4944763" cy="268061"/>
          </a:xfrm>
          <a:prstGeom prst="bentConnector4">
            <a:avLst>
              <a:gd name="adj1" fmla="val 43353"/>
              <a:gd name="adj2" fmla="val 185279"/>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8051" y="4464278"/>
            <a:ext cx="1108893" cy="215444"/>
          </a:xfrm>
          <a:prstGeom prst="rect">
            <a:avLst/>
          </a:prstGeom>
          <a:noFill/>
        </p:spPr>
        <p:txBody>
          <a:bodyPr wrap="none" lIns="0" tIns="0" rIns="0" bIns="0" rtlCol="0">
            <a:spAutoFit/>
          </a:bodyPr>
          <a:lstStyle/>
          <a:p>
            <a:r>
              <a:rPr lang="en-US" sz="1400" dirty="0" smtClean="0">
                <a:solidFill>
                  <a:schemeClr val="bg1"/>
                </a:solidFill>
                <a:latin typeface="Calibri" panose="020F0502020204030204" pitchFamily="34" charset="0"/>
              </a:rPr>
              <a:t>Browser access</a:t>
            </a:r>
          </a:p>
        </p:txBody>
      </p:sp>
    </p:spTree>
    <p:extLst>
      <p:ext uri="{BB962C8B-B14F-4D97-AF65-F5344CB8AC3E}">
        <p14:creationId xmlns:p14="http://schemas.microsoft.com/office/powerpoint/2010/main" val="32636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3374" cy="1303459"/>
          </a:xfrm>
        </p:spPr>
        <p:txBody>
          <a:bodyPr>
            <a:noAutofit/>
          </a:bodyPr>
          <a:lstStyle/>
          <a:p>
            <a:r>
              <a:rPr lang="en-US" sz="4400" dirty="0">
                <a:ln w="6350">
                  <a:noFill/>
                </a:ln>
                <a:solidFill>
                  <a:schemeClr val="bg1"/>
                </a:solidFill>
                <a:effectLst/>
                <a:latin typeface="Calibri" panose="020F0502020204030204" pitchFamily="34" charset="0"/>
              </a:rPr>
              <a:t>SQL Reporting in the Azure Developer Portal</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idx="1"/>
          </p:nvPr>
        </p:nvSpPr>
        <p:spPr>
          <a:xfrm>
            <a:off x="389436" y="1499617"/>
            <a:ext cx="8363938" cy="4949047"/>
          </a:xfrm>
        </p:spPr>
        <p:txBody>
          <a:bodyPr>
            <a:normAutofit lnSpcReduction="10000"/>
          </a:bodyPr>
          <a:lstStyle/>
          <a:p>
            <a:r>
              <a:rPr lang="en-US" dirty="0" smtClean="0">
                <a:solidFill>
                  <a:schemeClr val="bg1"/>
                </a:solidFill>
                <a:latin typeface="Calibri" panose="020F0502020204030204" pitchFamily="34" charset="0"/>
              </a:rPr>
              <a:t>Only the Azure Service Admin and Account Admin can access (similar to Windows and SQL Database)</a:t>
            </a:r>
          </a:p>
          <a:p>
            <a:r>
              <a:rPr lang="en-US" dirty="0" smtClean="0">
                <a:solidFill>
                  <a:schemeClr val="bg1"/>
                </a:solidFill>
                <a:latin typeface="Calibri" panose="020F0502020204030204" pitchFamily="34" charset="0"/>
              </a:rPr>
              <a:t>Provision the service</a:t>
            </a:r>
          </a:p>
          <a:p>
            <a:pPr lvl="1"/>
            <a:r>
              <a:rPr lang="en-US" dirty="0" smtClean="0">
                <a:solidFill>
                  <a:schemeClr val="bg1"/>
                </a:solidFill>
                <a:latin typeface="Calibri" panose="020F0502020204030204" pitchFamily="34" charset="0"/>
              </a:rPr>
              <a:t>Select geo-location</a:t>
            </a:r>
          </a:p>
          <a:p>
            <a:r>
              <a:rPr lang="en-US" dirty="0" smtClean="0">
                <a:solidFill>
                  <a:schemeClr val="bg1"/>
                </a:solidFill>
                <a:latin typeface="Calibri" panose="020F0502020204030204" pitchFamily="34" charset="0"/>
              </a:rPr>
              <a:t>Manage additional users </a:t>
            </a:r>
          </a:p>
          <a:p>
            <a:pPr lvl="1"/>
            <a:r>
              <a:rPr lang="en-US" dirty="0" smtClean="0">
                <a:solidFill>
                  <a:schemeClr val="bg1"/>
                </a:solidFill>
                <a:latin typeface="Calibri" panose="020F0502020204030204" pitchFamily="34" charset="0"/>
              </a:rPr>
              <a:t>Assigning them to default roles of SSRS</a:t>
            </a:r>
          </a:p>
          <a:p>
            <a:r>
              <a:rPr lang="en-US" dirty="0" smtClean="0">
                <a:solidFill>
                  <a:schemeClr val="bg1"/>
                </a:solidFill>
                <a:latin typeface="Calibri" panose="020F0502020204030204" pitchFamily="34" charset="0"/>
              </a:rPr>
              <a:t>Browse and manage items</a:t>
            </a:r>
          </a:p>
          <a:p>
            <a:pPr lvl="1"/>
            <a:r>
              <a:rPr lang="en-US" dirty="0" smtClean="0">
                <a:solidFill>
                  <a:schemeClr val="bg1"/>
                </a:solidFill>
                <a:latin typeface="Calibri" panose="020F0502020204030204" pitchFamily="34" charset="0"/>
              </a:rPr>
              <a:t>Reports</a:t>
            </a:r>
          </a:p>
          <a:p>
            <a:pPr lvl="1"/>
            <a:r>
              <a:rPr lang="en-US" dirty="0" smtClean="0">
                <a:solidFill>
                  <a:schemeClr val="bg1"/>
                </a:solidFill>
                <a:latin typeface="Calibri" panose="020F0502020204030204" pitchFamily="34" charset="0"/>
              </a:rPr>
              <a:t>Data sources</a:t>
            </a:r>
          </a:p>
        </p:txBody>
      </p:sp>
    </p:spTree>
    <p:extLst>
      <p:ext uri="{BB962C8B-B14F-4D97-AF65-F5344CB8AC3E}">
        <p14:creationId xmlns:p14="http://schemas.microsoft.com/office/powerpoint/2010/main" val="128727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92896"/>
            <a:ext cx="8062912" cy="1470025"/>
          </a:xfrm>
        </p:spPr>
        <p:txBody>
          <a:bodyPr>
            <a:normAutofit/>
          </a:bodyPr>
          <a:lstStyle/>
          <a:p>
            <a:pPr algn="l"/>
            <a:r>
              <a:rPr lang="en-IE" dirty="0">
                <a:ln w="6350">
                  <a:noFill/>
                </a:ln>
                <a:solidFill>
                  <a:schemeClr val="bg1"/>
                </a:solidFill>
                <a:effectLst/>
                <a:latin typeface="Calibri" panose="020F0502020204030204" pitchFamily="34" charset="0"/>
              </a:rPr>
              <a:t>SQL Data Sync</a:t>
            </a:r>
            <a:endParaRPr lang="en-IE" dirty="0">
              <a:ln w="6350">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2805428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19"/>
            <a:ext cx="8686800" cy="1399032"/>
          </a:xfrm>
        </p:spPr>
        <p:txBody>
          <a:bodyPr lIns="64008" tIns="32004" rIns="64008" bIns="32004">
            <a:normAutofit/>
          </a:bodyPr>
          <a:lstStyle/>
          <a:p>
            <a:pPr marL="484632"/>
            <a:r>
              <a:rPr lang="en-US" sz="4400" dirty="0">
                <a:ln w="6350">
                  <a:noFill/>
                </a:ln>
                <a:solidFill>
                  <a:schemeClr val="bg1"/>
                </a:solidFill>
                <a:effectLst/>
                <a:latin typeface="Calibri" panose="020F0502020204030204" pitchFamily="34" charset="0"/>
              </a:rPr>
              <a:t>SQL Data Sync</a:t>
            </a:r>
            <a:endParaRPr lang="en-US" sz="4400" dirty="0">
              <a:ln w="6350">
                <a:noFill/>
              </a:ln>
              <a:solidFill>
                <a:schemeClr val="bg1"/>
              </a:solidFill>
              <a:effectLst/>
              <a:latin typeface="Calibri" panose="020F0502020204030204" pitchFamily="34" charset="0"/>
            </a:endParaRP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706156021"/>
              </p:ext>
            </p:extLst>
          </p:nvPr>
        </p:nvGraphicFramePr>
        <p:xfrm>
          <a:off x="4572000" y="1268760"/>
          <a:ext cx="4189016" cy="4844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sz="half" idx="2"/>
          </p:nvPr>
        </p:nvSpPr>
        <p:spPr>
          <a:xfrm>
            <a:off x="341798" y="1556792"/>
            <a:ext cx="4230202" cy="4898003"/>
          </a:xfrm>
        </p:spPr>
        <p:txBody>
          <a:bodyPr lIns="64008" tIns="32004" rIns="64008" bIns="32004">
            <a:normAutofit/>
          </a:bodyPr>
          <a:lstStyle/>
          <a:p>
            <a:r>
              <a:rPr lang="en-US" dirty="0" smtClean="0">
                <a:solidFill>
                  <a:schemeClr val="bg1"/>
                </a:solidFill>
                <a:latin typeface="Calibri" panose="020F0502020204030204" pitchFamily="34" charset="0"/>
              </a:rPr>
              <a:t>Microsoft Sync Framework technology available as a service on the Windows Azure Platform</a:t>
            </a:r>
          </a:p>
          <a:p>
            <a:r>
              <a:rPr lang="en-US" dirty="0" smtClean="0">
                <a:solidFill>
                  <a:schemeClr val="bg1"/>
                </a:solidFill>
                <a:latin typeface="Calibri" panose="020F0502020204030204" pitchFamily="34" charset="0"/>
              </a:rPr>
              <a:t>For synchronization between data sets hosted in SQL Database and / or SQL Server </a:t>
            </a:r>
          </a:p>
          <a:p>
            <a:r>
              <a:rPr lang="en-US" dirty="0" smtClean="0">
                <a:solidFill>
                  <a:schemeClr val="bg1"/>
                </a:solidFill>
                <a:latin typeface="Calibri" panose="020F0502020204030204" pitchFamily="34" charset="0"/>
              </a:rPr>
              <a:t>Hub and spoke connection</a:t>
            </a:r>
            <a:br>
              <a:rPr lang="en-US" dirty="0" smtClean="0">
                <a:solidFill>
                  <a:schemeClr val="bg1"/>
                </a:solidFill>
                <a:latin typeface="Calibri" panose="020F0502020204030204" pitchFamily="34" charset="0"/>
              </a:rPr>
            </a:br>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3903743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666526"/>
          </a:xfrm>
        </p:spPr>
        <p:txBody>
          <a:bodyPr lIns="64008" tIns="32004" rIns="64008" bIns="32004">
            <a:normAutofit/>
          </a:bodyPr>
          <a:lstStyle/>
          <a:p>
            <a:r>
              <a:rPr lang="en-US" sz="4400" dirty="0" smtClean="0">
                <a:ln w="6350">
                  <a:noFill/>
                </a:ln>
                <a:solidFill>
                  <a:schemeClr val="bg1"/>
                </a:solidFill>
                <a:effectLst/>
                <a:latin typeface="Calibri" panose="020F0502020204030204" pitchFamily="34" charset="0"/>
              </a:rPr>
              <a:t>     SQL </a:t>
            </a:r>
            <a:r>
              <a:rPr lang="en-US" sz="4400" dirty="0">
                <a:ln w="6350">
                  <a:noFill/>
                </a:ln>
                <a:solidFill>
                  <a:schemeClr val="bg1"/>
                </a:solidFill>
                <a:effectLst/>
                <a:latin typeface="Calibri" panose="020F0502020204030204" pitchFamily="34" charset="0"/>
              </a:rPr>
              <a:t>Data Sync</a:t>
            </a:r>
            <a:endParaRPr lang="en-US" sz="4400" dirty="0">
              <a:ln w="6350">
                <a:noFill/>
              </a:ln>
              <a:solidFill>
                <a:schemeClr val="bg1"/>
              </a:solidFill>
              <a:effectLst/>
              <a:latin typeface="Calibri" panose="020F0502020204030204" pitchFamily="34" charset="0"/>
            </a:endParaRPr>
          </a:p>
        </p:txBody>
      </p:sp>
      <p:sp>
        <p:nvSpPr>
          <p:cNvPr id="8" name="Content Placeholder 7"/>
          <p:cNvSpPr>
            <a:spLocks noGrp="1"/>
          </p:cNvSpPr>
          <p:nvPr>
            <p:ph sz="half" idx="2"/>
          </p:nvPr>
        </p:nvSpPr>
        <p:spPr>
          <a:xfrm>
            <a:off x="827584" y="1556792"/>
            <a:ext cx="7344816" cy="4898003"/>
          </a:xfrm>
        </p:spPr>
        <p:txBody>
          <a:bodyPr lIns="64008" tIns="32004" rIns="64008" bIns="32004">
            <a:normAutofit/>
          </a:bodyPr>
          <a:lstStyle/>
          <a:p>
            <a:r>
              <a:rPr lang="en-US" dirty="0" smtClean="0">
                <a:solidFill>
                  <a:schemeClr val="bg1"/>
                </a:solidFill>
                <a:latin typeface="Calibri" panose="020F0502020204030204" pitchFamily="34" charset="0"/>
              </a:rPr>
              <a:t>Conflict resolution policy configured centrally (hub or client wins)</a:t>
            </a:r>
          </a:p>
          <a:p>
            <a:r>
              <a:rPr lang="en-US" dirty="0" smtClean="0">
                <a:solidFill>
                  <a:schemeClr val="bg1"/>
                </a:solidFill>
                <a:latin typeface="Calibri" panose="020F0502020204030204" pitchFamily="34" charset="0"/>
              </a:rPr>
              <a:t>Sync direction configured between each client and the hub (to hub, from hub, bi-directional)</a:t>
            </a:r>
          </a:p>
          <a:p>
            <a:r>
              <a:rPr lang="en-US" dirty="0" smtClean="0">
                <a:solidFill>
                  <a:schemeClr val="bg1"/>
                </a:solidFill>
                <a:latin typeface="Calibri" panose="020F0502020204030204" pitchFamily="34" charset="0"/>
              </a:rPr>
              <a:t>Sync schedule time limits must be between 5 minutes and 1 month</a:t>
            </a:r>
            <a:endParaRPr lang="en-US" dirty="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Data sets include multiple tables and can be filtered, triggers are added to data set tables </a:t>
            </a:r>
          </a:p>
          <a:p>
            <a:r>
              <a:rPr lang="en-US" dirty="0" smtClean="0">
                <a:solidFill>
                  <a:schemeClr val="bg1"/>
                </a:solidFill>
                <a:latin typeface="Calibri" panose="020F0502020204030204" pitchFamily="34" charset="0"/>
              </a:rPr>
              <a:t>Tables added to hub and client schemas</a:t>
            </a:r>
          </a:p>
          <a:p>
            <a:r>
              <a:rPr lang="en-US" dirty="0" smtClean="0">
                <a:solidFill>
                  <a:schemeClr val="bg1"/>
                </a:solidFill>
                <a:latin typeface="Calibri" panose="020F0502020204030204" pitchFamily="34" charset="0"/>
              </a:rPr>
              <a:t>Agent must be installed for on-premises clients</a:t>
            </a:r>
          </a:p>
        </p:txBody>
      </p:sp>
    </p:spTree>
    <p:extLst>
      <p:ext uri="{BB962C8B-B14F-4D97-AF65-F5344CB8AC3E}">
        <p14:creationId xmlns:p14="http://schemas.microsoft.com/office/powerpoint/2010/main" val="195762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Autofit/>
          </a:bodyPr>
          <a:lstStyle/>
          <a:p>
            <a:r>
              <a:rPr lang="en-IE" sz="4400" dirty="0">
                <a:ln w="6350">
                  <a:noFill/>
                </a:ln>
                <a:solidFill>
                  <a:schemeClr val="bg1"/>
                </a:solidFill>
                <a:effectLst/>
                <a:latin typeface="Calibri" panose="020F0502020204030204" pitchFamily="34" charset="0"/>
              </a:rPr>
              <a:t>Provisioning synchronization groups</a:t>
            </a:r>
          </a:p>
        </p:txBody>
      </p:sp>
      <p:sp>
        <p:nvSpPr>
          <p:cNvPr id="3" name="Content Placeholder 2"/>
          <p:cNvSpPr>
            <a:spLocks noGrp="1"/>
          </p:cNvSpPr>
          <p:nvPr>
            <p:ph idx="1"/>
          </p:nvPr>
        </p:nvSpPr>
        <p:spPr/>
        <p:txBody>
          <a:bodyPr>
            <a:normAutofit/>
          </a:bodyPr>
          <a:lstStyle/>
          <a:p>
            <a:r>
              <a:rPr lang="en-US" dirty="0">
                <a:solidFill>
                  <a:schemeClr val="bg1"/>
                </a:solidFill>
                <a:latin typeface="Calibri" panose="020F0502020204030204" pitchFamily="34" charset="0"/>
              </a:rPr>
              <a:t>Deploy database to hub and clients</a:t>
            </a:r>
          </a:p>
          <a:p>
            <a:r>
              <a:rPr lang="en-US" dirty="0">
                <a:solidFill>
                  <a:schemeClr val="bg1"/>
                </a:solidFill>
                <a:latin typeface="Calibri" panose="020F0502020204030204" pitchFamily="34" charset="0"/>
              </a:rPr>
              <a:t>Set synchronization schedule</a:t>
            </a:r>
          </a:p>
          <a:p>
            <a:r>
              <a:rPr lang="en-US" dirty="0">
                <a:solidFill>
                  <a:schemeClr val="bg1"/>
                </a:solidFill>
                <a:latin typeface="Calibri" panose="020F0502020204030204" pitchFamily="34" charset="0"/>
              </a:rPr>
              <a:t>Set conflict resolution policy</a:t>
            </a:r>
          </a:p>
          <a:p>
            <a:r>
              <a:rPr lang="en-US" dirty="0">
                <a:solidFill>
                  <a:schemeClr val="bg1"/>
                </a:solidFill>
                <a:latin typeface="Calibri" panose="020F0502020204030204" pitchFamily="34" charset="0"/>
              </a:rPr>
              <a:t>Define data set</a:t>
            </a:r>
          </a:p>
          <a:p>
            <a:r>
              <a:rPr lang="en-US" dirty="0">
                <a:solidFill>
                  <a:schemeClr val="bg1"/>
                </a:solidFill>
                <a:latin typeface="Calibri" panose="020F0502020204030204" pitchFamily="34" charset="0"/>
              </a:rPr>
              <a:t>Add SQL Azure clients to topology</a:t>
            </a:r>
          </a:p>
          <a:p>
            <a:r>
              <a:rPr lang="en-US" dirty="0">
                <a:solidFill>
                  <a:schemeClr val="bg1"/>
                </a:solidFill>
                <a:latin typeface="Calibri" panose="020F0502020204030204" pitchFamily="34" charset="0"/>
              </a:rPr>
              <a:t>Install agents on SQL Server clients and add them to topology using keys</a:t>
            </a:r>
          </a:p>
          <a:p>
            <a:r>
              <a:rPr lang="en-US" dirty="0">
                <a:solidFill>
                  <a:schemeClr val="bg1"/>
                </a:solidFill>
                <a:latin typeface="Calibri" panose="020F0502020204030204" pitchFamily="34" charset="0"/>
              </a:rPr>
              <a:t>Deploy </a:t>
            </a:r>
            <a:r>
              <a:rPr lang="en-US" dirty="0" smtClean="0">
                <a:solidFill>
                  <a:schemeClr val="bg1"/>
                </a:solidFill>
                <a:latin typeface="Calibri" panose="020F0502020204030204" pitchFamily="34" charset="0"/>
              </a:rPr>
              <a:t>topology</a:t>
            </a:r>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738761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65"/>
            <a:ext cx="8686800" cy="1399032"/>
          </a:xfrm>
        </p:spPr>
        <p:txBody>
          <a:bodyPr>
            <a:noAutofit/>
          </a:bodyPr>
          <a:lstStyle/>
          <a:p>
            <a:pPr indent="0"/>
            <a:r>
              <a:rPr lang="en-US" sz="4400" dirty="0">
                <a:ln w="6350">
                  <a:noFill/>
                </a:ln>
                <a:solidFill>
                  <a:schemeClr val="bg1"/>
                </a:solidFill>
                <a:effectLst/>
                <a:latin typeface="Calibri" panose="020F0502020204030204" pitchFamily="34" charset="0"/>
              </a:rPr>
              <a:t>SQL Data Sync – Operational </a:t>
            </a:r>
            <a:r>
              <a:rPr lang="en-US" sz="4400" dirty="0">
                <a:ln w="6350">
                  <a:noFill/>
                </a:ln>
                <a:solidFill>
                  <a:schemeClr val="bg1"/>
                </a:solidFill>
                <a:effectLst/>
                <a:latin typeface="Calibri" panose="020F0502020204030204" pitchFamily="34" charset="0"/>
              </a:rPr>
              <a:t>considerations</a:t>
            </a:r>
          </a:p>
        </p:txBody>
      </p:sp>
      <p:sp>
        <p:nvSpPr>
          <p:cNvPr id="3" name="Content Placeholder 2"/>
          <p:cNvSpPr>
            <a:spLocks noGrp="1"/>
          </p:cNvSpPr>
          <p:nvPr>
            <p:ph idx="1"/>
          </p:nvPr>
        </p:nvSpPr>
        <p:spPr>
          <a:xfrm>
            <a:off x="323528" y="1882808"/>
            <a:ext cx="8363272" cy="4572000"/>
          </a:xfrm>
        </p:spPr>
        <p:txBody>
          <a:bodyPr>
            <a:normAutofit/>
          </a:bodyPr>
          <a:lstStyle/>
          <a:p>
            <a:r>
              <a:rPr lang="en-US" dirty="0" smtClean="0">
                <a:solidFill>
                  <a:schemeClr val="bg1"/>
                </a:solidFill>
                <a:latin typeface="Calibri" panose="020F0502020204030204" pitchFamily="34" charset="0"/>
              </a:rPr>
              <a:t>Manual synchronization supported</a:t>
            </a:r>
          </a:p>
          <a:p>
            <a:r>
              <a:rPr lang="en-US" dirty="0" smtClean="0">
                <a:solidFill>
                  <a:schemeClr val="bg1"/>
                </a:solidFill>
                <a:latin typeface="Calibri" panose="020F0502020204030204" pitchFamily="34" charset="0"/>
              </a:rPr>
              <a:t>Hub updates require one synchronization to distribute to all clients</a:t>
            </a:r>
          </a:p>
          <a:p>
            <a:r>
              <a:rPr lang="en-US" dirty="0" smtClean="0">
                <a:solidFill>
                  <a:schemeClr val="bg1"/>
                </a:solidFill>
                <a:latin typeface="Calibri" panose="020F0502020204030204" pitchFamily="34" charset="0"/>
              </a:rPr>
              <a:t>Client updates require two synchronizations to distribute to all clients</a:t>
            </a:r>
          </a:p>
          <a:p>
            <a:r>
              <a:rPr lang="en-US" dirty="0" smtClean="0">
                <a:solidFill>
                  <a:schemeClr val="bg1"/>
                </a:solidFill>
                <a:latin typeface="Calibri" panose="020F0502020204030204" pitchFamily="34" charset="0"/>
              </a:rPr>
              <a:t>Sync Framework triggers may affect application behavior</a:t>
            </a:r>
          </a:p>
          <a:p>
            <a:endParaRPr lang="en-IE" dirty="0">
              <a:solidFill>
                <a:schemeClr val="bg1"/>
              </a:solidFill>
              <a:latin typeface="Calibri" panose="020F0502020204030204" pitchFamily="34" charset="0"/>
            </a:endParaRPr>
          </a:p>
        </p:txBody>
      </p:sp>
    </p:spTree>
    <p:extLst>
      <p:ext uri="{BB962C8B-B14F-4D97-AF65-F5344CB8AC3E}">
        <p14:creationId xmlns:p14="http://schemas.microsoft.com/office/powerpoint/2010/main" val="301555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 y="8400"/>
            <a:ext cx="9144000" cy="1362075"/>
          </a:xfrm>
        </p:spPr>
        <p:txBody>
          <a:bodyPr>
            <a:normAutofit/>
          </a:bodyPr>
          <a:lstStyle/>
          <a:p>
            <a:r>
              <a:rPr lang="en-IE" sz="4400" dirty="0" smtClean="0">
                <a:ln w="6350">
                  <a:noFill/>
                </a:ln>
                <a:solidFill>
                  <a:schemeClr val="tx1"/>
                </a:solidFill>
                <a:effectLst/>
                <a:latin typeface="Calibri" panose="020F0502020204030204" pitchFamily="34" charset="0"/>
              </a:rPr>
              <a:t>   To </a:t>
            </a:r>
            <a:r>
              <a:rPr lang="en-IE" sz="4400" dirty="0">
                <a:ln w="6350">
                  <a:noFill/>
                </a:ln>
                <a:solidFill>
                  <a:schemeClr val="tx1"/>
                </a:solidFill>
                <a:effectLst/>
                <a:latin typeface="Calibri" panose="020F0502020204030204" pitchFamily="34" charset="0"/>
              </a:rPr>
              <a:t>Summarise:</a:t>
            </a:r>
            <a:endParaRPr lang="en-IE" sz="4400" dirty="0">
              <a:ln w="6350">
                <a:noFill/>
              </a:ln>
              <a:solidFill>
                <a:schemeClr val="tx1"/>
              </a:solidFill>
              <a:effectLst/>
              <a:latin typeface="Calibri" panose="020F0502020204030204" pitchFamily="34" charset="0"/>
            </a:endParaRPr>
          </a:p>
        </p:txBody>
      </p:sp>
      <p:sp>
        <p:nvSpPr>
          <p:cNvPr id="3" name="Text Placeholder 2"/>
          <p:cNvSpPr>
            <a:spLocks noGrp="1"/>
          </p:cNvSpPr>
          <p:nvPr>
            <p:ph type="body" idx="1"/>
          </p:nvPr>
        </p:nvSpPr>
        <p:spPr/>
        <p:txBody>
          <a:bodyPr>
            <a:normAutofit/>
          </a:bodyPr>
          <a:lstStyle/>
          <a:p>
            <a:r>
              <a:rPr lang="en-IE" dirty="0" smtClean="0">
                <a:solidFill>
                  <a:schemeClr val="tx1"/>
                </a:solidFill>
                <a:latin typeface="Calibri" panose="020F0502020204030204" pitchFamily="34" charset="0"/>
              </a:rPr>
              <a:t>Windows Azure SQL Database is a true RDBMS in the Cloud</a:t>
            </a:r>
          </a:p>
          <a:p>
            <a:endParaRPr lang="en-IE" dirty="0">
              <a:solidFill>
                <a:schemeClr val="tx1"/>
              </a:solidFill>
              <a:latin typeface="Calibri" panose="020F0502020204030204" pitchFamily="34" charset="0"/>
            </a:endParaRPr>
          </a:p>
          <a:p>
            <a:r>
              <a:rPr lang="en-IE" dirty="0" smtClean="0">
                <a:solidFill>
                  <a:schemeClr val="tx1"/>
                </a:solidFill>
                <a:latin typeface="Calibri" panose="020F0502020204030204" pitchFamily="34" charset="0"/>
              </a:rPr>
              <a:t>There are fundamental differences in the way you use  the Cloud version</a:t>
            </a:r>
            <a:endParaRPr lang="en-IE" dirty="0">
              <a:solidFill>
                <a:schemeClr val="tx1"/>
              </a:solidFill>
              <a:latin typeface="Calibri" panose="020F0502020204030204" pitchFamily="34" charset="0"/>
            </a:endParaRPr>
          </a:p>
        </p:txBody>
      </p:sp>
    </p:spTree>
    <p:extLst>
      <p:ext uri="{BB962C8B-B14F-4D97-AF65-F5344CB8AC3E}">
        <p14:creationId xmlns:p14="http://schemas.microsoft.com/office/powerpoint/2010/main" val="2459384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753374" cy="838000"/>
          </a:xfrm>
        </p:spPr>
        <p:txBody>
          <a:bodyPr>
            <a:noAutofit/>
          </a:bodyPr>
          <a:lstStyle/>
          <a:p>
            <a:r>
              <a:rPr lang="en-US" sz="4400" dirty="0" smtClean="0">
                <a:ln w="6350">
                  <a:noFill/>
                </a:ln>
                <a:solidFill>
                  <a:schemeClr val="bg1"/>
                </a:solidFill>
                <a:effectLst/>
                <a:latin typeface="Calibri" panose="020F0502020204030204" pitchFamily="34" charset="0"/>
              </a:rPr>
              <a:t>Top Architectural Differences</a:t>
            </a:r>
            <a:endParaRPr lang="en-US" sz="4400" dirty="0">
              <a:ln w="6350">
                <a:noFill/>
              </a:ln>
              <a:solidFill>
                <a:schemeClr val="bg1"/>
              </a:solidFill>
              <a:effectLst/>
              <a:latin typeface="Calibri" panose="020F0502020204030204" pitchFamily="34" charset="0"/>
            </a:endParaRPr>
          </a:p>
        </p:txBody>
      </p:sp>
      <p:sp>
        <p:nvSpPr>
          <p:cNvPr id="3" name="Text Placeholder 2"/>
          <p:cNvSpPr>
            <a:spLocks noGrp="1"/>
          </p:cNvSpPr>
          <p:nvPr>
            <p:ph type="body" sz="quarter" idx="10"/>
          </p:nvPr>
        </p:nvSpPr>
        <p:spPr>
          <a:xfrm>
            <a:off x="389437" y="1447801"/>
            <a:ext cx="8363937" cy="471924"/>
          </a:xfrm>
        </p:spPr>
        <p:txBody>
          <a:bodyPr/>
          <a:lstStyle/>
          <a:p>
            <a:pPr lvl="1"/>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93727648"/>
              </p:ext>
            </p:extLst>
          </p:nvPr>
        </p:nvGraphicFramePr>
        <p:xfrm>
          <a:off x="284631" y="1143003"/>
          <a:ext cx="8607848" cy="5517918"/>
        </p:xfrm>
        <a:graphic>
          <a:graphicData uri="http://schemas.openxmlformats.org/drawingml/2006/table">
            <a:tbl>
              <a:tblPr firstRow="1" bandRow="1">
                <a:tableStyleId>{35758FB7-9AC5-4552-8A53-C91805E547FA}</a:tableStyleId>
              </a:tblPr>
              <a:tblGrid>
                <a:gridCol w="1664853"/>
                <a:gridCol w="3471498"/>
                <a:gridCol w="3471497"/>
              </a:tblGrid>
              <a:tr h="325319">
                <a:tc>
                  <a:txBody>
                    <a:bodyPr/>
                    <a:lstStyle/>
                    <a:p>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SQL Server</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Windows Azure SQL Database</a:t>
                      </a:r>
                      <a:endParaRPr lang="en-US" sz="1800" dirty="0">
                        <a:latin typeface="Calibri" panose="020F0502020204030204" pitchFamily="34" charset="0"/>
                      </a:endParaRPr>
                    </a:p>
                  </a:txBody>
                  <a:tcPr marL="68598" marR="68598"/>
                </a:tc>
              </a:tr>
              <a:tr h="1560197">
                <a:tc>
                  <a:txBody>
                    <a:bodyPr/>
                    <a:lstStyle/>
                    <a:p>
                      <a:r>
                        <a:rPr lang="en-US" sz="1800" dirty="0" smtClean="0">
                          <a:latin typeface="Calibri" panose="020F0502020204030204" pitchFamily="34" charset="0"/>
                        </a:rPr>
                        <a:t>Performance</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Spectrum of HW choices</a:t>
                      </a:r>
                    </a:p>
                    <a:p>
                      <a:r>
                        <a:rPr lang="en-US" sz="1800" dirty="0" smtClean="0">
                          <a:latin typeface="Calibri" panose="020F0502020204030204" pitchFamily="34" charset="0"/>
                        </a:rPr>
                        <a:t>No HA by default</a:t>
                      </a:r>
                    </a:p>
                    <a:p>
                      <a:r>
                        <a:rPr lang="en-US" sz="1800" dirty="0" smtClean="0">
                          <a:latin typeface="Calibri" panose="020F0502020204030204" pitchFamily="34" charset="0"/>
                        </a:rPr>
                        <a:t>Dedicated setup by default</a:t>
                      </a:r>
                    </a:p>
                    <a:p>
                      <a:r>
                        <a:rPr lang="en-US" sz="1800" dirty="0" smtClean="0">
                          <a:latin typeface="Calibri" panose="020F0502020204030204" pitchFamily="34" charset="0"/>
                        </a:rPr>
                        <a:t>Typically low latency access</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Locked HW choice</a:t>
                      </a:r>
                    </a:p>
                    <a:p>
                      <a:r>
                        <a:rPr lang="en-US" sz="1800" dirty="0" smtClean="0">
                          <a:latin typeface="Calibri" panose="020F0502020204030204" pitchFamily="34" charset="0"/>
                        </a:rPr>
                        <a:t>HA and IO latency with 3 copies</a:t>
                      </a:r>
                    </a:p>
                    <a:p>
                      <a:r>
                        <a:rPr lang="en-US" sz="1800" dirty="0" smtClean="0">
                          <a:latin typeface="Calibri" panose="020F0502020204030204" pitchFamily="34" charset="0"/>
                        </a:rPr>
                        <a:t>Multi-tenant setup</a:t>
                      </a:r>
                    </a:p>
                    <a:p>
                      <a:r>
                        <a:rPr lang="en-US" sz="1800" dirty="0" smtClean="0">
                          <a:latin typeface="Calibri" panose="020F0502020204030204" pitchFamily="34" charset="0"/>
                        </a:rPr>
                        <a:t>Could be high latency</a:t>
                      </a:r>
                      <a:r>
                        <a:rPr lang="en-US" sz="1800" baseline="0" dirty="0" smtClean="0">
                          <a:latin typeface="Calibri" panose="020F0502020204030204" pitchFamily="34" charset="0"/>
                        </a:rPr>
                        <a:t> to DC</a:t>
                      </a:r>
                      <a:endParaRPr lang="en-US" sz="1800" dirty="0" smtClean="0">
                        <a:latin typeface="Calibri" panose="020F0502020204030204" pitchFamily="34" charset="0"/>
                      </a:endParaRPr>
                    </a:p>
                  </a:txBody>
                  <a:tcPr marL="68598" marR="68598"/>
                </a:tc>
              </a:tr>
              <a:tr h="991720">
                <a:tc>
                  <a:txBody>
                    <a:bodyPr/>
                    <a:lstStyle/>
                    <a:p>
                      <a:r>
                        <a:rPr lang="en-US" sz="1800" dirty="0" smtClean="0">
                          <a:latin typeface="Calibri" panose="020F0502020204030204" pitchFamily="34" charset="0"/>
                        </a:rPr>
                        <a:t>Scale Model</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Spectrum of HW choice</a:t>
                      </a:r>
                    </a:p>
                    <a:p>
                      <a:r>
                        <a:rPr lang="en-US" sz="1800" dirty="0" smtClean="0">
                          <a:latin typeface="Calibri" panose="020F0502020204030204" pitchFamily="34" charset="0"/>
                        </a:rPr>
                        <a:t>Scale-Up – limited with HW</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Locked HW choice</a:t>
                      </a:r>
                    </a:p>
                    <a:p>
                      <a:r>
                        <a:rPr lang="en-US" sz="1800" dirty="0" smtClean="0">
                          <a:latin typeface="Calibri" panose="020F0502020204030204" pitchFamily="34" charset="0"/>
                        </a:rPr>
                        <a:t>Scale-Out with</a:t>
                      </a:r>
                      <a:r>
                        <a:rPr lang="en-US" sz="1800" baseline="0" dirty="0" smtClean="0">
                          <a:latin typeface="Calibri" panose="020F0502020204030204" pitchFamily="34" charset="0"/>
                        </a:rPr>
                        <a:t> </a:t>
                      </a:r>
                      <a:r>
                        <a:rPr lang="en-US" sz="1800" dirty="0" smtClean="0">
                          <a:latin typeface="Calibri" panose="020F0502020204030204" pitchFamily="34" charset="0"/>
                        </a:rPr>
                        <a:t>Federations– no practical limits</a:t>
                      </a:r>
                      <a:endParaRPr lang="en-US" sz="1800" dirty="0">
                        <a:latin typeface="Calibri" panose="020F0502020204030204" pitchFamily="34" charset="0"/>
                      </a:endParaRPr>
                    </a:p>
                  </a:txBody>
                  <a:tcPr marL="68598" marR="68598"/>
                </a:tc>
              </a:tr>
              <a:tr h="2600241">
                <a:tc>
                  <a:txBody>
                    <a:bodyPr/>
                    <a:lstStyle/>
                    <a:p>
                      <a:r>
                        <a:rPr lang="en-US" sz="1800" dirty="0" smtClean="0">
                          <a:latin typeface="Calibri" panose="020F0502020204030204" pitchFamily="34" charset="0"/>
                        </a:rPr>
                        <a:t>Economics</a:t>
                      </a:r>
                      <a:endParaRPr lang="en-US" sz="1800" dirty="0">
                        <a:latin typeface="Calibri" panose="020F0502020204030204" pitchFamily="34" charset="0"/>
                      </a:endParaRPr>
                    </a:p>
                  </a:txBody>
                  <a:tcPr marL="68598" marR="68598"/>
                </a:tc>
                <a:tc>
                  <a:txBody>
                    <a:bodyPr/>
                    <a:lstStyle/>
                    <a:p>
                      <a:r>
                        <a:rPr lang="en-US" sz="1800" dirty="0" smtClean="0">
                          <a:latin typeface="Calibri" panose="020F0502020204030204" pitchFamily="34" charset="0"/>
                        </a:rPr>
                        <a:t>Per</a:t>
                      </a:r>
                      <a:r>
                        <a:rPr lang="en-US" sz="1800" baseline="0" dirty="0" smtClean="0">
                          <a:latin typeface="Calibri" panose="020F0502020204030204" pitchFamily="34" charset="0"/>
                        </a:rPr>
                        <a:t> Core or Per Server + CAL</a:t>
                      </a: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r>
                        <a:rPr lang="en-US" sz="1800" baseline="0" dirty="0" smtClean="0">
                          <a:latin typeface="Calibri" panose="020F0502020204030204" pitchFamily="34" charset="0"/>
                        </a:rPr>
                        <a:t>Exponential Cost with Scale-Up</a:t>
                      </a:r>
                    </a:p>
                    <a:p>
                      <a:r>
                        <a:rPr lang="en-US" sz="1800" baseline="0" dirty="0" smtClean="0">
                          <a:latin typeface="Calibri" panose="020F0502020204030204" pitchFamily="34" charset="0"/>
                        </a:rPr>
                        <a:t>High Overhead on Admin</a:t>
                      </a:r>
                    </a:p>
                  </a:txBody>
                  <a:tcPr marL="68598" marR="68598"/>
                </a:tc>
                <a:tc>
                  <a:txBody>
                    <a:bodyPr/>
                    <a:lstStyle/>
                    <a:p>
                      <a:r>
                        <a:rPr lang="en-US" sz="1800" dirty="0" smtClean="0">
                          <a:latin typeface="Calibri" panose="020F0502020204030204" pitchFamily="34" charset="0"/>
                        </a:rPr>
                        <a:t>Pay As</a:t>
                      </a:r>
                      <a:r>
                        <a:rPr lang="en-US" sz="1800" baseline="0" dirty="0" smtClean="0">
                          <a:latin typeface="Calibri" panose="020F0502020204030204" pitchFamily="34" charset="0"/>
                        </a:rPr>
                        <a:t> You Go + Elastic</a:t>
                      </a: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endParaRPr lang="en-US" sz="1800" baseline="0" dirty="0" smtClean="0">
                        <a:latin typeface="Calibri" panose="020F0502020204030204" pitchFamily="34" charset="0"/>
                      </a:endParaRPr>
                    </a:p>
                    <a:p>
                      <a:r>
                        <a:rPr lang="en-US" sz="1800" baseline="0" dirty="0" smtClean="0">
                          <a:latin typeface="Calibri" panose="020F0502020204030204" pitchFamily="34" charset="0"/>
                        </a:rPr>
                        <a:t>Linear cost with Scale-Out</a:t>
                      </a:r>
                    </a:p>
                    <a:p>
                      <a:r>
                        <a:rPr lang="en-US" sz="1800" baseline="0" dirty="0" smtClean="0">
                          <a:latin typeface="Calibri" panose="020F0502020204030204" pitchFamily="34" charset="0"/>
                        </a:rPr>
                        <a:t>No Admin Overhead</a:t>
                      </a:r>
                    </a:p>
                  </a:txBody>
                  <a:tcPr marL="68598" marR="68598"/>
                </a:tc>
              </a:tr>
            </a:tbl>
          </a:graphicData>
        </a:graphic>
      </p:graphicFrame>
      <p:pic>
        <p:nvPicPr>
          <p:cNvPr id="1026" name="Picture 2" descr="imag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4581128"/>
            <a:ext cx="1829276" cy="1065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8184" y="4580992"/>
            <a:ext cx="1810055" cy="106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6592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995"/>
            <a:ext cx="9144000" cy="1399032"/>
          </a:xfrm>
        </p:spPr>
        <p:txBody>
          <a:bodyPr/>
          <a:lstStyle/>
          <a:p>
            <a:r>
              <a:rPr lang="en-US" baseline="0" dirty="0" smtClean="0">
                <a:solidFill>
                  <a:schemeClr val="bg1"/>
                </a:solidFill>
                <a:effectLst/>
                <a:latin typeface="Calibri" panose="020F0502020204030204" pitchFamily="34" charset="0"/>
              </a:rPr>
              <a:t>    </a:t>
            </a:r>
            <a:r>
              <a:rPr sz="4400" dirty="0">
                <a:ln w="6350">
                  <a:noFill/>
                </a:ln>
                <a:solidFill>
                  <a:schemeClr val="bg1"/>
                </a:solidFill>
                <a:effectLst/>
                <a:latin typeface="Calibri" panose="020F0502020204030204" pitchFamily="34" charset="0"/>
              </a:rPr>
              <a:t>Scaling Up v Scaling Out</a:t>
            </a:r>
            <a:endParaRPr lang="en-US" sz="4400" dirty="0">
              <a:ln w="6350">
                <a:noFill/>
              </a:ln>
              <a:solidFill>
                <a:schemeClr val="bg1"/>
              </a:solidFill>
              <a:effectLst/>
              <a:latin typeface="Calibri" panose="020F0502020204030204" pitchFamily="34" charset="0"/>
            </a:endParaRPr>
          </a:p>
        </p:txBody>
      </p:sp>
      <p:sp>
        <p:nvSpPr>
          <p:cNvPr id="53" name="Content Placeholder 52"/>
          <p:cNvSpPr>
            <a:spLocks noGrp="1"/>
          </p:cNvSpPr>
          <p:nvPr>
            <p:ph sz="half" idx="1"/>
          </p:nvPr>
        </p:nvSpPr>
        <p:spPr>
          <a:xfrm>
            <a:off x="381001" y="1447801"/>
            <a:ext cx="4114800" cy="1674305"/>
          </a:xfrm>
        </p:spPr>
        <p:txBody>
          <a:bodyPr>
            <a:normAutofit fontScale="92500" lnSpcReduction="10000"/>
          </a:bodyPr>
          <a:lstStyle/>
          <a:p>
            <a:r>
              <a:rPr lang="en-US" dirty="0" smtClean="0">
                <a:solidFill>
                  <a:schemeClr val="bg1"/>
                </a:solidFill>
                <a:latin typeface="Calibri" panose="020F0502020204030204" pitchFamily="34" charset="0"/>
              </a:rPr>
              <a:t>1 x 10GB database</a:t>
            </a:r>
          </a:p>
          <a:p>
            <a:pPr lvl="1"/>
            <a:endParaRPr lang="en-US" dirty="0" smtClean="0">
              <a:solidFill>
                <a:schemeClr val="bg1"/>
              </a:solidFill>
              <a:latin typeface="Calibri" panose="020F0502020204030204" pitchFamily="34" charset="0"/>
            </a:endParaRPr>
          </a:p>
          <a:p>
            <a:pPr lvl="1"/>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10 x 1GB databases</a:t>
            </a:r>
          </a:p>
        </p:txBody>
      </p:sp>
      <p:grpSp>
        <p:nvGrpSpPr>
          <p:cNvPr id="3" name="Group 62"/>
          <p:cNvGrpSpPr/>
          <p:nvPr/>
        </p:nvGrpSpPr>
        <p:grpSpPr>
          <a:xfrm>
            <a:off x="4572000" y="1219200"/>
            <a:ext cx="914400" cy="914400"/>
            <a:chOff x="4876803" y="1676400"/>
            <a:chExt cx="688032" cy="688031"/>
          </a:xfrm>
        </p:grpSpPr>
        <p:pic>
          <p:nvPicPr>
            <p:cNvPr id="6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65" name="Can 64"/>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4" name="Group 191"/>
          <p:cNvGrpSpPr/>
          <p:nvPr/>
        </p:nvGrpSpPr>
        <p:grpSpPr>
          <a:xfrm>
            <a:off x="4572000" y="2590800"/>
            <a:ext cx="914400" cy="914400"/>
            <a:chOff x="4876803" y="1676400"/>
            <a:chExt cx="688032" cy="688031"/>
          </a:xfrm>
        </p:grpSpPr>
        <p:pic>
          <p:nvPicPr>
            <p:cNvPr id="193"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194" name="Can 193"/>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5" name="Group 194"/>
          <p:cNvGrpSpPr/>
          <p:nvPr/>
        </p:nvGrpSpPr>
        <p:grpSpPr>
          <a:xfrm>
            <a:off x="4572000" y="3886200"/>
            <a:ext cx="914400" cy="914400"/>
            <a:chOff x="4876803" y="1676400"/>
            <a:chExt cx="688032" cy="688031"/>
          </a:xfrm>
        </p:grpSpPr>
        <p:pic>
          <p:nvPicPr>
            <p:cNvPr id="196"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197" name="Can 196"/>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6" name="Group 197"/>
          <p:cNvGrpSpPr/>
          <p:nvPr/>
        </p:nvGrpSpPr>
        <p:grpSpPr>
          <a:xfrm>
            <a:off x="6096000" y="2590800"/>
            <a:ext cx="914400" cy="914400"/>
            <a:chOff x="4876803" y="1676400"/>
            <a:chExt cx="688032" cy="688031"/>
          </a:xfrm>
        </p:grpSpPr>
        <p:pic>
          <p:nvPicPr>
            <p:cNvPr id="199"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0" name="Can 199"/>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7" name="Group 200"/>
          <p:cNvGrpSpPr/>
          <p:nvPr/>
        </p:nvGrpSpPr>
        <p:grpSpPr>
          <a:xfrm>
            <a:off x="6096000" y="5334000"/>
            <a:ext cx="914400" cy="914400"/>
            <a:chOff x="4876803" y="1676400"/>
            <a:chExt cx="688032" cy="688031"/>
          </a:xfrm>
        </p:grpSpPr>
        <p:pic>
          <p:nvPicPr>
            <p:cNvPr id="202"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3" name="Can 202"/>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8" name="Group 203"/>
          <p:cNvGrpSpPr/>
          <p:nvPr/>
        </p:nvGrpSpPr>
        <p:grpSpPr>
          <a:xfrm>
            <a:off x="3209498" y="5334000"/>
            <a:ext cx="914400" cy="914400"/>
            <a:chOff x="4876803" y="1676400"/>
            <a:chExt cx="688032" cy="688031"/>
          </a:xfrm>
        </p:grpSpPr>
        <p:pic>
          <p:nvPicPr>
            <p:cNvPr id="205"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6" name="Can 205"/>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9" name="Group 206"/>
          <p:cNvGrpSpPr/>
          <p:nvPr/>
        </p:nvGrpSpPr>
        <p:grpSpPr>
          <a:xfrm>
            <a:off x="4572000" y="5334000"/>
            <a:ext cx="914400" cy="914400"/>
            <a:chOff x="4876803" y="1676400"/>
            <a:chExt cx="688032" cy="688031"/>
          </a:xfrm>
        </p:grpSpPr>
        <p:pic>
          <p:nvPicPr>
            <p:cNvPr id="208"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09" name="Can 208"/>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10" name="Group 209"/>
          <p:cNvGrpSpPr/>
          <p:nvPr/>
        </p:nvGrpSpPr>
        <p:grpSpPr>
          <a:xfrm>
            <a:off x="6096000" y="3886200"/>
            <a:ext cx="914400" cy="914400"/>
            <a:chOff x="4876803" y="1676400"/>
            <a:chExt cx="688032" cy="688031"/>
          </a:xfrm>
        </p:grpSpPr>
        <p:pic>
          <p:nvPicPr>
            <p:cNvPr id="211"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12" name="Can 211"/>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11" name="Group 212"/>
          <p:cNvGrpSpPr/>
          <p:nvPr/>
        </p:nvGrpSpPr>
        <p:grpSpPr>
          <a:xfrm>
            <a:off x="7472144" y="2514600"/>
            <a:ext cx="914400" cy="914400"/>
            <a:chOff x="4876803" y="1676400"/>
            <a:chExt cx="688032" cy="688031"/>
          </a:xfrm>
        </p:grpSpPr>
        <p:pic>
          <p:nvPicPr>
            <p:cNvPr id="214"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215" name="Can 214"/>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13" name="Group 212"/>
          <p:cNvGrpSpPr/>
          <p:nvPr/>
        </p:nvGrpSpPr>
        <p:grpSpPr>
          <a:xfrm>
            <a:off x="7472144" y="3854376"/>
            <a:ext cx="914400" cy="914400"/>
            <a:chOff x="4876803" y="1676400"/>
            <a:chExt cx="688032" cy="688031"/>
          </a:xfrm>
        </p:grpSpPr>
        <p:pic>
          <p:nvPicPr>
            <p:cNvPr id="36"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37" name="Can 36"/>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grpSp>
        <p:nvGrpSpPr>
          <p:cNvPr id="14" name="Group 212"/>
          <p:cNvGrpSpPr/>
          <p:nvPr/>
        </p:nvGrpSpPr>
        <p:grpSpPr>
          <a:xfrm>
            <a:off x="7472144" y="5334000"/>
            <a:ext cx="914400" cy="914400"/>
            <a:chOff x="4876803" y="1676400"/>
            <a:chExt cx="688032" cy="688031"/>
          </a:xfrm>
        </p:grpSpPr>
        <p:pic>
          <p:nvPicPr>
            <p:cNvPr id="39" name="Picture 2" descr="C:\Users\daiken\AppData\Local\Microsoft\Windows\Temporary Internet Files\Content.IE5\UWY6LG0D\MCj04348450000[1].png"/>
            <p:cNvPicPr>
              <a:picLocks noChangeAspect="1" noChangeArrowheads="1"/>
            </p:cNvPicPr>
            <p:nvPr/>
          </p:nvPicPr>
          <p:blipFill>
            <a:blip r:embed="rId2"/>
            <a:srcRect/>
            <a:stretch>
              <a:fillRect/>
            </a:stretch>
          </p:blipFill>
          <p:spPr bwMode="auto">
            <a:xfrm>
              <a:off x="4876803" y="1676400"/>
              <a:ext cx="688032" cy="688031"/>
            </a:xfrm>
            <a:prstGeom prst="rect">
              <a:avLst/>
            </a:prstGeom>
            <a:noFill/>
          </p:spPr>
        </p:pic>
        <p:sp>
          <p:nvSpPr>
            <p:cNvPr id="40" name="Can 39"/>
            <p:cNvSpPr/>
            <p:nvPr/>
          </p:nvSpPr>
          <p:spPr bwMode="auto">
            <a:xfrm>
              <a:off x="5105400" y="2057400"/>
              <a:ext cx="304800" cy="304800"/>
            </a:xfrm>
            <a:prstGeom prst="can">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bg1"/>
                </a:solidFill>
                <a:latin typeface="Calibri" panose="020F0502020204030204" pitchFamily="34" charset="0"/>
              </a:endParaRPr>
            </a:p>
          </p:txBody>
        </p:sp>
      </p:grpSp>
      <p:cxnSp>
        <p:nvCxnSpPr>
          <p:cNvPr id="42" name="Straight Connector 41"/>
          <p:cNvCxnSpPr/>
          <p:nvPr/>
        </p:nvCxnSpPr>
        <p:spPr>
          <a:xfrm flipV="1">
            <a:off x="491319" y="2374712"/>
            <a:ext cx="812041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93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fade">
                                      <p:cBhvr>
                                        <p:cTn id="7" dur="2000"/>
                                        <p:tgtEl>
                                          <p:spTgt spid="5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
                                            <p:txEl>
                                              <p:pRg st="3" end="3"/>
                                            </p:txEl>
                                          </p:spTgt>
                                        </p:tgtEl>
                                        <p:attrNameLst>
                                          <p:attrName>style.visibility</p:attrName>
                                        </p:attrNameLst>
                                      </p:cBhvr>
                                      <p:to>
                                        <p:strVal val="visible"/>
                                      </p:to>
                                    </p:set>
                                    <p:animEffect transition="in" filter="fade">
                                      <p:cBhvr>
                                        <p:cTn id="15" dur="2000"/>
                                        <p:tgtEl>
                                          <p:spTgt spid="5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20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2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2000"/>
                                        <p:tgtEl>
                                          <p:spTgt spid="4"/>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0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20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53374" cy="1196751"/>
          </a:xfrm>
        </p:spPr>
        <p:txBody>
          <a:bodyPr>
            <a:noAutofit/>
          </a:bodyPr>
          <a:lstStyle/>
          <a:p>
            <a:r>
              <a:rPr lang="en-US" sz="4400" dirty="0">
                <a:ln w="6350">
                  <a:noFill/>
                </a:ln>
                <a:solidFill>
                  <a:schemeClr val="bg1"/>
                </a:solidFill>
                <a:effectLst/>
                <a:latin typeface="Calibri" panose="020F0502020204030204" pitchFamily="34" charset="0"/>
              </a:rPr>
              <a:t>Top Programming Differences</a:t>
            </a:r>
            <a:endParaRPr lang="en-US"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a:xfrm>
            <a:off x="389436" y="1447799"/>
            <a:ext cx="8363938" cy="4302716"/>
          </a:xfrm>
        </p:spPr>
        <p:txBody>
          <a:bodyPr>
            <a:normAutofit fontScale="92500" lnSpcReduction="20000"/>
          </a:bodyPr>
          <a:lstStyle/>
          <a:p>
            <a:pPr>
              <a:lnSpc>
                <a:spcPct val="110000"/>
              </a:lnSpc>
            </a:pPr>
            <a:r>
              <a:rPr lang="en-US" dirty="0" smtClean="0">
                <a:solidFill>
                  <a:schemeClr val="bg1"/>
                </a:solidFill>
                <a:latin typeface="Calibri" panose="020F0502020204030204" pitchFamily="34" charset="0"/>
              </a:rPr>
              <a:t>Scale-out for scale and performance</a:t>
            </a:r>
          </a:p>
          <a:p>
            <a:pPr lvl="1">
              <a:lnSpc>
                <a:spcPct val="110000"/>
              </a:lnSpc>
            </a:pPr>
            <a:r>
              <a:rPr lang="en-US" dirty="0" smtClean="0">
                <a:solidFill>
                  <a:schemeClr val="bg1"/>
                </a:solidFill>
                <a:latin typeface="Calibri" panose="020F0502020204030204" pitchFamily="34" charset="0"/>
              </a:rPr>
              <a:t>Take advantage of rapid scale up / scale down</a:t>
            </a:r>
          </a:p>
          <a:p>
            <a:pPr>
              <a:lnSpc>
                <a:spcPct val="110000"/>
              </a:lnSpc>
            </a:pPr>
            <a:r>
              <a:rPr lang="en-US" dirty="0" smtClean="0">
                <a:solidFill>
                  <a:schemeClr val="bg1"/>
                </a:solidFill>
                <a:latin typeface="Calibri" panose="020F0502020204030204" pitchFamily="34" charset="0"/>
              </a:rPr>
              <a:t>Leverage Parallelism for efficiency </a:t>
            </a:r>
          </a:p>
          <a:p>
            <a:pPr lvl="1">
              <a:lnSpc>
                <a:spcPct val="110000"/>
              </a:lnSpc>
            </a:pPr>
            <a:r>
              <a:rPr lang="en-US" dirty="0" smtClean="0">
                <a:solidFill>
                  <a:schemeClr val="bg1"/>
                </a:solidFill>
                <a:latin typeface="Calibri" panose="020F0502020204030204" pitchFamily="34" charset="0"/>
              </a:rPr>
              <a:t>Use many small databases</a:t>
            </a:r>
          </a:p>
          <a:p>
            <a:pPr lvl="1">
              <a:lnSpc>
                <a:spcPct val="110000"/>
              </a:lnSpc>
            </a:pPr>
            <a:r>
              <a:rPr lang="en-US" dirty="0" smtClean="0">
                <a:solidFill>
                  <a:schemeClr val="bg1"/>
                </a:solidFill>
                <a:latin typeface="Calibri" panose="020F0502020204030204" pitchFamily="34" charset="0"/>
              </a:rPr>
              <a:t>Get around both network and disk IO latency</a:t>
            </a:r>
          </a:p>
          <a:p>
            <a:pPr>
              <a:lnSpc>
                <a:spcPct val="110000"/>
              </a:lnSpc>
            </a:pPr>
            <a:r>
              <a:rPr lang="en-US" dirty="0" smtClean="0">
                <a:solidFill>
                  <a:schemeClr val="bg1"/>
                </a:solidFill>
                <a:latin typeface="Calibri" panose="020F0502020204030204" pitchFamily="34" charset="0"/>
              </a:rPr>
              <a:t>Code for Failure </a:t>
            </a:r>
          </a:p>
          <a:p>
            <a:pPr lvl="1">
              <a:lnSpc>
                <a:spcPct val="110000"/>
              </a:lnSpc>
            </a:pPr>
            <a:r>
              <a:rPr lang="en-US" dirty="0" smtClean="0">
                <a:solidFill>
                  <a:schemeClr val="bg1"/>
                </a:solidFill>
                <a:latin typeface="Calibri" panose="020F0502020204030204" pitchFamily="34" charset="0"/>
              </a:rPr>
              <a:t>Divide long transactions into many smaller transactions – so fail small </a:t>
            </a:r>
          </a:p>
          <a:p>
            <a:pPr lvl="1">
              <a:lnSpc>
                <a:spcPct val="110000"/>
              </a:lnSpc>
            </a:pPr>
            <a:r>
              <a:rPr lang="en-US" dirty="0" smtClean="0">
                <a:solidFill>
                  <a:schemeClr val="bg1"/>
                </a:solidFill>
                <a:latin typeface="Calibri" panose="020F0502020204030204" pitchFamily="34" charset="0"/>
              </a:rPr>
              <a:t>Integrate retry and resume logic into all operations due to latency / throttling issues</a:t>
            </a:r>
          </a:p>
        </p:txBody>
      </p:sp>
    </p:spTree>
    <p:extLst>
      <p:ext uri="{BB962C8B-B14F-4D97-AF65-F5344CB8AC3E}">
        <p14:creationId xmlns:p14="http://schemas.microsoft.com/office/powerpoint/2010/main" val="59521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7" y="0"/>
            <a:ext cx="9136664" cy="1399032"/>
          </a:xfrm>
        </p:spPr>
        <p:txBody>
          <a:bodyPr>
            <a:normAutofit/>
          </a:bodyPr>
          <a:lstStyle/>
          <a:p>
            <a:r>
              <a:rPr lang="en-IE" sz="4400" dirty="0">
                <a:ln w="6350">
                  <a:noFill/>
                </a:ln>
                <a:solidFill>
                  <a:schemeClr val="bg1"/>
                </a:solidFill>
                <a:effectLst/>
                <a:latin typeface="Calibri" panose="020F0502020204030204" pitchFamily="34" charset="0"/>
              </a:rPr>
              <a:t>Qu</a:t>
            </a:r>
            <a:r>
              <a:rPr lang="en-IE" sz="4400" dirty="0">
                <a:ln w="6350">
                  <a:noFill/>
                </a:ln>
                <a:solidFill>
                  <a:schemeClr val="bg1"/>
                </a:solidFill>
                <a:effectLst/>
                <a:latin typeface="Calibri" panose="020F0502020204030204" pitchFamily="34" charset="0"/>
              </a:rPr>
              <a:t>iz</a:t>
            </a:r>
          </a:p>
        </p:txBody>
      </p:sp>
      <p:sp>
        <p:nvSpPr>
          <p:cNvPr id="3" name="Content Placeholder 2"/>
          <p:cNvSpPr>
            <a:spLocks noGrp="1"/>
          </p:cNvSpPr>
          <p:nvPr>
            <p:ph idx="1"/>
          </p:nvPr>
        </p:nvSpPr>
        <p:spPr/>
        <p:txBody>
          <a:bodyPr/>
          <a:lstStyle/>
          <a:p>
            <a:pPr marL="64008" indent="0">
              <a:buNone/>
            </a:pPr>
            <a:r>
              <a:rPr lang="en-IE" dirty="0" smtClean="0">
                <a:solidFill>
                  <a:schemeClr val="bg1"/>
                </a:solidFill>
                <a:latin typeface="Calibri" panose="020F0502020204030204" pitchFamily="34" charset="0"/>
              </a:rPr>
              <a:t>Q: Which of the following are advantages of Scaling Out over Scaling Up?</a:t>
            </a:r>
          </a:p>
          <a:p>
            <a:pPr marL="953262" lvl="1" indent="-514350">
              <a:buFont typeface="+mj-lt"/>
              <a:buAutoNum type="arabicPeriod"/>
            </a:pPr>
            <a:r>
              <a:rPr lang="en-IE" dirty="0" smtClean="0">
                <a:solidFill>
                  <a:schemeClr val="bg1"/>
                </a:solidFill>
                <a:latin typeface="Calibri" panose="020F0502020204030204" pitchFamily="34" charset="0"/>
              </a:rPr>
              <a:t>Higher throughput</a:t>
            </a:r>
          </a:p>
          <a:p>
            <a:pPr marL="953262" lvl="1" indent="-514350">
              <a:buFont typeface="+mj-lt"/>
              <a:buAutoNum type="arabicPeriod"/>
            </a:pPr>
            <a:r>
              <a:rPr lang="en-IE" dirty="0" smtClean="0">
                <a:solidFill>
                  <a:schemeClr val="bg1"/>
                </a:solidFill>
                <a:latin typeface="Calibri" panose="020F0502020204030204" pitchFamily="34" charset="0"/>
              </a:rPr>
              <a:t>Lower bandwidth</a:t>
            </a:r>
          </a:p>
          <a:p>
            <a:pPr marL="953262" lvl="1" indent="-514350">
              <a:buFont typeface="+mj-lt"/>
              <a:buAutoNum type="arabicPeriod"/>
            </a:pPr>
            <a:r>
              <a:rPr lang="en-IE" dirty="0" smtClean="0">
                <a:solidFill>
                  <a:schemeClr val="bg1"/>
                </a:solidFill>
                <a:latin typeface="Calibri" panose="020F0502020204030204" pitchFamily="34" charset="0"/>
              </a:rPr>
              <a:t>Lower Cost</a:t>
            </a:r>
          </a:p>
          <a:p>
            <a:pPr marL="953262" lvl="1" indent="-514350">
              <a:buFont typeface="+mj-lt"/>
              <a:buAutoNum type="arabicPeriod"/>
            </a:pPr>
            <a:r>
              <a:rPr lang="en-IE" dirty="0" smtClean="0">
                <a:solidFill>
                  <a:schemeClr val="bg1"/>
                </a:solidFill>
                <a:latin typeface="Calibri" panose="020F0502020204030204" pitchFamily="34" charset="0"/>
              </a:rPr>
              <a:t>Higher Availability</a:t>
            </a:r>
          </a:p>
          <a:p>
            <a:pPr marL="953262" lvl="1" indent="-514350">
              <a:buFont typeface="+mj-lt"/>
              <a:buAutoNum type="arabicPeriod"/>
            </a:pPr>
            <a:endParaRPr lang="en-IE" dirty="0" smtClean="0">
              <a:solidFill>
                <a:schemeClr val="bg1"/>
              </a:solidFill>
              <a:latin typeface="Calibri" panose="020F0502020204030204" pitchFamily="34" charset="0"/>
            </a:endParaRPr>
          </a:p>
          <a:p>
            <a:pPr marL="64008" indent="0">
              <a:buNone/>
            </a:pPr>
            <a:r>
              <a:rPr lang="en-IE" b="1" dirty="0" err="1" smtClean="0">
                <a:solidFill>
                  <a:schemeClr val="bg1"/>
                </a:solidFill>
                <a:latin typeface="Calibri" panose="020F0502020204030204" pitchFamily="34" charset="0"/>
              </a:rPr>
              <a:t>Ans</a:t>
            </a:r>
            <a:r>
              <a:rPr lang="en-IE" b="1" dirty="0" smtClean="0">
                <a:solidFill>
                  <a:schemeClr val="bg1"/>
                </a:solidFill>
                <a:latin typeface="Calibri" panose="020F0502020204030204" pitchFamily="34" charset="0"/>
              </a:rPr>
              <a:t>: 1, 3 and 4.  The Bandwidth requirement remains unchanged.</a:t>
            </a:r>
            <a:endParaRPr lang="en-IE"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84845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400"/>
            <a:ext cx="8686800" cy="1399032"/>
          </a:xfrm>
        </p:spPr>
        <p:txBody>
          <a:bodyPr>
            <a:normAutofit/>
          </a:bodyPr>
          <a:lstStyle/>
          <a:p>
            <a:r>
              <a:rPr lang="en-IE" sz="4400" dirty="0">
                <a:ln w="6350">
                  <a:noFill/>
                </a:ln>
                <a:solidFill>
                  <a:schemeClr val="bg1"/>
                </a:solidFill>
                <a:effectLst/>
                <a:latin typeface="Calibri" panose="020F0502020204030204" pitchFamily="34" charset="0"/>
              </a:rPr>
              <a:t>Quiz</a:t>
            </a:r>
            <a:endParaRPr lang="en-IE"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p:txBody>
          <a:bodyPr>
            <a:normAutofit/>
          </a:bodyPr>
          <a:lstStyle/>
          <a:p>
            <a:pPr marL="64008" indent="0">
              <a:buNone/>
            </a:pPr>
            <a:r>
              <a:rPr lang="en-IE" dirty="0" smtClean="0">
                <a:solidFill>
                  <a:schemeClr val="bg1"/>
                </a:solidFill>
                <a:latin typeface="Calibri" panose="020F0502020204030204" pitchFamily="34" charset="0"/>
              </a:rPr>
              <a:t>Q: The network topology supported by SQL Data sync is:</a:t>
            </a:r>
          </a:p>
          <a:p>
            <a:pPr marL="953262" lvl="1" indent="-514350">
              <a:buFont typeface="Wingdings" pitchFamily="2" charset="2"/>
              <a:buChar char="q"/>
            </a:pPr>
            <a:r>
              <a:rPr lang="en-IE" dirty="0" smtClean="0">
                <a:solidFill>
                  <a:schemeClr val="bg1"/>
                </a:solidFill>
                <a:latin typeface="Calibri" panose="020F0502020204030204" pitchFamily="34" charset="0"/>
              </a:rPr>
              <a:t>Peer to Peer</a:t>
            </a:r>
          </a:p>
          <a:p>
            <a:pPr marL="953262" lvl="1" indent="-514350">
              <a:buFont typeface="Wingdings" pitchFamily="2" charset="2"/>
              <a:buChar char="q"/>
            </a:pPr>
            <a:r>
              <a:rPr lang="en-IE" dirty="0" smtClean="0">
                <a:solidFill>
                  <a:schemeClr val="bg1"/>
                </a:solidFill>
                <a:latin typeface="Calibri" panose="020F0502020204030204" pitchFamily="34" charset="0"/>
              </a:rPr>
              <a:t>Hub and Spoke</a:t>
            </a:r>
          </a:p>
          <a:p>
            <a:pPr marL="953262" lvl="1" indent="-514350">
              <a:buFont typeface="Wingdings" pitchFamily="2" charset="2"/>
              <a:buChar char="q"/>
            </a:pPr>
            <a:r>
              <a:rPr lang="en-IE" dirty="0" smtClean="0">
                <a:solidFill>
                  <a:schemeClr val="bg1"/>
                </a:solidFill>
                <a:latin typeface="Calibri" panose="020F0502020204030204" pitchFamily="34" charset="0"/>
              </a:rPr>
              <a:t>Star</a:t>
            </a:r>
          </a:p>
          <a:p>
            <a:pPr marL="953262" lvl="1" indent="-514350">
              <a:buFont typeface="Wingdings" pitchFamily="2" charset="2"/>
              <a:buChar char="q"/>
            </a:pPr>
            <a:r>
              <a:rPr lang="en-IE" dirty="0" smtClean="0">
                <a:solidFill>
                  <a:schemeClr val="bg1"/>
                </a:solidFill>
                <a:latin typeface="Calibri" panose="020F0502020204030204" pitchFamily="34" charset="0"/>
              </a:rPr>
              <a:t>Ad-hoc</a:t>
            </a:r>
          </a:p>
          <a:p>
            <a:pPr marL="953262" lvl="1" indent="-514350">
              <a:buFont typeface="+mj-lt"/>
              <a:buAutoNum type="arabicPeriod"/>
            </a:pPr>
            <a:endParaRPr lang="en-IE" dirty="0" smtClean="0">
              <a:solidFill>
                <a:schemeClr val="bg1"/>
              </a:solidFill>
              <a:latin typeface="Calibri" panose="020F0502020204030204" pitchFamily="34" charset="0"/>
            </a:endParaRPr>
          </a:p>
          <a:p>
            <a:pPr marL="64008" indent="0">
              <a:buNone/>
            </a:pPr>
            <a:r>
              <a:rPr lang="en-IE" b="1" dirty="0" err="1" smtClean="0">
                <a:solidFill>
                  <a:schemeClr val="bg1"/>
                </a:solidFill>
                <a:latin typeface="Calibri" panose="020F0502020204030204" pitchFamily="34" charset="0"/>
              </a:rPr>
              <a:t>Ans</a:t>
            </a:r>
            <a:r>
              <a:rPr lang="en-IE" b="1" dirty="0" smtClean="0">
                <a:solidFill>
                  <a:schemeClr val="bg1"/>
                </a:solidFill>
                <a:latin typeface="Calibri" panose="020F0502020204030204" pitchFamily="34" charset="0"/>
              </a:rPr>
              <a:t>: Hub and Spoke</a:t>
            </a:r>
            <a:endParaRPr lang="en-IE"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778068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0"/>
            <a:ext cx="9144000" cy="1399032"/>
          </a:xfrm>
        </p:spPr>
        <p:txBody>
          <a:bodyPr>
            <a:normAutofit/>
          </a:bodyPr>
          <a:lstStyle/>
          <a:p>
            <a:r>
              <a:rPr lang="en-IE" sz="4400" dirty="0">
                <a:ln w="6350">
                  <a:noFill/>
                </a:ln>
                <a:solidFill>
                  <a:schemeClr val="bg1"/>
                </a:solidFill>
                <a:effectLst/>
                <a:latin typeface="Calibri" panose="020F0502020204030204" pitchFamily="34" charset="0"/>
              </a:rPr>
              <a:t>Further Reading</a:t>
            </a:r>
            <a:endParaRPr lang="en-IE"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p:txBody>
          <a:bodyPr/>
          <a:lstStyle/>
          <a:p>
            <a:r>
              <a:rPr lang="en-IE" dirty="0" smtClean="0">
                <a:solidFill>
                  <a:schemeClr val="bg1"/>
                </a:solidFill>
                <a:latin typeface="Calibri" panose="020F0502020204030204" pitchFamily="34" charset="0"/>
              </a:rPr>
              <a:t>More about </a:t>
            </a:r>
            <a:r>
              <a:rPr lang="en-IE" dirty="0">
                <a:solidFill>
                  <a:schemeClr val="bg1"/>
                </a:solidFill>
                <a:latin typeface="Calibri" panose="020F0502020204030204" pitchFamily="34" charset="0"/>
              </a:rPr>
              <a:t>SQL Reporting at: </a:t>
            </a:r>
            <a:r>
              <a:rPr lang="en-IE" dirty="0">
                <a:solidFill>
                  <a:schemeClr val="bg1"/>
                </a:solidFill>
                <a:latin typeface="Calibri" panose="020F0502020204030204" pitchFamily="34" charset="0"/>
                <a:hlinkClick r:id="rId2"/>
              </a:rPr>
              <a:t>https://www.windowsazure.com/en-us/manage/services/other/sql-reporting</a:t>
            </a:r>
            <a:r>
              <a:rPr lang="en-IE" dirty="0" smtClean="0">
                <a:solidFill>
                  <a:schemeClr val="bg1"/>
                </a:solidFill>
                <a:latin typeface="Calibri" panose="020F0502020204030204" pitchFamily="34" charset="0"/>
                <a:hlinkClick r:id="rId2"/>
              </a:rPr>
              <a:t>/</a:t>
            </a:r>
            <a:endParaRPr lang="en-IE" dirty="0" smtClean="0">
              <a:solidFill>
                <a:schemeClr val="bg1"/>
              </a:solidFill>
              <a:latin typeface="Calibri" panose="020F0502020204030204" pitchFamily="34" charset="0"/>
            </a:endParaRPr>
          </a:p>
          <a:p>
            <a:r>
              <a:rPr lang="en-IE" dirty="0" smtClean="0">
                <a:solidFill>
                  <a:schemeClr val="bg1"/>
                </a:solidFill>
                <a:latin typeface="Calibri" panose="020F0502020204030204" pitchFamily="34" charset="0"/>
              </a:rPr>
              <a:t>Details of Federations at: </a:t>
            </a:r>
            <a:r>
              <a:rPr lang="en-IE" dirty="0" smtClean="0">
                <a:solidFill>
                  <a:schemeClr val="bg1"/>
                </a:solidFill>
                <a:latin typeface="Calibri" panose="020F0502020204030204" pitchFamily="34" charset="0"/>
                <a:hlinkClick r:id="rId3"/>
              </a:rPr>
              <a:t>http</a:t>
            </a:r>
            <a:r>
              <a:rPr lang="en-IE" dirty="0">
                <a:solidFill>
                  <a:schemeClr val="bg1"/>
                </a:solidFill>
                <a:latin typeface="Calibri" panose="020F0502020204030204" pitchFamily="34" charset="0"/>
                <a:hlinkClick r:id="rId3"/>
              </a:rPr>
              <a:t>://</a:t>
            </a:r>
            <a:r>
              <a:rPr lang="en-IE" dirty="0" smtClean="0">
                <a:solidFill>
                  <a:schemeClr val="bg1"/>
                </a:solidFill>
                <a:latin typeface="Calibri" panose="020F0502020204030204" pitchFamily="34" charset="0"/>
                <a:hlinkClick r:id="rId3"/>
              </a:rPr>
              <a:t>msdn.microsoft.com/en-us/library/windowsazure/hh597452.aspx</a:t>
            </a:r>
            <a:endParaRPr lang="en-IE" dirty="0" smtClean="0">
              <a:solidFill>
                <a:schemeClr val="bg1"/>
              </a:solidFill>
              <a:latin typeface="Calibri" panose="020F0502020204030204" pitchFamily="34" charset="0"/>
            </a:endParaRPr>
          </a:p>
          <a:p>
            <a:endParaRPr lang="en-IE" dirty="0">
              <a:solidFill>
                <a:schemeClr val="bg1"/>
              </a:solidFill>
              <a:latin typeface="Calibri" panose="020F0502020204030204" pitchFamily="34" charset="0"/>
            </a:endParaRPr>
          </a:p>
        </p:txBody>
      </p:sp>
    </p:spTree>
    <p:extLst>
      <p:ext uri="{BB962C8B-B14F-4D97-AF65-F5344CB8AC3E}">
        <p14:creationId xmlns:p14="http://schemas.microsoft.com/office/powerpoint/2010/main" val="402803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67494"/>
            <a:ext cx="9144000" cy="1399032"/>
          </a:xfrm>
        </p:spPr>
        <p:txBody>
          <a:bodyPr>
            <a:normAutofit/>
          </a:bodyPr>
          <a:lstStyle/>
          <a:p>
            <a:r>
              <a:rPr lang="en-US" sz="4400" dirty="0">
                <a:ln w="6350">
                  <a:noFill/>
                </a:ln>
                <a:solidFill>
                  <a:schemeClr val="bg1"/>
                </a:solidFill>
                <a:effectLst/>
                <a:latin typeface="Calibri" panose="020F0502020204030204" pitchFamily="34" charset="0"/>
              </a:rPr>
              <a:t>Why Scale </a:t>
            </a:r>
            <a:r>
              <a:rPr lang="en-US" sz="4400" dirty="0">
                <a:ln w="6350">
                  <a:noFill/>
                </a:ln>
                <a:solidFill>
                  <a:schemeClr val="bg1"/>
                </a:solidFill>
                <a:effectLst/>
                <a:latin typeface="Calibri" panose="020F0502020204030204" pitchFamily="34" charset="0"/>
              </a:rPr>
              <a:t>O</a:t>
            </a:r>
            <a:r>
              <a:rPr lang="en-US" sz="4400" dirty="0">
                <a:ln w="6350">
                  <a:noFill/>
                </a:ln>
                <a:solidFill>
                  <a:schemeClr val="bg1"/>
                </a:solidFill>
                <a:effectLst/>
                <a:latin typeface="Calibri" panose="020F0502020204030204" pitchFamily="34" charset="0"/>
              </a:rPr>
              <a:t>ut?</a:t>
            </a:r>
            <a:endParaRPr lang="en-US"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a:xfrm>
            <a:off x="381000" y="1556792"/>
            <a:ext cx="8382000" cy="4536504"/>
          </a:xfrm>
        </p:spPr>
        <p:txBody>
          <a:bodyPr>
            <a:normAutofit fontScale="92500" lnSpcReduction="10000"/>
          </a:bodyPr>
          <a:lstStyle/>
          <a:p>
            <a:pPr>
              <a:lnSpc>
                <a:spcPct val="120000"/>
              </a:lnSpc>
            </a:pPr>
            <a:r>
              <a:rPr lang="en-US" dirty="0">
                <a:solidFill>
                  <a:schemeClr val="bg1"/>
                </a:solidFill>
                <a:latin typeface="Calibri" panose="020F0502020204030204" pitchFamily="34" charset="0"/>
              </a:rPr>
              <a:t>Scale out on low cost commodity </a:t>
            </a:r>
            <a:r>
              <a:rPr lang="en-US" dirty="0" smtClean="0">
                <a:solidFill>
                  <a:schemeClr val="bg1"/>
                </a:solidFill>
                <a:latin typeface="Calibri" panose="020F0502020204030204" pitchFamily="34" charset="0"/>
              </a:rPr>
              <a:t>hardware, scale up requires much more expensive special hardware</a:t>
            </a:r>
          </a:p>
          <a:p>
            <a:pPr>
              <a:lnSpc>
                <a:spcPct val="120000"/>
              </a:lnSpc>
            </a:pPr>
            <a:r>
              <a:rPr lang="en-US" dirty="0" smtClean="0">
                <a:solidFill>
                  <a:schemeClr val="bg1"/>
                </a:solidFill>
                <a:latin typeface="Calibri" panose="020F0502020204030204" pitchFamily="34" charset="0"/>
              </a:rPr>
              <a:t>Increased throughput for massive load</a:t>
            </a:r>
          </a:p>
          <a:p>
            <a:pPr>
              <a:lnSpc>
                <a:spcPct val="120000"/>
              </a:lnSpc>
            </a:pPr>
            <a:r>
              <a:rPr lang="en-US" dirty="0" smtClean="0">
                <a:solidFill>
                  <a:schemeClr val="bg1"/>
                </a:solidFill>
                <a:latin typeface="Calibri" panose="020F0502020204030204" pitchFamily="34" charset="0"/>
              </a:rPr>
              <a:t>Higher Availability is an automatic side-benefit</a:t>
            </a:r>
          </a:p>
          <a:p>
            <a:pPr>
              <a:lnSpc>
                <a:spcPct val="120000"/>
              </a:lnSpc>
            </a:pPr>
            <a:r>
              <a:rPr lang="en-US" dirty="0" smtClean="0">
                <a:solidFill>
                  <a:schemeClr val="bg1"/>
                </a:solidFill>
                <a:latin typeface="Calibri" panose="020F0502020204030204" pitchFamily="34" charset="0"/>
              </a:rPr>
              <a:t>Hardware failures impact only a part of the database</a:t>
            </a:r>
          </a:p>
          <a:p>
            <a:pPr>
              <a:lnSpc>
                <a:spcPct val="120000"/>
              </a:lnSpc>
            </a:pPr>
            <a:r>
              <a:rPr lang="en-US" dirty="0" smtClean="0">
                <a:solidFill>
                  <a:schemeClr val="bg1"/>
                </a:solidFill>
                <a:latin typeface="Calibri" panose="020F0502020204030204" pitchFamily="34" charset="0"/>
              </a:rPr>
              <a:t>Increased relational database storage volume</a:t>
            </a:r>
          </a:p>
          <a:p>
            <a:pPr>
              <a:lnSpc>
                <a:spcPct val="120000"/>
              </a:lnSpc>
            </a:pPr>
            <a:r>
              <a:rPr lang="en-US" dirty="0" smtClean="0">
                <a:solidFill>
                  <a:schemeClr val="bg1"/>
                </a:solidFill>
                <a:latin typeface="Calibri" panose="020F0502020204030204" pitchFamily="34" charset="0"/>
              </a:rPr>
              <a:t>Practically unlimited maximum database size, Scale Up reaches limits much earlier</a:t>
            </a:r>
          </a:p>
          <a:p>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3463423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ln w="6350">
                  <a:noFill/>
                </a:ln>
                <a:solidFill>
                  <a:schemeClr val="bg1"/>
                </a:solidFill>
                <a:effectLst/>
                <a:latin typeface="Calibri" panose="020F0502020204030204" pitchFamily="34" charset="0"/>
              </a:rPr>
              <a:t>Why not Scale </a:t>
            </a:r>
            <a:r>
              <a:rPr lang="en-US" sz="4400" dirty="0">
                <a:ln w="6350">
                  <a:noFill/>
                </a:ln>
                <a:solidFill>
                  <a:schemeClr val="bg1"/>
                </a:solidFill>
                <a:effectLst/>
                <a:latin typeface="Calibri" panose="020F0502020204030204" pitchFamily="34" charset="0"/>
              </a:rPr>
              <a:t>O</a:t>
            </a:r>
            <a:r>
              <a:rPr lang="en-US" sz="4400" dirty="0">
                <a:ln w="6350">
                  <a:noFill/>
                </a:ln>
                <a:solidFill>
                  <a:schemeClr val="bg1"/>
                </a:solidFill>
                <a:effectLst/>
                <a:latin typeface="Calibri" panose="020F0502020204030204" pitchFamily="34" charset="0"/>
              </a:rPr>
              <a:t>ut?</a:t>
            </a:r>
            <a:endParaRPr lang="en-US"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a:xfrm>
            <a:off x="381000" y="1556792"/>
            <a:ext cx="8382000" cy="4752528"/>
          </a:xfrm>
        </p:spPr>
        <p:txBody>
          <a:bodyPr>
            <a:normAutofit fontScale="85000" lnSpcReduction="20000"/>
          </a:bodyPr>
          <a:lstStyle/>
          <a:p>
            <a:pPr>
              <a:lnSpc>
                <a:spcPct val="120000"/>
              </a:lnSpc>
            </a:pPr>
            <a:r>
              <a:rPr lang="en-US" dirty="0">
                <a:solidFill>
                  <a:schemeClr val="bg1"/>
                </a:solidFill>
                <a:latin typeface="Calibri" panose="020F0502020204030204" pitchFamily="34" charset="0"/>
              </a:rPr>
              <a:t>Scale out </a:t>
            </a:r>
            <a:r>
              <a:rPr lang="en-US" dirty="0" smtClean="0">
                <a:solidFill>
                  <a:schemeClr val="bg1"/>
                </a:solidFill>
                <a:latin typeface="Calibri" panose="020F0502020204030204" pitchFamily="34" charset="0"/>
              </a:rPr>
              <a:t>requires:</a:t>
            </a:r>
          </a:p>
          <a:p>
            <a:pPr lvl="1">
              <a:lnSpc>
                <a:spcPct val="120000"/>
              </a:lnSpc>
            </a:pPr>
            <a:r>
              <a:rPr lang="en-US" dirty="0" smtClean="0">
                <a:solidFill>
                  <a:schemeClr val="bg1"/>
                </a:solidFill>
                <a:latin typeface="Calibri" panose="020F0502020204030204" pitchFamily="34" charset="0"/>
              </a:rPr>
              <a:t>Redesigning the schema</a:t>
            </a:r>
          </a:p>
          <a:p>
            <a:pPr lvl="1">
              <a:lnSpc>
                <a:spcPct val="120000"/>
              </a:lnSpc>
            </a:pPr>
            <a:r>
              <a:rPr lang="en-US" dirty="0" smtClean="0">
                <a:solidFill>
                  <a:schemeClr val="bg1"/>
                </a:solidFill>
                <a:latin typeface="Calibri" panose="020F0502020204030204" pitchFamily="34" charset="0"/>
              </a:rPr>
              <a:t>Rewriting </a:t>
            </a:r>
            <a:r>
              <a:rPr lang="en-US" dirty="0">
                <a:solidFill>
                  <a:schemeClr val="bg1"/>
                </a:solidFill>
                <a:latin typeface="Calibri" panose="020F0502020204030204" pitchFamily="34" charset="0"/>
              </a:rPr>
              <a:t>the code</a:t>
            </a:r>
          </a:p>
          <a:p>
            <a:pPr>
              <a:lnSpc>
                <a:spcPct val="120000"/>
              </a:lnSpc>
            </a:pPr>
            <a:r>
              <a:rPr lang="en-US" dirty="0" smtClean="0">
                <a:solidFill>
                  <a:schemeClr val="bg1"/>
                </a:solidFill>
                <a:latin typeface="Calibri" panose="020F0502020204030204" pitchFamily="34" charset="0"/>
              </a:rPr>
              <a:t>Solution: </a:t>
            </a:r>
          </a:p>
          <a:p>
            <a:pPr lvl="1">
              <a:lnSpc>
                <a:spcPct val="120000"/>
              </a:lnSpc>
            </a:pPr>
            <a:r>
              <a:rPr lang="en-US" dirty="0" smtClean="0">
                <a:solidFill>
                  <a:schemeClr val="bg1"/>
                </a:solidFill>
                <a:latin typeface="Calibri" panose="020F0502020204030204" pitchFamily="34" charset="0"/>
              </a:rPr>
              <a:t>TCO for redesign and redevelop usually cheaper than that for scaling up</a:t>
            </a:r>
          </a:p>
          <a:p>
            <a:pPr lvl="1">
              <a:lnSpc>
                <a:spcPct val="120000"/>
              </a:lnSpc>
            </a:pPr>
            <a:r>
              <a:rPr lang="en-US" dirty="0" smtClean="0">
                <a:solidFill>
                  <a:schemeClr val="bg1"/>
                </a:solidFill>
                <a:latin typeface="Calibri" panose="020F0502020204030204" pitchFamily="34" charset="0"/>
              </a:rPr>
              <a:t>For new projects, design for scaling out from the beginning</a:t>
            </a:r>
          </a:p>
          <a:p>
            <a:pPr>
              <a:lnSpc>
                <a:spcPct val="120000"/>
              </a:lnSpc>
            </a:pPr>
            <a:r>
              <a:rPr lang="en-US" dirty="0" smtClean="0">
                <a:solidFill>
                  <a:schemeClr val="bg1"/>
                </a:solidFill>
                <a:latin typeface="Calibri" panose="020F0502020204030204" pitchFamily="34" charset="0"/>
              </a:rPr>
              <a:t>Increased complexity of database administration tasks</a:t>
            </a:r>
          </a:p>
          <a:p>
            <a:pPr>
              <a:lnSpc>
                <a:spcPct val="120000"/>
              </a:lnSpc>
            </a:pPr>
            <a:r>
              <a:rPr lang="en-US" dirty="0" smtClean="0">
                <a:solidFill>
                  <a:schemeClr val="bg1"/>
                </a:solidFill>
                <a:latin typeface="Calibri" panose="020F0502020204030204" pitchFamily="34" charset="0"/>
              </a:rPr>
              <a:t>Increased network traffic</a:t>
            </a:r>
          </a:p>
          <a:p>
            <a:pPr lvl="1">
              <a:lnSpc>
                <a:spcPct val="120000"/>
              </a:lnSpc>
            </a:pPr>
            <a:r>
              <a:rPr lang="en-US" dirty="0" smtClean="0">
                <a:solidFill>
                  <a:schemeClr val="bg1"/>
                </a:solidFill>
                <a:latin typeface="Calibri" panose="020F0502020204030204" pitchFamily="34" charset="0"/>
              </a:rPr>
              <a:t>Data Distribution</a:t>
            </a:r>
          </a:p>
          <a:p>
            <a:pPr lvl="1">
              <a:lnSpc>
                <a:spcPct val="120000"/>
              </a:lnSpc>
            </a:pPr>
            <a:r>
              <a:rPr lang="en-US" dirty="0" smtClean="0">
                <a:solidFill>
                  <a:schemeClr val="bg1"/>
                </a:solidFill>
                <a:latin typeface="Calibri" panose="020F0502020204030204" pitchFamily="34" charset="0"/>
              </a:rPr>
              <a:t>Connection Routing</a:t>
            </a:r>
          </a:p>
          <a:p>
            <a:endParaRPr lang="en-US" dirty="0" smtClean="0">
              <a:solidFill>
                <a:schemeClr val="bg1"/>
              </a:solidFill>
              <a:latin typeface="Calibri" panose="020F0502020204030204" pitchFamily="34" charset="0"/>
            </a:endParaRPr>
          </a:p>
        </p:txBody>
      </p:sp>
    </p:spTree>
    <p:extLst>
      <p:ext uri="{BB962C8B-B14F-4D97-AF65-F5344CB8AC3E}">
        <p14:creationId xmlns:p14="http://schemas.microsoft.com/office/powerpoint/2010/main" val="60835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rmAutofit/>
          </a:bodyPr>
          <a:lstStyle/>
          <a:p>
            <a:r>
              <a:rPr lang="en-IE" sz="4400" dirty="0">
                <a:ln w="6350">
                  <a:noFill/>
                </a:ln>
                <a:solidFill>
                  <a:schemeClr val="bg1"/>
                </a:solidFill>
                <a:effectLst/>
                <a:latin typeface="Calibri" panose="020F0502020204030204" pitchFamily="34" charset="0"/>
              </a:rPr>
              <a:t>Scale Out - </a:t>
            </a:r>
            <a:r>
              <a:rPr lang="en-IE" sz="4400" dirty="0" err="1">
                <a:ln w="6350">
                  <a:noFill/>
                </a:ln>
                <a:solidFill>
                  <a:schemeClr val="bg1"/>
                </a:solidFill>
                <a:effectLst/>
                <a:latin typeface="Calibri" panose="020F0502020204030204" pitchFamily="34" charset="0"/>
              </a:rPr>
              <a:t>Sharding</a:t>
            </a:r>
            <a:endParaRPr lang="en-IE"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p:txBody>
          <a:bodyPr/>
          <a:lstStyle/>
          <a:p>
            <a:r>
              <a:rPr lang="en-IE" dirty="0">
                <a:solidFill>
                  <a:schemeClr val="bg1"/>
                </a:solidFill>
                <a:latin typeface="Calibri" panose="020F0502020204030204" pitchFamily="34" charset="0"/>
              </a:rPr>
              <a:t>Because it is achieved by breaking the database into pieces!</a:t>
            </a:r>
          </a:p>
          <a:p>
            <a:r>
              <a:rPr lang="en-IE" dirty="0">
                <a:solidFill>
                  <a:schemeClr val="bg1"/>
                </a:solidFill>
                <a:latin typeface="Calibri" panose="020F0502020204030204" pitchFamily="34" charset="0"/>
              </a:rPr>
              <a:t>Shards of broken glass fly fast and have sharp edges</a:t>
            </a:r>
          </a:p>
          <a:p>
            <a:r>
              <a:rPr lang="en-IE" dirty="0">
                <a:solidFill>
                  <a:schemeClr val="bg1"/>
                </a:solidFill>
                <a:latin typeface="Calibri" panose="020F0502020204030204" pitchFamily="34" charset="0"/>
              </a:rPr>
              <a:t>Shards of a database hope to </a:t>
            </a:r>
            <a:r>
              <a:rPr lang="en-IE" dirty="0" smtClean="0">
                <a:solidFill>
                  <a:schemeClr val="bg1"/>
                </a:solidFill>
                <a:latin typeface="Calibri" panose="020F0502020204030204" pitchFamily="34" charset="0"/>
              </a:rPr>
              <a:t>fly faster than a single, monolithic database</a:t>
            </a:r>
          </a:p>
          <a:p>
            <a:r>
              <a:rPr lang="en-IE" dirty="0" smtClean="0">
                <a:solidFill>
                  <a:schemeClr val="bg1"/>
                </a:solidFill>
                <a:latin typeface="Calibri" panose="020F0502020204030204" pitchFamily="34" charset="0"/>
              </a:rPr>
              <a:t>And must </a:t>
            </a:r>
            <a:r>
              <a:rPr lang="en-IE" dirty="0">
                <a:solidFill>
                  <a:schemeClr val="bg1"/>
                </a:solidFill>
                <a:latin typeface="Calibri" panose="020F0502020204030204" pitchFamily="34" charset="0"/>
              </a:rPr>
              <a:t>have clear edges to avoid any </a:t>
            </a:r>
            <a:r>
              <a:rPr lang="en-IE" dirty="0" smtClean="0">
                <a:solidFill>
                  <a:schemeClr val="bg1"/>
                </a:solidFill>
                <a:latin typeface="Calibri" panose="020F0502020204030204" pitchFamily="34" charset="0"/>
              </a:rPr>
              <a:t>confusion!</a:t>
            </a:r>
            <a:endParaRPr lang="en-IE" dirty="0">
              <a:solidFill>
                <a:schemeClr val="bg1"/>
              </a:solidFill>
              <a:latin typeface="Calibri" panose="020F0502020204030204" pitchFamily="34" charset="0"/>
            </a:endParaRPr>
          </a:p>
          <a:p>
            <a:endParaRPr lang="en-IE"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958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399032"/>
          </a:xfrm>
        </p:spPr>
        <p:txBody>
          <a:bodyPr>
            <a:normAutofit/>
          </a:bodyPr>
          <a:lstStyle/>
          <a:p>
            <a:r>
              <a:rPr sz="4400" dirty="0" err="1">
                <a:ln w="6350">
                  <a:noFill/>
                </a:ln>
                <a:solidFill>
                  <a:schemeClr val="bg1"/>
                </a:solidFill>
                <a:effectLst/>
                <a:latin typeface="Calibri" panose="020F0502020204030204" pitchFamily="34" charset="0"/>
              </a:rPr>
              <a:t>Sharding</a:t>
            </a:r>
            <a:r>
              <a:rPr sz="4400" dirty="0">
                <a:ln w="6350">
                  <a:noFill/>
                </a:ln>
                <a:solidFill>
                  <a:schemeClr val="bg1"/>
                </a:solidFill>
                <a:effectLst/>
                <a:latin typeface="Calibri" panose="020F0502020204030204" pitchFamily="34" charset="0"/>
              </a:rPr>
              <a:t> basics</a:t>
            </a:r>
            <a:endParaRPr sz="4400" dirty="0">
              <a:ln w="6350">
                <a:noFill/>
              </a:ln>
              <a:solidFill>
                <a:schemeClr val="bg1"/>
              </a:solidFill>
              <a:effectLst/>
              <a:latin typeface="Calibri" panose="020F0502020204030204" pitchFamily="34" charset="0"/>
            </a:endParaRPr>
          </a:p>
        </p:txBody>
      </p:sp>
      <p:sp>
        <p:nvSpPr>
          <p:cNvPr id="3" name="Content Placeholder 2"/>
          <p:cNvSpPr>
            <a:spLocks noGrp="1"/>
          </p:cNvSpPr>
          <p:nvPr>
            <p:ph idx="1"/>
          </p:nvPr>
        </p:nvSpPr>
        <p:spPr>
          <a:xfrm>
            <a:off x="381000" y="1541610"/>
            <a:ext cx="8382000" cy="4911726"/>
          </a:xfrm>
        </p:spPr>
        <p:txBody>
          <a:bodyPr>
            <a:normAutofit/>
          </a:bodyPr>
          <a:lstStyle/>
          <a:p>
            <a:r>
              <a:rPr lang="en-US" dirty="0" smtClean="0">
                <a:solidFill>
                  <a:schemeClr val="bg1"/>
                </a:solidFill>
                <a:latin typeface="Calibri" panose="020F0502020204030204" pitchFamily="34" charset="0"/>
              </a:rPr>
              <a:t>Several databases are used to store a portion of the application’s data</a:t>
            </a:r>
            <a:br>
              <a:rPr lang="en-US" dirty="0" smtClean="0">
                <a:solidFill>
                  <a:schemeClr val="bg1"/>
                </a:solidFill>
                <a:latin typeface="Calibri" panose="020F0502020204030204" pitchFamily="34" charset="0"/>
              </a:rPr>
            </a:b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The same schema is used across all databases </a:t>
            </a:r>
            <a:br>
              <a:rPr lang="en-US" dirty="0" smtClean="0">
                <a:solidFill>
                  <a:schemeClr val="bg1"/>
                </a:solidFill>
                <a:latin typeface="Calibri" panose="020F0502020204030204" pitchFamily="34" charset="0"/>
              </a:rPr>
            </a:br>
            <a:endParaRPr lang="en-US" dirty="0" smtClean="0">
              <a:solidFill>
                <a:schemeClr val="bg1"/>
              </a:solidFill>
              <a:latin typeface="Calibri" panose="020F0502020204030204" pitchFamily="34" charset="0"/>
            </a:endParaRPr>
          </a:p>
          <a:p>
            <a:r>
              <a:rPr lang="en-US" dirty="0" smtClean="0">
                <a:solidFill>
                  <a:schemeClr val="bg1"/>
                </a:solidFill>
                <a:latin typeface="Calibri" panose="020F0502020204030204" pitchFamily="34" charset="0"/>
              </a:rPr>
              <a:t>Data is horizontally partitioned among databases (shards) based on certain criteria (i.e.: geographical info, customer)</a:t>
            </a:r>
          </a:p>
        </p:txBody>
      </p:sp>
    </p:spTree>
    <p:extLst>
      <p:ext uri="{BB962C8B-B14F-4D97-AF65-F5344CB8AC3E}">
        <p14:creationId xmlns:p14="http://schemas.microsoft.com/office/powerpoint/2010/main" val="131804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
            <a:ext cx="8686800" cy="1399032"/>
          </a:xfrm>
        </p:spPr>
        <p:txBody>
          <a:bodyPr>
            <a:normAutofit/>
          </a:bodyPr>
          <a:lstStyle/>
          <a:p>
            <a:pPr marL="180000"/>
            <a:r>
              <a:rPr lang="en-US" sz="4400" dirty="0" err="1">
                <a:ln w="6350">
                  <a:noFill/>
                </a:ln>
                <a:solidFill>
                  <a:schemeClr val="bg1"/>
                </a:solidFill>
                <a:effectLst/>
                <a:latin typeface="Calibri" panose="020F0502020204030204" pitchFamily="34" charset="0"/>
              </a:rPr>
              <a:t>Sharding</a:t>
            </a:r>
            <a:r>
              <a:rPr lang="en-US" sz="4400" dirty="0">
                <a:ln w="6350">
                  <a:noFill/>
                </a:ln>
                <a:solidFill>
                  <a:schemeClr val="bg1"/>
                </a:solidFill>
                <a:effectLst/>
                <a:latin typeface="Calibri" panose="020F0502020204030204" pitchFamily="34" charset="0"/>
              </a:rPr>
              <a:t> model</a:t>
            </a:r>
            <a:endParaRPr lang="en-US" sz="4400" dirty="0">
              <a:ln w="6350">
                <a:noFill/>
              </a:ln>
              <a:solidFill>
                <a:schemeClr val="bg1"/>
              </a:solidFill>
              <a:effectLst/>
              <a:latin typeface="Calibri" panose="020F0502020204030204"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99897" y="1447800"/>
            <a:ext cx="8620408" cy="4419600"/>
          </a:xfrm>
          <a:prstGeom prst="rect">
            <a:avLst/>
          </a:prstGeom>
          <a:noFill/>
          <a:ln w="9525">
            <a:noFill/>
            <a:miter lim="800000"/>
            <a:headEnd/>
            <a:tailEnd/>
          </a:ln>
        </p:spPr>
      </p:pic>
      <p:sp>
        <p:nvSpPr>
          <p:cNvPr id="5" name="Line Callout 1 4"/>
          <p:cNvSpPr/>
          <p:nvPr/>
        </p:nvSpPr>
        <p:spPr bwMode="auto">
          <a:xfrm>
            <a:off x="3657601" y="914400"/>
            <a:ext cx="1905000" cy="533400"/>
          </a:xfrm>
          <a:prstGeom prst="borderCallout1">
            <a:avLst>
              <a:gd name="adj1" fmla="val 48972"/>
              <a:gd name="adj2" fmla="val -6282"/>
              <a:gd name="adj3" fmla="val 167611"/>
              <a:gd name="adj4" fmla="val -2832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latin typeface="Calibri" panose="020F0502020204030204" pitchFamily="34" charset="0"/>
              </a:rPr>
              <a:t>Primary Shard</a:t>
            </a:r>
          </a:p>
        </p:txBody>
      </p:sp>
      <p:sp>
        <p:nvSpPr>
          <p:cNvPr id="6" name="Line Callout 1 5"/>
          <p:cNvSpPr/>
          <p:nvPr/>
        </p:nvSpPr>
        <p:spPr bwMode="auto">
          <a:xfrm>
            <a:off x="5486400" y="5334000"/>
            <a:ext cx="1828800" cy="533400"/>
          </a:xfrm>
          <a:prstGeom prst="borderCallout1">
            <a:avLst>
              <a:gd name="adj1" fmla="val -21377"/>
              <a:gd name="adj2" fmla="val 46709"/>
              <a:gd name="adj3" fmla="val -85595"/>
              <a:gd name="adj4" fmla="val 37308"/>
            </a:avLst>
          </a:prstGeom>
          <a:ln>
            <a:solidFill>
              <a:srgbClr val="7030A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smtClean="0">
                <a:solidFill>
                  <a:schemeClr val="bg1"/>
                </a:solidFill>
                <a:latin typeface="Calibri" panose="020F0502020204030204" pitchFamily="34" charset="0"/>
              </a:rPr>
              <a:t>Shard Child</a:t>
            </a:r>
            <a:endParaRPr lang="en-US" sz="2000" dirty="0" smtClean="0">
              <a:solidFill>
                <a:schemeClr val="bg1"/>
              </a:solidFill>
              <a:latin typeface="Calibri" pitchFamily="34" charset="0"/>
            </a:endParaRPr>
          </a:p>
        </p:txBody>
      </p:sp>
      <p:sp>
        <p:nvSpPr>
          <p:cNvPr id="7" name="Line Callout 1 6"/>
          <p:cNvSpPr/>
          <p:nvPr/>
        </p:nvSpPr>
        <p:spPr bwMode="auto">
          <a:xfrm>
            <a:off x="6172200" y="838200"/>
            <a:ext cx="1828800" cy="533400"/>
          </a:xfrm>
          <a:prstGeom prst="borderCallout1">
            <a:avLst>
              <a:gd name="adj1" fmla="val 123385"/>
              <a:gd name="adj2" fmla="val 56709"/>
              <a:gd name="adj3" fmla="val 199611"/>
              <a:gd name="adj4" fmla="val 72265"/>
            </a:avLst>
          </a:prstGeom>
          <a:ln>
            <a:solidFill>
              <a:schemeClr val="accent2">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solidFill>
                  <a:schemeClr val="bg1"/>
                </a:solidFill>
                <a:latin typeface="Calibri" pitchFamily="34" charset="0"/>
              </a:rPr>
              <a:t>Global</a:t>
            </a:r>
          </a:p>
        </p:txBody>
      </p:sp>
      <p:sp>
        <p:nvSpPr>
          <p:cNvPr id="8" name="Line Callout 1 7"/>
          <p:cNvSpPr/>
          <p:nvPr/>
        </p:nvSpPr>
        <p:spPr bwMode="auto">
          <a:xfrm>
            <a:off x="609600" y="5867400"/>
            <a:ext cx="1828800" cy="533400"/>
          </a:xfrm>
          <a:prstGeom prst="borderCallout1">
            <a:avLst>
              <a:gd name="adj1" fmla="val -6139"/>
              <a:gd name="adj2" fmla="val 57820"/>
              <a:gd name="adj3" fmla="val -44199"/>
              <a:gd name="adj4" fmla="val 45598"/>
            </a:avLst>
          </a:prstGeom>
          <a:ln>
            <a:solidFill>
              <a:schemeClr val="accent2">
                <a:lumMod val="7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smtClean="0">
                <a:solidFill>
                  <a:schemeClr val="bg1"/>
                </a:solidFill>
                <a:latin typeface="Calibri" panose="020F0502020204030204" pitchFamily="34" charset="0"/>
              </a:rPr>
              <a:t>Global</a:t>
            </a:r>
            <a:endParaRPr lang="en-US" sz="2000" dirty="0" smtClean="0">
              <a:solidFill>
                <a:schemeClr val="bg1"/>
              </a:solidFill>
              <a:latin typeface="Calibri" pitchFamily="34" charset="0"/>
            </a:endParaRPr>
          </a:p>
        </p:txBody>
      </p:sp>
      <p:sp>
        <p:nvSpPr>
          <p:cNvPr id="9" name="Line Callout 1 8"/>
          <p:cNvSpPr/>
          <p:nvPr/>
        </p:nvSpPr>
        <p:spPr bwMode="auto">
          <a:xfrm>
            <a:off x="2895601" y="6019800"/>
            <a:ext cx="3124200" cy="838200"/>
          </a:xfrm>
          <a:prstGeom prst="borderCallout1">
            <a:avLst>
              <a:gd name="adj1" fmla="val -21377"/>
              <a:gd name="adj2" fmla="val 46709"/>
              <a:gd name="adj3" fmla="val -192262"/>
              <a:gd name="adj4" fmla="val 16189"/>
            </a:avLst>
          </a:prstGeom>
          <a:ln>
            <a:solidFill>
              <a:srgbClr val="FFFF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2000" smtClean="0">
                <a:solidFill>
                  <a:schemeClr val="bg1"/>
                </a:solidFill>
                <a:latin typeface="Calibri" panose="020F0502020204030204" pitchFamily="34" charset="0"/>
              </a:rPr>
              <a:t>Country, OrderDate ContactID could be the partition field</a:t>
            </a:r>
            <a:endParaRPr lang="en-US" sz="2000" dirty="0" smtClean="0">
              <a:solidFill>
                <a:schemeClr val="bg1"/>
              </a:solidFill>
              <a:latin typeface="Calibri" pitchFamily="34" charset="0"/>
            </a:endParaRPr>
          </a:p>
        </p:txBody>
      </p:sp>
    </p:spTree>
    <p:extLst>
      <p:ext uri="{BB962C8B-B14F-4D97-AF65-F5344CB8AC3E}">
        <p14:creationId xmlns:p14="http://schemas.microsoft.com/office/powerpoint/2010/main" val="827368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1023</TotalTime>
  <Words>2317</Words>
  <Application>Microsoft Office PowerPoint</Application>
  <PresentationFormat>On-screen Show (4:3)</PresentationFormat>
  <Paragraphs>418</Paragraphs>
  <Slides>43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Segoe</vt:lpstr>
      <vt:lpstr>Arial</vt:lpstr>
      <vt:lpstr>Calibri</vt:lpstr>
      <vt:lpstr>Century Gothic</vt:lpstr>
      <vt:lpstr>Segoe UI</vt:lpstr>
      <vt:lpstr>Times New Roman</vt:lpstr>
      <vt:lpstr>Verdana</vt:lpstr>
      <vt:lpstr>Wingdings</vt:lpstr>
      <vt:lpstr>Wingdings 2</vt:lpstr>
      <vt:lpstr>Verve</vt:lpstr>
      <vt:lpstr>Windows Azure SQL Database - Advance</vt:lpstr>
      <vt:lpstr>Agenda</vt:lpstr>
      <vt:lpstr>As Database Size Grows…</vt:lpstr>
      <vt:lpstr>    Scaling Up v Scaling Out</vt:lpstr>
      <vt:lpstr>Why Scale Out?</vt:lpstr>
      <vt:lpstr>Why not Scale Out?</vt:lpstr>
      <vt:lpstr>Scale Out - Sharding</vt:lpstr>
      <vt:lpstr>Sharding basics</vt:lpstr>
      <vt:lpstr>Sharding model</vt:lpstr>
      <vt:lpstr>Scale Out Considerations</vt:lpstr>
      <vt:lpstr>Scale Out Considerations</vt:lpstr>
      <vt:lpstr>SQL Federation features</vt:lpstr>
      <vt:lpstr>    SQL Federation features (cont.)</vt:lpstr>
      <vt:lpstr>   SQL Federation features (cont.)</vt:lpstr>
      <vt:lpstr>SQL Federation: Concepts</vt:lpstr>
      <vt:lpstr>Federation Members</vt:lpstr>
      <vt:lpstr>Table Types used </vt:lpstr>
      <vt:lpstr>Federation Operations</vt:lpstr>
      <vt:lpstr>SQL Reporting</vt:lpstr>
      <vt:lpstr>Why? </vt:lpstr>
      <vt:lpstr>On-premises SQL Server Reporting Services </vt:lpstr>
      <vt:lpstr>The Reporting Life Cycle - Authoring</vt:lpstr>
      <vt:lpstr>Report Definition Language (RDL)</vt:lpstr>
      <vt:lpstr>The Reporting Life Cycle – Management</vt:lpstr>
      <vt:lpstr>The Reporting Life Cycle - Delivery</vt:lpstr>
      <vt:lpstr>Reporting Services and SQL Database</vt:lpstr>
      <vt:lpstr>PowerPoint Presentation</vt:lpstr>
      <vt:lpstr>   SQL Reporting Scenarios</vt:lpstr>
      <vt:lpstr>     SQL Reporting Features</vt:lpstr>
      <vt:lpstr>    Architecture</vt:lpstr>
      <vt:lpstr>Security Model</vt:lpstr>
      <vt:lpstr>SQL Reporting in the Azure Developer Portal</vt:lpstr>
      <vt:lpstr>SQL Data Sync</vt:lpstr>
      <vt:lpstr>SQL Data Sync</vt:lpstr>
      <vt:lpstr>     SQL Data Sync</vt:lpstr>
      <vt:lpstr>Provisioning synchronization groups</vt:lpstr>
      <vt:lpstr>SQL Data Sync – Operational considerations</vt:lpstr>
      <vt:lpstr>   To Summarise:</vt:lpstr>
      <vt:lpstr>Top Architectural Differences</vt:lpstr>
      <vt:lpstr>Top Programming Differences</vt:lpstr>
      <vt:lpstr>Quiz</vt:lpstr>
      <vt:lpstr>Quiz</vt:lpstr>
      <vt:lpstr>Further Reading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SQL Database</dc:title>
  <dc:creator>Vikas Sahni</dc:creator>
  <cp:lastModifiedBy>Jiang Xiao</cp:lastModifiedBy>
  <cp:revision>88</cp:revision>
  <dcterms:created xsi:type="dcterms:W3CDTF">2012-06-07T14:57:11Z</dcterms:created>
  <dcterms:modified xsi:type="dcterms:W3CDTF">2013-03-12T03:55:44Z</dcterms:modified>
</cp:coreProperties>
</file>