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3" r:id="rId3"/>
    <p:sldId id="273" r:id="rId4"/>
    <p:sldId id="265" r:id="rId5"/>
    <p:sldId id="264" r:id="rId6"/>
    <p:sldId id="266" r:id="rId7"/>
    <p:sldId id="267" r:id="rId8"/>
    <p:sldId id="268" r:id="rId9"/>
    <p:sldId id="274" r:id="rId10"/>
    <p:sldId id="281" r:id="rId11"/>
    <p:sldId id="292" r:id="rId12"/>
    <p:sldId id="275" r:id="rId13"/>
    <p:sldId id="279" r:id="rId14"/>
    <p:sldId id="272" r:id="rId15"/>
    <p:sldId id="280" r:id="rId16"/>
    <p:sldId id="308" r:id="rId17"/>
    <p:sldId id="307" r:id="rId18"/>
    <p:sldId id="309" r:id="rId19"/>
    <p:sldId id="313" r:id="rId20"/>
    <p:sldId id="310" r:id="rId21"/>
    <p:sldId id="311" r:id="rId22"/>
    <p:sldId id="312" r:id="rId23"/>
    <p:sldId id="314" r:id="rId24"/>
    <p:sldId id="293" r:id="rId25"/>
    <p:sldId id="287" r:id="rId26"/>
    <p:sldId id="290" r:id="rId27"/>
    <p:sldId id="291" r:id="rId28"/>
    <p:sldId id="289" r:id="rId29"/>
    <p:sldId id="270" r:id="rId30"/>
    <p:sldId id="282" r:id="rId31"/>
    <p:sldId id="283" r:id="rId32"/>
    <p:sldId id="284" r:id="rId33"/>
    <p:sldId id="286" r:id="rId34"/>
    <p:sldId id="296" r:id="rId35"/>
    <p:sldId id="297" r:id="rId36"/>
    <p:sldId id="298" r:id="rId37"/>
    <p:sldId id="299" r:id="rId38"/>
    <p:sldId id="315" r:id="rId39"/>
    <p:sldId id="316" r:id="rId40"/>
    <p:sldId id="31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24" autoAdjust="0"/>
  </p:normalViewPr>
  <p:slideViewPr>
    <p:cSldViewPr>
      <p:cViewPr varScale="1">
        <p:scale>
          <a:sx n="56" d="100"/>
          <a:sy n="56" d="100"/>
        </p:scale>
        <p:origin x="105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A110-B1F3-43AB-8398-58B66BDEF952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2426A-C199-48F2-B168-6240C7E78B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426A-C199-48F2-B168-6240C7E78BE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9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AB2E-B3AF-4E0A-8642-4B89CD52DE20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8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AB2E-B3AF-4E0A-8642-4B89CD52DE20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AB2E-B3AF-4E0A-8642-4B89CD52DE20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4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AB2E-B3AF-4E0A-8642-4B89CD52DE20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4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E035-3DF4-4A15-9272-486F21423BC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7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restricted to just these images.</a:t>
            </a:r>
            <a:r>
              <a:rPr lang="en-US" baseline="0" dirty="0" smtClean="0"/>
              <a:t>  You can also upload your own image and use that, described later in the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E035-3DF4-4A15-9272-486F21423BC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7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AB2E-B3AF-4E0A-8642-4B89CD52DE2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6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on Windows Azure portal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vert="horz"/>
          <a:lstStyle>
            <a:lvl1pPr algn="l">
              <a:defRPr sz="3600" b="0">
                <a:solidFill>
                  <a:srgbClr val="FE5815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66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7759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54F9067-663C-4734-BDA5-9D27CD567436}" type="datetimeFigureOut">
              <a:rPr lang="en-IE" smtClean="0"/>
              <a:t>12/03/2013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7899D5-449B-402F-8211-93BBC91E63F4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5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4.wdp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2.emf"/><Relationship Id="rId18" Type="http://schemas.openxmlformats.org/officeDocument/2006/relationships/image" Target="../media/image7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6.png"/><Relationship Id="rId2" Type="http://schemas.openxmlformats.org/officeDocument/2006/relationships/tags" Target="../tags/tag1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3.jpeg"/><Relationship Id="rId3" Type="http://schemas.openxmlformats.org/officeDocument/2006/relationships/tags" Target="../tags/tag10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1.png"/><Relationship Id="rId5" Type="http://schemas.openxmlformats.org/officeDocument/2006/relationships/tags" Target="../tags/tag12.xml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2.emf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470025"/>
          </a:xfrm>
        </p:spPr>
        <p:txBody>
          <a:bodyPr>
            <a:normAutofit/>
          </a:bodyPr>
          <a:lstStyle/>
          <a:p>
            <a:pPr marL="0" algn="ctr"/>
            <a:r>
              <a:rPr lang="en-IE" dirty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Virtual Machines and Web </a:t>
            </a:r>
            <a:r>
              <a:rPr lang="en-IE" dirty="0" smtClean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Sites</a:t>
            </a:r>
            <a:endParaRPr lang="en-IE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24544" y="2420888"/>
            <a:ext cx="9468544" cy="1655440"/>
          </a:xfrm>
        </p:spPr>
        <p:txBody>
          <a:bodyPr/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Create a new Windows Server 2012 machine 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IE" sz="4400" b="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Networks</a:t>
            </a:r>
            <a:endParaRPr lang="en-IE" sz="4400" b="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Cross-premise Connectivity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7752" y="6464369"/>
            <a:ext cx="19768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IP-level connectivity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8635" y="1623383"/>
            <a:ext cx="7618016" cy="4517257"/>
            <a:chOff x="1171208" y="1184524"/>
            <a:chExt cx="10154709" cy="4517256"/>
          </a:xfrm>
        </p:grpSpPr>
        <p:sp>
          <p:nvSpPr>
            <p:cNvPr id="63" name="Freeform 62"/>
            <p:cNvSpPr/>
            <p:nvPr/>
          </p:nvSpPr>
          <p:spPr>
            <a:xfrm rot="5400000">
              <a:off x="8500330" y="1685843"/>
              <a:ext cx="1868051" cy="2379388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 cmpd="thickThin" algn="ctr"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prstDash val="solid"/>
            </a:ln>
            <a:effectLst/>
          </p:spPr>
          <p:txBody>
            <a:bodyPr lIns="3046613" tIns="38082" rIns="76162" bIns="38082" rtlCol="0" anchor="ctr"/>
            <a:lstStyle/>
            <a:p>
              <a:pPr marL="287570" indent="-287570" defTabSz="571154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2"/>
                </a:buBlip>
              </a:pPr>
              <a:endPara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rot="5400000">
              <a:off x="2055100" y="1685843"/>
              <a:ext cx="1938355" cy="2379388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thickThin" algn="ctr"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prstDash val="solid"/>
            </a:ln>
            <a:effectLst/>
          </p:spPr>
          <p:txBody>
            <a:bodyPr lIns="3046613" tIns="38082" rIns="76162" bIns="38082" rtlCol="0" anchor="ctr"/>
            <a:lstStyle/>
            <a:p>
              <a:pPr marL="287570" indent="-287570" defTabSz="571154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2"/>
                </a:buBlip>
              </a:pPr>
              <a:endPara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208" y="1184524"/>
              <a:ext cx="10154709" cy="4517256"/>
              <a:chOff x="1171208" y="1184524"/>
              <a:chExt cx="10154709" cy="4517256"/>
            </a:xfrm>
          </p:grpSpPr>
          <p:sp>
            <p:nvSpPr>
              <p:cNvPr id="43" name="Freeform 42"/>
              <p:cNvSpPr/>
              <p:nvPr/>
            </p:nvSpPr>
            <p:spPr>
              <a:xfrm rot="5400000">
                <a:off x="8500331" y="3578061"/>
                <a:ext cx="1868051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8E3D"/>
              </a:solidFill>
              <a:ln w="12700" cap="flat" cmpd="thickThin" algn="ctr">
                <a:gradFill>
                  <a:gsLst>
                    <a:gs pos="0">
                      <a:srgbClr val="FFFFFF">
                        <a:alpha val="0"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prstDash val="solid"/>
              </a:ln>
              <a:effectLst/>
            </p:spPr>
            <p:txBody>
              <a:bodyPr lIns="3046613" tIns="38082" rIns="76162" bIns="38082" rtlCol="0" anchor="ctr"/>
              <a:lstStyle/>
              <a:p>
                <a:pPr marL="287570" indent="-287570" defTabSz="571154">
                  <a:lnSpc>
                    <a:spcPct val="90000"/>
                  </a:lnSpc>
                  <a:spcBef>
                    <a:spcPct val="20000"/>
                  </a:spcBef>
                  <a:buSzPct val="90000"/>
                  <a:buBlip>
                    <a:blip r:embed="rId2"/>
                  </a:buBlip>
                </a:pP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>
                <a:off x="2081334" y="3571413"/>
                <a:ext cx="1881343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thickThin" algn="ctr">
                <a:gradFill>
                  <a:gsLst>
                    <a:gs pos="0">
                      <a:srgbClr val="FFFFFF">
                        <a:alpha val="0"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prstDash val="solid"/>
              </a:ln>
              <a:effectLst/>
            </p:spPr>
            <p:txBody>
              <a:bodyPr lIns="3046613" tIns="38082" rIns="76162" bIns="38082" rtlCol="0" anchor="ctr"/>
              <a:lstStyle/>
              <a:p>
                <a:pPr marL="287570" indent="-287570" defTabSz="571154">
                  <a:lnSpc>
                    <a:spcPct val="90000"/>
                  </a:lnSpc>
                  <a:spcBef>
                    <a:spcPct val="20000"/>
                  </a:spcBef>
                  <a:buSzPct val="90000"/>
                  <a:buBlip>
                    <a:blip r:embed="rId2"/>
                  </a:buBlip>
                </a:pP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1171208" y="2012550"/>
                <a:ext cx="10154709" cy="866589"/>
              </a:xfrm>
              <a:custGeom>
                <a:avLst/>
                <a:gdLst>
                  <a:gd name="connsiteX0" fmla="*/ 0 w 9144000"/>
                  <a:gd name="connsiteY0" fmla="*/ 0 h 693000"/>
                  <a:gd name="connsiteX1" fmla="*/ 9144000 w 9144000"/>
                  <a:gd name="connsiteY1" fmla="*/ 0 h 693000"/>
                  <a:gd name="connsiteX2" fmla="*/ 9144000 w 9144000"/>
                  <a:gd name="connsiteY2" fmla="*/ 693000 h 693000"/>
                  <a:gd name="connsiteX3" fmla="*/ 0 w 9144000"/>
                  <a:gd name="connsiteY3" fmla="*/ 693000 h 693000"/>
                  <a:gd name="connsiteX4" fmla="*/ 0 w 9144000"/>
                  <a:gd name="connsiteY4" fmla="*/ 0 h 69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0" h="693000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693000"/>
                    </a:lnTo>
                    <a:lnTo>
                      <a:pt x="0" y="693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thickThin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0" tIns="243797" rIns="91420" bIns="45711" rtlCol="0" anchor="ctr"/>
              <a:lstStyle/>
              <a:p>
                <a:pPr marL="285625" lvl="1" defTabSz="571249"/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745" y="2219455"/>
                <a:ext cx="588528" cy="479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0096" y="2219455"/>
                <a:ext cx="588528" cy="479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4605155" y="2219455"/>
                <a:ext cx="3372363" cy="406241"/>
              </a:xfrm>
              <a:prstGeom prst="rect">
                <a:avLst/>
              </a:prstGeom>
            </p:spPr>
            <p:txBody>
              <a:bodyPr wrap="square" lIns="121893" tIns="60948" rIns="121893" bIns="60948">
                <a:spAutoFit/>
              </a:bodyPr>
              <a:lstStyle/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Data Synchronization</a:t>
                </a:r>
              </a:p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9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SQL Azure Data Sync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7084833" y="2443002"/>
                <a:ext cx="1418672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0000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008556" y="2443002"/>
                <a:ext cx="1483384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2D8FD1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>
                <a:off x="1171208" y="2953844"/>
                <a:ext cx="10154709" cy="866589"/>
              </a:xfrm>
              <a:custGeom>
                <a:avLst/>
                <a:gdLst>
                  <a:gd name="connsiteX0" fmla="*/ 0 w 9144000"/>
                  <a:gd name="connsiteY0" fmla="*/ 0 h 693000"/>
                  <a:gd name="connsiteX1" fmla="*/ 9144000 w 9144000"/>
                  <a:gd name="connsiteY1" fmla="*/ 0 h 693000"/>
                  <a:gd name="connsiteX2" fmla="*/ 9144000 w 9144000"/>
                  <a:gd name="connsiteY2" fmla="*/ 693000 h 693000"/>
                  <a:gd name="connsiteX3" fmla="*/ 0 w 9144000"/>
                  <a:gd name="connsiteY3" fmla="*/ 693000 h 693000"/>
                  <a:gd name="connsiteX4" fmla="*/ 0 w 9144000"/>
                  <a:gd name="connsiteY4" fmla="*/ 0 h 69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0" h="693000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693000"/>
                    </a:lnTo>
                    <a:lnTo>
                      <a:pt x="0" y="693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thickThin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0" tIns="243797" rIns="91420" bIns="45711" rtlCol="0" anchor="ctr"/>
              <a:lstStyle/>
              <a:p>
                <a:pPr marL="285625" lvl="1" defTabSz="571249"/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5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9078" y="3125523"/>
                <a:ext cx="565856" cy="53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429" y="3125523"/>
                <a:ext cx="565856" cy="53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4605155" y="3144336"/>
                <a:ext cx="3372363" cy="578596"/>
              </a:xfrm>
              <a:prstGeom prst="rect">
                <a:avLst/>
              </a:prstGeom>
            </p:spPr>
            <p:txBody>
              <a:bodyPr wrap="square" lIns="121893" tIns="60948" rIns="121893" bIns="60948">
                <a:spAutoFit/>
              </a:bodyPr>
              <a:lstStyle/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Application-layer </a:t>
                </a:r>
              </a:p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Connectivity &amp; Messaging </a:t>
                </a:r>
              </a:p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9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Service Bus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7084833" y="3399236"/>
                <a:ext cx="1418672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0000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008556" y="3399236"/>
                <a:ext cx="1483384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2D8FD1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68"/>
              <p:cNvSpPr/>
              <p:nvPr/>
            </p:nvSpPr>
            <p:spPr>
              <a:xfrm>
                <a:off x="1171208" y="3903855"/>
                <a:ext cx="10154709" cy="866589"/>
              </a:xfrm>
              <a:custGeom>
                <a:avLst/>
                <a:gdLst>
                  <a:gd name="connsiteX0" fmla="*/ 0 w 9144000"/>
                  <a:gd name="connsiteY0" fmla="*/ 0 h 693000"/>
                  <a:gd name="connsiteX1" fmla="*/ 9144000 w 9144000"/>
                  <a:gd name="connsiteY1" fmla="*/ 0 h 693000"/>
                  <a:gd name="connsiteX2" fmla="*/ 9144000 w 9144000"/>
                  <a:gd name="connsiteY2" fmla="*/ 693000 h 693000"/>
                  <a:gd name="connsiteX3" fmla="*/ 0 w 9144000"/>
                  <a:gd name="connsiteY3" fmla="*/ 693000 h 693000"/>
                  <a:gd name="connsiteX4" fmla="*/ 0 w 9144000"/>
                  <a:gd name="connsiteY4" fmla="*/ 0 h 69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0" h="693000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693000"/>
                    </a:lnTo>
                    <a:lnTo>
                      <a:pt x="0" y="693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thickThin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0" tIns="243797" rIns="91420" bIns="45711" rtlCol="0" anchor="ctr"/>
              <a:lstStyle/>
              <a:p>
                <a:pPr marL="285625" lvl="1" defTabSz="571249"/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05155" y="4089262"/>
                <a:ext cx="3372363" cy="578596"/>
              </a:xfrm>
              <a:prstGeom prst="rect">
                <a:avLst/>
              </a:prstGeom>
            </p:spPr>
            <p:txBody>
              <a:bodyPr wrap="square" lIns="121893" tIns="60948" rIns="121893" bIns="60948">
                <a:spAutoFit/>
              </a:bodyPr>
              <a:lstStyle/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Secure Machine-to-Machine Network Connectivity</a:t>
                </a:r>
                <a:r>
                  <a:rPr lang="en-US" sz="7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/>
                </a:r>
                <a:br>
                  <a:rPr lang="en-US" sz="7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</a:br>
                <a:r>
                  <a:rPr lang="en-US" sz="9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Windows Azure Connect</a:t>
                </a:r>
                <a:endParaRPr lang="en-US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084833" y="4364832"/>
                <a:ext cx="1418672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0000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008556" y="4364832"/>
                <a:ext cx="1483384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2D8FD1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3" descr="C:\Users\adi\Desktop\DVD_ART36\Artwork_Imagery\Icons - Illustrations\_ SUPER VISTA STYLE\serv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429" y="4054007"/>
                <a:ext cx="624673" cy="566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Freeform 91"/>
              <p:cNvSpPr/>
              <p:nvPr/>
            </p:nvSpPr>
            <p:spPr>
              <a:xfrm>
                <a:off x="1171208" y="4835189"/>
                <a:ext cx="10154709" cy="866590"/>
              </a:xfrm>
              <a:custGeom>
                <a:avLst/>
                <a:gdLst>
                  <a:gd name="connsiteX0" fmla="*/ 0 w 9144000"/>
                  <a:gd name="connsiteY0" fmla="*/ 0 h 693000"/>
                  <a:gd name="connsiteX1" fmla="*/ 9144000 w 9144000"/>
                  <a:gd name="connsiteY1" fmla="*/ 0 h 693000"/>
                  <a:gd name="connsiteX2" fmla="*/ 9144000 w 9144000"/>
                  <a:gd name="connsiteY2" fmla="*/ 693000 h 693000"/>
                  <a:gd name="connsiteX3" fmla="*/ 0 w 9144000"/>
                  <a:gd name="connsiteY3" fmla="*/ 693000 h 693000"/>
                  <a:gd name="connsiteX4" fmla="*/ 0 w 9144000"/>
                  <a:gd name="connsiteY4" fmla="*/ 0 h 69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0" h="693000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693000"/>
                    </a:lnTo>
                    <a:lnTo>
                      <a:pt x="0" y="693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thickThin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0" tIns="243797" rIns="91420" bIns="45711" rtlCol="0" anchor="ctr"/>
              <a:lstStyle/>
              <a:p>
                <a:pPr marL="285625" lvl="1" defTabSz="571249"/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05155" y="5025683"/>
                <a:ext cx="3372363" cy="578596"/>
              </a:xfrm>
              <a:prstGeom prst="rect">
                <a:avLst/>
              </a:prstGeom>
            </p:spPr>
            <p:txBody>
              <a:bodyPr wrap="square" lIns="121893" tIns="60948" rIns="121893" bIns="60948">
                <a:spAutoFit/>
              </a:bodyPr>
              <a:lstStyle/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Secure Site-to-Site </a:t>
                </a:r>
              </a:p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Network Connectivity</a:t>
                </a:r>
              </a:p>
              <a:p>
                <a:pPr algn="ctr" defTabSz="571249" fontAlgn="base">
                  <a:lnSpc>
                    <a:spcPct val="80000"/>
                  </a:lnSpc>
                </a:pPr>
                <a:r>
                  <a:rPr lang="en-US" sz="9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Windows Azure Virtual Network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7101596" y="5317334"/>
                <a:ext cx="1418672" cy="0"/>
              </a:xfrm>
              <a:prstGeom prst="line">
                <a:avLst/>
              </a:prstGeom>
              <a:ln w="38100">
                <a:gradFill>
                  <a:gsLst>
                    <a:gs pos="0">
                      <a:srgbClr val="FF0000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4025319" y="5317334"/>
                <a:ext cx="1483384" cy="0"/>
              </a:xfrm>
              <a:prstGeom prst="line">
                <a:avLst/>
              </a:prstGeom>
              <a:ln w="38100">
                <a:gradFill>
                  <a:gsLst>
                    <a:gs pos="0">
                      <a:schemeClr val="accent6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06807" y="4968438"/>
                <a:ext cx="1055105" cy="600089"/>
                <a:chOff x="2601582" y="2848856"/>
                <a:chExt cx="1266456" cy="72010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2601582" y="2848856"/>
                  <a:ext cx="1266456" cy="720107"/>
                  <a:chOff x="2601582" y="2848856"/>
                  <a:chExt cx="1266456" cy="720107"/>
                </a:xfrm>
              </p:grpSpPr>
              <p:pic>
                <p:nvPicPr>
                  <p:cNvPr id="88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01582" y="2848856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9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54815" y="2862378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2457" y="2875901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1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18235" y="2889423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6597" y="3021921"/>
                  <a:ext cx="409773" cy="460461"/>
                </a:xfrm>
                <a:prstGeom prst="rect">
                  <a:avLst/>
                </a:prstGeom>
              </p:spPr>
            </p:pic>
            <p:pic>
              <p:nvPicPr>
                <p:cNvPr id="87" name="Picture 86" descr="app icon.png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894012" y="3127461"/>
                  <a:ext cx="253762" cy="301539"/>
                </a:xfrm>
                <a:prstGeom prst="rect">
                  <a:avLst/>
                </a:prstGeom>
              </p:spPr>
            </p:pic>
          </p:grpSp>
          <p:sp>
            <p:nvSpPr>
              <p:cNvPr id="7" name="Rectangle 6"/>
              <p:cNvSpPr/>
              <p:nvPr/>
            </p:nvSpPr>
            <p:spPr bwMode="auto">
              <a:xfrm>
                <a:off x="1949963" y="1186132"/>
                <a:ext cx="2194560" cy="61264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4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CLOUD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8337080" y="1184524"/>
                <a:ext cx="2194560" cy="6126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4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ENTERPRISE</a:t>
                </a:r>
              </a:p>
            </p:txBody>
          </p:sp>
          <p:pic>
            <p:nvPicPr>
              <p:cNvPr id="97" name="Picture 2" descr="C:\Users\chrisw\Desktop\Cloud Services 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black">
              <a:xfrm>
                <a:off x="2391813" y="3891887"/>
                <a:ext cx="841094" cy="579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" descr="C:\Users\adi\Desktop\DVD_ART36\Artwork_Imagery\Icons - Illustrations\_ SUPER VISTA STYLE\serv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853" y="4133055"/>
                <a:ext cx="624673" cy="566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C:\Users\chrisw\Desktop\Cloud Services 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black">
              <a:xfrm>
                <a:off x="2364517" y="4822760"/>
                <a:ext cx="841094" cy="579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0" name="Group 99"/>
              <p:cNvGrpSpPr/>
              <p:nvPr/>
            </p:nvGrpSpPr>
            <p:grpSpPr>
              <a:xfrm>
                <a:off x="2678058" y="4957169"/>
                <a:ext cx="1055105" cy="600089"/>
                <a:chOff x="2601582" y="2848856"/>
                <a:chExt cx="1266456" cy="72010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601582" y="2848856"/>
                  <a:ext cx="1266456" cy="720107"/>
                  <a:chOff x="2601582" y="2848856"/>
                  <a:chExt cx="1266456" cy="720107"/>
                </a:xfrm>
              </p:grpSpPr>
              <p:pic>
                <p:nvPicPr>
                  <p:cNvPr id="104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01582" y="2848856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5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54815" y="2862378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2457" y="2875901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" name="Picture 3" descr="C:\Users\adi\Desktop\DVD_ART36\Artwork_Imagery\Icons - Illustrations\_ SUPER VISTA STYLE\serv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18235" y="2889423"/>
                    <a:ext cx="749803" cy="679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6597" y="3021921"/>
                  <a:ext cx="409773" cy="460461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app icon.png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894012" y="3127461"/>
                  <a:ext cx="253762" cy="30153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Rounded Rectangle 2"/>
          <p:cNvSpPr/>
          <p:nvPr/>
        </p:nvSpPr>
        <p:spPr bwMode="auto">
          <a:xfrm>
            <a:off x="818866" y="4259292"/>
            <a:ext cx="7429500" cy="2165503"/>
          </a:xfrm>
          <a:prstGeom prst="roundRect">
            <a:avLst/>
          </a:prstGeom>
          <a:noFill/>
          <a:ln>
            <a:solidFill>
              <a:srgbClr val="2D8FD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8" tIns="34285" rIns="68568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571084"/>
            <a:endParaRPr lang="en-US" sz="11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" y="47990"/>
            <a:ext cx="9180512" cy="1399032"/>
          </a:xfrm>
        </p:spPr>
        <p:txBody>
          <a:bodyPr>
            <a:no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Does Your App Need a Virtual Network?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14755"/>
            <a:ext cx="8003232" cy="485856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Persistent IP Address Requirements</a:t>
            </a:r>
          </a:p>
          <a:p>
            <a:pPr lvl="1"/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</a:rPr>
              <a:t>Virtual Machines deployed into a virtual network have an infinite DHCP </a:t>
            </a:r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lease</a:t>
            </a:r>
            <a:endParaRPr lang="en-US" sz="2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Hybrid On-Premises Cloud Apps</a:t>
            </a:r>
          </a:p>
          <a:p>
            <a:pPr lvl="1"/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</a:rPr>
              <a:t>Requirement for connectivity between your data center and the public </a:t>
            </a:r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cloud</a:t>
            </a:r>
            <a:endParaRPr lang="en-US" sz="29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Connectivity between cloud services. </a:t>
            </a:r>
          </a:p>
          <a:p>
            <a:pPr lvl="1"/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</a:rPr>
              <a:t>Deploying Active Directory in the Cloud or connecting a </a:t>
            </a:r>
            <a:r>
              <a:rPr lang="en-US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PaaS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</a:rPr>
              <a:t> to </a:t>
            </a:r>
            <a:r>
              <a:rPr lang="en-US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IaaS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Service</a:t>
            </a:r>
          </a:p>
          <a:p>
            <a:pPr lvl="1"/>
            <a:endParaRPr lang="en-US" sz="1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sz="3300" dirty="0">
                <a:solidFill>
                  <a:schemeClr val="bg1"/>
                </a:solidFill>
                <a:latin typeface="Calibri" panose="020F0502020204030204" pitchFamily="34" charset="0"/>
              </a:rPr>
              <a:t>Enterprise Identity and Access Control</a:t>
            </a:r>
          </a:p>
          <a:p>
            <a:pPr lvl="1"/>
            <a: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  <a:t>Manage identity and access control with on-premise resources </a:t>
            </a:r>
            <a:b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  <a:t>(on-premises Active Directory)</a:t>
            </a:r>
            <a:b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n-IE" sz="1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sz="3300" dirty="0">
                <a:solidFill>
                  <a:schemeClr val="bg1"/>
                </a:solidFill>
                <a:latin typeface="Calibri" panose="020F0502020204030204" pitchFamily="34" charset="0"/>
              </a:rPr>
              <a:t>Monitoring and Management</a:t>
            </a:r>
          </a:p>
          <a:p>
            <a:pPr lvl="1"/>
            <a: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  <a:t>Remote monitoring and trouble-shooting of  resources </a:t>
            </a:r>
            <a:b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IE" sz="2900" dirty="0">
                <a:solidFill>
                  <a:schemeClr val="bg1"/>
                </a:solidFill>
                <a:latin typeface="Calibri" panose="020F0502020204030204" pitchFamily="34" charset="0"/>
              </a:rPr>
              <a:t>running in Windows Azure</a:t>
            </a:r>
          </a:p>
          <a:p>
            <a:endParaRPr lang="en-US" sz="33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rc 52"/>
          <p:cNvSpPr/>
          <p:nvPr/>
        </p:nvSpPr>
        <p:spPr>
          <a:xfrm>
            <a:off x="2423689" y="1628800"/>
            <a:ext cx="5343308" cy="6869373"/>
          </a:xfrm>
          <a:prstGeom prst="arc">
            <a:avLst>
              <a:gd name="adj1" fmla="val 16170703"/>
              <a:gd name="adj2" fmla="val 3936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76152" tIns="38074" rIns="76152" bIns="38074" rtlCol="0" anchor="ctr"/>
          <a:lstStyle/>
          <a:p>
            <a:pPr algn="ctr" defTabSz="913903"/>
            <a:endParaRPr lang="en-US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20969977">
            <a:off x="6810128" y="4909751"/>
            <a:ext cx="949396" cy="675414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49" tIns="38074" rIns="76149" bIns="38074" numCol="1" rtlCol="0" anchor="ctr" anchorCtr="0" compatLnSpc="1">
            <a:prstTxWarp prst="textNoShape">
              <a:avLst/>
            </a:prstTxWarp>
          </a:bodyPr>
          <a:lstStyle/>
          <a:p>
            <a:pPr algn="ctr" defTabSz="761277"/>
            <a:endParaRPr lang="en-US" sz="1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7021494">
            <a:off x="4518771" y="2248109"/>
            <a:ext cx="1204635" cy="501194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49" tIns="38074" rIns="76149" bIns="38074" numCol="1" rtlCol="0" anchor="ctr" anchorCtr="0" compatLnSpc="1">
            <a:prstTxWarp prst="textNoShape">
              <a:avLst/>
            </a:prstTxWarp>
          </a:bodyPr>
          <a:lstStyle/>
          <a:p>
            <a:pPr algn="ctr" defTabSz="761277"/>
            <a:endParaRPr lang="en-US" sz="1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Cloud 55"/>
          <p:cNvSpPr/>
          <p:nvPr/>
        </p:nvSpPr>
        <p:spPr>
          <a:xfrm>
            <a:off x="5599838" y="1932740"/>
            <a:ext cx="2554973" cy="2263973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3458" tIns="31729" rIns="63458" bIns="31729" rtlCol="0" anchor="ctr"/>
          <a:lstStyle/>
          <a:p>
            <a:pPr algn="ctr" defTabSz="761528"/>
            <a:endParaRPr lang="en-US" sz="15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138641" y="3243307"/>
            <a:ext cx="282773" cy="579302"/>
            <a:chOff x="11505208" y="3951642"/>
            <a:chExt cx="452436" cy="695162"/>
          </a:xfrm>
          <a:effectLst/>
        </p:grpSpPr>
        <p:sp>
          <p:nvSpPr>
            <p:cNvPr id="58" name="tower"/>
            <p:cNvSpPr>
              <a:spLocks noEditPoints="1" noChangeArrowheads="1"/>
            </p:cNvSpPr>
            <p:nvPr/>
          </p:nvSpPr>
          <p:spPr bwMode="auto">
            <a:xfrm>
              <a:off x="11505208" y="395164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tower"/>
            <p:cNvSpPr>
              <a:spLocks noEditPoints="1" noChangeArrowheads="1"/>
            </p:cNvSpPr>
            <p:nvPr/>
          </p:nvSpPr>
          <p:spPr bwMode="auto">
            <a:xfrm>
              <a:off x="11739104" y="3951642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tower"/>
            <p:cNvSpPr>
              <a:spLocks noEditPoints="1" noChangeArrowheads="1"/>
            </p:cNvSpPr>
            <p:nvPr/>
          </p:nvSpPr>
          <p:spPr bwMode="auto">
            <a:xfrm>
              <a:off x="11520564" y="418336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tower"/>
            <p:cNvSpPr>
              <a:spLocks noEditPoints="1" noChangeArrowheads="1"/>
            </p:cNvSpPr>
            <p:nvPr/>
          </p:nvSpPr>
          <p:spPr bwMode="auto">
            <a:xfrm>
              <a:off x="11727012" y="4183362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93079" y="2329965"/>
            <a:ext cx="365938" cy="579303"/>
            <a:chOff x="10906857" y="2903693"/>
            <a:chExt cx="585500" cy="695163"/>
          </a:xfrm>
          <a:effectLst/>
        </p:grpSpPr>
        <p:sp>
          <p:nvSpPr>
            <p:cNvPr id="63" name="tower"/>
            <p:cNvSpPr>
              <a:spLocks noEditPoints="1" noChangeArrowheads="1"/>
            </p:cNvSpPr>
            <p:nvPr/>
          </p:nvSpPr>
          <p:spPr bwMode="auto">
            <a:xfrm>
              <a:off x="10906857" y="2903694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tower"/>
            <p:cNvSpPr>
              <a:spLocks noEditPoints="1" noChangeArrowheads="1"/>
            </p:cNvSpPr>
            <p:nvPr/>
          </p:nvSpPr>
          <p:spPr bwMode="auto">
            <a:xfrm>
              <a:off x="11140753" y="290369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tower"/>
            <p:cNvSpPr>
              <a:spLocks noEditPoints="1" noChangeArrowheads="1"/>
            </p:cNvSpPr>
            <p:nvPr/>
          </p:nvSpPr>
          <p:spPr bwMode="auto">
            <a:xfrm>
              <a:off x="10922213" y="3135414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tower"/>
            <p:cNvSpPr>
              <a:spLocks noEditPoints="1" noChangeArrowheads="1"/>
            </p:cNvSpPr>
            <p:nvPr/>
          </p:nvSpPr>
          <p:spPr bwMode="auto">
            <a:xfrm>
              <a:off x="11128662" y="313541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tower"/>
            <p:cNvSpPr>
              <a:spLocks noEditPoints="1" noChangeArrowheads="1"/>
            </p:cNvSpPr>
            <p:nvPr/>
          </p:nvSpPr>
          <p:spPr bwMode="auto">
            <a:xfrm>
              <a:off x="11258461" y="2903695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tower"/>
            <p:cNvSpPr>
              <a:spLocks noEditPoints="1" noChangeArrowheads="1"/>
            </p:cNvSpPr>
            <p:nvPr/>
          </p:nvSpPr>
          <p:spPr bwMode="auto">
            <a:xfrm>
              <a:off x="11273817" y="3135415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06403" y="2349813"/>
            <a:ext cx="424013" cy="588057"/>
            <a:chOff x="9613174" y="2464386"/>
            <a:chExt cx="678420" cy="705668"/>
          </a:xfrm>
          <a:effectLst/>
        </p:grpSpPr>
        <p:sp>
          <p:nvSpPr>
            <p:cNvPr id="70" name="tower"/>
            <p:cNvSpPr>
              <a:spLocks noEditPoints="1" noChangeArrowheads="1"/>
            </p:cNvSpPr>
            <p:nvPr/>
          </p:nvSpPr>
          <p:spPr bwMode="auto">
            <a:xfrm>
              <a:off x="9839158" y="2464387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tower"/>
            <p:cNvSpPr>
              <a:spLocks noEditPoints="1" noChangeArrowheads="1"/>
            </p:cNvSpPr>
            <p:nvPr/>
          </p:nvSpPr>
          <p:spPr bwMode="auto">
            <a:xfrm>
              <a:off x="10073054" y="2464386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tower"/>
            <p:cNvSpPr>
              <a:spLocks noEditPoints="1" noChangeArrowheads="1"/>
            </p:cNvSpPr>
            <p:nvPr/>
          </p:nvSpPr>
          <p:spPr bwMode="auto">
            <a:xfrm>
              <a:off x="9854514" y="2696107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tower"/>
            <p:cNvSpPr>
              <a:spLocks noEditPoints="1" noChangeArrowheads="1"/>
            </p:cNvSpPr>
            <p:nvPr/>
          </p:nvSpPr>
          <p:spPr bwMode="auto">
            <a:xfrm>
              <a:off x="10060963" y="2696106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tower"/>
            <p:cNvSpPr>
              <a:spLocks noEditPoints="1" noChangeArrowheads="1"/>
            </p:cNvSpPr>
            <p:nvPr/>
          </p:nvSpPr>
          <p:spPr bwMode="auto">
            <a:xfrm>
              <a:off x="9613174" y="247489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tower"/>
            <p:cNvSpPr>
              <a:spLocks noEditPoints="1" noChangeArrowheads="1"/>
            </p:cNvSpPr>
            <p:nvPr/>
          </p:nvSpPr>
          <p:spPr bwMode="auto">
            <a:xfrm>
              <a:off x="9628530" y="2706613"/>
              <a:ext cx="218540" cy="46344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03"/>
              <a:endParaRPr lang="en-US" sz="17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451045" y="4239720"/>
            <a:ext cx="1729697" cy="51294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6152" tIns="38074" rIns="76152" bIns="38074" rtlCol="0">
            <a:spAutoFit/>
          </a:bodyPr>
          <a:lstStyle/>
          <a:p>
            <a:pPr defTabSz="761528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Subnets in </a:t>
            </a:r>
            <a:b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Windows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Azure</a:t>
            </a:r>
          </a:p>
        </p:txBody>
      </p:sp>
      <p:cxnSp>
        <p:nvCxnSpPr>
          <p:cNvPr id="77" name="Straight Connector 76"/>
          <p:cNvCxnSpPr>
            <a:stCxn id="72" idx="7"/>
          </p:cNvCxnSpPr>
          <p:nvPr/>
        </p:nvCxnSpPr>
        <p:spPr>
          <a:xfrm>
            <a:off x="6224079" y="2929116"/>
            <a:ext cx="0" cy="7003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1" idx="1"/>
            <a:endCxn id="65" idx="8"/>
          </p:cNvCxnSpPr>
          <p:nvPr/>
        </p:nvCxnSpPr>
        <p:spPr>
          <a:xfrm flipV="1">
            <a:off x="6320445" y="2909266"/>
            <a:ext cx="682232" cy="652914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56566" y="3657201"/>
            <a:ext cx="575143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irect Access Storage 79"/>
          <p:cNvSpPr/>
          <p:nvPr/>
        </p:nvSpPr>
        <p:spPr bwMode="auto">
          <a:xfrm rot="19874717">
            <a:off x="5779864" y="4023393"/>
            <a:ext cx="414638" cy="45719"/>
          </a:xfrm>
          <a:prstGeom prst="flowChartMagneticDrum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49" tIns="38074" rIns="76149" bIns="38074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761277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207"/>
          <p:cNvSpPr>
            <a:spLocks noEditPoints="1"/>
          </p:cNvSpPr>
          <p:nvPr/>
        </p:nvSpPr>
        <p:spPr bwMode="black">
          <a:xfrm>
            <a:off x="5935863" y="3560078"/>
            <a:ext cx="691038" cy="417927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defTabSz="913903"/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568813" y="3473629"/>
            <a:ext cx="4342851" cy="4792815"/>
            <a:chOff x="4303989" y="2995351"/>
            <a:chExt cx="5788960" cy="4792815"/>
          </a:xfrm>
          <a:effectLst/>
        </p:grpSpPr>
        <p:grpSp>
          <p:nvGrpSpPr>
            <p:cNvPr id="83" name="Group 82"/>
            <p:cNvGrpSpPr/>
            <p:nvPr/>
          </p:nvGrpSpPr>
          <p:grpSpPr>
            <a:xfrm>
              <a:off x="7137384" y="4582141"/>
              <a:ext cx="669859" cy="579303"/>
              <a:chOff x="3234896" y="3904424"/>
              <a:chExt cx="804040" cy="6951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tower"/>
              <p:cNvSpPr>
                <a:spLocks noEditPoints="1" noChangeArrowheads="1"/>
              </p:cNvSpPr>
              <p:nvPr/>
            </p:nvSpPr>
            <p:spPr bwMode="auto">
              <a:xfrm>
                <a:off x="3234896" y="3904425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tower"/>
              <p:cNvSpPr>
                <a:spLocks noEditPoints="1" noChangeArrowheads="1"/>
              </p:cNvSpPr>
              <p:nvPr/>
            </p:nvSpPr>
            <p:spPr bwMode="auto">
              <a:xfrm>
                <a:off x="3468792" y="3904424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tower"/>
              <p:cNvSpPr>
                <a:spLocks noEditPoints="1" noChangeArrowheads="1"/>
              </p:cNvSpPr>
              <p:nvPr/>
            </p:nvSpPr>
            <p:spPr bwMode="auto">
              <a:xfrm>
                <a:off x="3250252" y="4136145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tower"/>
              <p:cNvSpPr>
                <a:spLocks noEditPoints="1" noChangeArrowheads="1"/>
              </p:cNvSpPr>
              <p:nvPr/>
            </p:nvSpPr>
            <p:spPr bwMode="auto">
              <a:xfrm>
                <a:off x="3456701" y="4136144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tower"/>
              <p:cNvSpPr>
                <a:spLocks noEditPoints="1" noChangeArrowheads="1"/>
              </p:cNvSpPr>
              <p:nvPr/>
            </p:nvSpPr>
            <p:spPr bwMode="auto">
              <a:xfrm>
                <a:off x="3586500" y="3904426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tower"/>
              <p:cNvSpPr>
                <a:spLocks noEditPoints="1" noChangeArrowheads="1"/>
              </p:cNvSpPr>
              <p:nvPr/>
            </p:nvSpPr>
            <p:spPr bwMode="auto">
              <a:xfrm>
                <a:off x="3820396" y="3904425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tower"/>
              <p:cNvSpPr>
                <a:spLocks noEditPoints="1" noChangeArrowheads="1"/>
              </p:cNvSpPr>
              <p:nvPr/>
            </p:nvSpPr>
            <p:spPr bwMode="auto">
              <a:xfrm>
                <a:off x="3601856" y="4136146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6" name="tower"/>
              <p:cNvSpPr>
                <a:spLocks noEditPoints="1" noChangeArrowheads="1"/>
              </p:cNvSpPr>
              <p:nvPr/>
            </p:nvSpPr>
            <p:spPr bwMode="auto">
              <a:xfrm>
                <a:off x="3808305" y="4136145"/>
                <a:ext cx="218540" cy="463441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903"/>
                <a:endParaRPr lang="en-US" sz="17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303989" y="2995351"/>
              <a:ext cx="5788960" cy="4792815"/>
              <a:chOff x="4303989" y="2995351"/>
              <a:chExt cx="5788960" cy="479281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081675" y="5391758"/>
                <a:ext cx="2011274" cy="218008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defTabSz="761528"/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On-premise subnets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4303989" y="2995351"/>
                <a:ext cx="5231984" cy="4792815"/>
                <a:chOff x="4303989" y="2995351"/>
                <a:chExt cx="5231984" cy="4792815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7121893" y="3568825"/>
                  <a:ext cx="376932" cy="579302"/>
                  <a:chOff x="3341266" y="2592264"/>
                  <a:chExt cx="452436" cy="69516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5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3341266" y="2592265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3575162" y="2592264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3356622" y="2823985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3563071" y="2823984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  <a:effectLst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8314502" y="4567271"/>
                  <a:ext cx="669859" cy="579303"/>
                  <a:chOff x="4614286" y="3865578"/>
                  <a:chExt cx="804040" cy="695163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7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614286" y="3865579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98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848182" y="3865578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99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629642" y="4097299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0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836091" y="4097298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965890" y="3865580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5199786" y="3865579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4981246" y="4097300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tower"/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5187695" y="4097299"/>
                    <a:ext cx="218540" cy="463441"/>
                  </a:xfrm>
                  <a:custGeom>
                    <a:avLst/>
                    <a:gdLst>
                      <a:gd name="T0" fmla="*/ 0 w 21600"/>
                      <a:gd name="T1" fmla="*/ 2184 h 21600"/>
                      <a:gd name="T2" fmla="*/ 6664 w 21600"/>
                      <a:gd name="T3" fmla="*/ 0 h 21600"/>
                      <a:gd name="T4" fmla="*/ 10800 w 21600"/>
                      <a:gd name="T5" fmla="*/ 0 h 21600"/>
                      <a:gd name="T6" fmla="*/ 21600 w 21600"/>
                      <a:gd name="T7" fmla="*/ 0 h 21600"/>
                      <a:gd name="T8" fmla="*/ 21600 w 21600"/>
                      <a:gd name="T9" fmla="*/ 11649 h 21600"/>
                      <a:gd name="T10" fmla="*/ 21600 w 21600"/>
                      <a:gd name="T11" fmla="*/ 19416 h 21600"/>
                      <a:gd name="T12" fmla="*/ 15166 w 21600"/>
                      <a:gd name="T13" fmla="*/ 21600 h 21600"/>
                      <a:gd name="T14" fmla="*/ 10570 w 21600"/>
                      <a:gd name="T15" fmla="*/ 21600 h 21600"/>
                      <a:gd name="T16" fmla="*/ 0 w 21600"/>
                      <a:gd name="T17" fmla="*/ 21600 h 21600"/>
                      <a:gd name="T18" fmla="*/ 0 w 21600"/>
                      <a:gd name="T19" fmla="*/ 11528 h 21600"/>
                      <a:gd name="T20" fmla="*/ 459 w 21600"/>
                      <a:gd name="T21" fmla="*/ 22540 h 21600"/>
                      <a:gd name="T22" fmla="*/ 21485 w 21600"/>
                      <a:gd name="T23" fmla="*/ 270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21600" h="21600" extrusionOk="0">
                        <a:moveTo>
                          <a:pt x="0" y="2184"/>
                        </a:moveTo>
                        <a:lnTo>
                          <a:pt x="6664" y="0"/>
                        </a:lnTo>
                        <a:lnTo>
                          <a:pt x="10800" y="0"/>
                        </a:lnTo>
                        <a:lnTo>
                          <a:pt x="21600" y="0"/>
                        </a:lnTo>
                        <a:lnTo>
                          <a:pt x="21600" y="11649"/>
                        </a:lnTo>
                        <a:lnTo>
                          <a:pt x="21600" y="19416"/>
                        </a:lnTo>
                        <a:lnTo>
                          <a:pt x="15166" y="21600"/>
                        </a:lnTo>
                        <a:lnTo>
                          <a:pt x="10570" y="21600"/>
                        </a:lnTo>
                        <a:lnTo>
                          <a:pt x="0" y="21600"/>
                        </a:lnTo>
                        <a:lnTo>
                          <a:pt x="0" y="11528"/>
                        </a:lnTo>
                        <a:lnTo>
                          <a:pt x="0" y="2184"/>
                        </a:lnTo>
                        <a:close/>
                      </a:path>
                      <a:path w="21600" h="21600" extrusionOk="0">
                        <a:moveTo>
                          <a:pt x="0" y="2184"/>
                        </a:moveTo>
                        <a:lnTo>
                          <a:pt x="0" y="2184"/>
                        </a:lnTo>
                        <a:lnTo>
                          <a:pt x="14706" y="2184"/>
                        </a:lnTo>
                        <a:lnTo>
                          <a:pt x="21600" y="0"/>
                        </a:lnTo>
                        <a:moveTo>
                          <a:pt x="0" y="2184"/>
                        </a:moveTo>
                        <a:lnTo>
                          <a:pt x="14706" y="2184"/>
                        </a:lnTo>
                        <a:lnTo>
                          <a:pt x="14706" y="5339"/>
                        </a:lnTo>
                        <a:lnTo>
                          <a:pt x="14706" y="17474"/>
                        </a:lnTo>
                        <a:lnTo>
                          <a:pt x="14706" y="21600"/>
                        </a:lnTo>
                        <a:moveTo>
                          <a:pt x="1149" y="3034"/>
                        </a:moveTo>
                        <a:lnTo>
                          <a:pt x="13328" y="3034"/>
                        </a:lnTo>
                        <a:lnTo>
                          <a:pt x="13328" y="3519"/>
                        </a:lnTo>
                        <a:lnTo>
                          <a:pt x="1149" y="3519"/>
                        </a:lnTo>
                        <a:lnTo>
                          <a:pt x="1149" y="3034"/>
                        </a:lnTo>
                        <a:moveTo>
                          <a:pt x="1149" y="4490"/>
                        </a:moveTo>
                        <a:lnTo>
                          <a:pt x="13328" y="4490"/>
                        </a:lnTo>
                        <a:lnTo>
                          <a:pt x="13328" y="4854"/>
                        </a:lnTo>
                        <a:lnTo>
                          <a:pt x="1149" y="4854"/>
                        </a:lnTo>
                        <a:lnTo>
                          <a:pt x="1149" y="4490"/>
                        </a:lnTo>
                        <a:moveTo>
                          <a:pt x="1149" y="5946"/>
                        </a:moveTo>
                        <a:lnTo>
                          <a:pt x="13328" y="5946"/>
                        </a:lnTo>
                        <a:lnTo>
                          <a:pt x="13328" y="6310"/>
                        </a:lnTo>
                        <a:lnTo>
                          <a:pt x="1149" y="6310"/>
                        </a:lnTo>
                        <a:lnTo>
                          <a:pt x="1149" y="5946"/>
                        </a:lnTo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89" name="Straight Connector 88"/>
                <p:cNvCxnSpPr>
                  <a:stCxn id="106" idx="4"/>
                </p:cNvCxnSpPr>
                <p:nvPr/>
              </p:nvCxnSpPr>
              <p:spPr>
                <a:xfrm flipV="1">
                  <a:off x="7498825" y="3761927"/>
                  <a:ext cx="515309" cy="15179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7559989" y="4018047"/>
                  <a:ext cx="731827" cy="549226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98" idx="0"/>
                </p:cNvCxnSpPr>
                <p:nvPr/>
              </p:nvCxnSpPr>
              <p:spPr>
                <a:xfrm flipV="1">
                  <a:off x="8509364" y="4124988"/>
                  <a:ext cx="0" cy="481333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4303989" y="2995351"/>
                  <a:ext cx="5231984" cy="4792815"/>
                  <a:chOff x="4209393" y="2995351"/>
                  <a:chExt cx="5231984" cy="4792815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6794938" y="2995351"/>
                    <a:ext cx="17694" cy="2380693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6812632" y="5370783"/>
                    <a:ext cx="2628745" cy="526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Arc 95"/>
                  <p:cNvSpPr/>
                  <p:nvPr/>
                </p:nvSpPr>
                <p:spPr>
                  <a:xfrm>
                    <a:off x="4209393" y="2995351"/>
                    <a:ext cx="5194760" cy="4792815"/>
                  </a:xfrm>
                  <a:prstGeom prst="arc">
                    <a:avLst/>
                  </a:prstGeom>
                  <a:ln w="28575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913903"/>
                    <a:endParaRPr lang="en-US" sz="17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3" name="Freeform 207"/>
                <p:cNvSpPr>
                  <a:spLocks noEditPoints="1"/>
                </p:cNvSpPr>
                <p:nvPr/>
              </p:nvSpPr>
              <p:spPr bwMode="black">
                <a:xfrm>
                  <a:off x="7905265" y="3640299"/>
                  <a:ext cx="921144" cy="417927"/>
                </a:xfrm>
                <a:custGeom>
                  <a:avLst/>
                  <a:gdLst>
                    <a:gd name="T0" fmla="*/ 1583 w 1601"/>
                    <a:gd name="T1" fmla="*/ 409 h 1191"/>
                    <a:gd name="T2" fmla="*/ 891 w 1601"/>
                    <a:gd name="T3" fmla="*/ 6 h 1191"/>
                    <a:gd name="T4" fmla="*/ 841 w 1601"/>
                    <a:gd name="T5" fmla="*/ 6 h 1191"/>
                    <a:gd name="T6" fmla="*/ 861 w 1601"/>
                    <a:gd name="T7" fmla="*/ 834 h 1191"/>
                    <a:gd name="T8" fmla="*/ 596 w 1601"/>
                    <a:gd name="T9" fmla="*/ 987 h 1191"/>
                    <a:gd name="T10" fmla="*/ 148 w 1601"/>
                    <a:gd name="T11" fmla="*/ 797 h 1191"/>
                    <a:gd name="T12" fmla="*/ 200 w 1601"/>
                    <a:gd name="T13" fmla="*/ 762 h 1191"/>
                    <a:gd name="T14" fmla="*/ 886 w 1601"/>
                    <a:gd name="T15" fmla="*/ 1163 h 1191"/>
                    <a:gd name="T16" fmla="*/ 853 w 1601"/>
                    <a:gd name="T17" fmla="*/ 1191 h 1191"/>
                    <a:gd name="T18" fmla="*/ 677 w 1601"/>
                    <a:gd name="T19" fmla="*/ 1097 h 1191"/>
                    <a:gd name="T20" fmla="*/ 730 w 1601"/>
                    <a:gd name="T21" fmla="*/ 1062 h 1191"/>
                    <a:gd name="T22" fmla="*/ 831 w 1601"/>
                    <a:gd name="T23" fmla="*/ 926 h 1191"/>
                    <a:gd name="T24" fmla="*/ 56 w 1601"/>
                    <a:gd name="T25" fmla="*/ 679 h 1191"/>
                    <a:gd name="T26" fmla="*/ 66 w 1601"/>
                    <a:gd name="T27" fmla="*/ 687 h 1191"/>
                    <a:gd name="T28" fmla="*/ 27 w 1601"/>
                    <a:gd name="T29" fmla="*/ 728 h 1191"/>
                    <a:gd name="T30" fmla="*/ 0 w 1601"/>
                    <a:gd name="T31" fmla="*/ 691 h 1191"/>
                    <a:gd name="T32" fmla="*/ 17 w 1601"/>
                    <a:gd name="T33" fmla="*/ 416 h 1191"/>
                    <a:gd name="T34" fmla="*/ 96 w 1601"/>
                    <a:gd name="T35" fmla="*/ 442 h 1191"/>
                    <a:gd name="T36" fmla="*/ 877 w 1601"/>
                    <a:gd name="T37" fmla="*/ 881 h 1191"/>
                    <a:gd name="T38" fmla="*/ 1600 w 1601"/>
                    <a:gd name="T39" fmla="*/ 438 h 1191"/>
                    <a:gd name="T40" fmla="*/ 1601 w 1601"/>
                    <a:gd name="T41" fmla="*/ 669 h 1191"/>
                    <a:gd name="T42" fmla="*/ 919 w 1601"/>
                    <a:gd name="T43" fmla="*/ 1087 h 1191"/>
                    <a:gd name="T44" fmla="*/ 894 w 1601"/>
                    <a:gd name="T45" fmla="*/ 853 h 1191"/>
                    <a:gd name="T46" fmla="*/ 525 w 1601"/>
                    <a:gd name="T47" fmla="*/ 886 h 1191"/>
                    <a:gd name="T48" fmla="*/ 316 w 1601"/>
                    <a:gd name="T49" fmla="*/ 770 h 1191"/>
                    <a:gd name="T50" fmla="*/ 300 w 1601"/>
                    <a:gd name="T51" fmla="*/ 721 h 1191"/>
                    <a:gd name="T52" fmla="*/ 523 w 1601"/>
                    <a:gd name="T53" fmla="*/ 822 h 1191"/>
                    <a:gd name="T54" fmla="*/ 539 w 1601"/>
                    <a:gd name="T55" fmla="*/ 870 h 1191"/>
                    <a:gd name="T56" fmla="*/ 712 w 1601"/>
                    <a:gd name="T57" fmla="*/ 1033 h 1191"/>
                    <a:gd name="T58" fmla="*/ 648 w 1601"/>
                    <a:gd name="T59" fmla="*/ 1091 h 1191"/>
                    <a:gd name="T60" fmla="*/ 617 w 1601"/>
                    <a:gd name="T61" fmla="*/ 1070 h 1191"/>
                    <a:gd name="T62" fmla="*/ 625 w 1601"/>
                    <a:gd name="T63" fmla="*/ 914 h 1191"/>
                    <a:gd name="T64" fmla="*/ 712 w 1601"/>
                    <a:gd name="T65" fmla="*/ 885 h 1191"/>
                    <a:gd name="T66" fmla="*/ 708 w 1601"/>
                    <a:gd name="T67" fmla="*/ 909 h 1191"/>
                    <a:gd name="T68" fmla="*/ 659 w 1601"/>
                    <a:gd name="T69" fmla="*/ 1044 h 1191"/>
                    <a:gd name="T70" fmla="*/ 712 w 1601"/>
                    <a:gd name="T71" fmla="*/ 1033 h 1191"/>
                    <a:gd name="T72" fmla="*/ 177 w 1601"/>
                    <a:gd name="T73" fmla="*/ 756 h 1191"/>
                    <a:gd name="T74" fmla="*/ 92 w 1601"/>
                    <a:gd name="T75" fmla="*/ 786 h 1191"/>
                    <a:gd name="T76" fmla="*/ 86 w 1601"/>
                    <a:gd name="T77" fmla="*/ 632 h 1191"/>
                    <a:gd name="T78" fmla="*/ 154 w 1601"/>
                    <a:gd name="T79" fmla="*/ 580 h 1191"/>
                    <a:gd name="T80" fmla="*/ 181 w 1601"/>
                    <a:gd name="T81" fmla="*/ 585 h 1191"/>
                    <a:gd name="T82" fmla="*/ 129 w 1601"/>
                    <a:gd name="T83" fmla="*/ 637 h 1191"/>
                    <a:gd name="T84" fmla="*/ 154 w 1601"/>
                    <a:gd name="T85" fmla="*/ 729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601" h="1191">
                      <a:moveTo>
                        <a:pt x="861" y="834"/>
                      </a:moveTo>
                      <a:cubicBezTo>
                        <a:pt x="1583" y="409"/>
                        <a:pt x="1583" y="409"/>
                        <a:pt x="1583" y="409"/>
                      </a:cubicBezTo>
                      <a:cubicBezTo>
                        <a:pt x="1581" y="407"/>
                        <a:pt x="1579" y="406"/>
                        <a:pt x="1576" y="404"/>
                      </a:cubicBezTo>
                      <a:cubicBezTo>
                        <a:pt x="891" y="6"/>
                        <a:pt x="891" y="6"/>
                        <a:pt x="891" y="6"/>
                      </a:cubicBezTo>
                      <a:cubicBezTo>
                        <a:pt x="884" y="2"/>
                        <a:pt x="875" y="0"/>
                        <a:pt x="866" y="0"/>
                      </a:cubicBezTo>
                      <a:cubicBezTo>
                        <a:pt x="857" y="0"/>
                        <a:pt x="848" y="2"/>
                        <a:pt x="841" y="6"/>
                      </a:cubicBezTo>
                      <a:cubicBezTo>
                        <a:pt x="130" y="422"/>
                        <a:pt x="130" y="422"/>
                        <a:pt x="130" y="422"/>
                      </a:cubicBezTo>
                      <a:lnTo>
                        <a:pt x="861" y="834"/>
                      </a:lnTo>
                      <a:close/>
                      <a:moveTo>
                        <a:pt x="200" y="762"/>
                      </a:moveTo>
                      <a:cubicBezTo>
                        <a:pt x="596" y="987"/>
                        <a:pt x="596" y="987"/>
                        <a:pt x="596" y="987"/>
                      </a:cubicBezTo>
                      <a:cubicBezTo>
                        <a:pt x="596" y="1051"/>
                        <a:pt x="596" y="1051"/>
                        <a:pt x="596" y="1051"/>
                      </a:cubicBezTo>
                      <a:cubicBezTo>
                        <a:pt x="148" y="797"/>
                        <a:pt x="148" y="797"/>
                        <a:pt x="148" y="797"/>
                      </a:cubicBezTo>
                      <a:cubicBezTo>
                        <a:pt x="188" y="773"/>
                        <a:pt x="188" y="773"/>
                        <a:pt x="188" y="773"/>
                      </a:cubicBezTo>
                      <a:cubicBezTo>
                        <a:pt x="192" y="771"/>
                        <a:pt x="197" y="767"/>
                        <a:pt x="200" y="762"/>
                      </a:cubicBezTo>
                      <a:close/>
                      <a:moveTo>
                        <a:pt x="886" y="897"/>
                      </a:moveTo>
                      <a:cubicBezTo>
                        <a:pt x="886" y="1163"/>
                        <a:pt x="886" y="1163"/>
                        <a:pt x="886" y="1163"/>
                      </a:cubicBezTo>
                      <a:cubicBezTo>
                        <a:pt x="884" y="1173"/>
                        <a:pt x="878" y="1182"/>
                        <a:pt x="870" y="1187"/>
                      </a:cubicBezTo>
                      <a:cubicBezTo>
                        <a:pt x="865" y="1190"/>
                        <a:pt x="859" y="1191"/>
                        <a:pt x="853" y="1191"/>
                      </a:cubicBezTo>
                      <a:cubicBezTo>
                        <a:pt x="847" y="1191"/>
                        <a:pt x="840" y="1190"/>
                        <a:pt x="834" y="1186"/>
                      </a:cubicBezTo>
                      <a:cubicBezTo>
                        <a:pt x="677" y="1097"/>
                        <a:pt x="677" y="1097"/>
                        <a:pt x="677" y="1097"/>
                      </a:cubicBezTo>
                      <a:cubicBezTo>
                        <a:pt x="718" y="1073"/>
                        <a:pt x="718" y="1073"/>
                        <a:pt x="718" y="1073"/>
                      </a:cubicBezTo>
                      <a:cubicBezTo>
                        <a:pt x="723" y="1071"/>
                        <a:pt x="727" y="1067"/>
                        <a:pt x="730" y="1062"/>
                      </a:cubicBezTo>
                      <a:cubicBezTo>
                        <a:pt x="831" y="1120"/>
                        <a:pt x="831" y="1120"/>
                        <a:pt x="831" y="1120"/>
                      </a:cubicBezTo>
                      <a:cubicBezTo>
                        <a:pt x="831" y="926"/>
                        <a:pt x="831" y="926"/>
                        <a:pt x="831" y="926"/>
                      </a:cubicBezTo>
                      <a:cubicBezTo>
                        <a:pt x="56" y="483"/>
                        <a:pt x="56" y="483"/>
                        <a:pt x="56" y="483"/>
                      </a:cubicBezTo>
                      <a:cubicBezTo>
                        <a:pt x="56" y="679"/>
                        <a:pt x="56" y="679"/>
                        <a:pt x="56" y="679"/>
                      </a:cubicBezTo>
                      <a:cubicBezTo>
                        <a:pt x="57" y="681"/>
                        <a:pt x="57" y="681"/>
                        <a:pt x="57" y="681"/>
                      </a:cubicBezTo>
                      <a:cubicBezTo>
                        <a:pt x="66" y="687"/>
                        <a:pt x="66" y="687"/>
                        <a:pt x="66" y="687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27" y="728"/>
                        <a:pt x="27" y="728"/>
                        <a:pt x="27" y="728"/>
                      </a:cubicBezTo>
                      <a:cubicBezTo>
                        <a:pt x="4" y="710"/>
                        <a:pt x="4" y="710"/>
                        <a:pt x="4" y="710"/>
                      </a:cubicBezTo>
                      <a:cubicBezTo>
                        <a:pt x="0" y="691"/>
                        <a:pt x="0" y="691"/>
                        <a:pt x="0" y="691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cubicBezTo>
                        <a:pt x="0" y="434"/>
                        <a:pt x="6" y="423"/>
                        <a:pt x="17" y="416"/>
                      </a:cubicBezTo>
                      <a:cubicBezTo>
                        <a:pt x="28" y="410"/>
                        <a:pt x="41" y="410"/>
                        <a:pt x="53" y="417"/>
                      </a:cubicBezTo>
                      <a:cubicBezTo>
                        <a:pt x="96" y="442"/>
                        <a:pt x="96" y="442"/>
                        <a:pt x="96" y="442"/>
                      </a:cubicBezTo>
                      <a:cubicBezTo>
                        <a:pt x="97" y="441"/>
                        <a:pt x="97" y="441"/>
                        <a:pt x="97" y="441"/>
                      </a:cubicBezTo>
                      <a:cubicBezTo>
                        <a:pt x="877" y="881"/>
                        <a:pt x="877" y="881"/>
                        <a:pt x="877" y="881"/>
                      </a:cubicBezTo>
                      <a:cubicBezTo>
                        <a:pt x="881" y="883"/>
                        <a:pt x="886" y="892"/>
                        <a:pt x="886" y="897"/>
                      </a:cubicBezTo>
                      <a:close/>
                      <a:moveTo>
                        <a:pt x="1600" y="438"/>
                      </a:moveTo>
                      <a:cubicBezTo>
                        <a:pt x="1601" y="441"/>
                        <a:pt x="1601" y="444"/>
                        <a:pt x="1601" y="448"/>
                      </a:cubicBezTo>
                      <a:cubicBezTo>
                        <a:pt x="1601" y="669"/>
                        <a:pt x="1601" y="669"/>
                        <a:pt x="1601" y="669"/>
                      </a:cubicBezTo>
                      <a:cubicBezTo>
                        <a:pt x="1601" y="686"/>
                        <a:pt x="1591" y="704"/>
                        <a:pt x="1576" y="712"/>
                      </a:cubicBezTo>
                      <a:cubicBezTo>
                        <a:pt x="919" y="1087"/>
                        <a:pt x="919" y="1087"/>
                        <a:pt x="919" y="1087"/>
                      </a:cubicBezTo>
                      <a:cubicBezTo>
                        <a:pt x="919" y="897"/>
                        <a:pt x="919" y="897"/>
                        <a:pt x="919" y="897"/>
                      </a:cubicBezTo>
                      <a:cubicBezTo>
                        <a:pt x="919" y="880"/>
                        <a:pt x="909" y="862"/>
                        <a:pt x="894" y="853"/>
                      </a:cubicBezTo>
                      <a:lnTo>
                        <a:pt x="1600" y="438"/>
                      </a:lnTo>
                      <a:close/>
                      <a:moveTo>
                        <a:pt x="525" y="886"/>
                      </a:moveTo>
                      <a:cubicBezTo>
                        <a:pt x="522" y="886"/>
                        <a:pt x="519" y="885"/>
                        <a:pt x="516" y="884"/>
                      </a:cubicBezTo>
                      <a:cubicBezTo>
                        <a:pt x="316" y="770"/>
                        <a:pt x="316" y="770"/>
                        <a:pt x="316" y="770"/>
                      </a:cubicBezTo>
                      <a:cubicBezTo>
                        <a:pt x="307" y="765"/>
                        <a:pt x="300" y="753"/>
                        <a:pt x="300" y="742"/>
                      </a:cubicBezTo>
                      <a:cubicBezTo>
                        <a:pt x="300" y="721"/>
                        <a:pt x="300" y="721"/>
                        <a:pt x="300" y="721"/>
                      </a:cubicBezTo>
                      <a:cubicBezTo>
                        <a:pt x="300" y="708"/>
                        <a:pt x="311" y="701"/>
                        <a:pt x="323" y="708"/>
                      </a:cubicBezTo>
                      <a:cubicBezTo>
                        <a:pt x="523" y="822"/>
                        <a:pt x="523" y="822"/>
                        <a:pt x="523" y="822"/>
                      </a:cubicBezTo>
                      <a:cubicBezTo>
                        <a:pt x="532" y="827"/>
                        <a:pt x="539" y="839"/>
                        <a:pt x="539" y="849"/>
                      </a:cubicBezTo>
                      <a:cubicBezTo>
                        <a:pt x="539" y="870"/>
                        <a:pt x="539" y="870"/>
                        <a:pt x="539" y="870"/>
                      </a:cubicBezTo>
                      <a:cubicBezTo>
                        <a:pt x="539" y="880"/>
                        <a:pt x="533" y="886"/>
                        <a:pt x="525" y="886"/>
                      </a:cubicBezTo>
                      <a:close/>
                      <a:moveTo>
                        <a:pt x="712" y="1033"/>
                      </a:moveTo>
                      <a:cubicBezTo>
                        <a:pt x="718" y="1040"/>
                        <a:pt x="716" y="1051"/>
                        <a:pt x="708" y="1056"/>
                      </a:cubicBezTo>
                      <a:cubicBezTo>
                        <a:pt x="648" y="1091"/>
                        <a:pt x="648" y="1091"/>
                        <a:pt x="648" y="1091"/>
                      </a:cubicBezTo>
                      <a:cubicBezTo>
                        <a:pt x="640" y="1096"/>
                        <a:pt x="626" y="1090"/>
                        <a:pt x="622" y="1086"/>
                      </a:cubicBezTo>
                      <a:cubicBezTo>
                        <a:pt x="618" y="1082"/>
                        <a:pt x="617" y="1070"/>
                        <a:pt x="617" y="1070"/>
                      </a:cubicBezTo>
                      <a:cubicBezTo>
                        <a:pt x="617" y="932"/>
                        <a:pt x="617" y="932"/>
                        <a:pt x="617" y="932"/>
                      </a:cubicBezTo>
                      <a:cubicBezTo>
                        <a:pt x="617" y="932"/>
                        <a:pt x="618" y="918"/>
                        <a:pt x="625" y="914"/>
                      </a:cubicBezTo>
                      <a:cubicBezTo>
                        <a:pt x="684" y="880"/>
                        <a:pt x="684" y="880"/>
                        <a:pt x="684" y="880"/>
                      </a:cubicBezTo>
                      <a:cubicBezTo>
                        <a:pt x="693" y="875"/>
                        <a:pt x="706" y="878"/>
                        <a:pt x="712" y="885"/>
                      </a:cubicBezTo>
                      <a:cubicBezTo>
                        <a:pt x="712" y="885"/>
                        <a:pt x="712" y="885"/>
                        <a:pt x="712" y="885"/>
                      </a:cubicBezTo>
                      <a:cubicBezTo>
                        <a:pt x="717" y="893"/>
                        <a:pt x="716" y="904"/>
                        <a:pt x="708" y="909"/>
                      </a:cubicBezTo>
                      <a:cubicBezTo>
                        <a:pt x="659" y="937"/>
                        <a:pt x="659" y="937"/>
                        <a:pt x="659" y="937"/>
                      </a:cubicBezTo>
                      <a:cubicBezTo>
                        <a:pt x="659" y="1044"/>
                        <a:pt x="659" y="1044"/>
                        <a:pt x="659" y="1044"/>
                      </a:cubicBezTo>
                      <a:cubicBezTo>
                        <a:pt x="684" y="1029"/>
                        <a:pt x="684" y="1029"/>
                        <a:pt x="684" y="1029"/>
                      </a:cubicBezTo>
                      <a:cubicBezTo>
                        <a:pt x="693" y="1024"/>
                        <a:pt x="706" y="1025"/>
                        <a:pt x="712" y="1033"/>
                      </a:cubicBezTo>
                      <a:close/>
                      <a:moveTo>
                        <a:pt x="182" y="733"/>
                      </a:moveTo>
                      <a:cubicBezTo>
                        <a:pt x="188" y="740"/>
                        <a:pt x="186" y="751"/>
                        <a:pt x="177" y="756"/>
                      </a:cubicBezTo>
                      <a:cubicBezTo>
                        <a:pt x="118" y="791"/>
                        <a:pt x="118" y="791"/>
                        <a:pt x="118" y="791"/>
                      </a:cubicBezTo>
                      <a:cubicBezTo>
                        <a:pt x="109" y="796"/>
                        <a:pt x="96" y="790"/>
                        <a:pt x="92" y="786"/>
                      </a:cubicBezTo>
                      <a:cubicBezTo>
                        <a:pt x="88" y="782"/>
                        <a:pt x="86" y="770"/>
                        <a:pt x="86" y="770"/>
                      </a:cubicBezTo>
                      <a:cubicBezTo>
                        <a:pt x="86" y="632"/>
                        <a:pt x="86" y="632"/>
                        <a:pt x="86" y="632"/>
                      </a:cubicBezTo>
                      <a:cubicBezTo>
                        <a:pt x="86" y="632"/>
                        <a:pt x="88" y="618"/>
                        <a:pt x="95" y="614"/>
                      </a:cubicBezTo>
                      <a:cubicBezTo>
                        <a:pt x="154" y="580"/>
                        <a:pt x="154" y="580"/>
                        <a:pt x="154" y="580"/>
                      </a:cubicBezTo>
                      <a:cubicBezTo>
                        <a:pt x="163" y="575"/>
                        <a:pt x="176" y="578"/>
                        <a:pt x="181" y="585"/>
                      </a:cubicBezTo>
                      <a:cubicBezTo>
                        <a:pt x="181" y="585"/>
                        <a:pt x="181" y="585"/>
                        <a:pt x="181" y="585"/>
                      </a:cubicBezTo>
                      <a:cubicBezTo>
                        <a:pt x="187" y="593"/>
                        <a:pt x="186" y="604"/>
                        <a:pt x="177" y="609"/>
                      </a:cubicBezTo>
                      <a:cubicBezTo>
                        <a:pt x="129" y="637"/>
                        <a:pt x="129" y="637"/>
                        <a:pt x="129" y="637"/>
                      </a:cubicBezTo>
                      <a:cubicBezTo>
                        <a:pt x="129" y="744"/>
                        <a:pt x="129" y="744"/>
                        <a:pt x="129" y="744"/>
                      </a:cubicBezTo>
                      <a:cubicBezTo>
                        <a:pt x="154" y="729"/>
                        <a:pt x="154" y="729"/>
                        <a:pt x="154" y="729"/>
                      </a:cubicBezTo>
                      <a:cubicBezTo>
                        <a:pt x="163" y="724"/>
                        <a:pt x="176" y="725"/>
                        <a:pt x="182" y="733"/>
                      </a:cubicBez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03"/>
                  <a:endPara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19" name="small box shadow"/>
          <p:cNvSpPr/>
          <p:nvPr/>
        </p:nvSpPr>
        <p:spPr bwMode="auto">
          <a:xfrm>
            <a:off x="7216587" y="10343799"/>
            <a:ext cx="2647242" cy="413021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>
            <a:softEdge rad="2413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68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7738" y="3007463"/>
            <a:ext cx="3708300" cy="135298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6170" tIns="38084" rIns="76170" bIns="38084" numCol="1" rtlCol="0" anchor="t" anchorCtr="0" compatLnSpc="1">
            <a:prstTxWarp prst="textNoShape">
              <a:avLst/>
            </a:prstTxWarp>
          </a:bodyPr>
          <a:lstStyle/>
          <a:p>
            <a:pPr defTabSz="913903">
              <a:lnSpc>
                <a:spcPct val="90000"/>
              </a:lnSpc>
              <a:buSzPct val="90000"/>
              <a:defRPr/>
            </a:pPr>
            <a:r>
              <a:rPr lang="en-US" sz="3200" spc="-100" dirty="0">
                <a:solidFill>
                  <a:schemeClr val="bg1"/>
                </a:solidFill>
                <a:latin typeface="Calibri" panose="020F0502020204030204" pitchFamily="34" charset="0"/>
              </a:rPr>
              <a:t>Virtual Network</a:t>
            </a:r>
          </a:p>
          <a:p>
            <a:pPr marL="3173" lvl="1" defTabSz="913637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SzPct val="80000"/>
              <a:tabLst>
                <a:tab pos="629739" algn="l"/>
              </a:tabLst>
              <a:defRPr/>
            </a:pPr>
            <a: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  <a:t>For network administrators</a:t>
            </a:r>
          </a:p>
          <a:p>
            <a:pPr marL="3173" lvl="1" defTabSz="913637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SzPct val="80000"/>
              <a:tabLst>
                <a:tab pos="629739" algn="l"/>
              </a:tabLst>
              <a:defRPr/>
            </a:pPr>
            <a: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  <a:t>Provides network admins the control to </a:t>
            </a:r>
            <a:b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  <a:t>setup subnets in the Cloud and manage </a:t>
            </a:r>
            <a:b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700" spc="-50" dirty="0">
                <a:solidFill>
                  <a:schemeClr val="bg1"/>
                </a:solidFill>
                <a:latin typeface="Calibri" panose="020F0502020204030204" pitchFamily="34" charset="0"/>
              </a:rPr>
              <a:t>them as extensions of on-premise datacenters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9720" y="-7"/>
            <a:ext cx="9144000" cy="1260000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Networking</a:t>
            </a:r>
            <a:endParaRPr lang="en-US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76" grpId="0"/>
      <p:bldP spid="80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7" y="12237"/>
            <a:ext cx="9144000" cy="1399032"/>
          </a:xfrm>
        </p:spPr>
        <p:txBody>
          <a:bodyPr>
            <a:normAutofit/>
          </a:bodyPr>
          <a:lstStyle/>
          <a:p>
            <a:r>
              <a:rPr lang="en-IN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Virtual Network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2808"/>
            <a:ext cx="5256584" cy="471454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“Virtual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”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datacenter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in the cloud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Enables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extension of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Enterprise Networks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Windows Azure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Networking on-ramp for migrating existing apps 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and services to Windows Azure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Enables “hybrid” apps that span cloud and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on-premises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rotected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private virtual network in the cloud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Enables customers to setup secure private IPv4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networks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fully contained within Windows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Azure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Inter-service DIP-to-DIP communication</a:t>
            </a: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767662" y="1844826"/>
            <a:ext cx="3124818" cy="4259924"/>
            <a:chOff x="5217728" y="1084660"/>
            <a:chExt cx="3535646" cy="3615928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 bwMode="auto">
            <a:xfrm>
              <a:off x="5217728" y="1084660"/>
              <a:ext cx="3535646" cy="3615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9" tIns="34295" rIns="68562" bIns="68589" numCol="1" spcCol="0" rtlCol="0" anchor="b" anchorCtr="0" compatLnSpc="1">
              <a:prstTxWarp prst="textNoShape">
                <a:avLst/>
              </a:prstTxWarp>
            </a:bodyPr>
            <a:lstStyle/>
            <a:p>
              <a:pPr algn="ctr" defTabSz="514122" fontAlgn="base">
                <a:spcBef>
                  <a:spcPts val="675"/>
                </a:spcBef>
                <a:spcAft>
                  <a:spcPct val="0"/>
                </a:spcAft>
              </a:pPr>
              <a:r>
                <a:rPr lang="en-US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Corpnet</a:t>
              </a:r>
            </a:p>
          </p:txBody>
        </p:sp>
        <p:sp>
          <p:nvSpPr>
            <p:cNvPr id="6" name="Oval 5"/>
            <p:cNvSpPr/>
            <p:nvPr>
              <p:custDataLst>
                <p:tags r:id="rId2"/>
              </p:custDataLst>
            </p:nvPr>
          </p:nvSpPr>
          <p:spPr bwMode="auto">
            <a:xfrm>
              <a:off x="5753358" y="3008220"/>
              <a:ext cx="2469523" cy="11658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6" tIns="34293" rIns="68586" bIns="3429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296" fontAlgn="base">
                <a:spcBef>
                  <a:spcPct val="0"/>
                </a:spcBef>
                <a:spcAft>
                  <a:spcPct val="0"/>
                </a:spcAft>
              </a:pPr>
              <a:endParaRPr lang="en-US" sz="13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838166" y="1136704"/>
              <a:ext cx="2276815" cy="1525628"/>
              <a:chOff x="7479592" y="1494853"/>
              <a:chExt cx="3649895" cy="244632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7479592" y="1494853"/>
                <a:ext cx="3649895" cy="2446325"/>
              </a:xfrm>
              <a:custGeom>
                <a:avLst/>
                <a:gdLst>
                  <a:gd name="T0" fmla="*/ 239 w 276"/>
                  <a:gd name="T1" fmla="*/ 77 h 185"/>
                  <a:gd name="T2" fmla="*/ 240 w 276"/>
                  <a:gd name="T3" fmla="*/ 65 h 185"/>
                  <a:gd name="T4" fmla="*/ 175 w 276"/>
                  <a:gd name="T5" fmla="*/ 0 h 185"/>
                  <a:gd name="T6" fmla="*/ 116 w 276"/>
                  <a:gd name="T7" fmla="*/ 39 h 185"/>
                  <a:gd name="T8" fmla="*/ 81 w 276"/>
                  <a:gd name="T9" fmla="*/ 24 h 185"/>
                  <a:gd name="T10" fmla="*/ 34 w 276"/>
                  <a:gd name="T11" fmla="*/ 71 h 185"/>
                  <a:gd name="T12" fmla="*/ 35 w 276"/>
                  <a:gd name="T13" fmla="*/ 81 h 185"/>
                  <a:gd name="T14" fmla="*/ 0 w 276"/>
                  <a:gd name="T15" fmla="*/ 131 h 185"/>
                  <a:gd name="T16" fmla="*/ 54 w 276"/>
                  <a:gd name="T17" fmla="*/ 185 h 185"/>
                  <a:gd name="T18" fmla="*/ 220 w 276"/>
                  <a:gd name="T19" fmla="*/ 185 h 185"/>
                  <a:gd name="T20" fmla="*/ 276 w 276"/>
                  <a:gd name="T21" fmla="*/ 129 h 185"/>
                  <a:gd name="T22" fmla="*/ 239 w 276"/>
                  <a:gd name="T23" fmla="*/ 7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" h="185">
                    <a:moveTo>
                      <a:pt x="239" y="77"/>
                    </a:moveTo>
                    <a:cubicBezTo>
                      <a:pt x="239" y="73"/>
                      <a:pt x="240" y="69"/>
                      <a:pt x="240" y="65"/>
                    </a:cubicBezTo>
                    <a:cubicBezTo>
                      <a:pt x="240" y="29"/>
                      <a:pt x="211" y="0"/>
                      <a:pt x="175" y="0"/>
                    </a:cubicBezTo>
                    <a:cubicBezTo>
                      <a:pt x="148" y="0"/>
                      <a:pt x="126" y="16"/>
                      <a:pt x="116" y="39"/>
                    </a:cubicBezTo>
                    <a:cubicBezTo>
                      <a:pt x="107" y="30"/>
                      <a:pt x="95" y="24"/>
                      <a:pt x="81" y="24"/>
                    </a:cubicBezTo>
                    <a:cubicBezTo>
                      <a:pt x="55" y="24"/>
                      <a:pt x="34" y="45"/>
                      <a:pt x="34" y="71"/>
                    </a:cubicBezTo>
                    <a:cubicBezTo>
                      <a:pt x="34" y="74"/>
                      <a:pt x="34" y="78"/>
                      <a:pt x="35" y="81"/>
                    </a:cubicBezTo>
                    <a:cubicBezTo>
                      <a:pt x="14" y="88"/>
                      <a:pt x="0" y="108"/>
                      <a:pt x="0" y="131"/>
                    </a:cubicBezTo>
                    <a:cubicBezTo>
                      <a:pt x="0" y="161"/>
                      <a:pt x="24" y="185"/>
                      <a:pt x="54" y="185"/>
                    </a:cubicBezTo>
                    <a:cubicBezTo>
                      <a:pt x="220" y="185"/>
                      <a:pt x="220" y="185"/>
                      <a:pt x="220" y="185"/>
                    </a:cubicBezTo>
                    <a:cubicBezTo>
                      <a:pt x="251" y="185"/>
                      <a:pt x="276" y="160"/>
                      <a:pt x="276" y="129"/>
                    </a:cubicBezTo>
                    <a:cubicBezTo>
                      <a:pt x="276" y="105"/>
                      <a:pt x="260" y="84"/>
                      <a:pt x="239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defTabSz="685294"/>
                <a:endParaRPr lang="en-US" sz="9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90191" y="1990103"/>
                <a:ext cx="1963196" cy="35607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514122" fontAlgn="base">
                  <a:spcBef>
                    <a:spcPts val="675"/>
                  </a:spcBef>
                  <a:spcAft>
                    <a:spcPct val="0"/>
                  </a:spcAft>
                </a:pPr>
                <a:r>
                  <a:rPr lang="en-US" sz="110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Calibri" panose="020F0502020204030204" pitchFamily="34" charset="0"/>
                  </a:rPr>
                  <a:t>Windows Azure</a:t>
                </a:r>
              </a:p>
            </p:txBody>
          </p:sp>
        </p:grpSp>
        <p:sp>
          <p:nvSpPr>
            <p:cNvPr id="8" name="Rectangle 7"/>
            <p:cNvSpPr/>
            <p:nvPr>
              <p:custDataLst>
                <p:tags r:id="rId3"/>
              </p:custDataLst>
            </p:nvPr>
          </p:nvSpPr>
          <p:spPr>
            <a:xfrm>
              <a:off x="6062482" y="1769040"/>
              <a:ext cx="1783544" cy="685800"/>
            </a:xfrm>
            <a:prstGeom prst="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 defTabSz="685294"/>
              <a:endParaRPr 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2517" y="1838342"/>
              <a:ext cx="480185" cy="2057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 defTabSz="685294"/>
              <a:r>
                <a:rPr lang="en-US" sz="7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VM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2117" y="1838342"/>
              <a:ext cx="480185" cy="2057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 defTabSz="685294"/>
              <a:r>
                <a:rPr lang="en-US" sz="7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VM 2</a:t>
              </a:r>
            </a:p>
          </p:txBody>
        </p:sp>
        <p:sp>
          <p:nvSpPr>
            <p:cNvPr id="11" name="Rectangle 10"/>
            <p:cNvSpPr/>
            <p:nvPr>
              <p:custDataLst>
                <p:tags r:id="rId4"/>
              </p:custDataLst>
            </p:nvPr>
          </p:nvSpPr>
          <p:spPr>
            <a:xfrm>
              <a:off x="6712729" y="2187179"/>
              <a:ext cx="480185" cy="2057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5" tIns="34295" rIns="34295" bIns="34295" rtlCol="0" anchor="ctr"/>
            <a:lstStyle/>
            <a:p>
              <a:pPr algn="ctr" defTabSz="685294"/>
              <a:r>
                <a:rPr lang="en-US" sz="7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ROLE 1</a:t>
              </a:r>
            </a:p>
          </p:txBody>
        </p:sp>
        <p:cxnSp>
          <p:nvCxnSpPr>
            <p:cNvPr id="12" name="Straight Connector 11"/>
            <p:cNvCxnSpPr>
              <a:stCxn id="9" idx="3"/>
              <a:endCxn id="10" idx="1"/>
            </p:cNvCxnSpPr>
            <p:nvPr>
              <p:custDataLst>
                <p:tags r:id="rId5"/>
              </p:custDataLst>
            </p:nvPr>
          </p:nvCxnSpPr>
          <p:spPr>
            <a:xfrm>
              <a:off x="6612703" y="1941212"/>
              <a:ext cx="67941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6"/>
              </p:custDataLst>
            </p:nvPr>
          </p:nvSpPr>
          <p:spPr>
            <a:xfrm>
              <a:off x="6095348" y="1804052"/>
              <a:ext cx="1714947" cy="27432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 defTabSz="685294"/>
              <a:endParaRPr 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7"/>
              </p:custDataLst>
            </p:nvPr>
          </p:nvSpPr>
          <p:spPr>
            <a:xfrm>
              <a:off x="6678430" y="2152889"/>
              <a:ext cx="548783" cy="27432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 defTabSz="685294"/>
              <a:endParaRPr 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Straight Connector 117"/>
            <p:cNvCxnSpPr>
              <a:stCxn id="9" idx="2"/>
              <a:endCxn id="11" idx="0"/>
            </p:cNvCxnSpPr>
            <p:nvPr>
              <p:custDataLst>
                <p:tags r:id="rId8"/>
              </p:custDataLst>
            </p:nvPr>
          </p:nvCxnSpPr>
          <p:spPr>
            <a:xfrm rot="16200000" flipH="1">
              <a:off x="6591168" y="1825524"/>
              <a:ext cx="143096" cy="5802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124292" y="2231001"/>
              <a:ext cx="468694" cy="137164"/>
            </a:xfrm>
            <a:prstGeom prst="rect">
              <a:avLst/>
            </a:prstGeom>
          </p:spPr>
          <p:txBody>
            <a:bodyPr wrap="none" lIns="68589" tIns="34295" rIns="68589" bIns="34295">
              <a:spAutoFit/>
            </a:bodyPr>
            <a:lstStyle/>
            <a:p>
              <a:pPr algn="ctr" defTabSz="514122" fontAlgn="base">
                <a:spcBef>
                  <a:spcPts val="675"/>
                </a:spcBef>
                <a:spcAft>
                  <a:spcPct val="0"/>
                </a:spcAft>
              </a:pPr>
              <a:r>
                <a:rPr lang="en-US" sz="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Subnet 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3910" y="2042896"/>
              <a:ext cx="468694" cy="137164"/>
            </a:xfrm>
            <a:prstGeom prst="rect">
              <a:avLst/>
            </a:prstGeom>
          </p:spPr>
          <p:txBody>
            <a:bodyPr wrap="none" lIns="68589" tIns="34295" rIns="68589" bIns="34295">
              <a:spAutoFit/>
            </a:bodyPr>
            <a:lstStyle/>
            <a:p>
              <a:pPr algn="ctr" defTabSz="514122" fontAlgn="base">
                <a:spcBef>
                  <a:spcPts val="675"/>
                </a:spcBef>
                <a:spcAft>
                  <a:spcPct val="0"/>
                </a:spcAft>
              </a:pPr>
              <a:r>
                <a:rPr lang="en-US" sz="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rPr>
                <a:t>Subnet 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051842" y="2537116"/>
              <a:ext cx="285072" cy="40485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052165" y="3107532"/>
              <a:ext cx="1082728" cy="31380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386346" y="3086101"/>
              <a:ext cx="702100" cy="53171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96458" y="3067050"/>
              <a:ext cx="391988" cy="6412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49146" y="3134321"/>
              <a:ext cx="397357" cy="1390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241049" y="3421340"/>
              <a:ext cx="183643" cy="28696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432305" y="3421339"/>
              <a:ext cx="357533" cy="16981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432305" y="3421340"/>
              <a:ext cx="100649" cy="2321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5855848" y="3385645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6201219" y="3623770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6577555" y="3728545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7130149" y="3728545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7525539" y="3659489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7801836" y="3549952"/>
              <a:ext cx="181751" cy="308303"/>
            </a:xfrm>
            <a:custGeom>
              <a:avLst/>
              <a:gdLst>
                <a:gd name="T0" fmla="*/ 192 w 221"/>
                <a:gd name="T1" fmla="*/ 0 h 374"/>
                <a:gd name="T2" fmla="*/ 192 w 221"/>
                <a:gd name="T3" fmla="*/ 0 h 374"/>
                <a:gd name="T4" fmla="*/ 221 w 221"/>
                <a:gd name="T5" fmla="*/ 29 h 374"/>
                <a:gd name="T6" fmla="*/ 221 w 221"/>
                <a:gd name="T7" fmla="*/ 345 h 374"/>
                <a:gd name="T8" fmla="*/ 192 w 221"/>
                <a:gd name="T9" fmla="*/ 374 h 374"/>
                <a:gd name="T10" fmla="*/ 29 w 221"/>
                <a:gd name="T11" fmla="*/ 374 h 374"/>
                <a:gd name="T12" fmla="*/ 0 w 221"/>
                <a:gd name="T13" fmla="*/ 345 h 374"/>
                <a:gd name="T14" fmla="*/ 0 w 221"/>
                <a:gd name="T15" fmla="*/ 29 h 374"/>
                <a:gd name="T16" fmla="*/ 29 w 221"/>
                <a:gd name="T17" fmla="*/ 0 h 374"/>
                <a:gd name="T18" fmla="*/ 192 w 221"/>
                <a:gd name="T19" fmla="*/ 0 h 374"/>
                <a:gd name="T20" fmla="*/ 181 w 221"/>
                <a:gd name="T21" fmla="*/ 311 h 374"/>
                <a:gd name="T22" fmla="*/ 49 w 221"/>
                <a:gd name="T23" fmla="*/ 311 h 374"/>
                <a:gd name="T24" fmla="*/ 38 w 221"/>
                <a:gd name="T25" fmla="*/ 299 h 374"/>
                <a:gd name="T26" fmla="*/ 49 w 221"/>
                <a:gd name="T27" fmla="*/ 288 h 374"/>
                <a:gd name="T28" fmla="*/ 181 w 221"/>
                <a:gd name="T29" fmla="*/ 288 h 374"/>
                <a:gd name="T30" fmla="*/ 193 w 221"/>
                <a:gd name="T31" fmla="*/ 299 h 374"/>
                <a:gd name="T32" fmla="*/ 181 w 221"/>
                <a:gd name="T33" fmla="*/ 311 h 374"/>
                <a:gd name="T34" fmla="*/ 181 w 221"/>
                <a:gd name="T35" fmla="*/ 258 h 374"/>
                <a:gd name="T36" fmla="*/ 49 w 221"/>
                <a:gd name="T37" fmla="*/ 258 h 374"/>
                <a:gd name="T38" fmla="*/ 38 w 221"/>
                <a:gd name="T39" fmla="*/ 246 h 374"/>
                <a:gd name="T40" fmla="*/ 49 w 221"/>
                <a:gd name="T41" fmla="*/ 235 h 374"/>
                <a:gd name="T42" fmla="*/ 181 w 221"/>
                <a:gd name="T43" fmla="*/ 235 h 374"/>
                <a:gd name="T44" fmla="*/ 193 w 221"/>
                <a:gd name="T45" fmla="*/ 246 h 374"/>
                <a:gd name="T46" fmla="*/ 181 w 221"/>
                <a:gd name="T47" fmla="*/ 258 h 374"/>
                <a:gd name="T48" fmla="*/ 177 w 221"/>
                <a:gd name="T49" fmla="*/ 194 h 374"/>
                <a:gd name="T50" fmla="*/ 161 w 221"/>
                <a:gd name="T51" fmla="*/ 178 h 374"/>
                <a:gd name="T52" fmla="*/ 177 w 221"/>
                <a:gd name="T53" fmla="*/ 162 h 374"/>
                <a:gd name="T54" fmla="*/ 193 w 221"/>
                <a:gd name="T55" fmla="*/ 178 h 374"/>
                <a:gd name="T56" fmla="*/ 177 w 221"/>
                <a:gd name="T57" fmla="*/ 19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74"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208" y="0"/>
                    <a:pt x="221" y="13"/>
                    <a:pt x="221" y="29"/>
                  </a:cubicBezTo>
                  <a:cubicBezTo>
                    <a:pt x="221" y="29"/>
                    <a:pt x="221" y="29"/>
                    <a:pt x="221" y="345"/>
                  </a:cubicBezTo>
                  <a:cubicBezTo>
                    <a:pt x="221" y="361"/>
                    <a:pt x="208" y="374"/>
                    <a:pt x="192" y="374"/>
                  </a:cubicBezTo>
                  <a:cubicBezTo>
                    <a:pt x="192" y="374"/>
                    <a:pt x="192" y="374"/>
                    <a:pt x="29" y="374"/>
                  </a:cubicBezTo>
                  <a:cubicBezTo>
                    <a:pt x="12" y="374"/>
                    <a:pt x="0" y="361"/>
                    <a:pt x="0" y="345"/>
                  </a:cubicBezTo>
                  <a:cubicBezTo>
                    <a:pt x="0" y="345"/>
                    <a:pt x="0" y="3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lnTo>
                    <a:pt x="192" y="0"/>
                  </a:lnTo>
                  <a:close/>
                  <a:moveTo>
                    <a:pt x="181" y="311"/>
                  </a:moveTo>
                  <a:cubicBezTo>
                    <a:pt x="49" y="311"/>
                    <a:pt x="49" y="311"/>
                    <a:pt x="49" y="311"/>
                  </a:cubicBezTo>
                  <a:cubicBezTo>
                    <a:pt x="43" y="311"/>
                    <a:pt x="38" y="306"/>
                    <a:pt x="38" y="299"/>
                  </a:cubicBezTo>
                  <a:cubicBezTo>
                    <a:pt x="38" y="293"/>
                    <a:pt x="43" y="288"/>
                    <a:pt x="49" y="288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8" y="288"/>
                    <a:pt x="193" y="293"/>
                    <a:pt x="193" y="299"/>
                  </a:cubicBezTo>
                  <a:cubicBezTo>
                    <a:pt x="193" y="306"/>
                    <a:pt x="188" y="311"/>
                    <a:pt x="181" y="311"/>
                  </a:cubicBezTo>
                  <a:close/>
                  <a:moveTo>
                    <a:pt x="181" y="258"/>
                  </a:moveTo>
                  <a:cubicBezTo>
                    <a:pt x="49" y="258"/>
                    <a:pt x="49" y="258"/>
                    <a:pt x="49" y="258"/>
                  </a:cubicBezTo>
                  <a:cubicBezTo>
                    <a:pt x="43" y="258"/>
                    <a:pt x="38" y="253"/>
                    <a:pt x="38" y="246"/>
                  </a:cubicBezTo>
                  <a:cubicBezTo>
                    <a:pt x="38" y="240"/>
                    <a:pt x="43" y="235"/>
                    <a:pt x="49" y="235"/>
                  </a:cubicBezTo>
                  <a:cubicBezTo>
                    <a:pt x="181" y="235"/>
                    <a:pt x="181" y="235"/>
                    <a:pt x="181" y="235"/>
                  </a:cubicBezTo>
                  <a:cubicBezTo>
                    <a:pt x="188" y="235"/>
                    <a:pt x="193" y="240"/>
                    <a:pt x="193" y="246"/>
                  </a:cubicBezTo>
                  <a:cubicBezTo>
                    <a:pt x="193" y="253"/>
                    <a:pt x="188" y="258"/>
                    <a:pt x="181" y="258"/>
                  </a:cubicBezTo>
                  <a:close/>
                  <a:moveTo>
                    <a:pt x="177" y="194"/>
                  </a:moveTo>
                  <a:cubicBezTo>
                    <a:pt x="168" y="194"/>
                    <a:pt x="161" y="187"/>
                    <a:pt x="161" y="178"/>
                  </a:cubicBezTo>
                  <a:cubicBezTo>
                    <a:pt x="161" y="170"/>
                    <a:pt x="168" y="162"/>
                    <a:pt x="177" y="162"/>
                  </a:cubicBezTo>
                  <a:cubicBezTo>
                    <a:pt x="186" y="162"/>
                    <a:pt x="193" y="170"/>
                    <a:pt x="193" y="178"/>
                  </a:cubicBezTo>
                  <a:cubicBezTo>
                    <a:pt x="193" y="187"/>
                    <a:pt x="186" y="194"/>
                    <a:pt x="177" y="19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694831" y="2958005"/>
              <a:ext cx="674676" cy="186906"/>
              <a:chOff x="8924116" y="3944007"/>
              <a:chExt cx="899334" cy="249208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8963025" y="3976688"/>
                <a:ext cx="802481" cy="192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142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8924116" y="3944007"/>
                <a:ext cx="899334" cy="249208"/>
              </a:xfrm>
              <a:custGeom>
                <a:avLst/>
                <a:gdLst>
                  <a:gd name="T0" fmla="*/ 2234 w 2234"/>
                  <a:gd name="T1" fmla="*/ 479 h 619"/>
                  <a:gd name="T2" fmla="*/ 143 w 2234"/>
                  <a:gd name="T3" fmla="*/ 0 h 619"/>
                  <a:gd name="T4" fmla="*/ 143 w 2234"/>
                  <a:gd name="T5" fmla="*/ 619 h 619"/>
                  <a:gd name="T6" fmla="*/ 1927 w 2234"/>
                  <a:gd name="T7" fmla="*/ 422 h 619"/>
                  <a:gd name="T8" fmla="*/ 1125 w 2234"/>
                  <a:gd name="T9" fmla="*/ 114 h 619"/>
                  <a:gd name="T10" fmla="*/ 1125 w 2234"/>
                  <a:gd name="T11" fmla="*/ 202 h 619"/>
                  <a:gd name="T12" fmla="*/ 1125 w 2234"/>
                  <a:gd name="T13" fmla="*/ 270 h 619"/>
                  <a:gd name="T14" fmla="*/ 1125 w 2234"/>
                  <a:gd name="T15" fmla="*/ 358 h 619"/>
                  <a:gd name="T16" fmla="*/ 1125 w 2234"/>
                  <a:gd name="T17" fmla="*/ 419 h 619"/>
                  <a:gd name="T18" fmla="*/ 1125 w 2234"/>
                  <a:gd name="T19" fmla="*/ 507 h 619"/>
                  <a:gd name="T20" fmla="*/ 959 w 2234"/>
                  <a:gd name="T21" fmla="*/ 114 h 619"/>
                  <a:gd name="T22" fmla="*/ 959 w 2234"/>
                  <a:gd name="T23" fmla="*/ 202 h 619"/>
                  <a:gd name="T24" fmla="*/ 959 w 2234"/>
                  <a:gd name="T25" fmla="*/ 270 h 619"/>
                  <a:gd name="T26" fmla="*/ 959 w 2234"/>
                  <a:gd name="T27" fmla="*/ 358 h 619"/>
                  <a:gd name="T28" fmla="*/ 959 w 2234"/>
                  <a:gd name="T29" fmla="*/ 419 h 619"/>
                  <a:gd name="T30" fmla="*/ 959 w 2234"/>
                  <a:gd name="T31" fmla="*/ 507 h 619"/>
                  <a:gd name="T32" fmla="*/ 796 w 2234"/>
                  <a:gd name="T33" fmla="*/ 114 h 619"/>
                  <a:gd name="T34" fmla="*/ 796 w 2234"/>
                  <a:gd name="T35" fmla="*/ 202 h 619"/>
                  <a:gd name="T36" fmla="*/ 796 w 2234"/>
                  <a:gd name="T37" fmla="*/ 270 h 619"/>
                  <a:gd name="T38" fmla="*/ 796 w 2234"/>
                  <a:gd name="T39" fmla="*/ 358 h 619"/>
                  <a:gd name="T40" fmla="*/ 796 w 2234"/>
                  <a:gd name="T41" fmla="*/ 419 h 619"/>
                  <a:gd name="T42" fmla="*/ 796 w 2234"/>
                  <a:gd name="T43" fmla="*/ 507 h 619"/>
                  <a:gd name="T44" fmla="*/ 633 w 2234"/>
                  <a:gd name="T45" fmla="*/ 114 h 619"/>
                  <a:gd name="T46" fmla="*/ 633 w 2234"/>
                  <a:gd name="T47" fmla="*/ 202 h 619"/>
                  <a:gd name="T48" fmla="*/ 633 w 2234"/>
                  <a:gd name="T49" fmla="*/ 270 h 619"/>
                  <a:gd name="T50" fmla="*/ 633 w 2234"/>
                  <a:gd name="T51" fmla="*/ 358 h 619"/>
                  <a:gd name="T52" fmla="*/ 633 w 2234"/>
                  <a:gd name="T53" fmla="*/ 419 h 619"/>
                  <a:gd name="T54" fmla="*/ 633 w 2234"/>
                  <a:gd name="T55" fmla="*/ 507 h 619"/>
                  <a:gd name="T56" fmla="*/ 467 w 2234"/>
                  <a:gd name="T57" fmla="*/ 114 h 619"/>
                  <a:gd name="T58" fmla="*/ 467 w 2234"/>
                  <a:gd name="T59" fmla="*/ 202 h 619"/>
                  <a:gd name="T60" fmla="*/ 467 w 2234"/>
                  <a:gd name="T61" fmla="*/ 270 h 619"/>
                  <a:gd name="T62" fmla="*/ 467 w 2234"/>
                  <a:gd name="T63" fmla="*/ 358 h 619"/>
                  <a:gd name="T64" fmla="*/ 467 w 2234"/>
                  <a:gd name="T65" fmla="*/ 419 h 619"/>
                  <a:gd name="T66" fmla="*/ 467 w 2234"/>
                  <a:gd name="T67" fmla="*/ 507 h 619"/>
                  <a:gd name="T68" fmla="*/ 302 w 2234"/>
                  <a:gd name="T69" fmla="*/ 114 h 619"/>
                  <a:gd name="T70" fmla="*/ 302 w 2234"/>
                  <a:gd name="T71" fmla="*/ 202 h 619"/>
                  <a:gd name="T72" fmla="*/ 302 w 2234"/>
                  <a:gd name="T73" fmla="*/ 270 h 619"/>
                  <a:gd name="T74" fmla="*/ 302 w 2234"/>
                  <a:gd name="T75" fmla="*/ 358 h 619"/>
                  <a:gd name="T76" fmla="*/ 302 w 2234"/>
                  <a:gd name="T77" fmla="*/ 419 h 619"/>
                  <a:gd name="T78" fmla="*/ 302 w 2234"/>
                  <a:gd name="T79" fmla="*/ 507 h 619"/>
                  <a:gd name="T80" fmla="*/ 139 w 2234"/>
                  <a:gd name="T81" fmla="*/ 114 h 619"/>
                  <a:gd name="T82" fmla="*/ 139 w 2234"/>
                  <a:gd name="T83" fmla="*/ 202 h 619"/>
                  <a:gd name="T84" fmla="*/ 139 w 2234"/>
                  <a:gd name="T85" fmla="*/ 270 h 619"/>
                  <a:gd name="T86" fmla="*/ 139 w 2234"/>
                  <a:gd name="T87" fmla="*/ 358 h 619"/>
                  <a:gd name="T88" fmla="*/ 139 w 2234"/>
                  <a:gd name="T89" fmla="*/ 419 h 619"/>
                  <a:gd name="T90" fmla="*/ 139 w 2234"/>
                  <a:gd name="T91" fmla="*/ 50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34" h="619">
                    <a:moveTo>
                      <a:pt x="143" y="619"/>
                    </a:moveTo>
                    <a:cubicBezTo>
                      <a:pt x="2091" y="619"/>
                      <a:pt x="2091" y="619"/>
                      <a:pt x="2091" y="619"/>
                    </a:cubicBezTo>
                    <a:cubicBezTo>
                      <a:pt x="2170" y="619"/>
                      <a:pt x="2234" y="558"/>
                      <a:pt x="2234" y="479"/>
                    </a:cubicBezTo>
                    <a:cubicBezTo>
                      <a:pt x="2234" y="143"/>
                      <a:pt x="2234" y="143"/>
                      <a:pt x="2234" y="143"/>
                    </a:cubicBezTo>
                    <a:cubicBezTo>
                      <a:pt x="2234" y="64"/>
                      <a:pt x="2170" y="0"/>
                      <a:pt x="2091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479"/>
                      <a:pt x="0" y="479"/>
                      <a:pt x="0" y="479"/>
                    </a:cubicBezTo>
                    <a:cubicBezTo>
                      <a:pt x="0" y="558"/>
                      <a:pt x="64" y="619"/>
                      <a:pt x="143" y="619"/>
                    </a:cubicBezTo>
                    <a:close/>
                    <a:moveTo>
                      <a:pt x="1927" y="198"/>
                    </a:moveTo>
                    <a:cubicBezTo>
                      <a:pt x="1989" y="198"/>
                      <a:pt x="2040" y="248"/>
                      <a:pt x="2040" y="310"/>
                    </a:cubicBezTo>
                    <a:cubicBezTo>
                      <a:pt x="2040" y="373"/>
                      <a:pt x="1989" y="422"/>
                      <a:pt x="1927" y="422"/>
                    </a:cubicBezTo>
                    <a:cubicBezTo>
                      <a:pt x="1866" y="422"/>
                      <a:pt x="1815" y="373"/>
                      <a:pt x="1815" y="310"/>
                    </a:cubicBezTo>
                    <a:cubicBezTo>
                      <a:pt x="1815" y="248"/>
                      <a:pt x="1866" y="198"/>
                      <a:pt x="1927" y="198"/>
                    </a:cubicBezTo>
                    <a:close/>
                    <a:moveTo>
                      <a:pt x="1125" y="114"/>
                    </a:moveTo>
                    <a:cubicBezTo>
                      <a:pt x="1213" y="114"/>
                      <a:pt x="1213" y="114"/>
                      <a:pt x="1213" y="114"/>
                    </a:cubicBezTo>
                    <a:cubicBezTo>
                      <a:pt x="1213" y="202"/>
                      <a:pt x="1213" y="202"/>
                      <a:pt x="1213" y="202"/>
                    </a:cubicBezTo>
                    <a:cubicBezTo>
                      <a:pt x="1125" y="202"/>
                      <a:pt x="1125" y="202"/>
                      <a:pt x="1125" y="202"/>
                    </a:cubicBezTo>
                    <a:cubicBezTo>
                      <a:pt x="1125" y="114"/>
                      <a:pt x="1125" y="114"/>
                      <a:pt x="1125" y="114"/>
                    </a:cubicBezTo>
                    <a:cubicBezTo>
                      <a:pt x="1125" y="114"/>
                      <a:pt x="1125" y="114"/>
                      <a:pt x="1125" y="114"/>
                    </a:cubicBezTo>
                    <a:close/>
                    <a:moveTo>
                      <a:pt x="1125" y="270"/>
                    </a:moveTo>
                    <a:cubicBezTo>
                      <a:pt x="1213" y="270"/>
                      <a:pt x="1213" y="270"/>
                      <a:pt x="1213" y="270"/>
                    </a:cubicBezTo>
                    <a:cubicBezTo>
                      <a:pt x="1213" y="358"/>
                      <a:pt x="1213" y="358"/>
                      <a:pt x="1213" y="358"/>
                    </a:cubicBezTo>
                    <a:cubicBezTo>
                      <a:pt x="1125" y="358"/>
                      <a:pt x="1125" y="358"/>
                      <a:pt x="1125" y="358"/>
                    </a:cubicBezTo>
                    <a:cubicBezTo>
                      <a:pt x="1125" y="270"/>
                      <a:pt x="1125" y="270"/>
                      <a:pt x="1125" y="270"/>
                    </a:cubicBezTo>
                    <a:cubicBezTo>
                      <a:pt x="1125" y="270"/>
                      <a:pt x="1125" y="270"/>
                      <a:pt x="1125" y="270"/>
                    </a:cubicBezTo>
                    <a:close/>
                    <a:moveTo>
                      <a:pt x="1125" y="419"/>
                    </a:moveTo>
                    <a:cubicBezTo>
                      <a:pt x="1213" y="419"/>
                      <a:pt x="1213" y="419"/>
                      <a:pt x="1213" y="419"/>
                    </a:cubicBezTo>
                    <a:cubicBezTo>
                      <a:pt x="1213" y="507"/>
                      <a:pt x="1213" y="507"/>
                      <a:pt x="1213" y="507"/>
                    </a:cubicBezTo>
                    <a:cubicBezTo>
                      <a:pt x="1125" y="507"/>
                      <a:pt x="1125" y="507"/>
                      <a:pt x="1125" y="507"/>
                    </a:cubicBezTo>
                    <a:cubicBezTo>
                      <a:pt x="1125" y="419"/>
                      <a:pt x="1125" y="419"/>
                      <a:pt x="1125" y="419"/>
                    </a:cubicBezTo>
                    <a:cubicBezTo>
                      <a:pt x="1125" y="419"/>
                      <a:pt x="1125" y="419"/>
                      <a:pt x="1125" y="419"/>
                    </a:cubicBezTo>
                    <a:close/>
                    <a:moveTo>
                      <a:pt x="959" y="114"/>
                    </a:moveTo>
                    <a:cubicBezTo>
                      <a:pt x="1050" y="114"/>
                      <a:pt x="1050" y="114"/>
                      <a:pt x="1050" y="114"/>
                    </a:cubicBezTo>
                    <a:cubicBezTo>
                      <a:pt x="1050" y="202"/>
                      <a:pt x="1050" y="202"/>
                      <a:pt x="1050" y="202"/>
                    </a:cubicBezTo>
                    <a:cubicBezTo>
                      <a:pt x="959" y="202"/>
                      <a:pt x="959" y="202"/>
                      <a:pt x="959" y="202"/>
                    </a:cubicBezTo>
                    <a:cubicBezTo>
                      <a:pt x="959" y="114"/>
                      <a:pt x="959" y="114"/>
                      <a:pt x="959" y="114"/>
                    </a:cubicBezTo>
                    <a:cubicBezTo>
                      <a:pt x="959" y="114"/>
                      <a:pt x="959" y="114"/>
                      <a:pt x="959" y="114"/>
                    </a:cubicBezTo>
                    <a:close/>
                    <a:moveTo>
                      <a:pt x="959" y="270"/>
                    </a:moveTo>
                    <a:cubicBezTo>
                      <a:pt x="1050" y="270"/>
                      <a:pt x="1050" y="270"/>
                      <a:pt x="1050" y="270"/>
                    </a:cubicBezTo>
                    <a:cubicBezTo>
                      <a:pt x="1050" y="358"/>
                      <a:pt x="1050" y="358"/>
                      <a:pt x="1050" y="358"/>
                    </a:cubicBezTo>
                    <a:cubicBezTo>
                      <a:pt x="959" y="358"/>
                      <a:pt x="959" y="358"/>
                      <a:pt x="959" y="358"/>
                    </a:cubicBezTo>
                    <a:cubicBezTo>
                      <a:pt x="959" y="270"/>
                      <a:pt x="959" y="270"/>
                      <a:pt x="959" y="270"/>
                    </a:cubicBezTo>
                    <a:cubicBezTo>
                      <a:pt x="959" y="270"/>
                      <a:pt x="959" y="270"/>
                      <a:pt x="959" y="270"/>
                    </a:cubicBezTo>
                    <a:close/>
                    <a:moveTo>
                      <a:pt x="959" y="419"/>
                    </a:moveTo>
                    <a:cubicBezTo>
                      <a:pt x="1050" y="419"/>
                      <a:pt x="1050" y="419"/>
                      <a:pt x="1050" y="419"/>
                    </a:cubicBezTo>
                    <a:cubicBezTo>
                      <a:pt x="1050" y="507"/>
                      <a:pt x="1050" y="507"/>
                      <a:pt x="1050" y="507"/>
                    </a:cubicBezTo>
                    <a:cubicBezTo>
                      <a:pt x="959" y="507"/>
                      <a:pt x="959" y="507"/>
                      <a:pt x="959" y="507"/>
                    </a:cubicBezTo>
                    <a:cubicBezTo>
                      <a:pt x="959" y="419"/>
                      <a:pt x="959" y="419"/>
                      <a:pt x="959" y="419"/>
                    </a:cubicBezTo>
                    <a:cubicBezTo>
                      <a:pt x="959" y="419"/>
                      <a:pt x="959" y="419"/>
                      <a:pt x="959" y="419"/>
                    </a:cubicBezTo>
                    <a:close/>
                    <a:moveTo>
                      <a:pt x="796" y="114"/>
                    </a:moveTo>
                    <a:cubicBezTo>
                      <a:pt x="886" y="114"/>
                      <a:pt x="886" y="114"/>
                      <a:pt x="886" y="114"/>
                    </a:cubicBezTo>
                    <a:cubicBezTo>
                      <a:pt x="886" y="202"/>
                      <a:pt x="886" y="202"/>
                      <a:pt x="886" y="202"/>
                    </a:cubicBezTo>
                    <a:cubicBezTo>
                      <a:pt x="796" y="202"/>
                      <a:pt x="796" y="202"/>
                      <a:pt x="796" y="202"/>
                    </a:cubicBezTo>
                    <a:cubicBezTo>
                      <a:pt x="796" y="114"/>
                      <a:pt x="796" y="114"/>
                      <a:pt x="796" y="114"/>
                    </a:cubicBezTo>
                    <a:cubicBezTo>
                      <a:pt x="796" y="114"/>
                      <a:pt x="796" y="114"/>
                      <a:pt x="796" y="114"/>
                    </a:cubicBezTo>
                    <a:close/>
                    <a:moveTo>
                      <a:pt x="796" y="270"/>
                    </a:moveTo>
                    <a:cubicBezTo>
                      <a:pt x="886" y="270"/>
                      <a:pt x="886" y="270"/>
                      <a:pt x="886" y="270"/>
                    </a:cubicBezTo>
                    <a:cubicBezTo>
                      <a:pt x="886" y="358"/>
                      <a:pt x="886" y="358"/>
                      <a:pt x="886" y="358"/>
                    </a:cubicBezTo>
                    <a:cubicBezTo>
                      <a:pt x="796" y="358"/>
                      <a:pt x="796" y="358"/>
                      <a:pt x="796" y="358"/>
                    </a:cubicBezTo>
                    <a:cubicBezTo>
                      <a:pt x="796" y="270"/>
                      <a:pt x="796" y="270"/>
                      <a:pt x="796" y="270"/>
                    </a:cubicBezTo>
                    <a:cubicBezTo>
                      <a:pt x="796" y="270"/>
                      <a:pt x="796" y="270"/>
                      <a:pt x="796" y="270"/>
                    </a:cubicBezTo>
                    <a:close/>
                    <a:moveTo>
                      <a:pt x="796" y="419"/>
                    </a:moveTo>
                    <a:cubicBezTo>
                      <a:pt x="886" y="419"/>
                      <a:pt x="886" y="419"/>
                      <a:pt x="886" y="419"/>
                    </a:cubicBezTo>
                    <a:cubicBezTo>
                      <a:pt x="886" y="507"/>
                      <a:pt x="886" y="507"/>
                      <a:pt x="886" y="507"/>
                    </a:cubicBezTo>
                    <a:cubicBezTo>
                      <a:pt x="796" y="507"/>
                      <a:pt x="796" y="507"/>
                      <a:pt x="796" y="507"/>
                    </a:cubicBezTo>
                    <a:cubicBezTo>
                      <a:pt x="796" y="419"/>
                      <a:pt x="796" y="419"/>
                      <a:pt x="796" y="419"/>
                    </a:cubicBezTo>
                    <a:cubicBezTo>
                      <a:pt x="796" y="419"/>
                      <a:pt x="796" y="419"/>
                      <a:pt x="796" y="419"/>
                    </a:cubicBezTo>
                    <a:close/>
                    <a:moveTo>
                      <a:pt x="633" y="114"/>
                    </a:moveTo>
                    <a:cubicBezTo>
                      <a:pt x="721" y="114"/>
                      <a:pt x="721" y="114"/>
                      <a:pt x="721" y="114"/>
                    </a:cubicBezTo>
                    <a:cubicBezTo>
                      <a:pt x="721" y="202"/>
                      <a:pt x="721" y="202"/>
                      <a:pt x="721" y="202"/>
                    </a:cubicBezTo>
                    <a:cubicBezTo>
                      <a:pt x="633" y="202"/>
                      <a:pt x="633" y="202"/>
                      <a:pt x="633" y="202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33" y="114"/>
                      <a:pt x="633" y="114"/>
                      <a:pt x="633" y="114"/>
                    </a:cubicBezTo>
                    <a:close/>
                    <a:moveTo>
                      <a:pt x="633" y="270"/>
                    </a:moveTo>
                    <a:cubicBezTo>
                      <a:pt x="721" y="270"/>
                      <a:pt x="721" y="270"/>
                      <a:pt x="721" y="270"/>
                    </a:cubicBezTo>
                    <a:cubicBezTo>
                      <a:pt x="721" y="358"/>
                      <a:pt x="721" y="358"/>
                      <a:pt x="721" y="358"/>
                    </a:cubicBezTo>
                    <a:cubicBezTo>
                      <a:pt x="633" y="358"/>
                      <a:pt x="633" y="358"/>
                      <a:pt x="633" y="358"/>
                    </a:cubicBezTo>
                    <a:cubicBezTo>
                      <a:pt x="633" y="270"/>
                      <a:pt x="633" y="270"/>
                      <a:pt x="633" y="270"/>
                    </a:cubicBezTo>
                    <a:cubicBezTo>
                      <a:pt x="633" y="270"/>
                      <a:pt x="633" y="270"/>
                      <a:pt x="633" y="270"/>
                    </a:cubicBezTo>
                    <a:close/>
                    <a:moveTo>
                      <a:pt x="633" y="419"/>
                    </a:moveTo>
                    <a:cubicBezTo>
                      <a:pt x="721" y="419"/>
                      <a:pt x="721" y="419"/>
                      <a:pt x="721" y="419"/>
                    </a:cubicBezTo>
                    <a:cubicBezTo>
                      <a:pt x="721" y="507"/>
                      <a:pt x="721" y="507"/>
                      <a:pt x="721" y="507"/>
                    </a:cubicBezTo>
                    <a:cubicBezTo>
                      <a:pt x="633" y="507"/>
                      <a:pt x="633" y="507"/>
                      <a:pt x="633" y="507"/>
                    </a:cubicBezTo>
                    <a:cubicBezTo>
                      <a:pt x="633" y="419"/>
                      <a:pt x="633" y="419"/>
                      <a:pt x="633" y="419"/>
                    </a:cubicBezTo>
                    <a:cubicBezTo>
                      <a:pt x="633" y="419"/>
                      <a:pt x="633" y="419"/>
                      <a:pt x="633" y="419"/>
                    </a:cubicBezTo>
                    <a:close/>
                    <a:moveTo>
                      <a:pt x="467" y="114"/>
                    </a:moveTo>
                    <a:cubicBezTo>
                      <a:pt x="556" y="114"/>
                      <a:pt x="556" y="114"/>
                      <a:pt x="556" y="114"/>
                    </a:cubicBezTo>
                    <a:cubicBezTo>
                      <a:pt x="556" y="202"/>
                      <a:pt x="556" y="202"/>
                      <a:pt x="556" y="202"/>
                    </a:cubicBezTo>
                    <a:cubicBezTo>
                      <a:pt x="467" y="202"/>
                      <a:pt x="467" y="202"/>
                      <a:pt x="467" y="202"/>
                    </a:cubicBezTo>
                    <a:cubicBezTo>
                      <a:pt x="467" y="114"/>
                      <a:pt x="467" y="114"/>
                      <a:pt x="467" y="114"/>
                    </a:cubicBezTo>
                    <a:cubicBezTo>
                      <a:pt x="467" y="114"/>
                      <a:pt x="467" y="114"/>
                      <a:pt x="467" y="114"/>
                    </a:cubicBezTo>
                    <a:close/>
                    <a:moveTo>
                      <a:pt x="467" y="270"/>
                    </a:moveTo>
                    <a:cubicBezTo>
                      <a:pt x="556" y="270"/>
                      <a:pt x="556" y="270"/>
                      <a:pt x="556" y="270"/>
                    </a:cubicBezTo>
                    <a:cubicBezTo>
                      <a:pt x="556" y="358"/>
                      <a:pt x="556" y="358"/>
                      <a:pt x="556" y="358"/>
                    </a:cubicBezTo>
                    <a:cubicBezTo>
                      <a:pt x="467" y="358"/>
                      <a:pt x="467" y="358"/>
                      <a:pt x="467" y="358"/>
                    </a:cubicBezTo>
                    <a:cubicBezTo>
                      <a:pt x="467" y="270"/>
                      <a:pt x="467" y="270"/>
                      <a:pt x="467" y="270"/>
                    </a:cubicBezTo>
                    <a:cubicBezTo>
                      <a:pt x="467" y="270"/>
                      <a:pt x="467" y="270"/>
                      <a:pt x="467" y="270"/>
                    </a:cubicBezTo>
                    <a:close/>
                    <a:moveTo>
                      <a:pt x="467" y="419"/>
                    </a:moveTo>
                    <a:cubicBezTo>
                      <a:pt x="556" y="419"/>
                      <a:pt x="556" y="419"/>
                      <a:pt x="556" y="419"/>
                    </a:cubicBezTo>
                    <a:cubicBezTo>
                      <a:pt x="556" y="507"/>
                      <a:pt x="556" y="507"/>
                      <a:pt x="556" y="507"/>
                    </a:cubicBezTo>
                    <a:cubicBezTo>
                      <a:pt x="467" y="507"/>
                      <a:pt x="467" y="507"/>
                      <a:pt x="467" y="507"/>
                    </a:cubicBezTo>
                    <a:cubicBezTo>
                      <a:pt x="467" y="419"/>
                      <a:pt x="467" y="419"/>
                      <a:pt x="467" y="419"/>
                    </a:cubicBezTo>
                    <a:cubicBezTo>
                      <a:pt x="467" y="419"/>
                      <a:pt x="467" y="419"/>
                      <a:pt x="467" y="419"/>
                    </a:cubicBezTo>
                    <a:close/>
                    <a:moveTo>
                      <a:pt x="302" y="114"/>
                    </a:moveTo>
                    <a:cubicBezTo>
                      <a:pt x="392" y="114"/>
                      <a:pt x="392" y="114"/>
                      <a:pt x="392" y="114"/>
                    </a:cubicBezTo>
                    <a:cubicBezTo>
                      <a:pt x="392" y="202"/>
                      <a:pt x="392" y="202"/>
                      <a:pt x="392" y="202"/>
                    </a:cubicBezTo>
                    <a:cubicBezTo>
                      <a:pt x="302" y="202"/>
                      <a:pt x="302" y="202"/>
                      <a:pt x="302" y="202"/>
                    </a:cubicBezTo>
                    <a:cubicBezTo>
                      <a:pt x="302" y="114"/>
                      <a:pt x="302" y="114"/>
                      <a:pt x="302" y="114"/>
                    </a:cubicBezTo>
                    <a:cubicBezTo>
                      <a:pt x="302" y="114"/>
                      <a:pt x="302" y="114"/>
                      <a:pt x="302" y="114"/>
                    </a:cubicBezTo>
                    <a:close/>
                    <a:moveTo>
                      <a:pt x="302" y="270"/>
                    </a:moveTo>
                    <a:cubicBezTo>
                      <a:pt x="392" y="270"/>
                      <a:pt x="392" y="270"/>
                      <a:pt x="392" y="270"/>
                    </a:cubicBezTo>
                    <a:cubicBezTo>
                      <a:pt x="392" y="358"/>
                      <a:pt x="392" y="358"/>
                      <a:pt x="392" y="358"/>
                    </a:cubicBezTo>
                    <a:cubicBezTo>
                      <a:pt x="302" y="358"/>
                      <a:pt x="302" y="358"/>
                      <a:pt x="302" y="358"/>
                    </a:cubicBezTo>
                    <a:cubicBezTo>
                      <a:pt x="302" y="270"/>
                      <a:pt x="302" y="270"/>
                      <a:pt x="302" y="270"/>
                    </a:cubicBezTo>
                    <a:cubicBezTo>
                      <a:pt x="302" y="270"/>
                      <a:pt x="302" y="270"/>
                      <a:pt x="302" y="270"/>
                    </a:cubicBezTo>
                    <a:close/>
                    <a:moveTo>
                      <a:pt x="302" y="419"/>
                    </a:moveTo>
                    <a:cubicBezTo>
                      <a:pt x="392" y="419"/>
                      <a:pt x="392" y="419"/>
                      <a:pt x="392" y="419"/>
                    </a:cubicBezTo>
                    <a:cubicBezTo>
                      <a:pt x="392" y="507"/>
                      <a:pt x="392" y="507"/>
                      <a:pt x="392" y="507"/>
                    </a:cubicBezTo>
                    <a:cubicBezTo>
                      <a:pt x="302" y="507"/>
                      <a:pt x="302" y="507"/>
                      <a:pt x="302" y="507"/>
                    </a:cubicBezTo>
                    <a:cubicBezTo>
                      <a:pt x="302" y="419"/>
                      <a:pt x="302" y="419"/>
                      <a:pt x="302" y="419"/>
                    </a:cubicBezTo>
                    <a:cubicBezTo>
                      <a:pt x="302" y="419"/>
                      <a:pt x="302" y="419"/>
                      <a:pt x="302" y="419"/>
                    </a:cubicBezTo>
                    <a:close/>
                    <a:moveTo>
                      <a:pt x="139" y="114"/>
                    </a:move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139" y="202"/>
                      <a:pt x="139" y="202"/>
                      <a:pt x="139" y="202"/>
                    </a:cubicBezTo>
                    <a:cubicBezTo>
                      <a:pt x="139" y="114"/>
                      <a:pt x="139" y="114"/>
                      <a:pt x="139" y="114"/>
                    </a:cubicBezTo>
                    <a:cubicBezTo>
                      <a:pt x="139" y="114"/>
                      <a:pt x="139" y="114"/>
                      <a:pt x="139" y="114"/>
                    </a:cubicBezTo>
                    <a:close/>
                    <a:moveTo>
                      <a:pt x="139" y="270"/>
                    </a:moveTo>
                    <a:cubicBezTo>
                      <a:pt x="227" y="270"/>
                      <a:pt x="227" y="270"/>
                      <a:pt x="227" y="270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139" y="358"/>
                      <a:pt x="139" y="358"/>
                      <a:pt x="139" y="358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0"/>
                      <a:pt x="139" y="270"/>
                    </a:cubicBezTo>
                    <a:close/>
                    <a:moveTo>
                      <a:pt x="139" y="419"/>
                    </a:moveTo>
                    <a:cubicBezTo>
                      <a:pt x="227" y="419"/>
                      <a:pt x="227" y="419"/>
                      <a:pt x="227" y="419"/>
                    </a:cubicBezTo>
                    <a:cubicBezTo>
                      <a:pt x="227" y="507"/>
                      <a:pt x="227" y="507"/>
                      <a:pt x="227" y="507"/>
                    </a:cubicBezTo>
                    <a:cubicBezTo>
                      <a:pt x="139" y="507"/>
                      <a:pt x="139" y="507"/>
                      <a:pt x="139" y="507"/>
                    </a:cubicBezTo>
                    <a:cubicBezTo>
                      <a:pt x="139" y="419"/>
                      <a:pt x="139" y="419"/>
                      <a:pt x="139" y="419"/>
                    </a:cubicBezTo>
                    <a:cubicBezTo>
                      <a:pt x="139" y="419"/>
                      <a:pt x="139" y="419"/>
                      <a:pt x="139" y="41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294"/>
                <a:endParaRPr 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159701" y="3272206"/>
              <a:ext cx="559535" cy="155009"/>
              <a:chOff x="8924116" y="3944007"/>
              <a:chExt cx="899334" cy="249208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8963025" y="3976688"/>
                <a:ext cx="802481" cy="192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142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8924116" y="3944007"/>
                <a:ext cx="899334" cy="249208"/>
              </a:xfrm>
              <a:custGeom>
                <a:avLst/>
                <a:gdLst>
                  <a:gd name="T0" fmla="*/ 2234 w 2234"/>
                  <a:gd name="T1" fmla="*/ 479 h 619"/>
                  <a:gd name="T2" fmla="*/ 143 w 2234"/>
                  <a:gd name="T3" fmla="*/ 0 h 619"/>
                  <a:gd name="T4" fmla="*/ 143 w 2234"/>
                  <a:gd name="T5" fmla="*/ 619 h 619"/>
                  <a:gd name="T6" fmla="*/ 1927 w 2234"/>
                  <a:gd name="T7" fmla="*/ 422 h 619"/>
                  <a:gd name="T8" fmla="*/ 1125 w 2234"/>
                  <a:gd name="T9" fmla="*/ 114 h 619"/>
                  <a:gd name="T10" fmla="*/ 1125 w 2234"/>
                  <a:gd name="T11" fmla="*/ 202 h 619"/>
                  <a:gd name="T12" fmla="*/ 1125 w 2234"/>
                  <a:gd name="T13" fmla="*/ 270 h 619"/>
                  <a:gd name="T14" fmla="*/ 1125 w 2234"/>
                  <a:gd name="T15" fmla="*/ 358 h 619"/>
                  <a:gd name="T16" fmla="*/ 1125 w 2234"/>
                  <a:gd name="T17" fmla="*/ 419 h 619"/>
                  <a:gd name="T18" fmla="*/ 1125 w 2234"/>
                  <a:gd name="T19" fmla="*/ 507 h 619"/>
                  <a:gd name="T20" fmla="*/ 959 w 2234"/>
                  <a:gd name="T21" fmla="*/ 114 h 619"/>
                  <a:gd name="T22" fmla="*/ 959 w 2234"/>
                  <a:gd name="T23" fmla="*/ 202 h 619"/>
                  <a:gd name="T24" fmla="*/ 959 w 2234"/>
                  <a:gd name="T25" fmla="*/ 270 h 619"/>
                  <a:gd name="T26" fmla="*/ 959 w 2234"/>
                  <a:gd name="T27" fmla="*/ 358 h 619"/>
                  <a:gd name="T28" fmla="*/ 959 w 2234"/>
                  <a:gd name="T29" fmla="*/ 419 h 619"/>
                  <a:gd name="T30" fmla="*/ 959 w 2234"/>
                  <a:gd name="T31" fmla="*/ 507 h 619"/>
                  <a:gd name="T32" fmla="*/ 796 w 2234"/>
                  <a:gd name="T33" fmla="*/ 114 h 619"/>
                  <a:gd name="T34" fmla="*/ 796 w 2234"/>
                  <a:gd name="T35" fmla="*/ 202 h 619"/>
                  <a:gd name="T36" fmla="*/ 796 w 2234"/>
                  <a:gd name="T37" fmla="*/ 270 h 619"/>
                  <a:gd name="T38" fmla="*/ 796 w 2234"/>
                  <a:gd name="T39" fmla="*/ 358 h 619"/>
                  <a:gd name="T40" fmla="*/ 796 w 2234"/>
                  <a:gd name="T41" fmla="*/ 419 h 619"/>
                  <a:gd name="T42" fmla="*/ 796 w 2234"/>
                  <a:gd name="T43" fmla="*/ 507 h 619"/>
                  <a:gd name="T44" fmla="*/ 633 w 2234"/>
                  <a:gd name="T45" fmla="*/ 114 h 619"/>
                  <a:gd name="T46" fmla="*/ 633 w 2234"/>
                  <a:gd name="T47" fmla="*/ 202 h 619"/>
                  <a:gd name="T48" fmla="*/ 633 w 2234"/>
                  <a:gd name="T49" fmla="*/ 270 h 619"/>
                  <a:gd name="T50" fmla="*/ 633 w 2234"/>
                  <a:gd name="T51" fmla="*/ 358 h 619"/>
                  <a:gd name="T52" fmla="*/ 633 w 2234"/>
                  <a:gd name="T53" fmla="*/ 419 h 619"/>
                  <a:gd name="T54" fmla="*/ 633 w 2234"/>
                  <a:gd name="T55" fmla="*/ 507 h 619"/>
                  <a:gd name="T56" fmla="*/ 467 w 2234"/>
                  <a:gd name="T57" fmla="*/ 114 h 619"/>
                  <a:gd name="T58" fmla="*/ 467 w 2234"/>
                  <a:gd name="T59" fmla="*/ 202 h 619"/>
                  <a:gd name="T60" fmla="*/ 467 w 2234"/>
                  <a:gd name="T61" fmla="*/ 270 h 619"/>
                  <a:gd name="T62" fmla="*/ 467 w 2234"/>
                  <a:gd name="T63" fmla="*/ 358 h 619"/>
                  <a:gd name="T64" fmla="*/ 467 w 2234"/>
                  <a:gd name="T65" fmla="*/ 419 h 619"/>
                  <a:gd name="T66" fmla="*/ 467 w 2234"/>
                  <a:gd name="T67" fmla="*/ 507 h 619"/>
                  <a:gd name="T68" fmla="*/ 302 w 2234"/>
                  <a:gd name="T69" fmla="*/ 114 h 619"/>
                  <a:gd name="T70" fmla="*/ 302 w 2234"/>
                  <a:gd name="T71" fmla="*/ 202 h 619"/>
                  <a:gd name="T72" fmla="*/ 302 w 2234"/>
                  <a:gd name="T73" fmla="*/ 270 h 619"/>
                  <a:gd name="T74" fmla="*/ 302 w 2234"/>
                  <a:gd name="T75" fmla="*/ 358 h 619"/>
                  <a:gd name="T76" fmla="*/ 302 w 2234"/>
                  <a:gd name="T77" fmla="*/ 419 h 619"/>
                  <a:gd name="T78" fmla="*/ 302 w 2234"/>
                  <a:gd name="T79" fmla="*/ 507 h 619"/>
                  <a:gd name="T80" fmla="*/ 139 w 2234"/>
                  <a:gd name="T81" fmla="*/ 114 h 619"/>
                  <a:gd name="T82" fmla="*/ 139 w 2234"/>
                  <a:gd name="T83" fmla="*/ 202 h 619"/>
                  <a:gd name="T84" fmla="*/ 139 w 2234"/>
                  <a:gd name="T85" fmla="*/ 270 h 619"/>
                  <a:gd name="T86" fmla="*/ 139 w 2234"/>
                  <a:gd name="T87" fmla="*/ 358 h 619"/>
                  <a:gd name="T88" fmla="*/ 139 w 2234"/>
                  <a:gd name="T89" fmla="*/ 419 h 619"/>
                  <a:gd name="T90" fmla="*/ 139 w 2234"/>
                  <a:gd name="T91" fmla="*/ 50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34" h="619">
                    <a:moveTo>
                      <a:pt x="143" y="619"/>
                    </a:moveTo>
                    <a:cubicBezTo>
                      <a:pt x="2091" y="619"/>
                      <a:pt x="2091" y="619"/>
                      <a:pt x="2091" y="619"/>
                    </a:cubicBezTo>
                    <a:cubicBezTo>
                      <a:pt x="2170" y="619"/>
                      <a:pt x="2234" y="558"/>
                      <a:pt x="2234" y="479"/>
                    </a:cubicBezTo>
                    <a:cubicBezTo>
                      <a:pt x="2234" y="143"/>
                      <a:pt x="2234" y="143"/>
                      <a:pt x="2234" y="143"/>
                    </a:cubicBezTo>
                    <a:cubicBezTo>
                      <a:pt x="2234" y="64"/>
                      <a:pt x="2170" y="0"/>
                      <a:pt x="2091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479"/>
                      <a:pt x="0" y="479"/>
                      <a:pt x="0" y="479"/>
                    </a:cubicBezTo>
                    <a:cubicBezTo>
                      <a:pt x="0" y="558"/>
                      <a:pt x="64" y="619"/>
                      <a:pt x="143" y="619"/>
                    </a:cubicBezTo>
                    <a:close/>
                    <a:moveTo>
                      <a:pt x="1927" y="198"/>
                    </a:moveTo>
                    <a:cubicBezTo>
                      <a:pt x="1989" y="198"/>
                      <a:pt x="2040" y="248"/>
                      <a:pt x="2040" y="310"/>
                    </a:cubicBezTo>
                    <a:cubicBezTo>
                      <a:pt x="2040" y="373"/>
                      <a:pt x="1989" y="422"/>
                      <a:pt x="1927" y="422"/>
                    </a:cubicBezTo>
                    <a:cubicBezTo>
                      <a:pt x="1866" y="422"/>
                      <a:pt x="1815" y="373"/>
                      <a:pt x="1815" y="310"/>
                    </a:cubicBezTo>
                    <a:cubicBezTo>
                      <a:pt x="1815" y="248"/>
                      <a:pt x="1866" y="198"/>
                      <a:pt x="1927" y="198"/>
                    </a:cubicBezTo>
                    <a:close/>
                    <a:moveTo>
                      <a:pt x="1125" y="114"/>
                    </a:moveTo>
                    <a:cubicBezTo>
                      <a:pt x="1213" y="114"/>
                      <a:pt x="1213" y="114"/>
                      <a:pt x="1213" y="114"/>
                    </a:cubicBezTo>
                    <a:cubicBezTo>
                      <a:pt x="1213" y="202"/>
                      <a:pt x="1213" y="202"/>
                      <a:pt x="1213" y="202"/>
                    </a:cubicBezTo>
                    <a:cubicBezTo>
                      <a:pt x="1125" y="202"/>
                      <a:pt x="1125" y="202"/>
                      <a:pt x="1125" y="202"/>
                    </a:cubicBezTo>
                    <a:cubicBezTo>
                      <a:pt x="1125" y="114"/>
                      <a:pt x="1125" y="114"/>
                      <a:pt x="1125" y="114"/>
                    </a:cubicBezTo>
                    <a:cubicBezTo>
                      <a:pt x="1125" y="114"/>
                      <a:pt x="1125" y="114"/>
                      <a:pt x="1125" y="114"/>
                    </a:cubicBezTo>
                    <a:close/>
                    <a:moveTo>
                      <a:pt x="1125" y="270"/>
                    </a:moveTo>
                    <a:cubicBezTo>
                      <a:pt x="1213" y="270"/>
                      <a:pt x="1213" y="270"/>
                      <a:pt x="1213" y="270"/>
                    </a:cubicBezTo>
                    <a:cubicBezTo>
                      <a:pt x="1213" y="358"/>
                      <a:pt x="1213" y="358"/>
                      <a:pt x="1213" y="358"/>
                    </a:cubicBezTo>
                    <a:cubicBezTo>
                      <a:pt x="1125" y="358"/>
                      <a:pt x="1125" y="358"/>
                      <a:pt x="1125" y="358"/>
                    </a:cubicBezTo>
                    <a:cubicBezTo>
                      <a:pt x="1125" y="270"/>
                      <a:pt x="1125" y="270"/>
                      <a:pt x="1125" y="270"/>
                    </a:cubicBezTo>
                    <a:cubicBezTo>
                      <a:pt x="1125" y="270"/>
                      <a:pt x="1125" y="270"/>
                      <a:pt x="1125" y="270"/>
                    </a:cubicBezTo>
                    <a:close/>
                    <a:moveTo>
                      <a:pt x="1125" y="419"/>
                    </a:moveTo>
                    <a:cubicBezTo>
                      <a:pt x="1213" y="419"/>
                      <a:pt x="1213" y="419"/>
                      <a:pt x="1213" y="419"/>
                    </a:cubicBezTo>
                    <a:cubicBezTo>
                      <a:pt x="1213" y="507"/>
                      <a:pt x="1213" y="507"/>
                      <a:pt x="1213" y="507"/>
                    </a:cubicBezTo>
                    <a:cubicBezTo>
                      <a:pt x="1125" y="507"/>
                      <a:pt x="1125" y="507"/>
                      <a:pt x="1125" y="507"/>
                    </a:cubicBezTo>
                    <a:cubicBezTo>
                      <a:pt x="1125" y="419"/>
                      <a:pt x="1125" y="419"/>
                      <a:pt x="1125" y="419"/>
                    </a:cubicBezTo>
                    <a:cubicBezTo>
                      <a:pt x="1125" y="419"/>
                      <a:pt x="1125" y="419"/>
                      <a:pt x="1125" y="419"/>
                    </a:cubicBezTo>
                    <a:close/>
                    <a:moveTo>
                      <a:pt x="959" y="114"/>
                    </a:moveTo>
                    <a:cubicBezTo>
                      <a:pt x="1050" y="114"/>
                      <a:pt x="1050" y="114"/>
                      <a:pt x="1050" y="114"/>
                    </a:cubicBezTo>
                    <a:cubicBezTo>
                      <a:pt x="1050" y="202"/>
                      <a:pt x="1050" y="202"/>
                      <a:pt x="1050" y="202"/>
                    </a:cubicBezTo>
                    <a:cubicBezTo>
                      <a:pt x="959" y="202"/>
                      <a:pt x="959" y="202"/>
                      <a:pt x="959" y="202"/>
                    </a:cubicBezTo>
                    <a:cubicBezTo>
                      <a:pt x="959" y="114"/>
                      <a:pt x="959" y="114"/>
                      <a:pt x="959" y="114"/>
                    </a:cubicBezTo>
                    <a:cubicBezTo>
                      <a:pt x="959" y="114"/>
                      <a:pt x="959" y="114"/>
                      <a:pt x="959" y="114"/>
                    </a:cubicBezTo>
                    <a:close/>
                    <a:moveTo>
                      <a:pt x="959" y="270"/>
                    </a:moveTo>
                    <a:cubicBezTo>
                      <a:pt x="1050" y="270"/>
                      <a:pt x="1050" y="270"/>
                      <a:pt x="1050" y="270"/>
                    </a:cubicBezTo>
                    <a:cubicBezTo>
                      <a:pt x="1050" y="358"/>
                      <a:pt x="1050" y="358"/>
                      <a:pt x="1050" y="358"/>
                    </a:cubicBezTo>
                    <a:cubicBezTo>
                      <a:pt x="959" y="358"/>
                      <a:pt x="959" y="358"/>
                      <a:pt x="959" y="358"/>
                    </a:cubicBezTo>
                    <a:cubicBezTo>
                      <a:pt x="959" y="270"/>
                      <a:pt x="959" y="270"/>
                      <a:pt x="959" y="270"/>
                    </a:cubicBezTo>
                    <a:cubicBezTo>
                      <a:pt x="959" y="270"/>
                      <a:pt x="959" y="270"/>
                      <a:pt x="959" y="270"/>
                    </a:cubicBezTo>
                    <a:close/>
                    <a:moveTo>
                      <a:pt x="959" y="419"/>
                    </a:moveTo>
                    <a:cubicBezTo>
                      <a:pt x="1050" y="419"/>
                      <a:pt x="1050" y="419"/>
                      <a:pt x="1050" y="419"/>
                    </a:cubicBezTo>
                    <a:cubicBezTo>
                      <a:pt x="1050" y="507"/>
                      <a:pt x="1050" y="507"/>
                      <a:pt x="1050" y="507"/>
                    </a:cubicBezTo>
                    <a:cubicBezTo>
                      <a:pt x="959" y="507"/>
                      <a:pt x="959" y="507"/>
                      <a:pt x="959" y="507"/>
                    </a:cubicBezTo>
                    <a:cubicBezTo>
                      <a:pt x="959" y="419"/>
                      <a:pt x="959" y="419"/>
                      <a:pt x="959" y="419"/>
                    </a:cubicBezTo>
                    <a:cubicBezTo>
                      <a:pt x="959" y="419"/>
                      <a:pt x="959" y="419"/>
                      <a:pt x="959" y="419"/>
                    </a:cubicBezTo>
                    <a:close/>
                    <a:moveTo>
                      <a:pt x="796" y="114"/>
                    </a:moveTo>
                    <a:cubicBezTo>
                      <a:pt x="886" y="114"/>
                      <a:pt x="886" y="114"/>
                      <a:pt x="886" y="114"/>
                    </a:cubicBezTo>
                    <a:cubicBezTo>
                      <a:pt x="886" y="202"/>
                      <a:pt x="886" y="202"/>
                      <a:pt x="886" y="202"/>
                    </a:cubicBezTo>
                    <a:cubicBezTo>
                      <a:pt x="796" y="202"/>
                      <a:pt x="796" y="202"/>
                      <a:pt x="796" y="202"/>
                    </a:cubicBezTo>
                    <a:cubicBezTo>
                      <a:pt x="796" y="114"/>
                      <a:pt x="796" y="114"/>
                      <a:pt x="796" y="114"/>
                    </a:cubicBezTo>
                    <a:cubicBezTo>
                      <a:pt x="796" y="114"/>
                      <a:pt x="796" y="114"/>
                      <a:pt x="796" y="114"/>
                    </a:cubicBezTo>
                    <a:close/>
                    <a:moveTo>
                      <a:pt x="796" y="270"/>
                    </a:moveTo>
                    <a:cubicBezTo>
                      <a:pt x="886" y="270"/>
                      <a:pt x="886" y="270"/>
                      <a:pt x="886" y="270"/>
                    </a:cubicBezTo>
                    <a:cubicBezTo>
                      <a:pt x="886" y="358"/>
                      <a:pt x="886" y="358"/>
                      <a:pt x="886" y="358"/>
                    </a:cubicBezTo>
                    <a:cubicBezTo>
                      <a:pt x="796" y="358"/>
                      <a:pt x="796" y="358"/>
                      <a:pt x="796" y="358"/>
                    </a:cubicBezTo>
                    <a:cubicBezTo>
                      <a:pt x="796" y="270"/>
                      <a:pt x="796" y="270"/>
                      <a:pt x="796" y="270"/>
                    </a:cubicBezTo>
                    <a:cubicBezTo>
                      <a:pt x="796" y="270"/>
                      <a:pt x="796" y="270"/>
                      <a:pt x="796" y="270"/>
                    </a:cubicBezTo>
                    <a:close/>
                    <a:moveTo>
                      <a:pt x="796" y="419"/>
                    </a:moveTo>
                    <a:cubicBezTo>
                      <a:pt x="886" y="419"/>
                      <a:pt x="886" y="419"/>
                      <a:pt x="886" y="419"/>
                    </a:cubicBezTo>
                    <a:cubicBezTo>
                      <a:pt x="886" y="507"/>
                      <a:pt x="886" y="507"/>
                      <a:pt x="886" y="507"/>
                    </a:cubicBezTo>
                    <a:cubicBezTo>
                      <a:pt x="796" y="507"/>
                      <a:pt x="796" y="507"/>
                      <a:pt x="796" y="507"/>
                    </a:cubicBezTo>
                    <a:cubicBezTo>
                      <a:pt x="796" y="419"/>
                      <a:pt x="796" y="419"/>
                      <a:pt x="796" y="419"/>
                    </a:cubicBezTo>
                    <a:cubicBezTo>
                      <a:pt x="796" y="419"/>
                      <a:pt x="796" y="419"/>
                      <a:pt x="796" y="419"/>
                    </a:cubicBezTo>
                    <a:close/>
                    <a:moveTo>
                      <a:pt x="633" y="114"/>
                    </a:moveTo>
                    <a:cubicBezTo>
                      <a:pt x="721" y="114"/>
                      <a:pt x="721" y="114"/>
                      <a:pt x="721" y="114"/>
                    </a:cubicBezTo>
                    <a:cubicBezTo>
                      <a:pt x="721" y="202"/>
                      <a:pt x="721" y="202"/>
                      <a:pt x="721" y="202"/>
                    </a:cubicBezTo>
                    <a:cubicBezTo>
                      <a:pt x="633" y="202"/>
                      <a:pt x="633" y="202"/>
                      <a:pt x="633" y="202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33" y="114"/>
                      <a:pt x="633" y="114"/>
                      <a:pt x="633" y="114"/>
                    </a:cubicBezTo>
                    <a:close/>
                    <a:moveTo>
                      <a:pt x="633" y="270"/>
                    </a:moveTo>
                    <a:cubicBezTo>
                      <a:pt x="721" y="270"/>
                      <a:pt x="721" y="270"/>
                      <a:pt x="721" y="270"/>
                    </a:cubicBezTo>
                    <a:cubicBezTo>
                      <a:pt x="721" y="358"/>
                      <a:pt x="721" y="358"/>
                      <a:pt x="721" y="358"/>
                    </a:cubicBezTo>
                    <a:cubicBezTo>
                      <a:pt x="633" y="358"/>
                      <a:pt x="633" y="358"/>
                      <a:pt x="633" y="358"/>
                    </a:cubicBezTo>
                    <a:cubicBezTo>
                      <a:pt x="633" y="270"/>
                      <a:pt x="633" y="270"/>
                      <a:pt x="633" y="270"/>
                    </a:cubicBezTo>
                    <a:cubicBezTo>
                      <a:pt x="633" y="270"/>
                      <a:pt x="633" y="270"/>
                      <a:pt x="633" y="270"/>
                    </a:cubicBezTo>
                    <a:close/>
                    <a:moveTo>
                      <a:pt x="633" y="419"/>
                    </a:moveTo>
                    <a:cubicBezTo>
                      <a:pt x="721" y="419"/>
                      <a:pt x="721" y="419"/>
                      <a:pt x="721" y="419"/>
                    </a:cubicBezTo>
                    <a:cubicBezTo>
                      <a:pt x="721" y="507"/>
                      <a:pt x="721" y="507"/>
                      <a:pt x="721" y="507"/>
                    </a:cubicBezTo>
                    <a:cubicBezTo>
                      <a:pt x="633" y="507"/>
                      <a:pt x="633" y="507"/>
                      <a:pt x="633" y="507"/>
                    </a:cubicBezTo>
                    <a:cubicBezTo>
                      <a:pt x="633" y="419"/>
                      <a:pt x="633" y="419"/>
                      <a:pt x="633" y="419"/>
                    </a:cubicBezTo>
                    <a:cubicBezTo>
                      <a:pt x="633" y="419"/>
                      <a:pt x="633" y="419"/>
                      <a:pt x="633" y="419"/>
                    </a:cubicBezTo>
                    <a:close/>
                    <a:moveTo>
                      <a:pt x="467" y="114"/>
                    </a:moveTo>
                    <a:cubicBezTo>
                      <a:pt x="556" y="114"/>
                      <a:pt x="556" y="114"/>
                      <a:pt x="556" y="114"/>
                    </a:cubicBezTo>
                    <a:cubicBezTo>
                      <a:pt x="556" y="202"/>
                      <a:pt x="556" y="202"/>
                      <a:pt x="556" y="202"/>
                    </a:cubicBezTo>
                    <a:cubicBezTo>
                      <a:pt x="467" y="202"/>
                      <a:pt x="467" y="202"/>
                      <a:pt x="467" y="202"/>
                    </a:cubicBezTo>
                    <a:cubicBezTo>
                      <a:pt x="467" y="114"/>
                      <a:pt x="467" y="114"/>
                      <a:pt x="467" y="114"/>
                    </a:cubicBezTo>
                    <a:cubicBezTo>
                      <a:pt x="467" y="114"/>
                      <a:pt x="467" y="114"/>
                      <a:pt x="467" y="114"/>
                    </a:cubicBezTo>
                    <a:close/>
                    <a:moveTo>
                      <a:pt x="467" y="270"/>
                    </a:moveTo>
                    <a:cubicBezTo>
                      <a:pt x="556" y="270"/>
                      <a:pt x="556" y="270"/>
                      <a:pt x="556" y="270"/>
                    </a:cubicBezTo>
                    <a:cubicBezTo>
                      <a:pt x="556" y="358"/>
                      <a:pt x="556" y="358"/>
                      <a:pt x="556" y="358"/>
                    </a:cubicBezTo>
                    <a:cubicBezTo>
                      <a:pt x="467" y="358"/>
                      <a:pt x="467" y="358"/>
                      <a:pt x="467" y="358"/>
                    </a:cubicBezTo>
                    <a:cubicBezTo>
                      <a:pt x="467" y="270"/>
                      <a:pt x="467" y="270"/>
                      <a:pt x="467" y="270"/>
                    </a:cubicBezTo>
                    <a:cubicBezTo>
                      <a:pt x="467" y="270"/>
                      <a:pt x="467" y="270"/>
                      <a:pt x="467" y="270"/>
                    </a:cubicBezTo>
                    <a:close/>
                    <a:moveTo>
                      <a:pt x="467" y="419"/>
                    </a:moveTo>
                    <a:cubicBezTo>
                      <a:pt x="556" y="419"/>
                      <a:pt x="556" y="419"/>
                      <a:pt x="556" y="419"/>
                    </a:cubicBezTo>
                    <a:cubicBezTo>
                      <a:pt x="556" y="507"/>
                      <a:pt x="556" y="507"/>
                      <a:pt x="556" y="507"/>
                    </a:cubicBezTo>
                    <a:cubicBezTo>
                      <a:pt x="467" y="507"/>
                      <a:pt x="467" y="507"/>
                      <a:pt x="467" y="507"/>
                    </a:cubicBezTo>
                    <a:cubicBezTo>
                      <a:pt x="467" y="419"/>
                      <a:pt x="467" y="419"/>
                      <a:pt x="467" y="419"/>
                    </a:cubicBezTo>
                    <a:cubicBezTo>
                      <a:pt x="467" y="419"/>
                      <a:pt x="467" y="419"/>
                      <a:pt x="467" y="419"/>
                    </a:cubicBezTo>
                    <a:close/>
                    <a:moveTo>
                      <a:pt x="302" y="114"/>
                    </a:moveTo>
                    <a:cubicBezTo>
                      <a:pt x="392" y="114"/>
                      <a:pt x="392" y="114"/>
                      <a:pt x="392" y="114"/>
                    </a:cubicBezTo>
                    <a:cubicBezTo>
                      <a:pt x="392" y="202"/>
                      <a:pt x="392" y="202"/>
                      <a:pt x="392" y="202"/>
                    </a:cubicBezTo>
                    <a:cubicBezTo>
                      <a:pt x="302" y="202"/>
                      <a:pt x="302" y="202"/>
                      <a:pt x="302" y="202"/>
                    </a:cubicBezTo>
                    <a:cubicBezTo>
                      <a:pt x="302" y="114"/>
                      <a:pt x="302" y="114"/>
                      <a:pt x="302" y="114"/>
                    </a:cubicBezTo>
                    <a:cubicBezTo>
                      <a:pt x="302" y="114"/>
                      <a:pt x="302" y="114"/>
                      <a:pt x="302" y="114"/>
                    </a:cubicBezTo>
                    <a:close/>
                    <a:moveTo>
                      <a:pt x="302" y="270"/>
                    </a:moveTo>
                    <a:cubicBezTo>
                      <a:pt x="392" y="270"/>
                      <a:pt x="392" y="270"/>
                      <a:pt x="392" y="270"/>
                    </a:cubicBezTo>
                    <a:cubicBezTo>
                      <a:pt x="392" y="358"/>
                      <a:pt x="392" y="358"/>
                      <a:pt x="392" y="358"/>
                    </a:cubicBezTo>
                    <a:cubicBezTo>
                      <a:pt x="302" y="358"/>
                      <a:pt x="302" y="358"/>
                      <a:pt x="302" y="358"/>
                    </a:cubicBezTo>
                    <a:cubicBezTo>
                      <a:pt x="302" y="270"/>
                      <a:pt x="302" y="270"/>
                      <a:pt x="302" y="270"/>
                    </a:cubicBezTo>
                    <a:cubicBezTo>
                      <a:pt x="302" y="270"/>
                      <a:pt x="302" y="270"/>
                      <a:pt x="302" y="270"/>
                    </a:cubicBezTo>
                    <a:close/>
                    <a:moveTo>
                      <a:pt x="302" y="419"/>
                    </a:moveTo>
                    <a:cubicBezTo>
                      <a:pt x="392" y="419"/>
                      <a:pt x="392" y="419"/>
                      <a:pt x="392" y="419"/>
                    </a:cubicBezTo>
                    <a:cubicBezTo>
                      <a:pt x="392" y="507"/>
                      <a:pt x="392" y="507"/>
                      <a:pt x="392" y="507"/>
                    </a:cubicBezTo>
                    <a:cubicBezTo>
                      <a:pt x="302" y="507"/>
                      <a:pt x="302" y="507"/>
                      <a:pt x="302" y="507"/>
                    </a:cubicBezTo>
                    <a:cubicBezTo>
                      <a:pt x="302" y="419"/>
                      <a:pt x="302" y="419"/>
                      <a:pt x="302" y="419"/>
                    </a:cubicBezTo>
                    <a:cubicBezTo>
                      <a:pt x="302" y="419"/>
                      <a:pt x="302" y="419"/>
                      <a:pt x="302" y="419"/>
                    </a:cubicBezTo>
                    <a:close/>
                    <a:moveTo>
                      <a:pt x="139" y="114"/>
                    </a:move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139" y="202"/>
                      <a:pt x="139" y="202"/>
                      <a:pt x="139" y="202"/>
                    </a:cubicBezTo>
                    <a:cubicBezTo>
                      <a:pt x="139" y="114"/>
                      <a:pt x="139" y="114"/>
                      <a:pt x="139" y="114"/>
                    </a:cubicBezTo>
                    <a:cubicBezTo>
                      <a:pt x="139" y="114"/>
                      <a:pt x="139" y="114"/>
                      <a:pt x="139" y="114"/>
                    </a:cubicBezTo>
                    <a:close/>
                    <a:moveTo>
                      <a:pt x="139" y="270"/>
                    </a:moveTo>
                    <a:cubicBezTo>
                      <a:pt x="227" y="270"/>
                      <a:pt x="227" y="270"/>
                      <a:pt x="227" y="270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139" y="358"/>
                      <a:pt x="139" y="358"/>
                      <a:pt x="139" y="358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0"/>
                      <a:pt x="139" y="270"/>
                    </a:cubicBezTo>
                    <a:close/>
                    <a:moveTo>
                      <a:pt x="139" y="419"/>
                    </a:moveTo>
                    <a:cubicBezTo>
                      <a:pt x="227" y="419"/>
                      <a:pt x="227" y="419"/>
                      <a:pt x="227" y="419"/>
                    </a:cubicBezTo>
                    <a:cubicBezTo>
                      <a:pt x="227" y="507"/>
                      <a:pt x="227" y="507"/>
                      <a:pt x="227" y="507"/>
                    </a:cubicBezTo>
                    <a:cubicBezTo>
                      <a:pt x="139" y="507"/>
                      <a:pt x="139" y="507"/>
                      <a:pt x="139" y="507"/>
                    </a:cubicBezTo>
                    <a:cubicBezTo>
                      <a:pt x="139" y="419"/>
                      <a:pt x="139" y="419"/>
                      <a:pt x="139" y="419"/>
                    </a:cubicBezTo>
                    <a:cubicBezTo>
                      <a:pt x="139" y="419"/>
                      <a:pt x="139" y="419"/>
                      <a:pt x="139" y="41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294"/>
                <a:endParaRPr 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314120" y="2390457"/>
              <a:ext cx="426962" cy="118281"/>
              <a:chOff x="8924116" y="3944007"/>
              <a:chExt cx="899334" cy="249208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8963025" y="3976688"/>
                <a:ext cx="802481" cy="1928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142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8924116" y="3944007"/>
                <a:ext cx="899334" cy="249208"/>
              </a:xfrm>
              <a:custGeom>
                <a:avLst/>
                <a:gdLst>
                  <a:gd name="T0" fmla="*/ 2234 w 2234"/>
                  <a:gd name="T1" fmla="*/ 479 h 619"/>
                  <a:gd name="T2" fmla="*/ 143 w 2234"/>
                  <a:gd name="T3" fmla="*/ 0 h 619"/>
                  <a:gd name="T4" fmla="*/ 143 w 2234"/>
                  <a:gd name="T5" fmla="*/ 619 h 619"/>
                  <a:gd name="T6" fmla="*/ 1927 w 2234"/>
                  <a:gd name="T7" fmla="*/ 422 h 619"/>
                  <a:gd name="T8" fmla="*/ 1125 w 2234"/>
                  <a:gd name="T9" fmla="*/ 114 h 619"/>
                  <a:gd name="T10" fmla="*/ 1125 w 2234"/>
                  <a:gd name="T11" fmla="*/ 202 h 619"/>
                  <a:gd name="T12" fmla="*/ 1125 w 2234"/>
                  <a:gd name="T13" fmla="*/ 270 h 619"/>
                  <a:gd name="T14" fmla="*/ 1125 w 2234"/>
                  <a:gd name="T15" fmla="*/ 358 h 619"/>
                  <a:gd name="T16" fmla="*/ 1125 w 2234"/>
                  <a:gd name="T17" fmla="*/ 419 h 619"/>
                  <a:gd name="T18" fmla="*/ 1125 w 2234"/>
                  <a:gd name="T19" fmla="*/ 507 h 619"/>
                  <a:gd name="T20" fmla="*/ 959 w 2234"/>
                  <a:gd name="T21" fmla="*/ 114 h 619"/>
                  <a:gd name="T22" fmla="*/ 959 w 2234"/>
                  <a:gd name="T23" fmla="*/ 202 h 619"/>
                  <a:gd name="T24" fmla="*/ 959 w 2234"/>
                  <a:gd name="T25" fmla="*/ 270 h 619"/>
                  <a:gd name="T26" fmla="*/ 959 w 2234"/>
                  <a:gd name="T27" fmla="*/ 358 h 619"/>
                  <a:gd name="T28" fmla="*/ 959 w 2234"/>
                  <a:gd name="T29" fmla="*/ 419 h 619"/>
                  <a:gd name="T30" fmla="*/ 959 w 2234"/>
                  <a:gd name="T31" fmla="*/ 507 h 619"/>
                  <a:gd name="T32" fmla="*/ 796 w 2234"/>
                  <a:gd name="T33" fmla="*/ 114 h 619"/>
                  <a:gd name="T34" fmla="*/ 796 w 2234"/>
                  <a:gd name="T35" fmla="*/ 202 h 619"/>
                  <a:gd name="T36" fmla="*/ 796 w 2234"/>
                  <a:gd name="T37" fmla="*/ 270 h 619"/>
                  <a:gd name="T38" fmla="*/ 796 w 2234"/>
                  <a:gd name="T39" fmla="*/ 358 h 619"/>
                  <a:gd name="T40" fmla="*/ 796 w 2234"/>
                  <a:gd name="T41" fmla="*/ 419 h 619"/>
                  <a:gd name="T42" fmla="*/ 796 w 2234"/>
                  <a:gd name="T43" fmla="*/ 507 h 619"/>
                  <a:gd name="T44" fmla="*/ 633 w 2234"/>
                  <a:gd name="T45" fmla="*/ 114 h 619"/>
                  <a:gd name="T46" fmla="*/ 633 w 2234"/>
                  <a:gd name="T47" fmla="*/ 202 h 619"/>
                  <a:gd name="T48" fmla="*/ 633 w 2234"/>
                  <a:gd name="T49" fmla="*/ 270 h 619"/>
                  <a:gd name="T50" fmla="*/ 633 w 2234"/>
                  <a:gd name="T51" fmla="*/ 358 h 619"/>
                  <a:gd name="T52" fmla="*/ 633 w 2234"/>
                  <a:gd name="T53" fmla="*/ 419 h 619"/>
                  <a:gd name="T54" fmla="*/ 633 w 2234"/>
                  <a:gd name="T55" fmla="*/ 507 h 619"/>
                  <a:gd name="T56" fmla="*/ 467 w 2234"/>
                  <a:gd name="T57" fmla="*/ 114 h 619"/>
                  <a:gd name="T58" fmla="*/ 467 w 2234"/>
                  <a:gd name="T59" fmla="*/ 202 h 619"/>
                  <a:gd name="T60" fmla="*/ 467 w 2234"/>
                  <a:gd name="T61" fmla="*/ 270 h 619"/>
                  <a:gd name="T62" fmla="*/ 467 w 2234"/>
                  <a:gd name="T63" fmla="*/ 358 h 619"/>
                  <a:gd name="T64" fmla="*/ 467 w 2234"/>
                  <a:gd name="T65" fmla="*/ 419 h 619"/>
                  <a:gd name="T66" fmla="*/ 467 w 2234"/>
                  <a:gd name="T67" fmla="*/ 507 h 619"/>
                  <a:gd name="T68" fmla="*/ 302 w 2234"/>
                  <a:gd name="T69" fmla="*/ 114 h 619"/>
                  <a:gd name="T70" fmla="*/ 302 w 2234"/>
                  <a:gd name="T71" fmla="*/ 202 h 619"/>
                  <a:gd name="T72" fmla="*/ 302 w 2234"/>
                  <a:gd name="T73" fmla="*/ 270 h 619"/>
                  <a:gd name="T74" fmla="*/ 302 w 2234"/>
                  <a:gd name="T75" fmla="*/ 358 h 619"/>
                  <a:gd name="T76" fmla="*/ 302 w 2234"/>
                  <a:gd name="T77" fmla="*/ 419 h 619"/>
                  <a:gd name="T78" fmla="*/ 302 w 2234"/>
                  <a:gd name="T79" fmla="*/ 507 h 619"/>
                  <a:gd name="T80" fmla="*/ 139 w 2234"/>
                  <a:gd name="T81" fmla="*/ 114 h 619"/>
                  <a:gd name="T82" fmla="*/ 139 w 2234"/>
                  <a:gd name="T83" fmla="*/ 202 h 619"/>
                  <a:gd name="T84" fmla="*/ 139 w 2234"/>
                  <a:gd name="T85" fmla="*/ 270 h 619"/>
                  <a:gd name="T86" fmla="*/ 139 w 2234"/>
                  <a:gd name="T87" fmla="*/ 358 h 619"/>
                  <a:gd name="T88" fmla="*/ 139 w 2234"/>
                  <a:gd name="T89" fmla="*/ 419 h 619"/>
                  <a:gd name="T90" fmla="*/ 139 w 2234"/>
                  <a:gd name="T91" fmla="*/ 50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34" h="619">
                    <a:moveTo>
                      <a:pt x="143" y="619"/>
                    </a:moveTo>
                    <a:cubicBezTo>
                      <a:pt x="2091" y="619"/>
                      <a:pt x="2091" y="619"/>
                      <a:pt x="2091" y="619"/>
                    </a:cubicBezTo>
                    <a:cubicBezTo>
                      <a:pt x="2170" y="619"/>
                      <a:pt x="2234" y="558"/>
                      <a:pt x="2234" y="479"/>
                    </a:cubicBezTo>
                    <a:cubicBezTo>
                      <a:pt x="2234" y="143"/>
                      <a:pt x="2234" y="143"/>
                      <a:pt x="2234" y="143"/>
                    </a:cubicBezTo>
                    <a:cubicBezTo>
                      <a:pt x="2234" y="64"/>
                      <a:pt x="2170" y="0"/>
                      <a:pt x="2091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479"/>
                      <a:pt x="0" y="479"/>
                      <a:pt x="0" y="479"/>
                    </a:cubicBezTo>
                    <a:cubicBezTo>
                      <a:pt x="0" y="558"/>
                      <a:pt x="64" y="619"/>
                      <a:pt x="143" y="619"/>
                    </a:cubicBezTo>
                    <a:close/>
                    <a:moveTo>
                      <a:pt x="1927" y="198"/>
                    </a:moveTo>
                    <a:cubicBezTo>
                      <a:pt x="1989" y="198"/>
                      <a:pt x="2040" y="248"/>
                      <a:pt x="2040" y="310"/>
                    </a:cubicBezTo>
                    <a:cubicBezTo>
                      <a:pt x="2040" y="373"/>
                      <a:pt x="1989" y="422"/>
                      <a:pt x="1927" y="422"/>
                    </a:cubicBezTo>
                    <a:cubicBezTo>
                      <a:pt x="1866" y="422"/>
                      <a:pt x="1815" y="373"/>
                      <a:pt x="1815" y="310"/>
                    </a:cubicBezTo>
                    <a:cubicBezTo>
                      <a:pt x="1815" y="248"/>
                      <a:pt x="1866" y="198"/>
                      <a:pt x="1927" y="198"/>
                    </a:cubicBezTo>
                    <a:close/>
                    <a:moveTo>
                      <a:pt x="1125" y="114"/>
                    </a:moveTo>
                    <a:cubicBezTo>
                      <a:pt x="1213" y="114"/>
                      <a:pt x="1213" y="114"/>
                      <a:pt x="1213" y="114"/>
                    </a:cubicBezTo>
                    <a:cubicBezTo>
                      <a:pt x="1213" y="202"/>
                      <a:pt x="1213" y="202"/>
                      <a:pt x="1213" y="202"/>
                    </a:cubicBezTo>
                    <a:cubicBezTo>
                      <a:pt x="1125" y="202"/>
                      <a:pt x="1125" y="202"/>
                      <a:pt x="1125" y="202"/>
                    </a:cubicBezTo>
                    <a:cubicBezTo>
                      <a:pt x="1125" y="114"/>
                      <a:pt x="1125" y="114"/>
                      <a:pt x="1125" y="114"/>
                    </a:cubicBezTo>
                    <a:cubicBezTo>
                      <a:pt x="1125" y="114"/>
                      <a:pt x="1125" y="114"/>
                      <a:pt x="1125" y="114"/>
                    </a:cubicBezTo>
                    <a:close/>
                    <a:moveTo>
                      <a:pt x="1125" y="270"/>
                    </a:moveTo>
                    <a:cubicBezTo>
                      <a:pt x="1213" y="270"/>
                      <a:pt x="1213" y="270"/>
                      <a:pt x="1213" y="270"/>
                    </a:cubicBezTo>
                    <a:cubicBezTo>
                      <a:pt x="1213" y="358"/>
                      <a:pt x="1213" y="358"/>
                      <a:pt x="1213" y="358"/>
                    </a:cubicBezTo>
                    <a:cubicBezTo>
                      <a:pt x="1125" y="358"/>
                      <a:pt x="1125" y="358"/>
                      <a:pt x="1125" y="358"/>
                    </a:cubicBezTo>
                    <a:cubicBezTo>
                      <a:pt x="1125" y="270"/>
                      <a:pt x="1125" y="270"/>
                      <a:pt x="1125" y="270"/>
                    </a:cubicBezTo>
                    <a:cubicBezTo>
                      <a:pt x="1125" y="270"/>
                      <a:pt x="1125" y="270"/>
                      <a:pt x="1125" y="270"/>
                    </a:cubicBezTo>
                    <a:close/>
                    <a:moveTo>
                      <a:pt x="1125" y="419"/>
                    </a:moveTo>
                    <a:cubicBezTo>
                      <a:pt x="1213" y="419"/>
                      <a:pt x="1213" y="419"/>
                      <a:pt x="1213" y="419"/>
                    </a:cubicBezTo>
                    <a:cubicBezTo>
                      <a:pt x="1213" y="507"/>
                      <a:pt x="1213" y="507"/>
                      <a:pt x="1213" y="507"/>
                    </a:cubicBezTo>
                    <a:cubicBezTo>
                      <a:pt x="1125" y="507"/>
                      <a:pt x="1125" y="507"/>
                      <a:pt x="1125" y="507"/>
                    </a:cubicBezTo>
                    <a:cubicBezTo>
                      <a:pt x="1125" y="419"/>
                      <a:pt x="1125" y="419"/>
                      <a:pt x="1125" y="419"/>
                    </a:cubicBezTo>
                    <a:cubicBezTo>
                      <a:pt x="1125" y="419"/>
                      <a:pt x="1125" y="419"/>
                      <a:pt x="1125" y="419"/>
                    </a:cubicBezTo>
                    <a:close/>
                    <a:moveTo>
                      <a:pt x="959" y="114"/>
                    </a:moveTo>
                    <a:cubicBezTo>
                      <a:pt x="1050" y="114"/>
                      <a:pt x="1050" y="114"/>
                      <a:pt x="1050" y="114"/>
                    </a:cubicBezTo>
                    <a:cubicBezTo>
                      <a:pt x="1050" y="202"/>
                      <a:pt x="1050" y="202"/>
                      <a:pt x="1050" y="202"/>
                    </a:cubicBezTo>
                    <a:cubicBezTo>
                      <a:pt x="959" y="202"/>
                      <a:pt x="959" y="202"/>
                      <a:pt x="959" y="202"/>
                    </a:cubicBezTo>
                    <a:cubicBezTo>
                      <a:pt x="959" y="114"/>
                      <a:pt x="959" y="114"/>
                      <a:pt x="959" y="114"/>
                    </a:cubicBezTo>
                    <a:cubicBezTo>
                      <a:pt x="959" y="114"/>
                      <a:pt x="959" y="114"/>
                      <a:pt x="959" y="114"/>
                    </a:cubicBezTo>
                    <a:close/>
                    <a:moveTo>
                      <a:pt x="959" y="270"/>
                    </a:moveTo>
                    <a:cubicBezTo>
                      <a:pt x="1050" y="270"/>
                      <a:pt x="1050" y="270"/>
                      <a:pt x="1050" y="270"/>
                    </a:cubicBezTo>
                    <a:cubicBezTo>
                      <a:pt x="1050" y="358"/>
                      <a:pt x="1050" y="358"/>
                      <a:pt x="1050" y="358"/>
                    </a:cubicBezTo>
                    <a:cubicBezTo>
                      <a:pt x="959" y="358"/>
                      <a:pt x="959" y="358"/>
                      <a:pt x="959" y="358"/>
                    </a:cubicBezTo>
                    <a:cubicBezTo>
                      <a:pt x="959" y="270"/>
                      <a:pt x="959" y="270"/>
                      <a:pt x="959" y="270"/>
                    </a:cubicBezTo>
                    <a:cubicBezTo>
                      <a:pt x="959" y="270"/>
                      <a:pt x="959" y="270"/>
                      <a:pt x="959" y="270"/>
                    </a:cubicBezTo>
                    <a:close/>
                    <a:moveTo>
                      <a:pt x="959" y="419"/>
                    </a:moveTo>
                    <a:cubicBezTo>
                      <a:pt x="1050" y="419"/>
                      <a:pt x="1050" y="419"/>
                      <a:pt x="1050" y="419"/>
                    </a:cubicBezTo>
                    <a:cubicBezTo>
                      <a:pt x="1050" y="507"/>
                      <a:pt x="1050" y="507"/>
                      <a:pt x="1050" y="507"/>
                    </a:cubicBezTo>
                    <a:cubicBezTo>
                      <a:pt x="959" y="507"/>
                      <a:pt x="959" y="507"/>
                      <a:pt x="959" y="507"/>
                    </a:cubicBezTo>
                    <a:cubicBezTo>
                      <a:pt x="959" y="419"/>
                      <a:pt x="959" y="419"/>
                      <a:pt x="959" y="419"/>
                    </a:cubicBezTo>
                    <a:cubicBezTo>
                      <a:pt x="959" y="419"/>
                      <a:pt x="959" y="419"/>
                      <a:pt x="959" y="419"/>
                    </a:cubicBezTo>
                    <a:close/>
                    <a:moveTo>
                      <a:pt x="796" y="114"/>
                    </a:moveTo>
                    <a:cubicBezTo>
                      <a:pt x="886" y="114"/>
                      <a:pt x="886" y="114"/>
                      <a:pt x="886" y="114"/>
                    </a:cubicBezTo>
                    <a:cubicBezTo>
                      <a:pt x="886" y="202"/>
                      <a:pt x="886" y="202"/>
                      <a:pt x="886" y="202"/>
                    </a:cubicBezTo>
                    <a:cubicBezTo>
                      <a:pt x="796" y="202"/>
                      <a:pt x="796" y="202"/>
                      <a:pt x="796" y="202"/>
                    </a:cubicBezTo>
                    <a:cubicBezTo>
                      <a:pt x="796" y="114"/>
                      <a:pt x="796" y="114"/>
                      <a:pt x="796" y="114"/>
                    </a:cubicBezTo>
                    <a:cubicBezTo>
                      <a:pt x="796" y="114"/>
                      <a:pt x="796" y="114"/>
                      <a:pt x="796" y="114"/>
                    </a:cubicBezTo>
                    <a:close/>
                    <a:moveTo>
                      <a:pt x="796" y="270"/>
                    </a:moveTo>
                    <a:cubicBezTo>
                      <a:pt x="886" y="270"/>
                      <a:pt x="886" y="270"/>
                      <a:pt x="886" y="270"/>
                    </a:cubicBezTo>
                    <a:cubicBezTo>
                      <a:pt x="886" y="358"/>
                      <a:pt x="886" y="358"/>
                      <a:pt x="886" y="358"/>
                    </a:cubicBezTo>
                    <a:cubicBezTo>
                      <a:pt x="796" y="358"/>
                      <a:pt x="796" y="358"/>
                      <a:pt x="796" y="358"/>
                    </a:cubicBezTo>
                    <a:cubicBezTo>
                      <a:pt x="796" y="270"/>
                      <a:pt x="796" y="270"/>
                      <a:pt x="796" y="270"/>
                    </a:cubicBezTo>
                    <a:cubicBezTo>
                      <a:pt x="796" y="270"/>
                      <a:pt x="796" y="270"/>
                      <a:pt x="796" y="270"/>
                    </a:cubicBezTo>
                    <a:close/>
                    <a:moveTo>
                      <a:pt x="796" y="419"/>
                    </a:moveTo>
                    <a:cubicBezTo>
                      <a:pt x="886" y="419"/>
                      <a:pt x="886" y="419"/>
                      <a:pt x="886" y="419"/>
                    </a:cubicBezTo>
                    <a:cubicBezTo>
                      <a:pt x="886" y="507"/>
                      <a:pt x="886" y="507"/>
                      <a:pt x="886" y="507"/>
                    </a:cubicBezTo>
                    <a:cubicBezTo>
                      <a:pt x="796" y="507"/>
                      <a:pt x="796" y="507"/>
                      <a:pt x="796" y="507"/>
                    </a:cubicBezTo>
                    <a:cubicBezTo>
                      <a:pt x="796" y="419"/>
                      <a:pt x="796" y="419"/>
                      <a:pt x="796" y="419"/>
                    </a:cubicBezTo>
                    <a:cubicBezTo>
                      <a:pt x="796" y="419"/>
                      <a:pt x="796" y="419"/>
                      <a:pt x="796" y="419"/>
                    </a:cubicBezTo>
                    <a:close/>
                    <a:moveTo>
                      <a:pt x="633" y="114"/>
                    </a:moveTo>
                    <a:cubicBezTo>
                      <a:pt x="721" y="114"/>
                      <a:pt x="721" y="114"/>
                      <a:pt x="721" y="114"/>
                    </a:cubicBezTo>
                    <a:cubicBezTo>
                      <a:pt x="721" y="202"/>
                      <a:pt x="721" y="202"/>
                      <a:pt x="721" y="202"/>
                    </a:cubicBezTo>
                    <a:cubicBezTo>
                      <a:pt x="633" y="202"/>
                      <a:pt x="633" y="202"/>
                      <a:pt x="633" y="202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33" y="114"/>
                      <a:pt x="633" y="114"/>
                      <a:pt x="633" y="114"/>
                    </a:cubicBezTo>
                    <a:close/>
                    <a:moveTo>
                      <a:pt x="633" y="270"/>
                    </a:moveTo>
                    <a:cubicBezTo>
                      <a:pt x="721" y="270"/>
                      <a:pt x="721" y="270"/>
                      <a:pt x="721" y="270"/>
                    </a:cubicBezTo>
                    <a:cubicBezTo>
                      <a:pt x="721" y="358"/>
                      <a:pt x="721" y="358"/>
                      <a:pt x="721" y="358"/>
                    </a:cubicBezTo>
                    <a:cubicBezTo>
                      <a:pt x="633" y="358"/>
                      <a:pt x="633" y="358"/>
                      <a:pt x="633" y="358"/>
                    </a:cubicBezTo>
                    <a:cubicBezTo>
                      <a:pt x="633" y="270"/>
                      <a:pt x="633" y="270"/>
                      <a:pt x="633" y="270"/>
                    </a:cubicBezTo>
                    <a:cubicBezTo>
                      <a:pt x="633" y="270"/>
                      <a:pt x="633" y="270"/>
                      <a:pt x="633" y="270"/>
                    </a:cubicBezTo>
                    <a:close/>
                    <a:moveTo>
                      <a:pt x="633" y="419"/>
                    </a:moveTo>
                    <a:cubicBezTo>
                      <a:pt x="721" y="419"/>
                      <a:pt x="721" y="419"/>
                      <a:pt x="721" y="419"/>
                    </a:cubicBezTo>
                    <a:cubicBezTo>
                      <a:pt x="721" y="507"/>
                      <a:pt x="721" y="507"/>
                      <a:pt x="721" y="507"/>
                    </a:cubicBezTo>
                    <a:cubicBezTo>
                      <a:pt x="633" y="507"/>
                      <a:pt x="633" y="507"/>
                      <a:pt x="633" y="507"/>
                    </a:cubicBezTo>
                    <a:cubicBezTo>
                      <a:pt x="633" y="419"/>
                      <a:pt x="633" y="419"/>
                      <a:pt x="633" y="419"/>
                    </a:cubicBezTo>
                    <a:cubicBezTo>
                      <a:pt x="633" y="419"/>
                      <a:pt x="633" y="419"/>
                      <a:pt x="633" y="419"/>
                    </a:cubicBezTo>
                    <a:close/>
                    <a:moveTo>
                      <a:pt x="467" y="114"/>
                    </a:moveTo>
                    <a:cubicBezTo>
                      <a:pt x="556" y="114"/>
                      <a:pt x="556" y="114"/>
                      <a:pt x="556" y="114"/>
                    </a:cubicBezTo>
                    <a:cubicBezTo>
                      <a:pt x="556" y="202"/>
                      <a:pt x="556" y="202"/>
                      <a:pt x="556" y="202"/>
                    </a:cubicBezTo>
                    <a:cubicBezTo>
                      <a:pt x="467" y="202"/>
                      <a:pt x="467" y="202"/>
                      <a:pt x="467" y="202"/>
                    </a:cubicBezTo>
                    <a:cubicBezTo>
                      <a:pt x="467" y="114"/>
                      <a:pt x="467" y="114"/>
                      <a:pt x="467" y="114"/>
                    </a:cubicBezTo>
                    <a:cubicBezTo>
                      <a:pt x="467" y="114"/>
                      <a:pt x="467" y="114"/>
                      <a:pt x="467" y="114"/>
                    </a:cubicBezTo>
                    <a:close/>
                    <a:moveTo>
                      <a:pt x="467" y="270"/>
                    </a:moveTo>
                    <a:cubicBezTo>
                      <a:pt x="556" y="270"/>
                      <a:pt x="556" y="270"/>
                      <a:pt x="556" y="270"/>
                    </a:cubicBezTo>
                    <a:cubicBezTo>
                      <a:pt x="556" y="358"/>
                      <a:pt x="556" y="358"/>
                      <a:pt x="556" y="358"/>
                    </a:cubicBezTo>
                    <a:cubicBezTo>
                      <a:pt x="467" y="358"/>
                      <a:pt x="467" y="358"/>
                      <a:pt x="467" y="358"/>
                    </a:cubicBezTo>
                    <a:cubicBezTo>
                      <a:pt x="467" y="270"/>
                      <a:pt x="467" y="270"/>
                      <a:pt x="467" y="270"/>
                    </a:cubicBezTo>
                    <a:cubicBezTo>
                      <a:pt x="467" y="270"/>
                      <a:pt x="467" y="270"/>
                      <a:pt x="467" y="270"/>
                    </a:cubicBezTo>
                    <a:close/>
                    <a:moveTo>
                      <a:pt x="467" y="419"/>
                    </a:moveTo>
                    <a:cubicBezTo>
                      <a:pt x="556" y="419"/>
                      <a:pt x="556" y="419"/>
                      <a:pt x="556" y="419"/>
                    </a:cubicBezTo>
                    <a:cubicBezTo>
                      <a:pt x="556" y="507"/>
                      <a:pt x="556" y="507"/>
                      <a:pt x="556" y="507"/>
                    </a:cubicBezTo>
                    <a:cubicBezTo>
                      <a:pt x="467" y="507"/>
                      <a:pt x="467" y="507"/>
                      <a:pt x="467" y="507"/>
                    </a:cubicBezTo>
                    <a:cubicBezTo>
                      <a:pt x="467" y="419"/>
                      <a:pt x="467" y="419"/>
                      <a:pt x="467" y="419"/>
                    </a:cubicBezTo>
                    <a:cubicBezTo>
                      <a:pt x="467" y="419"/>
                      <a:pt x="467" y="419"/>
                      <a:pt x="467" y="419"/>
                    </a:cubicBezTo>
                    <a:close/>
                    <a:moveTo>
                      <a:pt x="302" y="114"/>
                    </a:moveTo>
                    <a:cubicBezTo>
                      <a:pt x="392" y="114"/>
                      <a:pt x="392" y="114"/>
                      <a:pt x="392" y="114"/>
                    </a:cubicBezTo>
                    <a:cubicBezTo>
                      <a:pt x="392" y="202"/>
                      <a:pt x="392" y="202"/>
                      <a:pt x="392" y="202"/>
                    </a:cubicBezTo>
                    <a:cubicBezTo>
                      <a:pt x="302" y="202"/>
                      <a:pt x="302" y="202"/>
                      <a:pt x="302" y="202"/>
                    </a:cubicBezTo>
                    <a:cubicBezTo>
                      <a:pt x="302" y="114"/>
                      <a:pt x="302" y="114"/>
                      <a:pt x="302" y="114"/>
                    </a:cubicBezTo>
                    <a:cubicBezTo>
                      <a:pt x="302" y="114"/>
                      <a:pt x="302" y="114"/>
                      <a:pt x="302" y="114"/>
                    </a:cubicBezTo>
                    <a:close/>
                    <a:moveTo>
                      <a:pt x="302" y="270"/>
                    </a:moveTo>
                    <a:cubicBezTo>
                      <a:pt x="392" y="270"/>
                      <a:pt x="392" y="270"/>
                      <a:pt x="392" y="270"/>
                    </a:cubicBezTo>
                    <a:cubicBezTo>
                      <a:pt x="392" y="358"/>
                      <a:pt x="392" y="358"/>
                      <a:pt x="392" y="358"/>
                    </a:cubicBezTo>
                    <a:cubicBezTo>
                      <a:pt x="302" y="358"/>
                      <a:pt x="302" y="358"/>
                      <a:pt x="302" y="358"/>
                    </a:cubicBezTo>
                    <a:cubicBezTo>
                      <a:pt x="302" y="270"/>
                      <a:pt x="302" y="270"/>
                      <a:pt x="302" y="270"/>
                    </a:cubicBezTo>
                    <a:cubicBezTo>
                      <a:pt x="302" y="270"/>
                      <a:pt x="302" y="270"/>
                      <a:pt x="302" y="270"/>
                    </a:cubicBezTo>
                    <a:close/>
                    <a:moveTo>
                      <a:pt x="302" y="419"/>
                    </a:moveTo>
                    <a:cubicBezTo>
                      <a:pt x="392" y="419"/>
                      <a:pt x="392" y="419"/>
                      <a:pt x="392" y="419"/>
                    </a:cubicBezTo>
                    <a:cubicBezTo>
                      <a:pt x="392" y="507"/>
                      <a:pt x="392" y="507"/>
                      <a:pt x="392" y="507"/>
                    </a:cubicBezTo>
                    <a:cubicBezTo>
                      <a:pt x="302" y="507"/>
                      <a:pt x="302" y="507"/>
                      <a:pt x="302" y="507"/>
                    </a:cubicBezTo>
                    <a:cubicBezTo>
                      <a:pt x="302" y="419"/>
                      <a:pt x="302" y="419"/>
                      <a:pt x="302" y="419"/>
                    </a:cubicBezTo>
                    <a:cubicBezTo>
                      <a:pt x="302" y="419"/>
                      <a:pt x="302" y="419"/>
                      <a:pt x="302" y="419"/>
                    </a:cubicBezTo>
                    <a:close/>
                    <a:moveTo>
                      <a:pt x="139" y="114"/>
                    </a:move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139" y="202"/>
                      <a:pt x="139" y="202"/>
                      <a:pt x="139" y="202"/>
                    </a:cubicBezTo>
                    <a:cubicBezTo>
                      <a:pt x="139" y="114"/>
                      <a:pt x="139" y="114"/>
                      <a:pt x="139" y="114"/>
                    </a:cubicBezTo>
                    <a:cubicBezTo>
                      <a:pt x="139" y="114"/>
                      <a:pt x="139" y="114"/>
                      <a:pt x="139" y="114"/>
                    </a:cubicBezTo>
                    <a:close/>
                    <a:moveTo>
                      <a:pt x="139" y="270"/>
                    </a:moveTo>
                    <a:cubicBezTo>
                      <a:pt x="227" y="270"/>
                      <a:pt x="227" y="270"/>
                      <a:pt x="227" y="270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139" y="358"/>
                      <a:pt x="139" y="358"/>
                      <a:pt x="139" y="358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0"/>
                      <a:pt x="139" y="270"/>
                    </a:cubicBezTo>
                    <a:close/>
                    <a:moveTo>
                      <a:pt x="139" y="419"/>
                    </a:moveTo>
                    <a:cubicBezTo>
                      <a:pt x="227" y="419"/>
                      <a:pt x="227" y="419"/>
                      <a:pt x="227" y="419"/>
                    </a:cubicBezTo>
                    <a:cubicBezTo>
                      <a:pt x="227" y="507"/>
                      <a:pt x="227" y="507"/>
                      <a:pt x="227" y="507"/>
                    </a:cubicBezTo>
                    <a:cubicBezTo>
                      <a:pt x="139" y="507"/>
                      <a:pt x="139" y="507"/>
                      <a:pt x="139" y="507"/>
                    </a:cubicBezTo>
                    <a:cubicBezTo>
                      <a:pt x="139" y="419"/>
                      <a:pt x="139" y="419"/>
                      <a:pt x="139" y="419"/>
                    </a:cubicBezTo>
                    <a:cubicBezTo>
                      <a:pt x="139" y="419"/>
                      <a:pt x="139" y="419"/>
                      <a:pt x="139" y="41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294"/>
                <a:endParaRPr 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IE" sz="4400" b="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Identity Management</a:t>
            </a:r>
            <a:endParaRPr lang="en-IE" sz="4400" b="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66939"/>
            <a:ext cx="9144000" cy="438125"/>
          </a:xfrm>
        </p:spPr>
        <p:txBody>
          <a:bodyPr>
            <a:noAutofit/>
          </a:bodyPr>
          <a:lstStyle/>
          <a:p>
            <a:pPr algn="ctr"/>
            <a:r>
              <a:rPr lang="en-IE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Active Directory and Windows Azure</a:t>
            </a:r>
            <a:endParaRPr lang="en-IE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9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48"/>
            <a:ext cx="9144000" cy="1399032"/>
          </a:xfrm>
        </p:spPr>
        <p:txBody>
          <a:bodyPr>
            <a:normAutofit/>
          </a:bodyPr>
          <a:lstStyle/>
          <a:p>
            <a:pPr marL="0"/>
            <a:r>
              <a:rPr lang="en-US" sz="4400" spc="-267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  AD </a:t>
            </a:r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 the Cloud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Support pre-requisites for other apps or services</a:t>
            </a:r>
          </a:p>
          <a:p>
            <a:pPr lvl="1"/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Direct Authentication for Applications in the cloud</a:t>
            </a:r>
          </a:p>
          <a:p>
            <a:pPr lvl="1"/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Federation with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ADFS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Serve as a substitute or failover for existing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domain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Serve as primary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authority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for cloud only data </a:t>
            </a:r>
            <a:r>
              <a:rPr lang="en-IE" dirty="0" err="1">
                <a:solidFill>
                  <a:schemeClr val="bg1"/>
                </a:solidFill>
                <a:latin typeface="Calibri" panose="020F0502020204030204" pitchFamily="34" charset="0"/>
              </a:rPr>
              <a:t>center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8032" y="267494"/>
            <a:ext cx="9468544" cy="1399032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Deploying AD in a Windows Azure VM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Cloud Service with Initial Domain Controller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Virtual Network Name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Existing DNS Servers (If any)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Virtual Network Subnet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Domain Join Settings (If existing domain)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Separate Data Disk for Active Directory </a:t>
            </a:r>
            <a:r>
              <a:rPr lang="en-IE" sz="3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Database</a:t>
            </a:r>
          </a:p>
          <a:p>
            <a:pPr lvl="1"/>
            <a:r>
              <a:rPr lang="en-IE" sz="3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DCPromo</a:t>
            </a:r>
            <a:endParaRPr lang="en-IE" sz="3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Create Separate Cloud Service for AD Members</a:t>
            </a:r>
          </a:p>
          <a:p>
            <a:pPr lvl="1"/>
            <a:r>
              <a:rPr lang="en-IE" sz="3000" dirty="0">
                <a:solidFill>
                  <a:schemeClr val="bg1"/>
                </a:solidFill>
                <a:latin typeface="Calibri" panose="020F0502020204030204" pitchFamily="34" charset="0"/>
              </a:rPr>
              <a:t>Specify DNS at Deployment Level Using PowerShell for VMs </a:t>
            </a: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9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Cloud Services Configuration for AD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Domain Controller can be located wherever convenient: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Domain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Controller in Separate Cloud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Service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Domain Controller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On-Premises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Domain Controller in the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Cloud</a:t>
            </a:r>
          </a:p>
          <a:p>
            <a:pPr marL="578358" indent="-514350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On-premises and Cloud can have separate Domain Controllers</a:t>
            </a:r>
          </a:p>
          <a:p>
            <a:pPr marL="578358" indent="-514350">
              <a:buFont typeface="+mj-lt"/>
              <a:buAutoNum type="arabicPeriod"/>
            </a:pP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578358" indent="-514350">
              <a:buFont typeface="+mj-lt"/>
              <a:buAutoNum type="arabicPeriod"/>
            </a:pP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85"/>
            <a:ext cx="9144000" cy="1399032"/>
          </a:xfrm>
        </p:spPr>
        <p:txBody>
          <a:bodyPr>
            <a:normAutofit/>
          </a:bodyPr>
          <a:lstStyle/>
          <a:p>
            <a:pPr marL="0"/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Agenda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904656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Virtual Machines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Portability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Supported operating systems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Virtual Network</a:t>
            </a:r>
            <a:endParaRPr lang="en-IE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Web Sites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Gallery</a:t>
            </a:r>
            <a:endParaRPr lang="en-IE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Environments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Scalability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Lab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: 	a)Building a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Virtual Machine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64008" lv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		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b)Building a Web Site</a:t>
            </a:r>
            <a:endParaRPr lang="en-IE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Domain 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Controller in Separate Cloud 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Service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3556" y="2271240"/>
            <a:ext cx="8416888" cy="3966072"/>
            <a:chOff x="467544" y="2225404"/>
            <a:chExt cx="8416888" cy="3966072"/>
          </a:xfrm>
        </p:grpSpPr>
        <p:sp>
          <p:nvSpPr>
            <p:cNvPr id="4" name="Rectangle 3"/>
            <p:cNvSpPr/>
            <p:nvPr/>
          </p:nvSpPr>
          <p:spPr bwMode="auto">
            <a:xfrm>
              <a:off x="5227295" y="2488442"/>
              <a:ext cx="3258399" cy="3493329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45" tIns="34273" rIns="68545" bIns="3427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244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2146" y="2622902"/>
              <a:ext cx="2401811" cy="10202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Cloud </a:t>
              </a:r>
              <a:r>
                <a:rPr lang="en-US" sz="1500" u="sng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Service for AD Clients</a:t>
              </a:r>
              <a:endParaRPr lang="en-US" sz="1500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Location: North Central US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Name: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app-cloudservice.</a:t>
              </a:r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cloudapp.net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Affinity Group: ADAG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5412127" y="3482879"/>
              <a:ext cx="2888732" cy="246057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45" tIns="34273" rIns="68545" bIns="3427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244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735" y="3585614"/>
              <a:ext cx="1474763" cy="580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Deployment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Virtual Network: </a:t>
              </a:r>
              <a:r>
                <a:rPr lang="en-US" sz="11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MyVNET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DNS </a:t>
              </a:r>
              <a:r>
                <a:rPr lang="en-US" sz="11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Ips</a:t>
              </a: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: </a:t>
              </a: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192.168.1.4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353" y="4258976"/>
              <a:ext cx="1541546" cy="766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Virtual Machine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Role Name: </a:t>
              </a: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advm1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Subnet: </a:t>
              </a:r>
              <a:r>
                <a:rPr lang="en-US" sz="11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AppSubnet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IP Address: 192.168.2.4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6421345" y="4991081"/>
              <a:ext cx="631110" cy="97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855410" y="2488442"/>
              <a:ext cx="3258399" cy="3493329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45" tIns="34273" rIns="68545" bIns="3427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244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0241" y="2622902"/>
              <a:ext cx="2325317" cy="817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Cloud </a:t>
              </a:r>
              <a:r>
                <a:rPr lang="en-US" sz="1500" u="sng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Service for AD Domains</a:t>
              </a:r>
              <a:endParaRPr lang="en-US" sz="1500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Location: North Central US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Name: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ad-cloudservice.</a:t>
              </a:r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cloudapp.net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Affinity Group: ADAG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040242" y="3486300"/>
              <a:ext cx="2888732" cy="246057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45" tIns="34273" rIns="68545" bIns="3427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244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8027" y="3585613"/>
              <a:ext cx="1606209" cy="766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Deployment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Virtual Network: </a:t>
              </a: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ADVNET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DNS </a:t>
              </a:r>
              <a:r>
                <a:rPr lang="en-US" sz="11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Ips</a:t>
              </a: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 (On-Premise AD IP)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3836" y="4189761"/>
              <a:ext cx="1541546" cy="9525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500" u="sng" dirty="0">
                  <a:solidFill>
                    <a:schemeClr val="bg1"/>
                  </a:solidFill>
                  <a:latin typeface="Calibri" panose="020F0502020204030204" pitchFamily="34" charset="0"/>
                </a:rPr>
                <a:t>Virtual Machine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Role Name: </a:t>
              </a: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ad-dc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Subnet: </a:t>
              </a:r>
              <a:r>
                <a:rPr lang="en-US" sz="11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ADSubnet</a:t>
              </a:r>
              <a:endParaRPr lang="en-US" sz="11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1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IP Address: 192.168.1.4</a:t>
              </a: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marL="342735" indent="-342735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2013753" y="4937916"/>
              <a:ext cx="631110" cy="97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467544" y="2225404"/>
              <a:ext cx="8416888" cy="396607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376" tIns="45689" rIns="91376" bIns="456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Left-Right Arrow 16"/>
            <p:cNvSpPr/>
            <p:nvPr/>
          </p:nvSpPr>
          <p:spPr bwMode="auto">
            <a:xfrm>
              <a:off x="4191718" y="4165773"/>
              <a:ext cx="958457" cy="226763"/>
            </a:xfrm>
            <a:prstGeom prst="leftRightArrow">
              <a:avLst>
                <a:gd name="adj1" fmla="val 68180"/>
                <a:gd name="adj2" fmla="val 47411"/>
              </a:avLst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contourClr>
                <a:schemeClr val="accent3">
                  <a:shade val="25000"/>
                  <a:satMod val="150000"/>
                </a:schemeClr>
              </a:contourClr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68545" tIns="34273" rIns="68545" bIns="3427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24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  <a:latin typeface="Calibri" panose="020F0502020204030204" pitchFamily="34" charset="0"/>
                </a:rPr>
                <a:t>DIP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6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Domain Controller On-Premises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35496" y="2173541"/>
            <a:ext cx="9022150" cy="3487707"/>
            <a:chOff x="382772" y="1562987"/>
            <a:chExt cx="11717079" cy="4529489"/>
          </a:xfrm>
        </p:grpSpPr>
        <p:grpSp>
          <p:nvGrpSpPr>
            <p:cNvPr id="142" name="Group 141"/>
            <p:cNvGrpSpPr/>
            <p:nvPr/>
          </p:nvGrpSpPr>
          <p:grpSpPr>
            <a:xfrm>
              <a:off x="9068451" y="2206895"/>
              <a:ext cx="2925095" cy="2814704"/>
              <a:chOff x="8948001" y="3799610"/>
              <a:chExt cx="2341419" cy="2341419"/>
            </a:xfrm>
          </p:grpSpPr>
          <p:sp>
            <p:nvSpPr>
              <p:cNvPr id="276" name="Rectangle 275"/>
              <p:cNvSpPr/>
              <p:nvPr/>
            </p:nvSpPr>
            <p:spPr bwMode="auto">
              <a:xfrm>
                <a:off x="8948001" y="3799610"/>
                <a:ext cx="2341419" cy="23414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The Virtual Network</a:t>
                </a:r>
              </a:p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in Windows Azure</a:t>
                </a:r>
              </a:p>
            </p:txBody>
          </p:sp>
          <p:sp>
            <p:nvSpPr>
              <p:cNvPr id="277" name="Freeform 40"/>
              <p:cNvSpPr>
                <a:spLocks noEditPoints="1"/>
              </p:cNvSpPr>
              <p:nvPr/>
            </p:nvSpPr>
            <p:spPr bwMode="black">
              <a:xfrm>
                <a:off x="10702813" y="4218422"/>
                <a:ext cx="547891" cy="527396"/>
              </a:xfrm>
              <a:custGeom>
                <a:avLst/>
                <a:gdLst>
                  <a:gd name="T0" fmla="*/ 461 w 891"/>
                  <a:gd name="T1" fmla="*/ 470 h 859"/>
                  <a:gd name="T2" fmla="*/ 793 w 891"/>
                  <a:gd name="T3" fmla="*/ 489 h 859"/>
                  <a:gd name="T4" fmla="*/ 707 w 891"/>
                  <a:gd name="T5" fmla="*/ 787 h 859"/>
                  <a:gd name="T6" fmla="*/ 375 w 891"/>
                  <a:gd name="T7" fmla="*/ 767 h 859"/>
                  <a:gd name="T8" fmla="*/ 461 w 891"/>
                  <a:gd name="T9" fmla="*/ 470 h 859"/>
                  <a:gd name="T10" fmla="*/ 430 w 891"/>
                  <a:gd name="T11" fmla="*/ 387 h 859"/>
                  <a:gd name="T12" fmla="*/ 517 w 891"/>
                  <a:gd name="T13" fmla="*/ 90 h 859"/>
                  <a:gd name="T14" fmla="*/ 184 w 891"/>
                  <a:gd name="T15" fmla="*/ 71 h 859"/>
                  <a:gd name="T16" fmla="*/ 98 w 891"/>
                  <a:gd name="T17" fmla="*/ 368 h 859"/>
                  <a:gd name="T18" fmla="*/ 430 w 891"/>
                  <a:gd name="T19" fmla="*/ 387 h 859"/>
                  <a:gd name="T20" fmla="*/ 83 w 891"/>
                  <a:gd name="T21" fmla="*/ 421 h 859"/>
                  <a:gd name="T22" fmla="*/ 0 w 891"/>
                  <a:gd name="T23" fmla="*/ 703 h 859"/>
                  <a:gd name="T24" fmla="*/ 0 w 891"/>
                  <a:gd name="T25" fmla="*/ 706 h 859"/>
                  <a:gd name="T26" fmla="*/ 7 w 891"/>
                  <a:gd name="T27" fmla="*/ 712 h 859"/>
                  <a:gd name="T28" fmla="*/ 9 w 891"/>
                  <a:gd name="T29" fmla="*/ 712 h 859"/>
                  <a:gd name="T30" fmla="*/ 329 w 891"/>
                  <a:gd name="T31" fmla="*/ 737 h 859"/>
                  <a:gd name="T32" fmla="*/ 415 w 891"/>
                  <a:gd name="T33" fmla="*/ 440 h 859"/>
                  <a:gd name="T34" fmla="*/ 83 w 891"/>
                  <a:gd name="T35" fmla="*/ 421 h 859"/>
                  <a:gd name="T36" fmla="*/ 883 w 891"/>
                  <a:gd name="T37" fmla="*/ 147 h 859"/>
                  <a:gd name="T38" fmla="*/ 882 w 891"/>
                  <a:gd name="T39" fmla="*/ 147 h 859"/>
                  <a:gd name="T40" fmla="*/ 561 w 891"/>
                  <a:gd name="T41" fmla="*/ 122 h 859"/>
                  <a:gd name="T42" fmla="*/ 475 w 891"/>
                  <a:gd name="T43" fmla="*/ 419 h 859"/>
                  <a:gd name="T44" fmla="*/ 808 w 891"/>
                  <a:gd name="T45" fmla="*/ 438 h 859"/>
                  <a:gd name="T46" fmla="*/ 891 w 891"/>
                  <a:gd name="T47" fmla="*/ 154 h 859"/>
                  <a:gd name="T48" fmla="*/ 891 w 891"/>
                  <a:gd name="T49" fmla="*/ 153 h 859"/>
                  <a:gd name="T50" fmla="*/ 883 w 891"/>
                  <a:gd name="T51" fmla="*/ 147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1" h="859">
                    <a:moveTo>
                      <a:pt x="461" y="470"/>
                    </a:moveTo>
                    <a:cubicBezTo>
                      <a:pt x="535" y="522"/>
                      <a:pt x="620" y="562"/>
                      <a:pt x="793" y="489"/>
                    </a:cubicBezTo>
                    <a:cubicBezTo>
                      <a:pt x="793" y="489"/>
                      <a:pt x="793" y="489"/>
                      <a:pt x="707" y="787"/>
                    </a:cubicBezTo>
                    <a:cubicBezTo>
                      <a:pt x="534" y="859"/>
                      <a:pt x="449" y="818"/>
                      <a:pt x="375" y="767"/>
                    </a:cubicBezTo>
                    <a:cubicBezTo>
                      <a:pt x="375" y="767"/>
                      <a:pt x="375" y="767"/>
                      <a:pt x="461" y="470"/>
                    </a:cubicBezTo>
                    <a:close/>
                    <a:moveTo>
                      <a:pt x="430" y="387"/>
                    </a:moveTo>
                    <a:cubicBezTo>
                      <a:pt x="517" y="90"/>
                      <a:pt x="517" y="90"/>
                      <a:pt x="517" y="90"/>
                    </a:cubicBezTo>
                    <a:cubicBezTo>
                      <a:pt x="441" y="41"/>
                      <a:pt x="357" y="0"/>
                      <a:pt x="184" y="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271" y="297"/>
                      <a:pt x="354" y="337"/>
                      <a:pt x="430" y="387"/>
                    </a:cubicBezTo>
                    <a:close/>
                    <a:moveTo>
                      <a:pt x="83" y="421"/>
                    </a:move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4"/>
                      <a:pt x="0" y="704"/>
                      <a:pt x="0" y="706"/>
                    </a:cubicBezTo>
                    <a:cubicBezTo>
                      <a:pt x="0" y="709"/>
                      <a:pt x="3" y="712"/>
                      <a:pt x="7" y="712"/>
                    </a:cubicBezTo>
                    <a:cubicBezTo>
                      <a:pt x="9" y="712"/>
                      <a:pt x="9" y="712"/>
                      <a:pt x="9" y="712"/>
                    </a:cubicBezTo>
                    <a:cubicBezTo>
                      <a:pt x="175" y="646"/>
                      <a:pt x="256" y="687"/>
                      <a:pt x="329" y="737"/>
                    </a:cubicBezTo>
                    <a:cubicBezTo>
                      <a:pt x="415" y="440"/>
                      <a:pt x="415" y="440"/>
                      <a:pt x="415" y="440"/>
                    </a:cubicBezTo>
                    <a:cubicBezTo>
                      <a:pt x="339" y="389"/>
                      <a:pt x="256" y="348"/>
                      <a:pt x="83" y="421"/>
                    </a:cubicBezTo>
                    <a:close/>
                    <a:moveTo>
                      <a:pt x="883" y="147"/>
                    </a:moveTo>
                    <a:cubicBezTo>
                      <a:pt x="882" y="147"/>
                      <a:pt x="882" y="147"/>
                      <a:pt x="882" y="147"/>
                    </a:cubicBezTo>
                    <a:cubicBezTo>
                      <a:pt x="716" y="212"/>
                      <a:pt x="634" y="172"/>
                      <a:pt x="561" y="122"/>
                    </a:cubicBezTo>
                    <a:cubicBezTo>
                      <a:pt x="475" y="419"/>
                      <a:pt x="475" y="419"/>
                      <a:pt x="475" y="419"/>
                    </a:cubicBezTo>
                    <a:cubicBezTo>
                      <a:pt x="551" y="468"/>
                      <a:pt x="634" y="509"/>
                      <a:pt x="808" y="438"/>
                    </a:cubicBezTo>
                    <a:cubicBezTo>
                      <a:pt x="891" y="154"/>
                      <a:pt x="891" y="154"/>
                      <a:pt x="891" y="154"/>
                    </a:cubicBezTo>
                    <a:cubicBezTo>
                      <a:pt x="891" y="153"/>
                      <a:pt x="891" y="153"/>
                      <a:pt x="891" y="153"/>
                    </a:cubicBezTo>
                    <a:cubicBezTo>
                      <a:pt x="891" y="150"/>
                      <a:pt x="888" y="147"/>
                      <a:pt x="883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43" name="Freeform 128"/>
            <p:cNvSpPr>
              <a:spLocks noChangeAspect="1"/>
            </p:cNvSpPr>
            <p:nvPr/>
          </p:nvSpPr>
          <p:spPr bwMode="black">
            <a:xfrm>
              <a:off x="4574210" y="2479597"/>
              <a:ext cx="3735578" cy="2063587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380" tIns="45691" rIns="91380" bIns="45691" numCol="1" anchor="t" anchorCtr="0" compatLnSpc="1">
              <a:prstTxWarp prst="textNoShape">
                <a:avLst/>
              </a:prstTxWarp>
            </a:bodyPr>
            <a:lstStyle/>
            <a:p>
              <a:pPr defTabSz="913793"/>
              <a:endParaRPr 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9028644" y="2845971"/>
              <a:ext cx="990364" cy="1071106"/>
              <a:chOff x="9043177" y="4345563"/>
              <a:chExt cx="990364" cy="1071105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9043177" y="4345563"/>
                <a:ext cx="990364" cy="1071105"/>
                <a:chOff x="1784550" y="4442923"/>
                <a:chExt cx="990364" cy="1071105"/>
              </a:xfrm>
            </p:grpSpPr>
            <p:pic>
              <p:nvPicPr>
                <p:cNvPr id="27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1809804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75" name="Rectangle 274"/>
                <p:cNvSpPr/>
                <p:nvPr/>
              </p:nvSpPr>
              <p:spPr>
                <a:xfrm>
                  <a:off x="1784550" y="5178273"/>
                  <a:ext cx="947063" cy="33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Gateway</a:t>
                  </a:r>
                </a:p>
              </p:txBody>
            </p:sp>
          </p:grpSp>
          <p:sp>
            <p:nvSpPr>
              <p:cNvPr id="273" name="Freeform 92"/>
              <p:cNvSpPr>
                <a:spLocks noEditPoints="1"/>
              </p:cNvSpPr>
              <p:nvPr/>
            </p:nvSpPr>
            <p:spPr bwMode="black">
              <a:xfrm>
                <a:off x="9842233" y="4787711"/>
                <a:ext cx="191307" cy="260655"/>
              </a:xfrm>
              <a:custGeom>
                <a:avLst/>
                <a:gdLst>
                  <a:gd name="T0" fmla="*/ 15 w 48"/>
                  <a:gd name="T1" fmla="*/ 11 h 66"/>
                  <a:gd name="T2" fmla="*/ 24 w 48"/>
                  <a:gd name="T3" fmla="*/ 9 h 66"/>
                  <a:gd name="T4" fmla="*/ 33 w 48"/>
                  <a:gd name="T5" fmla="*/ 11 h 66"/>
                  <a:gd name="T6" fmla="*/ 35 w 48"/>
                  <a:gd name="T7" fmla="*/ 23 h 66"/>
                  <a:gd name="T8" fmla="*/ 35 w 48"/>
                  <a:gd name="T9" fmla="*/ 25 h 66"/>
                  <a:gd name="T10" fmla="*/ 35 w 48"/>
                  <a:gd name="T11" fmla="*/ 27 h 66"/>
                  <a:gd name="T12" fmla="*/ 14 w 48"/>
                  <a:gd name="T13" fmla="*/ 27 h 66"/>
                  <a:gd name="T14" fmla="*/ 14 w 48"/>
                  <a:gd name="T15" fmla="*/ 25 h 66"/>
                  <a:gd name="T16" fmla="*/ 14 w 48"/>
                  <a:gd name="T17" fmla="*/ 22 h 66"/>
                  <a:gd name="T18" fmla="*/ 15 w 48"/>
                  <a:gd name="T19" fmla="*/ 11 h 66"/>
                  <a:gd name="T20" fmla="*/ 44 w 48"/>
                  <a:gd name="T21" fmla="*/ 28 h 66"/>
                  <a:gd name="T22" fmla="*/ 44 w 48"/>
                  <a:gd name="T23" fmla="*/ 25 h 66"/>
                  <a:gd name="T24" fmla="*/ 44 w 48"/>
                  <a:gd name="T25" fmla="*/ 23 h 66"/>
                  <a:gd name="T26" fmla="*/ 39 w 48"/>
                  <a:gd name="T27" fmla="*/ 5 h 66"/>
                  <a:gd name="T28" fmla="*/ 24 w 48"/>
                  <a:gd name="T29" fmla="*/ 0 h 66"/>
                  <a:gd name="T30" fmla="*/ 9 w 48"/>
                  <a:gd name="T31" fmla="*/ 5 h 66"/>
                  <a:gd name="T32" fmla="*/ 5 w 48"/>
                  <a:gd name="T33" fmla="*/ 22 h 66"/>
                  <a:gd name="T34" fmla="*/ 5 w 48"/>
                  <a:gd name="T35" fmla="*/ 25 h 66"/>
                  <a:gd name="T36" fmla="*/ 5 w 48"/>
                  <a:gd name="T37" fmla="*/ 27 h 66"/>
                  <a:gd name="T38" fmla="*/ 0 w 48"/>
                  <a:gd name="T39" fmla="*/ 32 h 66"/>
                  <a:gd name="T40" fmla="*/ 0 w 48"/>
                  <a:gd name="T41" fmla="*/ 62 h 66"/>
                  <a:gd name="T42" fmla="*/ 5 w 48"/>
                  <a:gd name="T43" fmla="*/ 66 h 66"/>
                  <a:gd name="T44" fmla="*/ 43 w 48"/>
                  <a:gd name="T45" fmla="*/ 66 h 66"/>
                  <a:gd name="T46" fmla="*/ 48 w 48"/>
                  <a:gd name="T47" fmla="*/ 62 h 66"/>
                  <a:gd name="T48" fmla="*/ 48 w 48"/>
                  <a:gd name="T49" fmla="*/ 32 h 66"/>
                  <a:gd name="T50" fmla="*/ 44 w 48"/>
                  <a:gd name="T51" fmla="*/ 2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66">
                    <a:moveTo>
                      <a:pt x="15" y="11"/>
                    </a:moveTo>
                    <a:cubicBezTo>
                      <a:pt x="17" y="10"/>
                      <a:pt x="20" y="9"/>
                      <a:pt x="24" y="9"/>
                    </a:cubicBezTo>
                    <a:cubicBezTo>
                      <a:pt x="29" y="9"/>
                      <a:pt x="32" y="10"/>
                      <a:pt x="33" y="11"/>
                    </a:cubicBezTo>
                    <a:cubicBezTo>
                      <a:pt x="35" y="13"/>
                      <a:pt x="35" y="18"/>
                      <a:pt x="35" y="23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6"/>
                      <a:pt x="14" y="25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7"/>
                      <a:pt x="14" y="13"/>
                      <a:pt x="15" y="11"/>
                    </a:cubicBezTo>
                    <a:moveTo>
                      <a:pt x="44" y="28"/>
                    </a:moveTo>
                    <a:cubicBezTo>
                      <a:pt x="44" y="27"/>
                      <a:pt x="44" y="26"/>
                      <a:pt x="44" y="25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16"/>
                      <a:pt x="44" y="10"/>
                      <a:pt x="39" y="5"/>
                    </a:cubicBezTo>
                    <a:cubicBezTo>
                      <a:pt x="36" y="2"/>
                      <a:pt x="31" y="0"/>
                      <a:pt x="24" y="0"/>
                    </a:cubicBezTo>
                    <a:cubicBezTo>
                      <a:pt x="17" y="0"/>
                      <a:pt x="12" y="2"/>
                      <a:pt x="9" y="5"/>
                    </a:cubicBezTo>
                    <a:cubicBezTo>
                      <a:pt x="5" y="9"/>
                      <a:pt x="5" y="16"/>
                      <a:pt x="5" y="22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2" y="28"/>
                      <a:pt x="0" y="30"/>
                      <a:pt x="0" y="3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6" y="66"/>
                      <a:pt x="48" y="64"/>
                      <a:pt x="48" y="6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0"/>
                      <a:pt x="46" y="28"/>
                      <a:pt x="44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797774" y="4656636"/>
              <a:ext cx="430451" cy="1081861"/>
              <a:chOff x="4409404" y="1676776"/>
              <a:chExt cx="510347" cy="1282665"/>
            </a:xfrm>
          </p:grpSpPr>
          <p:sp>
            <p:nvSpPr>
              <p:cNvPr id="269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1676776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0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153733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1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630689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260572" y="4775528"/>
              <a:ext cx="988291" cy="824345"/>
              <a:chOff x="8395840" y="5569527"/>
              <a:chExt cx="988291" cy="824345"/>
            </a:xfrm>
          </p:grpSpPr>
          <p:cxnSp>
            <p:nvCxnSpPr>
              <p:cNvPr id="266" name="Straight Arrow Connector 265"/>
              <p:cNvCxnSpPr/>
              <p:nvPr/>
            </p:nvCxnSpPr>
            <p:spPr>
              <a:xfrm>
                <a:off x="8395840" y="5569527"/>
                <a:ext cx="988291" cy="12316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V="1">
                <a:off x="8395840" y="5692688"/>
                <a:ext cx="988291" cy="29889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8395840" y="5692688"/>
                <a:ext cx="988291" cy="701184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9939339" y="4093984"/>
              <a:ext cx="576145" cy="712232"/>
              <a:chOff x="9944860" y="5187045"/>
              <a:chExt cx="576144" cy="712232"/>
            </a:xfrm>
          </p:grpSpPr>
          <p:sp>
            <p:nvSpPr>
              <p:cNvPr id="264" name="Freeform 6"/>
              <p:cNvSpPr>
                <a:spLocks noChangeAspect="1" noEditPoints="1"/>
              </p:cNvSpPr>
              <p:nvPr/>
            </p:nvSpPr>
            <p:spPr bwMode="black">
              <a:xfrm>
                <a:off x="10192459" y="5526355"/>
                <a:ext cx="328545" cy="332665"/>
              </a:xfrm>
              <a:custGeom>
                <a:avLst/>
                <a:gdLst>
                  <a:gd name="T0" fmla="*/ 84 w 84"/>
                  <a:gd name="T1" fmla="*/ 43 h 85"/>
                  <a:gd name="T2" fmla="*/ 0 w 84"/>
                  <a:gd name="T3" fmla="*/ 43 h 85"/>
                  <a:gd name="T4" fmla="*/ 76 w 84"/>
                  <a:gd name="T5" fmla="*/ 27 h 85"/>
                  <a:gd name="T6" fmla="*/ 65 w 84"/>
                  <a:gd name="T7" fmla="*/ 40 h 85"/>
                  <a:gd name="T8" fmla="*/ 76 w 84"/>
                  <a:gd name="T9" fmla="*/ 27 h 85"/>
                  <a:gd name="T10" fmla="*/ 45 w 84"/>
                  <a:gd name="T11" fmla="*/ 27 h 85"/>
                  <a:gd name="T12" fmla="*/ 62 w 84"/>
                  <a:gd name="T13" fmla="*/ 40 h 85"/>
                  <a:gd name="T14" fmla="*/ 40 w 84"/>
                  <a:gd name="T15" fmla="*/ 27 h 85"/>
                  <a:gd name="T16" fmla="*/ 21 w 84"/>
                  <a:gd name="T17" fmla="*/ 40 h 85"/>
                  <a:gd name="T18" fmla="*/ 40 w 84"/>
                  <a:gd name="T19" fmla="*/ 27 h 85"/>
                  <a:gd name="T20" fmla="*/ 8 w 84"/>
                  <a:gd name="T21" fmla="*/ 27 h 85"/>
                  <a:gd name="T22" fmla="*/ 19 w 84"/>
                  <a:gd name="T23" fmla="*/ 40 h 85"/>
                  <a:gd name="T24" fmla="*/ 10 w 84"/>
                  <a:gd name="T25" fmla="*/ 21 h 85"/>
                  <a:gd name="T26" fmla="*/ 30 w 84"/>
                  <a:gd name="T27" fmla="*/ 6 h 85"/>
                  <a:gd name="T28" fmla="*/ 25 w 84"/>
                  <a:gd name="T29" fmla="*/ 21 h 85"/>
                  <a:gd name="T30" fmla="*/ 40 w 84"/>
                  <a:gd name="T31" fmla="*/ 4 h 85"/>
                  <a:gd name="T32" fmla="*/ 45 w 84"/>
                  <a:gd name="T33" fmla="*/ 21 h 85"/>
                  <a:gd name="T34" fmla="*/ 45 w 84"/>
                  <a:gd name="T35" fmla="*/ 5 h 85"/>
                  <a:gd name="T36" fmla="*/ 62 w 84"/>
                  <a:gd name="T37" fmla="*/ 21 h 85"/>
                  <a:gd name="T38" fmla="*/ 54 w 84"/>
                  <a:gd name="T39" fmla="*/ 6 h 85"/>
                  <a:gd name="T40" fmla="*/ 80 w 84"/>
                  <a:gd name="T41" fmla="*/ 45 h 85"/>
                  <a:gd name="T42" fmla="*/ 63 w 84"/>
                  <a:gd name="T43" fmla="*/ 59 h 85"/>
                  <a:gd name="T44" fmla="*/ 80 w 84"/>
                  <a:gd name="T45" fmla="*/ 45 h 85"/>
                  <a:gd name="T46" fmla="*/ 45 w 84"/>
                  <a:gd name="T47" fmla="*/ 45 h 85"/>
                  <a:gd name="T48" fmla="*/ 61 w 84"/>
                  <a:gd name="T49" fmla="*/ 59 h 85"/>
                  <a:gd name="T50" fmla="*/ 40 w 84"/>
                  <a:gd name="T51" fmla="*/ 45 h 85"/>
                  <a:gd name="T52" fmla="*/ 23 w 84"/>
                  <a:gd name="T53" fmla="*/ 59 h 85"/>
                  <a:gd name="T54" fmla="*/ 40 w 84"/>
                  <a:gd name="T55" fmla="*/ 45 h 85"/>
                  <a:gd name="T56" fmla="*/ 4 w 84"/>
                  <a:gd name="T57" fmla="*/ 45 h 85"/>
                  <a:gd name="T58" fmla="*/ 21 w 84"/>
                  <a:gd name="T59" fmla="*/ 59 h 85"/>
                  <a:gd name="T60" fmla="*/ 45 w 84"/>
                  <a:gd name="T61" fmla="*/ 64 h 85"/>
                  <a:gd name="T62" fmla="*/ 59 w 84"/>
                  <a:gd name="T63" fmla="*/ 64 h 85"/>
                  <a:gd name="T64" fmla="*/ 40 w 84"/>
                  <a:gd name="T65" fmla="*/ 81 h 85"/>
                  <a:gd name="T66" fmla="*/ 25 w 84"/>
                  <a:gd name="T67" fmla="*/ 64 h 85"/>
                  <a:gd name="T68" fmla="*/ 73 w 84"/>
                  <a:gd name="T69" fmla="*/ 64 h 85"/>
                  <a:gd name="T70" fmla="*/ 54 w 84"/>
                  <a:gd name="T71" fmla="*/ 79 h 85"/>
                  <a:gd name="T72" fmla="*/ 22 w 84"/>
                  <a:gd name="T73" fmla="*/ 64 h 85"/>
                  <a:gd name="T74" fmla="*/ 30 w 84"/>
                  <a:gd name="T75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5">
                    <a:moveTo>
                      <a:pt x="42" y="0"/>
                    </a:moveTo>
                    <a:cubicBezTo>
                      <a:pt x="65" y="0"/>
                      <a:pt x="84" y="19"/>
                      <a:pt x="84" y="43"/>
                    </a:cubicBezTo>
                    <a:cubicBezTo>
                      <a:pt x="84" y="66"/>
                      <a:pt x="65" y="85"/>
                      <a:pt x="42" y="85"/>
                    </a:cubicBezTo>
                    <a:cubicBezTo>
                      <a:pt x="19" y="85"/>
                      <a:pt x="0" y="66"/>
                      <a:pt x="0" y="43"/>
                    </a:cubicBezTo>
                    <a:cubicBezTo>
                      <a:pt x="0" y="19"/>
                      <a:pt x="19" y="0"/>
                      <a:pt x="42" y="0"/>
                    </a:cubicBezTo>
                    <a:close/>
                    <a:moveTo>
                      <a:pt x="76" y="27"/>
                    </a:moveTo>
                    <a:cubicBezTo>
                      <a:pt x="63" y="27"/>
                      <a:pt x="63" y="27"/>
                      <a:pt x="63" y="27"/>
                    </a:cubicBezTo>
                    <a:cubicBezTo>
                      <a:pt x="64" y="31"/>
                      <a:pt x="65" y="35"/>
                      <a:pt x="65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35"/>
                      <a:pt x="78" y="31"/>
                      <a:pt x="76" y="27"/>
                    </a:cubicBezTo>
                    <a:close/>
                    <a:moveTo>
                      <a:pt x="61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35"/>
                      <a:pt x="62" y="31"/>
                      <a:pt x="61" y="27"/>
                    </a:cubicBezTo>
                    <a:close/>
                    <a:moveTo>
                      <a:pt x="40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31"/>
                      <a:pt x="22" y="35"/>
                      <a:pt x="21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27"/>
                      <a:pt x="40" y="27"/>
                      <a:pt x="40" y="27"/>
                    </a:cubicBezTo>
                    <a:close/>
                    <a:moveTo>
                      <a:pt x="21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6" y="31"/>
                      <a:pt x="5" y="35"/>
                      <a:pt x="4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35"/>
                      <a:pt x="20" y="31"/>
                      <a:pt x="21" y="27"/>
                    </a:cubicBezTo>
                    <a:close/>
                    <a:moveTo>
                      <a:pt x="10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15"/>
                      <a:pt x="27" y="10"/>
                      <a:pt x="30" y="6"/>
                    </a:cubicBezTo>
                    <a:cubicBezTo>
                      <a:pt x="22" y="9"/>
                      <a:pt x="15" y="14"/>
                      <a:pt x="10" y="21"/>
                    </a:cubicBezTo>
                    <a:close/>
                    <a:moveTo>
                      <a:pt x="25" y="21"/>
                    </a:move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3" y="6"/>
                      <a:pt x="28" y="12"/>
                      <a:pt x="25" y="21"/>
                    </a:cubicBezTo>
                    <a:close/>
                    <a:moveTo>
                      <a:pt x="45" y="21"/>
                    </a:move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12"/>
                      <a:pt x="51" y="6"/>
                      <a:pt x="45" y="5"/>
                    </a:cubicBezTo>
                    <a:cubicBezTo>
                      <a:pt x="45" y="21"/>
                      <a:pt x="45" y="21"/>
                      <a:pt x="45" y="21"/>
                    </a:cubicBezTo>
                    <a:close/>
                    <a:moveTo>
                      <a:pt x="62" y="21"/>
                    </a:moveTo>
                    <a:cubicBezTo>
                      <a:pt x="73" y="21"/>
                      <a:pt x="73" y="21"/>
                      <a:pt x="73" y="21"/>
                    </a:cubicBezTo>
                    <a:cubicBezTo>
                      <a:pt x="69" y="14"/>
                      <a:pt x="62" y="9"/>
                      <a:pt x="54" y="6"/>
                    </a:cubicBezTo>
                    <a:cubicBezTo>
                      <a:pt x="57" y="10"/>
                      <a:pt x="60" y="15"/>
                      <a:pt x="62" y="21"/>
                    </a:cubicBezTo>
                    <a:close/>
                    <a:moveTo>
                      <a:pt x="80" y="45"/>
                    </a:move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50"/>
                      <a:pt x="64" y="54"/>
                      <a:pt x="63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8" y="54"/>
                      <a:pt x="79" y="50"/>
                      <a:pt x="80" y="45"/>
                    </a:cubicBezTo>
                    <a:close/>
                    <a:moveTo>
                      <a:pt x="62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2" y="54"/>
                      <a:pt x="62" y="50"/>
                      <a:pt x="62" y="45"/>
                    </a:cubicBezTo>
                    <a:close/>
                    <a:moveTo>
                      <a:pt x="40" y="45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4"/>
                      <a:pt x="23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  <a:moveTo>
                      <a:pt x="19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5" y="50"/>
                      <a:pt x="6" y="54"/>
                      <a:pt x="8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0" y="54"/>
                      <a:pt x="19" y="50"/>
                      <a:pt x="19" y="45"/>
                    </a:cubicBezTo>
                    <a:close/>
                    <a:moveTo>
                      <a:pt x="45" y="64"/>
                    </a:moveTo>
                    <a:cubicBezTo>
                      <a:pt x="45" y="81"/>
                      <a:pt x="45" y="81"/>
                      <a:pt x="45" y="81"/>
                    </a:cubicBezTo>
                    <a:cubicBezTo>
                      <a:pt x="51" y="79"/>
                      <a:pt x="56" y="73"/>
                      <a:pt x="59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40" y="81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73"/>
                      <a:pt x="33" y="79"/>
                      <a:pt x="40" y="81"/>
                    </a:cubicBezTo>
                    <a:close/>
                    <a:moveTo>
                      <a:pt x="73" y="64"/>
                    </a:moveTo>
                    <a:cubicBezTo>
                      <a:pt x="62" y="64"/>
                      <a:pt x="62" y="64"/>
                      <a:pt x="62" y="64"/>
                    </a:cubicBezTo>
                    <a:cubicBezTo>
                      <a:pt x="60" y="70"/>
                      <a:pt x="57" y="75"/>
                      <a:pt x="54" y="79"/>
                    </a:cubicBezTo>
                    <a:cubicBezTo>
                      <a:pt x="62" y="76"/>
                      <a:pt x="69" y="71"/>
                      <a:pt x="73" y="64"/>
                    </a:cubicBezTo>
                    <a:close/>
                    <a:moveTo>
                      <a:pt x="22" y="64"/>
                    </a:moveTo>
                    <a:cubicBezTo>
                      <a:pt x="11" y="64"/>
                      <a:pt x="11" y="64"/>
                      <a:pt x="11" y="64"/>
                    </a:cubicBezTo>
                    <a:cubicBezTo>
                      <a:pt x="15" y="71"/>
                      <a:pt x="22" y="76"/>
                      <a:pt x="30" y="79"/>
                    </a:cubicBezTo>
                    <a:cubicBezTo>
                      <a:pt x="27" y="75"/>
                      <a:pt x="24" y="70"/>
                      <a:pt x="22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265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9944860" y="5187045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4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9652451" y="4109379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9" name="Group 148"/>
            <p:cNvGrpSpPr/>
            <p:nvPr/>
          </p:nvGrpSpPr>
          <p:grpSpPr>
            <a:xfrm>
              <a:off x="11160877" y="4068160"/>
              <a:ext cx="604285" cy="712232"/>
              <a:chOff x="4647795" y="6723311"/>
              <a:chExt cx="604285" cy="712232"/>
            </a:xfrm>
          </p:grpSpPr>
          <p:pic>
            <p:nvPicPr>
              <p:cNvPr id="26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EB1E4"/>
                  </a:clrFrom>
                  <a:clrTo>
                    <a:srgbClr val="4EB1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743" y="7037593"/>
                <a:ext cx="333337" cy="302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3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4647795" y="6723311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10894133" y="4075407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1" name="Rectangle 150"/>
            <p:cNvSpPr/>
            <p:nvPr/>
          </p:nvSpPr>
          <p:spPr>
            <a:xfrm>
              <a:off x="10750463" y="4727223"/>
              <a:ext cx="1189646" cy="335680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SQL Servers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581586" y="4737103"/>
              <a:ext cx="1070982" cy="335680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IIS Servers</a:t>
              </a:r>
            </a:p>
          </p:txBody>
        </p:sp>
        <p:grpSp>
          <p:nvGrpSpPr>
            <p:cNvPr id="153" name="Group 152"/>
            <p:cNvGrpSpPr/>
            <p:nvPr/>
          </p:nvGrpSpPr>
          <p:grpSpPr bwMode="black">
            <a:xfrm>
              <a:off x="8239084" y="4581584"/>
              <a:ext cx="830326" cy="640637"/>
              <a:chOff x="7010400" y="2133600"/>
              <a:chExt cx="1379538" cy="1065213"/>
            </a:xfrm>
            <a:solidFill>
              <a:schemeClr val="tx2"/>
            </a:solidFill>
          </p:grpSpPr>
          <p:sp>
            <p:nvSpPr>
              <p:cNvPr id="215" name="Freeform 161"/>
              <p:cNvSpPr>
                <a:spLocks/>
              </p:cNvSpPr>
              <p:nvPr/>
            </p:nvSpPr>
            <p:spPr bwMode="black">
              <a:xfrm>
                <a:off x="7189788" y="2416175"/>
                <a:ext cx="57150" cy="49213"/>
              </a:xfrm>
              <a:custGeom>
                <a:avLst/>
                <a:gdLst>
                  <a:gd name="T0" fmla="*/ 36 w 36"/>
                  <a:gd name="T1" fmla="*/ 15 h 31"/>
                  <a:gd name="T2" fmla="*/ 28 w 36"/>
                  <a:gd name="T3" fmla="*/ 0 h 31"/>
                  <a:gd name="T4" fmla="*/ 0 w 36"/>
                  <a:gd name="T5" fmla="*/ 16 h 31"/>
                  <a:gd name="T6" fmla="*/ 8 w 36"/>
                  <a:gd name="T7" fmla="*/ 31 h 31"/>
                  <a:gd name="T8" fmla="*/ 36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1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6" name="Freeform 162"/>
              <p:cNvSpPr>
                <a:spLocks/>
              </p:cNvSpPr>
              <p:nvPr/>
            </p:nvSpPr>
            <p:spPr bwMode="black">
              <a:xfrm>
                <a:off x="7539038" y="2225675"/>
                <a:ext cx="57150" cy="47625"/>
              </a:xfrm>
              <a:custGeom>
                <a:avLst/>
                <a:gdLst>
                  <a:gd name="T0" fmla="*/ 36 w 36"/>
                  <a:gd name="T1" fmla="*/ 14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4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7" name="Freeform 163"/>
              <p:cNvSpPr>
                <a:spLocks/>
              </p:cNvSpPr>
              <p:nvPr/>
            </p:nvSpPr>
            <p:spPr bwMode="black">
              <a:xfrm>
                <a:off x="7329488" y="23399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8" name="Freeform 164"/>
              <p:cNvSpPr>
                <a:spLocks/>
              </p:cNvSpPr>
              <p:nvPr/>
            </p:nvSpPr>
            <p:spPr bwMode="black">
              <a:xfrm>
                <a:off x="7399338" y="23018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9" name="Freeform 165"/>
              <p:cNvSpPr>
                <a:spLocks/>
              </p:cNvSpPr>
              <p:nvPr/>
            </p:nvSpPr>
            <p:spPr bwMode="black">
              <a:xfrm>
                <a:off x="7469188" y="22637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0" name="Freeform 166"/>
              <p:cNvSpPr>
                <a:spLocks/>
              </p:cNvSpPr>
              <p:nvPr/>
            </p:nvSpPr>
            <p:spPr bwMode="black">
              <a:xfrm>
                <a:off x="7011988" y="2725738"/>
                <a:ext cx="31750" cy="52388"/>
              </a:xfrm>
              <a:custGeom>
                <a:avLst/>
                <a:gdLst>
                  <a:gd name="T0" fmla="*/ 40 w 41"/>
                  <a:gd name="T1" fmla="*/ 60 h 71"/>
                  <a:gd name="T2" fmla="*/ 36 w 41"/>
                  <a:gd name="T3" fmla="*/ 7 h 71"/>
                  <a:gd name="T4" fmla="*/ 35 w 41"/>
                  <a:gd name="T5" fmla="*/ 0 h 71"/>
                  <a:gd name="T6" fmla="*/ 0 w 41"/>
                  <a:gd name="T7" fmla="*/ 2 h 71"/>
                  <a:gd name="T8" fmla="*/ 0 w 41"/>
                  <a:gd name="T9" fmla="*/ 10 h 71"/>
                  <a:gd name="T10" fmla="*/ 5 w 41"/>
                  <a:gd name="T11" fmla="*/ 64 h 71"/>
                  <a:gd name="T12" fmla="*/ 6 w 41"/>
                  <a:gd name="T13" fmla="*/ 71 h 71"/>
                  <a:gd name="T14" fmla="*/ 41 w 41"/>
                  <a:gd name="T15" fmla="*/ 67 h 71"/>
                  <a:gd name="T16" fmla="*/ 40 w 41"/>
                  <a:gd name="T17" fmla="*/ 6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1">
                    <a:moveTo>
                      <a:pt x="40" y="60"/>
                    </a:moveTo>
                    <a:cubicBezTo>
                      <a:pt x="38" y="45"/>
                      <a:pt x="37" y="27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29"/>
                      <a:pt x="3" y="48"/>
                      <a:pt x="5" y="64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41" y="67"/>
                      <a:pt x="41" y="67"/>
                      <a:pt x="41" y="67"/>
                    </a:cubicBezTo>
                    <a:lnTo>
                      <a:pt x="40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1" name="Freeform 167"/>
              <p:cNvSpPr>
                <a:spLocks/>
              </p:cNvSpPr>
              <p:nvPr/>
            </p:nvSpPr>
            <p:spPr bwMode="black">
              <a:xfrm>
                <a:off x="7116763" y="2451100"/>
                <a:ext cx="57150" cy="31750"/>
              </a:xfrm>
              <a:custGeom>
                <a:avLst/>
                <a:gdLst>
                  <a:gd name="T0" fmla="*/ 51 w 77"/>
                  <a:gd name="T1" fmla="*/ 44 h 44"/>
                  <a:gd name="T2" fmla="*/ 70 w 77"/>
                  <a:gd name="T3" fmla="*/ 41 h 44"/>
                  <a:gd name="T4" fmla="*/ 77 w 77"/>
                  <a:gd name="T5" fmla="*/ 39 h 44"/>
                  <a:gd name="T6" fmla="*/ 67 w 77"/>
                  <a:gd name="T7" fmla="*/ 5 h 44"/>
                  <a:gd name="T8" fmla="*/ 60 w 77"/>
                  <a:gd name="T9" fmla="*/ 8 h 44"/>
                  <a:gd name="T10" fmla="*/ 18 w 77"/>
                  <a:gd name="T11" fmla="*/ 2 h 44"/>
                  <a:gd name="T12" fmla="*/ 11 w 77"/>
                  <a:gd name="T13" fmla="*/ 0 h 44"/>
                  <a:gd name="T14" fmla="*/ 0 w 77"/>
                  <a:gd name="T15" fmla="*/ 33 h 44"/>
                  <a:gd name="T16" fmla="*/ 7 w 77"/>
                  <a:gd name="T17" fmla="*/ 36 h 44"/>
                  <a:gd name="T18" fmla="*/ 51 w 77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44">
                    <a:moveTo>
                      <a:pt x="51" y="44"/>
                    </a:moveTo>
                    <a:cubicBezTo>
                      <a:pt x="58" y="44"/>
                      <a:pt x="64" y="43"/>
                      <a:pt x="70" y="41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10"/>
                      <a:pt x="38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5" y="41"/>
                      <a:pt x="39" y="44"/>
                      <a:pt x="5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2" name="Freeform 168"/>
              <p:cNvSpPr>
                <a:spLocks/>
              </p:cNvSpPr>
              <p:nvPr/>
            </p:nvSpPr>
            <p:spPr bwMode="black">
              <a:xfrm>
                <a:off x="7010400" y="2646363"/>
                <a:ext cx="26988" cy="52388"/>
              </a:xfrm>
              <a:custGeom>
                <a:avLst/>
                <a:gdLst>
                  <a:gd name="T0" fmla="*/ 36 w 36"/>
                  <a:gd name="T1" fmla="*/ 61 h 70"/>
                  <a:gd name="T2" fmla="*/ 35 w 36"/>
                  <a:gd name="T3" fmla="*/ 22 h 70"/>
                  <a:gd name="T4" fmla="*/ 35 w 36"/>
                  <a:gd name="T5" fmla="*/ 8 h 70"/>
                  <a:gd name="T6" fmla="*/ 35 w 36"/>
                  <a:gd name="T7" fmla="*/ 1 h 70"/>
                  <a:gd name="T8" fmla="*/ 0 w 36"/>
                  <a:gd name="T9" fmla="*/ 0 h 70"/>
                  <a:gd name="T10" fmla="*/ 0 w 36"/>
                  <a:gd name="T11" fmla="*/ 8 h 70"/>
                  <a:gd name="T12" fmla="*/ 0 w 36"/>
                  <a:gd name="T13" fmla="*/ 22 h 70"/>
                  <a:gd name="T14" fmla="*/ 1 w 36"/>
                  <a:gd name="T15" fmla="*/ 62 h 70"/>
                  <a:gd name="T16" fmla="*/ 1 w 36"/>
                  <a:gd name="T17" fmla="*/ 70 h 70"/>
                  <a:gd name="T18" fmla="*/ 36 w 36"/>
                  <a:gd name="T19" fmla="*/ 68 h 70"/>
                  <a:gd name="T20" fmla="*/ 36 w 36"/>
                  <a:gd name="T21" fmla="*/ 6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36" y="61"/>
                    </a:moveTo>
                    <a:cubicBezTo>
                      <a:pt x="35" y="47"/>
                      <a:pt x="35" y="34"/>
                      <a:pt x="35" y="22"/>
                    </a:cubicBezTo>
                    <a:cubicBezTo>
                      <a:pt x="35" y="17"/>
                      <a:pt x="35" y="13"/>
                      <a:pt x="35" y="8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7"/>
                      <a:pt x="0" y="22"/>
                    </a:cubicBezTo>
                    <a:cubicBezTo>
                      <a:pt x="0" y="34"/>
                      <a:pt x="0" y="48"/>
                      <a:pt x="1" y="62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36" y="68"/>
                      <a:pt x="36" y="68"/>
                      <a:pt x="36" y="68"/>
                    </a:cubicBezTo>
                    <a:lnTo>
                      <a:pt x="3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3" name="Freeform 169"/>
              <p:cNvSpPr>
                <a:spLocks/>
              </p:cNvSpPr>
              <p:nvPr/>
            </p:nvSpPr>
            <p:spPr bwMode="black">
              <a:xfrm>
                <a:off x="7608888" y="21875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4" name="Freeform 170"/>
              <p:cNvSpPr>
                <a:spLocks/>
              </p:cNvSpPr>
              <p:nvPr/>
            </p:nvSpPr>
            <p:spPr bwMode="black">
              <a:xfrm>
                <a:off x="7011988" y="2566988"/>
                <a:ext cx="34925" cy="53975"/>
              </a:xfrm>
              <a:custGeom>
                <a:avLst/>
                <a:gdLst>
                  <a:gd name="T0" fmla="*/ 36 w 46"/>
                  <a:gd name="T1" fmla="*/ 64 h 72"/>
                  <a:gd name="T2" fmla="*/ 37 w 46"/>
                  <a:gd name="T3" fmla="*/ 61 h 72"/>
                  <a:gd name="T4" fmla="*/ 46 w 46"/>
                  <a:gd name="T5" fmla="*/ 21 h 72"/>
                  <a:gd name="T6" fmla="*/ 46 w 46"/>
                  <a:gd name="T7" fmla="*/ 7 h 72"/>
                  <a:gd name="T8" fmla="*/ 45 w 46"/>
                  <a:gd name="T9" fmla="*/ 0 h 72"/>
                  <a:gd name="T10" fmla="*/ 10 w 46"/>
                  <a:gd name="T11" fmla="*/ 2 h 72"/>
                  <a:gd name="T12" fmla="*/ 11 w 46"/>
                  <a:gd name="T13" fmla="*/ 10 h 72"/>
                  <a:gd name="T14" fmla="*/ 11 w 46"/>
                  <a:gd name="T15" fmla="*/ 21 h 72"/>
                  <a:gd name="T16" fmla="*/ 8 w 46"/>
                  <a:gd name="T17" fmla="*/ 42 h 72"/>
                  <a:gd name="T18" fmla="*/ 2 w 46"/>
                  <a:gd name="T19" fmla="*/ 56 h 72"/>
                  <a:gd name="T20" fmla="*/ 0 w 46"/>
                  <a:gd name="T21" fmla="*/ 63 h 72"/>
                  <a:gd name="T22" fmla="*/ 34 w 46"/>
                  <a:gd name="T23" fmla="*/ 72 h 72"/>
                  <a:gd name="T24" fmla="*/ 36 w 46"/>
                  <a:gd name="T25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72">
                    <a:moveTo>
                      <a:pt x="36" y="64"/>
                    </a:moveTo>
                    <a:cubicBezTo>
                      <a:pt x="37" y="62"/>
                      <a:pt x="37" y="61"/>
                      <a:pt x="37" y="61"/>
                    </a:cubicBezTo>
                    <a:cubicBezTo>
                      <a:pt x="43" y="51"/>
                      <a:pt x="46" y="38"/>
                      <a:pt x="46" y="21"/>
                    </a:cubicBezTo>
                    <a:cubicBezTo>
                      <a:pt x="46" y="17"/>
                      <a:pt x="46" y="12"/>
                      <a:pt x="46" y="7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4"/>
                      <a:pt x="11" y="17"/>
                      <a:pt x="11" y="21"/>
                    </a:cubicBezTo>
                    <a:cubicBezTo>
                      <a:pt x="11" y="35"/>
                      <a:pt x="9" y="40"/>
                      <a:pt x="8" y="42"/>
                    </a:cubicBezTo>
                    <a:cubicBezTo>
                      <a:pt x="5" y="46"/>
                      <a:pt x="3" y="50"/>
                      <a:pt x="2" y="5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4" y="72"/>
                      <a:pt x="34" y="72"/>
                      <a:pt x="34" y="72"/>
                    </a:cubicBezTo>
                    <a:lnTo>
                      <a:pt x="3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5" name="Freeform 171"/>
              <p:cNvSpPr>
                <a:spLocks/>
              </p:cNvSpPr>
              <p:nvPr/>
            </p:nvSpPr>
            <p:spPr bwMode="black">
              <a:xfrm>
                <a:off x="7011988" y="2484438"/>
                <a:ext cx="34925" cy="57150"/>
              </a:xfrm>
              <a:custGeom>
                <a:avLst/>
                <a:gdLst>
                  <a:gd name="T0" fmla="*/ 5 w 46"/>
                  <a:gd name="T1" fmla="*/ 76 h 76"/>
                  <a:gd name="T2" fmla="*/ 39 w 46"/>
                  <a:gd name="T3" fmla="*/ 70 h 76"/>
                  <a:gd name="T4" fmla="*/ 38 w 46"/>
                  <a:gd name="T5" fmla="*/ 63 h 76"/>
                  <a:gd name="T6" fmla="*/ 36 w 46"/>
                  <a:gd name="T7" fmla="*/ 46 h 76"/>
                  <a:gd name="T8" fmla="*/ 43 w 46"/>
                  <a:gd name="T9" fmla="*/ 21 h 76"/>
                  <a:gd name="T10" fmla="*/ 46 w 46"/>
                  <a:gd name="T11" fmla="*/ 14 h 76"/>
                  <a:gd name="T12" fmla="*/ 13 w 46"/>
                  <a:gd name="T13" fmla="*/ 0 h 76"/>
                  <a:gd name="T14" fmla="*/ 11 w 46"/>
                  <a:gd name="T15" fmla="*/ 7 h 76"/>
                  <a:gd name="T16" fmla="*/ 0 w 46"/>
                  <a:gd name="T17" fmla="*/ 46 h 76"/>
                  <a:gd name="T18" fmla="*/ 3 w 46"/>
                  <a:gd name="T19" fmla="*/ 69 h 76"/>
                  <a:gd name="T20" fmla="*/ 5 w 4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6">
                    <a:moveTo>
                      <a:pt x="5" y="76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7" y="58"/>
                      <a:pt x="36" y="49"/>
                      <a:pt x="36" y="46"/>
                    </a:cubicBezTo>
                    <a:cubicBezTo>
                      <a:pt x="36" y="43"/>
                      <a:pt x="37" y="35"/>
                      <a:pt x="43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8"/>
                      <a:pt x="0" y="34"/>
                      <a:pt x="0" y="46"/>
                    </a:cubicBezTo>
                    <a:cubicBezTo>
                      <a:pt x="0" y="51"/>
                      <a:pt x="1" y="58"/>
                      <a:pt x="3" y="69"/>
                    </a:cubicBezTo>
                    <a:lnTo>
                      <a:pt x="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6" name="Freeform 172"/>
              <p:cNvSpPr>
                <a:spLocks/>
              </p:cNvSpPr>
              <p:nvPr/>
            </p:nvSpPr>
            <p:spPr bwMode="black">
              <a:xfrm>
                <a:off x="8045450" y="2289175"/>
                <a:ext cx="58738" cy="47625"/>
              </a:xfrm>
              <a:custGeom>
                <a:avLst/>
                <a:gdLst>
                  <a:gd name="T0" fmla="*/ 53 w 77"/>
                  <a:gd name="T1" fmla="*/ 61 h 64"/>
                  <a:gd name="T2" fmla="*/ 60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6 w 77"/>
                  <a:gd name="T15" fmla="*/ 35 h 64"/>
                  <a:gd name="T16" fmla="*/ 53 w 77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3" y="61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4" y="21"/>
                      <a:pt x="39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4" y="45"/>
                      <a:pt x="39" y="53"/>
                      <a:pt x="53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7" name="Freeform 173"/>
              <p:cNvSpPr>
                <a:spLocks/>
              </p:cNvSpPr>
              <p:nvPr/>
            </p:nvSpPr>
            <p:spPr bwMode="black">
              <a:xfrm>
                <a:off x="8251825" y="2411413"/>
                <a:ext cx="58738" cy="50800"/>
              </a:xfrm>
              <a:custGeom>
                <a:avLst/>
                <a:gdLst>
                  <a:gd name="T0" fmla="*/ 51 w 77"/>
                  <a:gd name="T1" fmla="*/ 63 h 67"/>
                  <a:gd name="T2" fmla="*/ 57 w 77"/>
                  <a:gd name="T3" fmla="*/ 67 h 67"/>
                  <a:gd name="T4" fmla="*/ 77 w 77"/>
                  <a:gd name="T5" fmla="*/ 38 h 67"/>
                  <a:gd name="T6" fmla="*/ 71 w 77"/>
                  <a:gd name="T7" fmla="*/ 34 h 67"/>
                  <a:gd name="T8" fmla="*/ 26 w 77"/>
                  <a:gd name="T9" fmla="*/ 4 h 67"/>
                  <a:gd name="T10" fmla="*/ 19 w 77"/>
                  <a:gd name="T11" fmla="*/ 0 h 67"/>
                  <a:gd name="T12" fmla="*/ 0 w 77"/>
                  <a:gd name="T13" fmla="*/ 29 h 67"/>
                  <a:gd name="T14" fmla="*/ 7 w 77"/>
                  <a:gd name="T15" fmla="*/ 33 h 67"/>
                  <a:gd name="T16" fmla="*/ 51 w 77"/>
                  <a:gd name="T17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7">
                    <a:moveTo>
                      <a:pt x="51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58" y="25"/>
                      <a:pt x="42" y="15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23" y="44"/>
                      <a:pt x="38" y="54"/>
                      <a:pt x="5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8" name="Freeform 174"/>
              <p:cNvSpPr>
                <a:spLocks/>
              </p:cNvSpPr>
              <p:nvPr/>
            </p:nvSpPr>
            <p:spPr bwMode="black">
              <a:xfrm>
                <a:off x="8185150" y="2368550"/>
                <a:ext cx="57150" cy="49213"/>
              </a:xfrm>
              <a:custGeom>
                <a:avLst/>
                <a:gdLst>
                  <a:gd name="T0" fmla="*/ 52 w 77"/>
                  <a:gd name="T1" fmla="*/ 62 h 66"/>
                  <a:gd name="T2" fmla="*/ 58 w 77"/>
                  <a:gd name="T3" fmla="*/ 66 h 66"/>
                  <a:gd name="T4" fmla="*/ 77 w 77"/>
                  <a:gd name="T5" fmla="*/ 36 h 66"/>
                  <a:gd name="T6" fmla="*/ 70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6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8" y="66"/>
                      <a:pt x="58" y="66"/>
                      <a:pt x="58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56" y="23"/>
                      <a:pt x="41" y="14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3" y="44"/>
                      <a:pt x="38" y="53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9" name="Freeform 175"/>
              <p:cNvSpPr>
                <a:spLocks/>
              </p:cNvSpPr>
              <p:nvPr/>
            </p:nvSpPr>
            <p:spPr bwMode="black">
              <a:xfrm>
                <a:off x="8356600" y="2528888"/>
                <a:ext cx="33338" cy="55563"/>
              </a:xfrm>
              <a:custGeom>
                <a:avLst/>
                <a:gdLst>
                  <a:gd name="T0" fmla="*/ 2 w 44"/>
                  <a:gd name="T1" fmla="*/ 15 h 73"/>
                  <a:gd name="T2" fmla="*/ 9 w 44"/>
                  <a:gd name="T3" fmla="*/ 65 h 73"/>
                  <a:gd name="T4" fmla="*/ 9 w 44"/>
                  <a:gd name="T5" fmla="*/ 73 h 73"/>
                  <a:gd name="T6" fmla="*/ 44 w 44"/>
                  <a:gd name="T7" fmla="*/ 70 h 73"/>
                  <a:gd name="T8" fmla="*/ 44 w 44"/>
                  <a:gd name="T9" fmla="*/ 62 h 73"/>
                  <a:gd name="T10" fmla="*/ 36 w 44"/>
                  <a:gd name="T11" fmla="*/ 7 h 73"/>
                  <a:gd name="T12" fmla="*/ 35 w 44"/>
                  <a:gd name="T13" fmla="*/ 0 h 73"/>
                  <a:gd name="T14" fmla="*/ 0 w 44"/>
                  <a:gd name="T15" fmla="*/ 7 h 73"/>
                  <a:gd name="T16" fmla="*/ 2 w 44"/>
                  <a:gd name="T17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" y="15"/>
                    </a:moveTo>
                    <a:cubicBezTo>
                      <a:pt x="5" y="29"/>
                      <a:pt x="7" y="46"/>
                      <a:pt x="9" y="65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2" y="42"/>
                      <a:pt x="39" y="24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0" name="Freeform 176"/>
              <p:cNvSpPr>
                <a:spLocks/>
              </p:cNvSpPr>
              <p:nvPr/>
            </p:nvSpPr>
            <p:spPr bwMode="black">
              <a:xfrm>
                <a:off x="8316913" y="2457450"/>
                <a:ext cx="55563" cy="52388"/>
              </a:xfrm>
              <a:custGeom>
                <a:avLst/>
                <a:gdLst>
                  <a:gd name="T0" fmla="*/ 38 w 73"/>
                  <a:gd name="T1" fmla="*/ 65 h 71"/>
                  <a:gd name="T2" fmla="*/ 42 w 73"/>
                  <a:gd name="T3" fmla="*/ 71 h 71"/>
                  <a:gd name="T4" fmla="*/ 73 w 73"/>
                  <a:gd name="T5" fmla="*/ 55 h 71"/>
                  <a:gd name="T6" fmla="*/ 69 w 73"/>
                  <a:gd name="T7" fmla="*/ 48 h 71"/>
                  <a:gd name="T8" fmla="*/ 28 w 73"/>
                  <a:gd name="T9" fmla="*/ 5 h 71"/>
                  <a:gd name="T10" fmla="*/ 22 w 73"/>
                  <a:gd name="T11" fmla="*/ 0 h 71"/>
                  <a:gd name="T12" fmla="*/ 0 w 73"/>
                  <a:gd name="T13" fmla="*/ 28 h 71"/>
                  <a:gd name="T14" fmla="*/ 6 w 73"/>
                  <a:gd name="T15" fmla="*/ 33 h 71"/>
                  <a:gd name="T16" fmla="*/ 38 w 73"/>
                  <a:gd name="T17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1">
                    <a:moveTo>
                      <a:pt x="38" y="65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3" y="36"/>
                      <a:pt x="50" y="23"/>
                      <a:pt x="28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30" y="52"/>
                      <a:pt x="37" y="62"/>
                      <a:pt x="38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1" name="Freeform 177"/>
              <p:cNvSpPr>
                <a:spLocks/>
              </p:cNvSpPr>
              <p:nvPr/>
            </p:nvSpPr>
            <p:spPr bwMode="black">
              <a:xfrm>
                <a:off x="8115300" y="2328863"/>
                <a:ext cx="58738" cy="47625"/>
              </a:xfrm>
              <a:custGeom>
                <a:avLst/>
                <a:gdLst>
                  <a:gd name="T0" fmla="*/ 52 w 77"/>
                  <a:gd name="T1" fmla="*/ 60 h 64"/>
                  <a:gd name="T2" fmla="*/ 59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4 w 77"/>
                  <a:gd name="T9" fmla="*/ 3 h 64"/>
                  <a:gd name="T10" fmla="*/ 17 w 77"/>
                  <a:gd name="T11" fmla="*/ 0 h 64"/>
                  <a:gd name="T12" fmla="*/ 0 w 77"/>
                  <a:gd name="T13" fmla="*/ 30 h 64"/>
                  <a:gd name="T14" fmla="*/ 6 w 77"/>
                  <a:gd name="T15" fmla="*/ 34 h 64"/>
                  <a:gd name="T16" fmla="*/ 52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2" y="60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5" y="22"/>
                      <a:pt x="40" y="13"/>
                      <a:pt x="24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2" y="43"/>
                      <a:pt x="38" y="52"/>
                      <a:pt x="5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2" name="Freeform 178"/>
              <p:cNvSpPr>
                <a:spLocks/>
              </p:cNvSpPr>
              <p:nvPr/>
            </p:nvSpPr>
            <p:spPr bwMode="black">
              <a:xfrm>
                <a:off x="7821613" y="2162175"/>
                <a:ext cx="58738" cy="49213"/>
              </a:xfrm>
              <a:custGeom>
                <a:avLst/>
                <a:gdLst>
                  <a:gd name="T0" fmla="*/ 52 w 77"/>
                  <a:gd name="T1" fmla="*/ 62 h 66"/>
                  <a:gd name="T2" fmla="*/ 59 w 77"/>
                  <a:gd name="T3" fmla="*/ 66 h 66"/>
                  <a:gd name="T4" fmla="*/ 77 w 77"/>
                  <a:gd name="T5" fmla="*/ 36 h 66"/>
                  <a:gd name="T6" fmla="*/ 71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7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54" y="21"/>
                      <a:pt x="39" y="12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2"/>
                      <a:pt x="36" y="51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3" name="Freeform 179"/>
              <p:cNvSpPr>
                <a:spLocks/>
              </p:cNvSpPr>
              <p:nvPr/>
            </p:nvSpPr>
            <p:spPr bwMode="black">
              <a:xfrm>
                <a:off x="7754938" y="2133600"/>
                <a:ext cx="53975" cy="39688"/>
              </a:xfrm>
              <a:custGeom>
                <a:avLst/>
                <a:gdLst>
                  <a:gd name="T0" fmla="*/ 10 w 73"/>
                  <a:gd name="T1" fmla="*/ 35 h 52"/>
                  <a:gd name="T2" fmla="*/ 15 w 73"/>
                  <a:gd name="T3" fmla="*/ 35 h 52"/>
                  <a:gd name="T4" fmla="*/ 51 w 73"/>
                  <a:gd name="T5" fmla="*/ 48 h 52"/>
                  <a:gd name="T6" fmla="*/ 58 w 73"/>
                  <a:gd name="T7" fmla="*/ 52 h 52"/>
                  <a:gd name="T8" fmla="*/ 73 w 73"/>
                  <a:gd name="T9" fmla="*/ 20 h 52"/>
                  <a:gd name="T10" fmla="*/ 66 w 73"/>
                  <a:gd name="T11" fmla="*/ 17 h 52"/>
                  <a:gd name="T12" fmla="*/ 19 w 73"/>
                  <a:gd name="T13" fmla="*/ 0 h 52"/>
                  <a:gd name="T14" fmla="*/ 10 w 73"/>
                  <a:gd name="T15" fmla="*/ 0 h 52"/>
                  <a:gd name="T16" fmla="*/ 10 w 73"/>
                  <a:gd name="T17" fmla="*/ 0 h 52"/>
                  <a:gd name="T18" fmla="*/ 0 w 73"/>
                  <a:gd name="T19" fmla="*/ 0 h 52"/>
                  <a:gd name="T20" fmla="*/ 1 w 73"/>
                  <a:gd name="T21" fmla="*/ 35 h 52"/>
                  <a:gd name="T22" fmla="*/ 10 w 73"/>
                  <a:gd name="T23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52">
                    <a:moveTo>
                      <a:pt x="10" y="35"/>
                    </a:moveTo>
                    <a:cubicBezTo>
                      <a:pt x="11" y="35"/>
                      <a:pt x="13" y="35"/>
                      <a:pt x="15" y="35"/>
                    </a:cubicBezTo>
                    <a:cubicBezTo>
                      <a:pt x="19" y="36"/>
                      <a:pt x="30" y="38"/>
                      <a:pt x="51" y="48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46" y="7"/>
                      <a:pt x="31" y="2"/>
                      <a:pt x="19" y="0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4" name="Freeform 180"/>
              <p:cNvSpPr>
                <a:spLocks/>
              </p:cNvSpPr>
              <p:nvPr/>
            </p:nvSpPr>
            <p:spPr bwMode="black">
              <a:xfrm>
                <a:off x="7677150" y="2144713"/>
                <a:ext cx="57150" cy="49213"/>
              </a:xfrm>
              <a:custGeom>
                <a:avLst/>
                <a:gdLst>
                  <a:gd name="T0" fmla="*/ 27 w 76"/>
                  <a:gd name="T1" fmla="*/ 61 h 66"/>
                  <a:gd name="T2" fmla="*/ 69 w 76"/>
                  <a:gd name="T3" fmla="*/ 35 h 66"/>
                  <a:gd name="T4" fmla="*/ 76 w 76"/>
                  <a:gd name="T5" fmla="*/ 31 h 66"/>
                  <a:gd name="T6" fmla="*/ 60 w 76"/>
                  <a:gd name="T7" fmla="*/ 0 h 66"/>
                  <a:gd name="T8" fmla="*/ 53 w 76"/>
                  <a:gd name="T9" fmla="*/ 3 h 66"/>
                  <a:gd name="T10" fmla="*/ 6 w 76"/>
                  <a:gd name="T11" fmla="*/ 33 h 66"/>
                  <a:gd name="T12" fmla="*/ 0 w 76"/>
                  <a:gd name="T13" fmla="*/ 38 h 66"/>
                  <a:gd name="T14" fmla="*/ 21 w 76"/>
                  <a:gd name="T15" fmla="*/ 66 h 66"/>
                  <a:gd name="T16" fmla="*/ 27 w 76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6">
                    <a:moveTo>
                      <a:pt x="27" y="61"/>
                    </a:moveTo>
                    <a:cubicBezTo>
                      <a:pt x="37" y="54"/>
                      <a:pt x="52" y="43"/>
                      <a:pt x="69" y="35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34" y="13"/>
                      <a:pt x="17" y="25"/>
                      <a:pt x="6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1" y="66"/>
                      <a:pt x="21" y="66"/>
                      <a:pt x="21" y="66"/>
                    </a:cubicBezTo>
                    <a:lnTo>
                      <a:pt x="27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5" name="Freeform 181"/>
              <p:cNvSpPr>
                <a:spLocks/>
              </p:cNvSpPr>
              <p:nvPr/>
            </p:nvSpPr>
            <p:spPr bwMode="black">
              <a:xfrm>
                <a:off x="7026275" y="2797175"/>
                <a:ext cx="57150" cy="49213"/>
              </a:xfrm>
              <a:custGeom>
                <a:avLst/>
                <a:gdLst>
                  <a:gd name="T0" fmla="*/ 31 w 76"/>
                  <a:gd name="T1" fmla="*/ 5 h 67"/>
                  <a:gd name="T2" fmla="*/ 26 w 76"/>
                  <a:gd name="T3" fmla="*/ 0 h 67"/>
                  <a:gd name="T4" fmla="*/ 0 w 76"/>
                  <a:gd name="T5" fmla="*/ 23 h 67"/>
                  <a:gd name="T6" fmla="*/ 5 w 76"/>
                  <a:gd name="T7" fmla="*/ 29 h 67"/>
                  <a:gd name="T8" fmla="*/ 53 w 76"/>
                  <a:gd name="T9" fmla="*/ 64 h 67"/>
                  <a:gd name="T10" fmla="*/ 59 w 76"/>
                  <a:gd name="T11" fmla="*/ 67 h 67"/>
                  <a:gd name="T12" fmla="*/ 76 w 76"/>
                  <a:gd name="T13" fmla="*/ 36 h 67"/>
                  <a:gd name="T14" fmla="*/ 69 w 76"/>
                  <a:gd name="T15" fmla="*/ 33 h 67"/>
                  <a:gd name="T16" fmla="*/ 31 w 76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7">
                    <a:moveTo>
                      <a:pt x="31" y="5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8" y="43"/>
                      <a:pt x="38" y="56"/>
                      <a:pt x="53" y="64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52" y="23"/>
                      <a:pt x="38" y="14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6" name="Freeform 182"/>
              <p:cNvSpPr>
                <a:spLocks/>
              </p:cNvSpPr>
              <p:nvPr/>
            </p:nvSpPr>
            <p:spPr bwMode="black">
              <a:xfrm>
                <a:off x="7975600" y="2251075"/>
                <a:ext cx="57150" cy="47625"/>
              </a:xfrm>
              <a:custGeom>
                <a:avLst/>
                <a:gdLst>
                  <a:gd name="T0" fmla="*/ 54 w 77"/>
                  <a:gd name="T1" fmla="*/ 60 h 64"/>
                  <a:gd name="T2" fmla="*/ 60 w 77"/>
                  <a:gd name="T3" fmla="*/ 64 h 64"/>
                  <a:gd name="T4" fmla="*/ 77 w 77"/>
                  <a:gd name="T5" fmla="*/ 33 h 64"/>
                  <a:gd name="T6" fmla="*/ 71 w 77"/>
                  <a:gd name="T7" fmla="*/ 29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7 w 77"/>
                  <a:gd name="T15" fmla="*/ 35 h 64"/>
                  <a:gd name="T16" fmla="*/ 54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4" y="60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4" y="20"/>
                      <a:pt x="38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3"/>
                      <a:pt x="37" y="51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7" name="Freeform 183"/>
              <p:cNvSpPr>
                <a:spLocks/>
              </p:cNvSpPr>
              <p:nvPr/>
            </p:nvSpPr>
            <p:spPr bwMode="black">
              <a:xfrm>
                <a:off x="7889875" y="2203450"/>
                <a:ext cx="73025" cy="57150"/>
              </a:xfrm>
              <a:custGeom>
                <a:avLst/>
                <a:gdLst>
                  <a:gd name="T0" fmla="*/ 21 w 97"/>
                  <a:gd name="T1" fmla="*/ 44 h 76"/>
                  <a:gd name="T2" fmla="*/ 26 w 97"/>
                  <a:gd name="T3" fmla="*/ 47 h 76"/>
                  <a:gd name="T4" fmla="*/ 27 w 97"/>
                  <a:gd name="T5" fmla="*/ 48 h 76"/>
                  <a:gd name="T6" fmla="*/ 74 w 97"/>
                  <a:gd name="T7" fmla="*/ 73 h 76"/>
                  <a:gd name="T8" fmla="*/ 80 w 97"/>
                  <a:gd name="T9" fmla="*/ 76 h 76"/>
                  <a:gd name="T10" fmla="*/ 97 w 97"/>
                  <a:gd name="T11" fmla="*/ 45 h 76"/>
                  <a:gd name="T12" fmla="*/ 90 w 97"/>
                  <a:gd name="T13" fmla="*/ 41 h 76"/>
                  <a:gd name="T14" fmla="*/ 44 w 97"/>
                  <a:gd name="T15" fmla="*/ 17 h 76"/>
                  <a:gd name="T16" fmla="*/ 44 w 97"/>
                  <a:gd name="T17" fmla="*/ 17 h 76"/>
                  <a:gd name="T18" fmla="*/ 25 w 97"/>
                  <a:gd name="T19" fmla="*/ 5 h 76"/>
                  <a:gd name="T20" fmla="*/ 19 w 97"/>
                  <a:gd name="T21" fmla="*/ 0 h 76"/>
                  <a:gd name="T22" fmla="*/ 0 w 97"/>
                  <a:gd name="T23" fmla="*/ 30 h 76"/>
                  <a:gd name="T24" fmla="*/ 6 w 97"/>
                  <a:gd name="T25" fmla="*/ 34 h 76"/>
                  <a:gd name="T26" fmla="*/ 21 w 97"/>
                  <a:gd name="T2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76">
                    <a:moveTo>
                      <a:pt x="21" y="44"/>
                    </a:moveTo>
                    <a:cubicBezTo>
                      <a:pt x="24" y="46"/>
                      <a:pt x="26" y="47"/>
                      <a:pt x="26" y="47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9" y="49"/>
                      <a:pt x="46" y="58"/>
                      <a:pt x="74" y="73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60" y="26"/>
                      <a:pt x="49" y="20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37" y="12"/>
                      <a:pt x="25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8"/>
                      <a:pt x="18" y="42"/>
                      <a:pt x="2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8" name="Freeform 184"/>
              <p:cNvSpPr>
                <a:spLocks/>
              </p:cNvSpPr>
              <p:nvPr/>
            </p:nvSpPr>
            <p:spPr bwMode="black">
              <a:xfrm>
                <a:off x="7259638" y="23780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9" name="Freeform 185"/>
              <p:cNvSpPr>
                <a:spLocks/>
              </p:cNvSpPr>
              <p:nvPr/>
            </p:nvSpPr>
            <p:spPr bwMode="black">
              <a:xfrm>
                <a:off x="8091488" y="2879725"/>
                <a:ext cx="57150" cy="47625"/>
              </a:xfrm>
              <a:custGeom>
                <a:avLst/>
                <a:gdLst>
                  <a:gd name="T0" fmla="*/ 0 w 36"/>
                  <a:gd name="T1" fmla="*/ 16 h 30"/>
                  <a:gd name="T2" fmla="*/ 8 w 36"/>
                  <a:gd name="T3" fmla="*/ 30 h 30"/>
                  <a:gd name="T4" fmla="*/ 36 w 36"/>
                  <a:gd name="T5" fmla="*/ 14 h 30"/>
                  <a:gd name="T6" fmla="*/ 28 w 36"/>
                  <a:gd name="T7" fmla="*/ 0 h 30"/>
                  <a:gd name="T8" fmla="*/ 0 w 36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0" y="16"/>
                    </a:moveTo>
                    <a:lnTo>
                      <a:pt x="8" y="30"/>
                    </a:lnTo>
                    <a:lnTo>
                      <a:pt x="36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0" name="Freeform 186"/>
              <p:cNvSpPr>
                <a:spLocks/>
              </p:cNvSpPr>
              <p:nvPr/>
            </p:nvSpPr>
            <p:spPr bwMode="black">
              <a:xfrm>
                <a:off x="7953375" y="2960688"/>
                <a:ext cx="57150" cy="49213"/>
              </a:xfrm>
              <a:custGeom>
                <a:avLst/>
                <a:gdLst>
                  <a:gd name="T0" fmla="*/ 52 w 77"/>
                  <a:gd name="T1" fmla="*/ 4 h 66"/>
                  <a:gd name="T2" fmla="*/ 6 w 77"/>
                  <a:gd name="T3" fmla="*/ 32 h 66"/>
                  <a:gd name="T4" fmla="*/ 0 w 77"/>
                  <a:gd name="T5" fmla="*/ 36 h 66"/>
                  <a:gd name="T6" fmla="*/ 18 w 77"/>
                  <a:gd name="T7" fmla="*/ 66 h 66"/>
                  <a:gd name="T8" fmla="*/ 24 w 77"/>
                  <a:gd name="T9" fmla="*/ 62 h 66"/>
                  <a:gd name="T10" fmla="*/ 70 w 77"/>
                  <a:gd name="T11" fmla="*/ 34 h 66"/>
                  <a:gd name="T12" fmla="*/ 77 w 77"/>
                  <a:gd name="T13" fmla="*/ 31 h 66"/>
                  <a:gd name="T14" fmla="*/ 59 w 77"/>
                  <a:gd name="T15" fmla="*/ 0 h 66"/>
                  <a:gd name="T16" fmla="*/ 52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4"/>
                    </a:moveTo>
                    <a:cubicBezTo>
                      <a:pt x="35" y="14"/>
                      <a:pt x="20" y="23"/>
                      <a:pt x="6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1" name="Freeform 187"/>
              <p:cNvSpPr>
                <a:spLocks/>
              </p:cNvSpPr>
              <p:nvPr/>
            </p:nvSpPr>
            <p:spPr bwMode="black">
              <a:xfrm>
                <a:off x="8021638" y="2919413"/>
                <a:ext cx="58738" cy="49213"/>
              </a:xfrm>
              <a:custGeom>
                <a:avLst/>
                <a:gdLst>
                  <a:gd name="T0" fmla="*/ 52 w 77"/>
                  <a:gd name="T1" fmla="*/ 4 h 65"/>
                  <a:gd name="T2" fmla="*/ 6 w 77"/>
                  <a:gd name="T3" fmla="*/ 31 h 65"/>
                  <a:gd name="T4" fmla="*/ 0 w 77"/>
                  <a:gd name="T5" fmla="*/ 35 h 65"/>
                  <a:gd name="T6" fmla="*/ 17 w 77"/>
                  <a:gd name="T7" fmla="*/ 65 h 65"/>
                  <a:gd name="T8" fmla="*/ 24 w 77"/>
                  <a:gd name="T9" fmla="*/ 61 h 65"/>
                  <a:gd name="T10" fmla="*/ 70 w 77"/>
                  <a:gd name="T11" fmla="*/ 34 h 65"/>
                  <a:gd name="T12" fmla="*/ 77 w 77"/>
                  <a:gd name="T13" fmla="*/ 31 h 65"/>
                  <a:gd name="T14" fmla="*/ 59 w 77"/>
                  <a:gd name="T15" fmla="*/ 0 h 65"/>
                  <a:gd name="T16" fmla="*/ 52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52" y="4"/>
                    </a:moveTo>
                    <a:cubicBezTo>
                      <a:pt x="37" y="13"/>
                      <a:pt x="21" y="22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39" y="52"/>
                      <a:pt x="55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2" name="Freeform 188"/>
              <p:cNvSpPr>
                <a:spLocks/>
              </p:cNvSpPr>
              <p:nvPr/>
            </p:nvSpPr>
            <p:spPr bwMode="black">
              <a:xfrm>
                <a:off x="7821613" y="3046413"/>
                <a:ext cx="53975" cy="53975"/>
              </a:xfrm>
              <a:custGeom>
                <a:avLst/>
                <a:gdLst>
                  <a:gd name="T0" fmla="*/ 45 w 72"/>
                  <a:gd name="T1" fmla="*/ 5 h 72"/>
                  <a:gd name="T2" fmla="*/ 10 w 72"/>
                  <a:gd name="T3" fmla="*/ 38 h 72"/>
                  <a:gd name="T4" fmla="*/ 4 w 72"/>
                  <a:gd name="T5" fmla="*/ 48 h 72"/>
                  <a:gd name="T6" fmla="*/ 0 w 72"/>
                  <a:gd name="T7" fmla="*/ 54 h 72"/>
                  <a:gd name="T8" fmla="*/ 30 w 72"/>
                  <a:gd name="T9" fmla="*/ 72 h 72"/>
                  <a:gd name="T10" fmla="*/ 34 w 72"/>
                  <a:gd name="T11" fmla="*/ 66 h 72"/>
                  <a:gd name="T12" fmla="*/ 39 w 72"/>
                  <a:gd name="T13" fmla="*/ 57 h 72"/>
                  <a:gd name="T14" fmla="*/ 66 w 72"/>
                  <a:gd name="T15" fmla="*/ 33 h 72"/>
                  <a:gd name="T16" fmla="*/ 72 w 72"/>
                  <a:gd name="T17" fmla="*/ 28 h 72"/>
                  <a:gd name="T18" fmla="*/ 51 w 72"/>
                  <a:gd name="T19" fmla="*/ 0 h 72"/>
                  <a:gd name="T20" fmla="*/ 45 w 72"/>
                  <a:gd name="T21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2">
                    <a:moveTo>
                      <a:pt x="45" y="5"/>
                    </a:moveTo>
                    <a:cubicBezTo>
                      <a:pt x="26" y="19"/>
                      <a:pt x="15" y="29"/>
                      <a:pt x="10" y="38"/>
                    </a:cubicBezTo>
                    <a:cubicBezTo>
                      <a:pt x="8" y="41"/>
                      <a:pt x="6" y="44"/>
                      <a:pt x="4" y="4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6" y="63"/>
                      <a:pt x="37" y="60"/>
                      <a:pt x="39" y="57"/>
                    </a:cubicBezTo>
                    <a:cubicBezTo>
                      <a:pt x="40" y="55"/>
                      <a:pt x="45" y="49"/>
                      <a:pt x="66" y="3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3" name="Freeform 189"/>
              <p:cNvSpPr>
                <a:spLocks/>
              </p:cNvSpPr>
              <p:nvPr/>
            </p:nvSpPr>
            <p:spPr bwMode="black">
              <a:xfrm>
                <a:off x="7885113" y="3001963"/>
                <a:ext cx="57150" cy="49213"/>
              </a:xfrm>
              <a:custGeom>
                <a:avLst/>
                <a:gdLst>
                  <a:gd name="T0" fmla="*/ 51 w 77"/>
                  <a:gd name="T1" fmla="*/ 4 h 66"/>
                  <a:gd name="T2" fmla="*/ 6 w 77"/>
                  <a:gd name="T3" fmla="*/ 33 h 66"/>
                  <a:gd name="T4" fmla="*/ 0 w 77"/>
                  <a:gd name="T5" fmla="*/ 37 h 66"/>
                  <a:gd name="T6" fmla="*/ 19 w 77"/>
                  <a:gd name="T7" fmla="*/ 66 h 66"/>
                  <a:gd name="T8" fmla="*/ 25 w 77"/>
                  <a:gd name="T9" fmla="*/ 62 h 66"/>
                  <a:gd name="T10" fmla="*/ 70 w 77"/>
                  <a:gd name="T11" fmla="*/ 34 h 66"/>
                  <a:gd name="T12" fmla="*/ 77 w 77"/>
                  <a:gd name="T13" fmla="*/ 30 h 66"/>
                  <a:gd name="T14" fmla="*/ 58 w 77"/>
                  <a:gd name="T15" fmla="*/ 0 h 66"/>
                  <a:gd name="T16" fmla="*/ 51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1" y="4"/>
                    </a:moveTo>
                    <a:cubicBezTo>
                      <a:pt x="35" y="14"/>
                      <a:pt x="19" y="24"/>
                      <a:pt x="6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4" name="Freeform 190"/>
              <p:cNvSpPr>
                <a:spLocks/>
              </p:cNvSpPr>
              <p:nvPr/>
            </p:nvSpPr>
            <p:spPr bwMode="black">
              <a:xfrm>
                <a:off x="8159750" y="2840038"/>
                <a:ext cx="58738" cy="47625"/>
              </a:xfrm>
              <a:custGeom>
                <a:avLst/>
                <a:gdLst>
                  <a:gd name="T0" fmla="*/ 0 w 37"/>
                  <a:gd name="T1" fmla="*/ 16 h 30"/>
                  <a:gd name="T2" fmla="*/ 9 w 37"/>
                  <a:gd name="T3" fmla="*/ 30 h 30"/>
                  <a:gd name="T4" fmla="*/ 37 w 37"/>
                  <a:gd name="T5" fmla="*/ 14 h 30"/>
                  <a:gd name="T6" fmla="*/ 28 w 37"/>
                  <a:gd name="T7" fmla="*/ 0 h 30"/>
                  <a:gd name="T8" fmla="*/ 0 w 37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0" y="16"/>
                    </a:moveTo>
                    <a:lnTo>
                      <a:pt x="9" y="30"/>
                    </a:lnTo>
                    <a:lnTo>
                      <a:pt x="37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5" name="Freeform 191"/>
              <p:cNvSpPr>
                <a:spLocks/>
              </p:cNvSpPr>
              <p:nvPr/>
            </p:nvSpPr>
            <p:spPr bwMode="black">
              <a:xfrm>
                <a:off x="7038975" y="2435225"/>
                <a:ext cx="58738" cy="39688"/>
              </a:xfrm>
              <a:custGeom>
                <a:avLst/>
                <a:gdLst>
                  <a:gd name="T0" fmla="*/ 27 w 77"/>
                  <a:gd name="T1" fmla="*/ 5 h 53"/>
                  <a:gd name="T2" fmla="*/ 5 w 77"/>
                  <a:gd name="T3" fmla="*/ 24 h 53"/>
                  <a:gd name="T4" fmla="*/ 0 w 77"/>
                  <a:gd name="T5" fmla="*/ 30 h 53"/>
                  <a:gd name="T6" fmla="*/ 26 w 77"/>
                  <a:gd name="T7" fmla="*/ 53 h 53"/>
                  <a:gd name="T8" fmla="*/ 31 w 77"/>
                  <a:gd name="T9" fmla="*/ 47 h 53"/>
                  <a:gd name="T10" fmla="*/ 43 w 77"/>
                  <a:gd name="T11" fmla="*/ 37 h 53"/>
                  <a:gd name="T12" fmla="*/ 61 w 77"/>
                  <a:gd name="T13" fmla="*/ 39 h 53"/>
                  <a:gd name="T14" fmla="*/ 68 w 77"/>
                  <a:gd name="T15" fmla="*/ 41 h 53"/>
                  <a:gd name="T16" fmla="*/ 77 w 77"/>
                  <a:gd name="T17" fmla="*/ 8 h 53"/>
                  <a:gd name="T18" fmla="*/ 70 w 77"/>
                  <a:gd name="T19" fmla="*/ 6 h 53"/>
                  <a:gd name="T20" fmla="*/ 27 w 77"/>
                  <a:gd name="T21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53">
                    <a:moveTo>
                      <a:pt x="27" y="5"/>
                    </a:moveTo>
                    <a:cubicBezTo>
                      <a:pt x="20" y="9"/>
                      <a:pt x="12" y="15"/>
                      <a:pt x="5" y="2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5" y="42"/>
                      <a:pt x="40" y="39"/>
                      <a:pt x="43" y="37"/>
                    </a:cubicBezTo>
                    <a:cubicBezTo>
                      <a:pt x="43" y="37"/>
                      <a:pt x="46" y="35"/>
                      <a:pt x="61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51" y="0"/>
                      <a:pt x="38" y="0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6" name="Freeform 192"/>
              <p:cNvSpPr>
                <a:spLocks/>
              </p:cNvSpPr>
              <p:nvPr/>
            </p:nvSpPr>
            <p:spPr bwMode="black">
              <a:xfrm>
                <a:off x="8348663" y="2689225"/>
                <a:ext cx="36513" cy="55563"/>
              </a:xfrm>
              <a:custGeom>
                <a:avLst/>
                <a:gdLst>
                  <a:gd name="T0" fmla="*/ 13 w 49"/>
                  <a:gd name="T1" fmla="*/ 7 h 75"/>
                  <a:gd name="T2" fmla="*/ 2 w 49"/>
                  <a:gd name="T3" fmla="*/ 57 h 75"/>
                  <a:gd name="T4" fmla="*/ 0 w 49"/>
                  <a:gd name="T5" fmla="*/ 64 h 75"/>
                  <a:gd name="T6" fmla="*/ 34 w 49"/>
                  <a:gd name="T7" fmla="*/ 75 h 75"/>
                  <a:gd name="T8" fmla="*/ 36 w 49"/>
                  <a:gd name="T9" fmla="*/ 67 h 75"/>
                  <a:gd name="T10" fmla="*/ 48 w 49"/>
                  <a:gd name="T11" fmla="*/ 13 h 75"/>
                  <a:gd name="T12" fmla="*/ 49 w 49"/>
                  <a:gd name="T13" fmla="*/ 5 h 75"/>
                  <a:gd name="T14" fmla="*/ 15 w 49"/>
                  <a:gd name="T15" fmla="*/ 0 h 75"/>
                  <a:gd name="T16" fmla="*/ 13 w 49"/>
                  <a:gd name="T1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75">
                    <a:moveTo>
                      <a:pt x="13" y="7"/>
                    </a:moveTo>
                    <a:cubicBezTo>
                      <a:pt x="10" y="26"/>
                      <a:pt x="7" y="43"/>
                      <a:pt x="2" y="5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52"/>
                      <a:pt x="45" y="34"/>
                      <a:pt x="48" y="1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7" name="Freeform 193"/>
              <p:cNvSpPr>
                <a:spLocks/>
              </p:cNvSpPr>
              <p:nvPr/>
            </p:nvSpPr>
            <p:spPr bwMode="black">
              <a:xfrm>
                <a:off x="8362950" y="2611438"/>
                <a:ext cx="26988" cy="52388"/>
              </a:xfrm>
              <a:custGeom>
                <a:avLst/>
                <a:gdLst>
                  <a:gd name="T0" fmla="*/ 2 w 38"/>
                  <a:gd name="T1" fmla="*/ 0 h 70"/>
                  <a:gd name="T2" fmla="*/ 2 w 38"/>
                  <a:gd name="T3" fmla="*/ 8 h 70"/>
                  <a:gd name="T4" fmla="*/ 0 w 38"/>
                  <a:gd name="T5" fmla="*/ 60 h 70"/>
                  <a:gd name="T6" fmla="*/ 0 w 38"/>
                  <a:gd name="T7" fmla="*/ 67 h 70"/>
                  <a:gd name="T8" fmla="*/ 35 w 38"/>
                  <a:gd name="T9" fmla="*/ 70 h 70"/>
                  <a:gd name="T10" fmla="*/ 35 w 38"/>
                  <a:gd name="T11" fmla="*/ 62 h 70"/>
                  <a:gd name="T12" fmla="*/ 38 w 38"/>
                  <a:gd name="T13" fmla="*/ 8 h 70"/>
                  <a:gd name="T14" fmla="*/ 38 w 38"/>
                  <a:gd name="T15" fmla="*/ 0 h 70"/>
                  <a:gd name="T16" fmla="*/ 2 w 38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0">
                    <a:moveTo>
                      <a:pt x="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25"/>
                      <a:pt x="2" y="43"/>
                      <a:pt x="0" y="6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7" y="44"/>
                      <a:pt x="38" y="26"/>
                      <a:pt x="38" y="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8" name="Freeform 194"/>
              <p:cNvSpPr>
                <a:spLocks/>
              </p:cNvSpPr>
              <p:nvPr/>
            </p:nvSpPr>
            <p:spPr bwMode="black">
              <a:xfrm>
                <a:off x="7783513" y="3113088"/>
                <a:ext cx="47625" cy="57150"/>
              </a:xfrm>
              <a:custGeom>
                <a:avLst/>
                <a:gdLst>
                  <a:gd name="T0" fmla="*/ 32 w 63"/>
                  <a:gd name="T1" fmla="*/ 0 h 76"/>
                  <a:gd name="T2" fmla="*/ 29 w 63"/>
                  <a:gd name="T3" fmla="*/ 7 h 76"/>
                  <a:gd name="T4" fmla="*/ 5 w 63"/>
                  <a:gd name="T5" fmla="*/ 50 h 76"/>
                  <a:gd name="T6" fmla="*/ 0 w 63"/>
                  <a:gd name="T7" fmla="*/ 57 h 76"/>
                  <a:gd name="T8" fmla="*/ 30 w 63"/>
                  <a:gd name="T9" fmla="*/ 76 h 76"/>
                  <a:gd name="T10" fmla="*/ 34 w 63"/>
                  <a:gd name="T11" fmla="*/ 70 h 76"/>
                  <a:gd name="T12" fmla="*/ 60 w 63"/>
                  <a:gd name="T13" fmla="*/ 22 h 76"/>
                  <a:gd name="T14" fmla="*/ 63 w 63"/>
                  <a:gd name="T15" fmla="*/ 16 h 76"/>
                  <a:gd name="T16" fmla="*/ 49 w 63"/>
                  <a:gd name="T17" fmla="*/ 7 h 76"/>
                  <a:gd name="T18" fmla="*/ 32 w 63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6">
                    <a:moveTo>
                      <a:pt x="32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0" y="23"/>
                      <a:pt x="13" y="38"/>
                      <a:pt x="5" y="5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43" y="56"/>
                      <a:pt x="51" y="40"/>
                      <a:pt x="60" y="22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49" y="7"/>
                      <a:pt x="49" y="7"/>
                      <a:pt x="49" y="7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9" name="Freeform 195"/>
              <p:cNvSpPr>
                <a:spLocks/>
              </p:cNvSpPr>
              <p:nvPr/>
            </p:nvSpPr>
            <p:spPr bwMode="black">
              <a:xfrm>
                <a:off x="8229600" y="2798763"/>
                <a:ext cx="57150" cy="49213"/>
              </a:xfrm>
              <a:custGeom>
                <a:avLst/>
                <a:gdLst>
                  <a:gd name="T0" fmla="*/ 52 w 76"/>
                  <a:gd name="T1" fmla="*/ 3 h 65"/>
                  <a:gd name="T2" fmla="*/ 6 w 76"/>
                  <a:gd name="T3" fmla="*/ 31 h 65"/>
                  <a:gd name="T4" fmla="*/ 0 w 76"/>
                  <a:gd name="T5" fmla="*/ 35 h 65"/>
                  <a:gd name="T6" fmla="*/ 17 w 76"/>
                  <a:gd name="T7" fmla="*/ 65 h 65"/>
                  <a:gd name="T8" fmla="*/ 24 w 76"/>
                  <a:gd name="T9" fmla="*/ 61 h 65"/>
                  <a:gd name="T10" fmla="*/ 70 w 76"/>
                  <a:gd name="T11" fmla="*/ 33 h 65"/>
                  <a:gd name="T12" fmla="*/ 76 w 76"/>
                  <a:gd name="T13" fmla="*/ 30 h 65"/>
                  <a:gd name="T14" fmla="*/ 58 w 76"/>
                  <a:gd name="T15" fmla="*/ 0 h 65"/>
                  <a:gd name="T16" fmla="*/ 52 w 76"/>
                  <a:gd name="T17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5">
                    <a:moveTo>
                      <a:pt x="52" y="3"/>
                    </a:moveTo>
                    <a:cubicBezTo>
                      <a:pt x="38" y="12"/>
                      <a:pt x="22" y="21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41" y="51"/>
                      <a:pt x="56" y="42"/>
                      <a:pt x="70" y="33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0" name="Freeform 196"/>
              <p:cNvSpPr>
                <a:spLocks/>
              </p:cNvSpPr>
              <p:nvPr/>
            </p:nvSpPr>
            <p:spPr bwMode="black">
              <a:xfrm>
                <a:off x="8297863" y="2754313"/>
                <a:ext cx="57150" cy="50800"/>
              </a:xfrm>
              <a:custGeom>
                <a:avLst/>
                <a:gdLst>
                  <a:gd name="T0" fmla="*/ 49 w 77"/>
                  <a:gd name="T1" fmla="*/ 5 h 68"/>
                  <a:gd name="T2" fmla="*/ 7 w 77"/>
                  <a:gd name="T3" fmla="*/ 34 h 68"/>
                  <a:gd name="T4" fmla="*/ 0 w 77"/>
                  <a:gd name="T5" fmla="*/ 39 h 68"/>
                  <a:gd name="T6" fmla="*/ 19 w 77"/>
                  <a:gd name="T7" fmla="*/ 68 h 68"/>
                  <a:gd name="T8" fmla="*/ 26 w 77"/>
                  <a:gd name="T9" fmla="*/ 64 h 68"/>
                  <a:gd name="T10" fmla="*/ 71 w 77"/>
                  <a:gd name="T11" fmla="*/ 33 h 68"/>
                  <a:gd name="T12" fmla="*/ 77 w 77"/>
                  <a:gd name="T13" fmla="*/ 28 h 68"/>
                  <a:gd name="T14" fmla="*/ 55 w 77"/>
                  <a:gd name="T15" fmla="*/ 0 h 68"/>
                  <a:gd name="T16" fmla="*/ 49 w 77"/>
                  <a:gd name="T1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9" y="5"/>
                    </a:moveTo>
                    <a:cubicBezTo>
                      <a:pt x="40" y="12"/>
                      <a:pt x="26" y="22"/>
                      <a:pt x="7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46" y="51"/>
                      <a:pt x="61" y="41"/>
                      <a:pt x="71" y="33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4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1" name="Freeform 197"/>
              <p:cNvSpPr>
                <a:spLocks/>
              </p:cNvSpPr>
              <p:nvPr/>
            </p:nvSpPr>
            <p:spPr bwMode="black">
              <a:xfrm>
                <a:off x="7313613" y="2935288"/>
                <a:ext cx="57150" cy="49213"/>
              </a:xfrm>
              <a:custGeom>
                <a:avLst/>
                <a:gdLst>
                  <a:gd name="T0" fmla="*/ 24 w 77"/>
                  <a:gd name="T1" fmla="*/ 4 h 65"/>
                  <a:gd name="T2" fmla="*/ 18 w 77"/>
                  <a:gd name="T3" fmla="*/ 0 h 65"/>
                  <a:gd name="T4" fmla="*/ 0 w 77"/>
                  <a:gd name="T5" fmla="*/ 30 h 65"/>
                  <a:gd name="T6" fmla="*/ 7 w 77"/>
                  <a:gd name="T7" fmla="*/ 34 h 65"/>
                  <a:gd name="T8" fmla="*/ 53 w 77"/>
                  <a:gd name="T9" fmla="*/ 61 h 65"/>
                  <a:gd name="T10" fmla="*/ 59 w 77"/>
                  <a:gd name="T11" fmla="*/ 65 h 65"/>
                  <a:gd name="T12" fmla="*/ 77 w 77"/>
                  <a:gd name="T13" fmla="*/ 34 h 65"/>
                  <a:gd name="T14" fmla="*/ 71 w 77"/>
                  <a:gd name="T15" fmla="*/ 31 h 65"/>
                  <a:gd name="T16" fmla="*/ 24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24" y="4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43"/>
                      <a:pt x="37" y="52"/>
                      <a:pt x="53" y="61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55" y="22"/>
                      <a:pt x="40" y="13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2" name="Freeform 198"/>
              <p:cNvSpPr>
                <a:spLocks/>
              </p:cNvSpPr>
              <p:nvPr/>
            </p:nvSpPr>
            <p:spPr bwMode="black">
              <a:xfrm>
                <a:off x="7381875" y="2974975"/>
                <a:ext cx="57150" cy="49213"/>
              </a:xfrm>
              <a:custGeom>
                <a:avLst/>
                <a:gdLst>
                  <a:gd name="T0" fmla="*/ 0 w 36"/>
                  <a:gd name="T1" fmla="*/ 15 h 31"/>
                  <a:gd name="T2" fmla="*/ 28 w 36"/>
                  <a:gd name="T3" fmla="*/ 31 h 31"/>
                  <a:gd name="T4" fmla="*/ 36 w 36"/>
                  <a:gd name="T5" fmla="*/ 17 h 31"/>
                  <a:gd name="T6" fmla="*/ 8 w 36"/>
                  <a:gd name="T7" fmla="*/ 0 h 31"/>
                  <a:gd name="T8" fmla="*/ 0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0" y="15"/>
                    </a:moveTo>
                    <a:lnTo>
                      <a:pt x="28" y="31"/>
                    </a:lnTo>
                    <a:lnTo>
                      <a:pt x="36" y="17"/>
                    </a:lnTo>
                    <a:lnTo>
                      <a:pt x="8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3" name="Freeform 199"/>
              <p:cNvSpPr>
                <a:spLocks/>
              </p:cNvSpPr>
              <p:nvPr/>
            </p:nvSpPr>
            <p:spPr bwMode="black">
              <a:xfrm>
                <a:off x="7243763" y="2895600"/>
                <a:ext cx="58738" cy="47625"/>
              </a:xfrm>
              <a:custGeom>
                <a:avLst/>
                <a:gdLst>
                  <a:gd name="T0" fmla="*/ 24 w 77"/>
                  <a:gd name="T1" fmla="*/ 4 h 64"/>
                  <a:gd name="T2" fmla="*/ 17 w 77"/>
                  <a:gd name="T3" fmla="*/ 0 h 64"/>
                  <a:gd name="T4" fmla="*/ 0 w 77"/>
                  <a:gd name="T5" fmla="*/ 31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1" y="42"/>
                      <a:pt x="36" y="51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3" y="20"/>
                      <a:pt x="38" y="12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4" name="Freeform 200"/>
              <p:cNvSpPr>
                <a:spLocks/>
              </p:cNvSpPr>
              <p:nvPr/>
            </p:nvSpPr>
            <p:spPr bwMode="black">
              <a:xfrm>
                <a:off x="7173913" y="2857500"/>
                <a:ext cx="57150" cy="47625"/>
              </a:xfrm>
              <a:custGeom>
                <a:avLst/>
                <a:gdLst>
                  <a:gd name="T0" fmla="*/ 23 w 77"/>
                  <a:gd name="T1" fmla="*/ 3 h 63"/>
                  <a:gd name="T2" fmla="*/ 16 w 77"/>
                  <a:gd name="T3" fmla="*/ 0 h 63"/>
                  <a:gd name="T4" fmla="*/ 0 w 77"/>
                  <a:gd name="T5" fmla="*/ 31 h 63"/>
                  <a:gd name="T6" fmla="*/ 7 w 77"/>
                  <a:gd name="T7" fmla="*/ 35 h 63"/>
                  <a:gd name="T8" fmla="*/ 54 w 77"/>
                  <a:gd name="T9" fmla="*/ 59 h 63"/>
                  <a:gd name="T10" fmla="*/ 60 w 77"/>
                  <a:gd name="T11" fmla="*/ 63 h 63"/>
                  <a:gd name="T12" fmla="*/ 77 w 77"/>
                  <a:gd name="T13" fmla="*/ 32 h 63"/>
                  <a:gd name="T14" fmla="*/ 71 w 77"/>
                  <a:gd name="T15" fmla="*/ 29 h 63"/>
                  <a:gd name="T16" fmla="*/ 23 w 77"/>
                  <a:gd name="T17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3">
                    <a:moveTo>
                      <a:pt x="23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1"/>
                      <a:pt x="36" y="50"/>
                      <a:pt x="54" y="59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2" y="18"/>
                      <a:pt x="36" y="1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5" name="Freeform 201"/>
              <p:cNvSpPr>
                <a:spLocks/>
              </p:cNvSpPr>
              <p:nvPr/>
            </p:nvSpPr>
            <p:spPr bwMode="black">
              <a:xfrm>
                <a:off x="7099300" y="2835275"/>
                <a:ext cx="57150" cy="34925"/>
              </a:xfrm>
              <a:custGeom>
                <a:avLst/>
                <a:gdLst>
                  <a:gd name="T0" fmla="*/ 60 w 76"/>
                  <a:gd name="T1" fmla="*/ 10 h 47"/>
                  <a:gd name="T2" fmla="*/ 58 w 76"/>
                  <a:gd name="T3" fmla="*/ 10 h 47"/>
                  <a:gd name="T4" fmla="*/ 18 w 76"/>
                  <a:gd name="T5" fmla="*/ 2 h 47"/>
                  <a:gd name="T6" fmla="*/ 11 w 76"/>
                  <a:gd name="T7" fmla="*/ 0 h 47"/>
                  <a:gd name="T8" fmla="*/ 0 w 76"/>
                  <a:gd name="T9" fmla="*/ 33 h 47"/>
                  <a:gd name="T10" fmla="*/ 7 w 76"/>
                  <a:gd name="T11" fmla="*/ 35 h 47"/>
                  <a:gd name="T12" fmla="*/ 55 w 76"/>
                  <a:gd name="T13" fmla="*/ 45 h 47"/>
                  <a:gd name="T14" fmla="*/ 60 w 76"/>
                  <a:gd name="T15" fmla="*/ 45 h 47"/>
                  <a:gd name="T16" fmla="*/ 61 w 76"/>
                  <a:gd name="T17" fmla="*/ 45 h 47"/>
                  <a:gd name="T18" fmla="*/ 68 w 76"/>
                  <a:gd name="T19" fmla="*/ 47 h 47"/>
                  <a:gd name="T20" fmla="*/ 76 w 76"/>
                  <a:gd name="T21" fmla="*/ 13 h 47"/>
                  <a:gd name="T22" fmla="*/ 69 w 76"/>
                  <a:gd name="T23" fmla="*/ 11 h 47"/>
                  <a:gd name="T24" fmla="*/ 60 w 76"/>
                  <a:gd name="T25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7">
                    <a:moveTo>
                      <a:pt x="60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49" y="11"/>
                      <a:pt x="35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0"/>
                      <a:pt x="39" y="45"/>
                      <a:pt x="55" y="45"/>
                    </a:cubicBezTo>
                    <a:cubicBezTo>
                      <a:pt x="57" y="45"/>
                      <a:pt x="59" y="45"/>
                      <a:pt x="60" y="45"/>
                    </a:cubicBezTo>
                    <a:cubicBezTo>
                      <a:pt x="60" y="45"/>
                      <a:pt x="61" y="45"/>
                      <a:pt x="61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6" y="10"/>
                      <a:pt x="63" y="10"/>
                      <a:pt x="6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6" name="Freeform 202"/>
              <p:cNvSpPr>
                <a:spLocks/>
              </p:cNvSpPr>
              <p:nvPr/>
            </p:nvSpPr>
            <p:spPr bwMode="black">
              <a:xfrm>
                <a:off x="7721600" y="3168650"/>
                <a:ext cx="55563" cy="30163"/>
              </a:xfrm>
              <a:custGeom>
                <a:avLst/>
                <a:gdLst>
                  <a:gd name="T0" fmla="*/ 57 w 74"/>
                  <a:gd name="T1" fmla="*/ 3 h 40"/>
                  <a:gd name="T2" fmla="*/ 53 w 74"/>
                  <a:gd name="T3" fmla="*/ 4 h 40"/>
                  <a:gd name="T4" fmla="*/ 11 w 74"/>
                  <a:gd name="T5" fmla="*/ 4 h 40"/>
                  <a:gd name="T6" fmla="*/ 3 w 74"/>
                  <a:gd name="T7" fmla="*/ 3 h 40"/>
                  <a:gd name="T8" fmla="*/ 0 w 74"/>
                  <a:gd name="T9" fmla="*/ 38 h 40"/>
                  <a:gd name="T10" fmla="*/ 7 w 74"/>
                  <a:gd name="T11" fmla="*/ 39 h 40"/>
                  <a:gd name="T12" fmla="*/ 32 w 74"/>
                  <a:gd name="T13" fmla="*/ 40 h 40"/>
                  <a:gd name="T14" fmla="*/ 60 w 74"/>
                  <a:gd name="T15" fmla="*/ 38 h 40"/>
                  <a:gd name="T16" fmla="*/ 67 w 74"/>
                  <a:gd name="T17" fmla="*/ 36 h 40"/>
                  <a:gd name="T18" fmla="*/ 74 w 74"/>
                  <a:gd name="T19" fmla="*/ 34 h 40"/>
                  <a:gd name="T20" fmla="*/ 64 w 74"/>
                  <a:gd name="T21" fmla="*/ 0 h 40"/>
                  <a:gd name="T22" fmla="*/ 57 w 74"/>
                  <a:gd name="T23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40">
                    <a:moveTo>
                      <a:pt x="57" y="3"/>
                    </a:moveTo>
                    <a:cubicBezTo>
                      <a:pt x="56" y="3"/>
                      <a:pt x="55" y="3"/>
                      <a:pt x="53" y="4"/>
                    </a:cubicBezTo>
                    <a:cubicBezTo>
                      <a:pt x="43" y="5"/>
                      <a:pt x="28" y="6"/>
                      <a:pt x="1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6" y="40"/>
                      <a:pt x="25" y="40"/>
                      <a:pt x="32" y="40"/>
                    </a:cubicBezTo>
                    <a:cubicBezTo>
                      <a:pt x="43" y="40"/>
                      <a:pt x="52" y="40"/>
                      <a:pt x="60" y="38"/>
                    </a:cubicBezTo>
                    <a:cubicBezTo>
                      <a:pt x="62" y="38"/>
                      <a:pt x="65" y="37"/>
                      <a:pt x="67" y="36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7" name="Freeform 203"/>
              <p:cNvSpPr>
                <a:spLocks/>
              </p:cNvSpPr>
              <p:nvPr/>
            </p:nvSpPr>
            <p:spPr bwMode="black">
              <a:xfrm>
                <a:off x="7583488" y="3100388"/>
                <a:ext cx="49213" cy="58738"/>
              </a:xfrm>
              <a:custGeom>
                <a:avLst/>
                <a:gdLst>
                  <a:gd name="T0" fmla="*/ 49 w 64"/>
                  <a:gd name="T1" fmla="*/ 34 h 78"/>
                  <a:gd name="T2" fmla="*/ 49 w 64"/>
                  <a:gd name="T3" fmla="*/ 33 h 78"/>
                  <a:gd name="T4" fmla="*/ 33 w 64"/>
                  <a:gd name="T5" fmla="*/ 6 h 78"/>
                  <a:gd name="T6" fmla="*/ 29 w 64"/>
                  <a:gd name="T7" fmla="*/ 0 h 78"/>
                  <a:gd name="T8" fmla="*/ 0 w 64"/>
                  <a:gd name="T9" fmla="*/ 19 h 78"/>
                  <a:gd name="T10" fmla="*/ 4 w 64"/>
                  <a:gd name="T11" fmla="*/ 26 h 78"/>
                  <a:gd name="T12" fmla="*/ 18 w 64"/>
                  <a:gd name="T13" fmla="*/ 50 h 78"/>
                  <a:gd name="T14" fmla="*/ 31 w 64"/>
                  <a:gd name="T15" fmla="*/ 72 h 78"/>
                  <a:gd name="T16" fmla="*/ 35 w 64"/>
                  <a:gd name="T17" fmla="*/ 78 h 78"/>
                  <a:gd name="T18" fmla="*/ 64 w 64"/>
                  <a:gd name="T19" fmla="*/ 59 h 78"/>
                  <a:gd name="T20" fmla="*/ 60 w 64"/>
                  <a:gd name="T21" fmla="*/ 52 h 78"/>
                  <a:gd name="T22" fmla="*/ 49 w 64"/>
                  <a:gd name="T23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49" y="34"/>
                    </a:moveTo>
                    <a:cubicBezTo>
                      <a:pt x="49" y="33"/>
                      <a:pt x="49" y="33"/>
                      <a:pt x="49" y="33"/>
                    </a:cubicBezTo>
                    <a:cubicBezTo>
                      <a:pt x="44" y="25"/>
                      <a:pt x="39" y="15"/>
                      <a:pt x="33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9" y="34"/>
                      <a:pt x="14" y="43"/>
                      <a:pt x="18" y="50"/>
                    </a:cubicBezTo>
                    <a:cubicBezTo>
                      <a:pt x="22" y="58"/>
                      <a:pt x="27" y="65"/>
                      <a:pt x="31" y="72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57" y="47"/>
                      <a:pt x="53" y="41"/>
                      <a:pt x="4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8" name="Freeform 204"/>
              <p:cNvSpPr>
                <a:spLocks/>
              </p:cNvSpPr>
              <p:nvPr/>
            </p:nvSpPr>
            <p:spPr bwMode="black">
              <a:xfrm>
                <a:off x="7521575" y="3054350"/>
                <a:ext cx="55563" cy="47625"/>
              </a:xfrm>
              <a:custGeom>
                <a:avLst/>
                <a:gdLst>
                  <a:gd name="T0" fmla="*/ 23 w 75"/>
                  <a:gd name="T1" fmla="*/ 4 h 62"/>
                  <a:gd name="T2" fmla="*/ 17 w 75"/>
                  <a:gd name="T3" fmla="*/ 0 h 62"/>
                  <a:gd name="T4" fmla="*/ 0 w 75"/>
                  <a:gd name="T5" fmla="*/ 31 h 62"/>
                  <a:gd name="T6" fmla="*/ 6 w 75"/>
                  <a:gd name="T7" fmla="*/ 35 h 62"/>
                  <a:gd name="T8" fmla="*/ 57 w 75"/>
                  <a:gd name="T9" fmla="*/ 59 h 62"/>
                  <a:gd name="T10" fmla="*/ 66 w 75"/>
                  <a:gd name="T11" fmla="*/ 62 h 62"/>
                  <a:gd name="T12" fmla="*/ 75 w 75"/>
                  <a:gd name="T13" fmla="*/ 28 h 62"/>
                  <a:gd name="T14" fmla="*/ 66 w 75"/>
                  <a:gd name="T15" fmla="*/ 25 h 62"/>
                  <a:gd name="T16" fmla="*/ 23 w 75"/>
                  <a:gd name="T1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2">
                    <a:moveTo>
                      <a:pt x="23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2" y="54"/>
                      <a:pt x="52" y="58"/>
                      <a:pt x="57" y="59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58" y="23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9" name="Freeform 205"/>
              <p:cNvSpPr>
                <a:spLocks/>
              </p:cNvSpPr>
              <p:nvPr/>
            </p:nvSpPr>
            <p:spPr bwMode="black">
              <a:xfrm>
                <a:off x="7640638" y="3154363"/>
                <a:ext cx="57150" cy="38100"/>
              </a:xfrm>
              <a:custGeom>
                <a:avLst/>
                <a:gdLst>
                  <a:gd name="T0" fmla="*/ 19 w 76"/>
                  <a:gd name="T1" fmla="*/ 3 h 52"/>
                  <a:gd name="T2" fmla="*/ 12 w 76"/>
                  <a:gd name="T3" fmla="*/ 0 h 52"/>
                  <a:gd name="T4" fmla="*/ 0 w 76"/>
                  <a:gd name="T5" fmla="*/ 33 h 52"/>
                  <a:gd name="T6" fmla="*/ 7 w 76"/>
                  <a:gd name="T7" fmla="*/ 36 h 52"/>
                  <a:gd name="T8" fmla="*/ 61 w 76"/>
                  <a:gd name="T9" fmla="*/ 51 h 52"/>
                  <a:gd name="T10" fmla="*/ 68 w 76"/>
                  <a:gd name="T11" fmla="*/ 52 h 52"/>
                  <a:gd name="T12" fmla="*/ 76 w 76"/>
                  <a:gd name="T13" fmla="*/ 18 h 52"/>
                  <a:gd name="T14" fmla="*/ 68 w 76"/>
                  <a:gd name="T15" fmla="*/ 16 h 52"/>
                  <a:gd name="T16" fmla="*/ 19 w 76"/>
                  <a:gd name="T17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19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3" y="41"/>
                      <a:pt x="41" y="46"/>
                      <a:pt x="61" y="51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50" y="12"/>
                      <a:pt x="33" y="8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0" name="Freeform 206"/>
              <p:cNvSpPr>
                <a:spLocks/>
              </p:cNvSpPr>
              <p:nvPr/>
            </p:nvSpPr>
            <p:spPr bwMode="black">
              <a:xfrm>
                <a:off x="7451725" y="3016250"/>
                <a:ext cx="57150" cy="47625"/>
              </a:xfrm>
              <a:custGeom>
                <a:avLst/>
                <a:gdLst>
                  <a:gd name="T0" fmla="*/ 24 w 77"/>
                  <a:gd name="T1" fmla="*/ 3 h 64"/>
                  <a:gd name="T2" fmla="*/ 17 w 77"/>
                  <a:gd name="T3" fmla="*/ 0 h 64"/>
                  <a:gd name="T4" fmla="*/ 0 w 77"/>
                  <a:gd name="T5" fmla="*/ 30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3" y="43"/>
                      <a:pt x="38" y="52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6" y="22"/>
                      <a:pt x="41" y="1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1" name="Freeform 207"/>
              <p:cNvSpPr>
                <a:spLocks noEditPoints="1"/>
              </p:cNvSpPr>
              <p:nvPr/>
            </p:nvSpPr>
            <p:spPr bwMode="black">
              <a:xfrm>
                <a:off x="7108825" y="2208213"/>
                <a:ext cx="1198563" cy="892175"/>
              </a:xfrm>
              <a:custGeom>
                <a:avLst/>
                <a:gdLst>
                  <a:gd name="T0" fmla="*/ 1583 w 1601"/>
                  <a:gd name="T1" fmla="*/ 409 h 1191"/>
                  <a:gd name="T2" fmla="*/ 891 w 1601"/>
                  <a:gd name="T3" fmla="*/ 6 h 1191"/>
                  <a:gd name="T4" fmla="*/ 841 w 1601"/>
                  <a:gd name="T5" fmla="*/ 6 h 1191"/>
                  <a:gd name="T6" fmla="*/ 861 w 1601"/>
                  <a:gd name="T7" fmla="*/ 834 h 1191"/>
                  <a:gd name="T8" fmla="*/ 596 w 1601"/>
                  <a:gd name="T9" fmla="*/ 987 h 1191"/>
                  <a:gd name="T10" fmla="*/ 148 w 1601"/>
                  <a:gd name="T11" fmla="*/ 797 h 1191"/>
                  <a:gd name="T12" fmla="*/ 200 w 1601"/>
                  <a:gd name="T13" fmla="*/ 762 h 1191"/>
                  <a:gd name="T14" fmla="*/ 886 w 1601"/>
                  <a:gd name="T15" fmla="*/ 1163 h 1191"/>
                  <a:gd name="T16" fmla="*/ 853 w 1601"/>
                  <a:gd name="T17" fmla="*/ 1191 h 1191"/>
                  <a:gd name="T18" fmla="*/ 677 w 1601"/>
                  <a:gd name="T19" fmla="*/ 1097 h 1191"/>
                  <a:gd name="T20" fmla="*/ 730 w 1601"/>
                  <a:gd name="T21" fmla="*/ 1062 h 1191"/>
                  <a:gd name="T22" fmla="*/ 831 w 1601"/>
                  <a:gd name="T23" fmla="*/ 926 h 1191"/>
                  <a:gd name="T24" fmla="*/ 56 w 1601"/>
                  <a:gd name="T25" fmla="*/ 679 h 1191"/>
                  <a:gd name="T26" fmla="*/ 66 w 1601"/>
                  <a:gd name="T27" fmla="*/ 687 h 1191"/>
                  <a:gd name="T28" fmla="*/ 27 w 1601"/>
                  <a:gd name="T29" fmla="*/ 728 h 1191"/>
                  <a:gd name="T30" fmla="*/ 0 w 1601"/>
                  <a:gd name="T31" fmla="*/ 691 h 1191"/>
                  <a:gd name="T32" fmla="*/ 17 w 1601"/>
                  <a:gd name="T33" fmla="*/ 416 h 1191"/>
                  <a:gd name="T34" fmla="*/ 96 w 1601"/>
                  <a:gd name="T35" fmla="*/ 442 h 1191"/>
                  <a:gd name="T36" fmla="*/ 877 w 1601"/>
                  <a:gd name="T37" fmla="*/ 881 h 1191"/>
                  <a:gd name="T38" fmla="*/ 1600 w 1601"/>
                  <a:gd name="T39" fmla="*/ 438 h 1191"/>
                  <a:gd name="T40" fmla="*/ 1601 w 1601"/>
                  <a:gd name="T41" fmla="*/ 669 h 1191"/>
                  <a:gd name="T42" fmla="*/ 919 w 1601"/>
                  <a:gd name="T43" fmla="*/ 1087 h 1191"/>
                  <a:gd name="T44" fmla="*/ 894 w 1601"/>
                  <a:gd name="T45" fmla="*/ 853 h 1191"/>
                  <a:gd name="T46" fmla="*/ 525 w 1601"/>
                  <a:gd name="T47" fmla="*/ 886 h 1191"/>
                  <a:gd name="T48" fmla="*/ 316 w 1601"/>
                  <a:gd name="T49" fmla="*/ 770 h 1191"/>
                  <a:gd name="T50" fmla="*/ 300 w 1601"/>
                  <a:gd name="T51" fmla="*/ 721 h 1191"/>
                  <a:gd name="T52" fmla="*/ 523 w 1601"/>
                  <a:gd name="T53" fmla="*/ 822 h 1191"/>
                  <a:gd name="T54" fmla="*/ 539 w 1601"/>
                  <a:gd name="T55" fmla="*/ 870 h 1191"/>
                  <a:gd name="T56" fmla="*/ 712 w 1601"/>
                  <a:gd name="T57" fmla="*/ 1033 h 1191"/>
                  <a:gd name="T58" fmla="*/ 648 w 1601"/>
                  <a:gd name="T59" fmla="*/ 1091 h 1191"/>
                  <a:gd name="T60" fmla="*/ 617 w 1601"/>
                  <a:gd name="T61" fmla="*/ 1070 h 1191"/>
                  <a:gd name="T62" fmla="*/ 625 w 1601"/>
                  <a:gd name="T63" fmla="*/ 914 h 1191"/>
                  <a:gd name="T64" fmla="*/ 712 w 1601"/>
                  <a:gd name="T65" fmla="*/ 885 h 1191"/>
                  <a:gd name="T66" fmla="*/ 708 w 1601"/>
                  <a:gd name="T67" fmla="*/ 909 h 1191"/>
                  <a:gd name="T68" fmla="*/ 659 w 1601"/>
                  <a:gd name="T69" fmla="*/ 1044 h 1191"/>
                  <a:gd name="T70" fmla="*/ 712 w 1601"/>
                  <a:gd name="T71" fmla="*/ 1033 h 1191"/>
                  <a:gd name="T72" fmla="*/ 177 w 1601"/>
                  <a:gd name="T73" fmla="*/ 756 h 1191"/>
                  <a:gd name="T74" fmla="*/ 92 w 1601"/>
                  <a:gd name="T75" fmla="*/ 786 h 1191"/>
                  <a:gd name="T76" fmla="*/ 86 w 1601"/>
                  <a:gd name="T77" fmla="*/ 632 h 1191"/>
                  <a:gd name="T78" fmla="*/ 154 w 1601"/>
                  <a:gd name="T79" fmla="*/ 580 h 1191"/>
                  <a:gd name="T80" fmla="*/ 181 w 1601"/>
                  <a:gd name="T81" fmla="*/ 585 h 1191"/>
                  <a:gd name="T82" fmla="*/ 129 w 1601"/>
                  <a:gd name="T83" fmla="*/ 637 h 1191"/>
                  <a:gd name="T84" fmla="*/ 154 w 1601"/>
                  <a:gd name="T85" fmla="*/ 729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1" h="1191">
                    <a:moveTo>
                      <a:pt x="861" y="834"/>
                    </a:moveTo>
                    <a:cubicBezTo>
                      <a:pt x="1583" y="409"/>
                      <a:pt x="1583" y="409"/>
                      <a:pt x="1583" y="409"/>
                    </a:cubicBezTo>
                    <a:cubicBezTo>
                      <a:pt x="1581" y="407"/>
                      <a:pt x="1579" y="406"/>
                      <a:pt x="1576" y="404"/>
                    </a:cubicBezTo>
                    <a:cubicBezTo>
                      <a:pt x="891" y="6"/>
                      <a:pt x="891" y="6"/>
                      <a:pt x="891" y="6"/>
                    </a:cubicBezTo>
                    <a:cubicBezTo>
                      <a:pt x="884" y="2"/>
                      <a:pt x="875" y="0"/>
                      <a:pt x="866" y="0"/>
                    </a:cubicBezTo>
                    <a:cubicBezTo>
                      <a:pt x="857" y="0"/>
                      <a:pt x="848" y="2"/>
                      <a:pt x="841" y="6"/>
                    </a:cubicBezTo>
                    <a:cubicBezTo>
                      <a:pt x="130" y="422"/>
                      <a:pt x="130" y="422"/>
                      <a:pt x="130" y="422"/>
                    </a:cubicBezTo>
                    <a:lnTo>
                      <a:pt x="861" y="834"/>
                    </a:lnTo>
                    <a:close/>
                    <a:moveTo>
                      <a:pt x="200" y="762"/>
                    </a:moveTo>
                    <a:cubicBezTo>
                      <a:pt x="596" y="987"/>
                      <a:pt x="596" y="987"/>
                      <a:pt x="596" y="987"/>
                    </a:cubicBezTo>
                    <a:cubicBezTo>
                      <a:pt x="596" y="1051"/>
                      <a:pt x="596" y="1051"/>
                      <a:pt x="596" y="1051"/>
                    </a:cubicBezTo>
                    <a:cubicBezTo>
                      <a:pt x="148" y="797"/>
                      <a:pt x="148" y="797"/>
                      <a:pt x="148" y="797"/>
                    </a:cubicBezTo>
                    <a:cubicBezTo>
                      <a:pt x="188" y="773"/>
                      <a:pt x="188" y="773"/>
                      <a:pt x="188" y="773"/>
                    </a:cubicBezTo>
                    <a:cubicBezTo>
                      <a:pt x="192" y="771"/>
                      <a:pt x="197" y="767"/>
                      <a:pt x="200" y="762"/>
                    </a:cubicBezTo>
                    <a:close/>
                    <a:moveTo>
                      <a:pt x="886" y="897"/>
                    </a:moveTo>
                    <a:cubicBezTo>
                      <a:pt x="886" y="1163"/>
                      <a:pt x="886" y="1163"/>
                      <a:pt x="886" y="1163"/>
                    </a:cubicBezTo>
                    <a:cubicBezTo>
                      <a:pt x="884" y="1173"/>
                      <a:pt x="878" y="1182"/>
                      <a:pt x="870" y="1187"/>
                    </a:cubicBezTo>
                    <a:cubicBezTo>
                      <a:pt x="865" y="1190"/>
                      <a:pt x="859" y="1191"/>
                      <a:pt x="853" y="1191"/>
                    </a:cubicBezTo>
                    <a:cubicBezTo>
                      <a:pt x="847" y="1191"/>
                      <a:pt x="840" y="1190"/>
                      <a:pt x="834" y="1186"/>
                    </a:cubicBezTo>
                    <a:cubicBezTo>
                      <a:pt x="677" y="1097"/>
                      <a:pt x="677" y="1097"/>
                      <a:pt x="677" y="1097"/>
                    </a:cubicBezTo>
                    <a:cubicBezTo>
                      <a:pt x="718" y="1073"/>
                      <a:pt x="718" y="1073"/>
                      <a:pt x="718" y="1073"/>
                    </a:cubicBezTo>
                    <a:cubicBezTo>
                      <a:pt x="723" y="1071"/>
                      <a:pt x="727" y="1067"/>
                      <a:pt x="730" y="1062"/>
                    </a:cubicBezTo>
                    <a:cubicBezTo>
                      <a:pt x="831" y="1120"/>
                      <a:pt x="831" y="1120"/>
                      <a:pt x="831" y="1120"/>
                    </a:cubicBezTo>
                    <a:cubicBezTo>
                      <a:pt x="831" y="926"/>
                      <a:pt x="831" y="926"/>
                      <a:pt x="831" y="926"/>
                    </a:cubicBezTo>
                    <a:cubicBezTo>
                      <a:pt x="56" y="483"/>
                      <a:pt x="56" y="483"/>
                      <a:pt x="56" y="483"/>
                    </a:cubicBezTo>
                    <a:cubicBezTo>
                      <a:pt x="56" y="679"/>
                      <a:pt x="56" y="679"/>
                      <a:pt x="56" y="679"/>
                    </a:cubicBezTo>
                    <a:cubicBezTo>
                      <a:pt x="57" y="681"/>
                      <a:pt x="57" y="681"/>
                      <a:pt x="57" y="681"/>
                    </a:cubicBezTo>
                    <a:cubicBezTo>
                      <a:pt x="66" y="687"/>
                      <a:pt x="66" y="687"/>
                      <a:pt x="66" y="687"/>
                    </a:cubicBezTo>
                    <a:cubicBezTo>
                      <a:pt x="66" y="750"/>
                      <a:pt x="66" y="750"/>
                      <a:pt x="66" y="750"/>
                    </a:cubicBezTo>
                    <a:cubicBezTo>
                      <a:pt x="27" y="728"/>
                      <a:pt x="27" y="728"/>
                      <a:pt x="27" y="728"/>
                    </a:cubicBezTo>
                    <a:cubicBezTo>
                      <a:pt x="4" y="710"/>
                      <a:pt x="4" y="710"/>
                      <a:pt x="4" y="710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34"/>
                      <a:pt x="6" y="423"/>
                      <a:pt x="17" y="416"/>
                    </a:cubicBezTo>
                    <a:cubicBezTo>
                      <a:pt x="28" y="410"/>
                      <a:pt x="41" y="410"/>
                      <a:pt x="53" y="417"/>
                    </a:cubicBezTo>
                    <a:cubicBezTo>
                      <a:pt x="96" y="442"/>
                      <a:pt x="96" y="442"/>
                      <a:pt x="96" y="442"/>
                    </a:cubicBezTo>
                    <a:cubicBezTo>
                      <a:pt x="97" y="441"/>
                      <a:pt x="97" y="441"/>
                      <a:pt x="97" y="441"/>
                    </a:cubicBezTo>
                    <a:cubicBezTo>
                      <a:pt x="877" y="881"/>
                      <a:pt x="877" y="881"/>
                      <a:pt x="877" y="881"/>
                    </a:cubicBezTo>
                    <a:cubicBezTo>
                      <a:pt x="881" y="883"/>
                      <a:pt x="886" y="892"/>
                      <a:pt x="886" y="897"/>
                    </a:cubicBezTo>
                    <a:close/>
                    <a:moveTo>
                      <a:pt x="1600" y="438"/>
                    </a:moveTo>
                    <a:cubicBezTo>
                      <a:pt x="1601" y="441"/>
                      <a:pt x="1601" y="444"/>
                      <a:pt x="1601" y="448"/>
                    </a:cubicBezTo>
                    <a:cubicBezTo>
                      <a:pt x="1601" y="669"/>
                      <a:pt x="1601" y="669"/>
                      <a:pt x="1601" y="669"/>
                    </a:cubicBezTo>
                    <a:cubicBezTo>
                      <a:pt x="1601" y="686"/>
                      <a:pt x="1591" y="704"/>
                      <a:pt x="1576" y="712"/>
                    </a:cubicBezTo>
                    <a:cubicBezTo>
                      <a:pt x="919" y="1087"/>
                      <a:pt x="919" y="1087"/>
                      <a:pt x="919" y="1087"/>
                    </a:cubicBezTo>
                    <a:cubicBezTo>
                      <a:pt x="919" y="897"/>
                      <a:pt x="919" y="897"/>
                      <a:pt x="919" y="897"/>
                    </a:cubicBezTo>
                    <a:cubicBezTo>
                      <a:pt x="919" y="880"/>
                      <a:pt x="909" y="862"/>
                      <a:pt x="894" y="853"/>
                    </a:cubicBezTo>
                    <a:lnTo>
                      <a:pt x="1600" y="438"/>
                    </a:lnTo>
                    <a:close/>
                    <a:moveTo>
                      <a:pt x="525" y="886"/>
                    </a:moveTo>
                    <a:cubicBezTo>
                      <a:pt x="522" y="886"/>
                      <a:pt x="519" y="885"/>
                      <a:pt x="516" y="884"/>
                    </a:cubicBezTo>
                    <a:cubicBezTo>
                      <a:pt x="316" y="770"/>
                      <a:pt x="316" y="770"/>
                      <a:pt x="316" y="770"/>
                    </a:cubicBezTo>
                    <a:cubicBezTo>
                      <a:pt x="307" y="765"/>
                      <a:pt x="300" y="753"/>
                      <a:pt x="300" y="742"/>
                    </a:cubicBezTo>
                    <a:cubicBezTo>
                      <a:pt x="300" y="721"/>
                      <a:pt x="300" y="721"/>
                      <a:pt x="300" y="721"/>
                    </a:cubicBezTo>
                    <a:cubicBezTo>
                      <a:pt x="300" y="708"/>
                      <a:pt x="311" y="701"/>
                      <a:pt x="323" y="708"/>
                    </a:cubicBezTo>
                    <a:cubicBezTo>
                      <a:pt x="523" y="822"/>
                      <a:pt x="523" y="822"/>
                      <a:pt x="523" y="822"/>
                    </a:cubicBezTo>
                    <a:cubicBezTo>
                      <a:pt x="532" y="827"/>
                      <a:pt x="539" y="839"/>
                      <a:pt x="539" y="849"/>
                    </a:cubicBezTo>
                    <a:cubicBezTo>
                      <a:pt x="539" y="870"/>
                      <a:pt x="539" y="870"/>
                      <a:pt x="539" y="870"/>
                    </a:cubicBezTo>
                    <a:cubicBezTo>
                      <a:pt x="539" y="880"/>
                      <a:pt x="533" y="886"/>
                      <a:pt x="525" y="886"/>
                    </a:cubicBezTo>
                    <a:close/>
                    <a:moveTo>
                      <a:pt x="712" y="1033"/>
                    </a:moveTo>
                    <a:cubicBezTo>
                      <a:pt x="718" y="1040"/>
                      <a:pt x="716" y="1051"/>
                      <a:pt x="708" y="1056"/>
                    </a:cubicBezTo>
                    <a:cubicBezTo>
                      <a:pt x="648" y="1091"/>
                      <a:pt x="648" y="1091"/>
                      <a:pt x="648" y="1091"/>
                    </a:cubicBezTo>
                    <a:cubicBezTo>
                      <a:pt x="640" y="1096"/>
                      <a:pt x="626" y="1090"/>
                      <a:pt x="622" y="1086"/>
                    </a:cubicBezTo>
                    <a:cubicBezTo>
                      <a:pt x="618" y="1082"/>
                      <a:pt x="617" y="1070"/>
                      <a:pt x="617" y="1070"/>
                    </a:cubicBezTo>
                    <a:cubicBezTo>
                      <a:pt x="617" y="932"/>
                      <a:pt x="617" y="932"/>
                      <a:pt x="617" y="932"/>
                    </a:cubicBezTo>
                    <a:cubicBezTo>
                      <a:pt x="617" y="932"/>
                      <a:pt x="618" y="918"/>
                      <a:pt x="625" y="914"/>
                    </a:cubicBezTo>
                    <a:cubicBezTo>
                      <a:pt x="684" y="880"/>
                      <a:pt x="684" y="880"/>
                      <a:pt x="684" y="880"/>
                    </a:cubicBezTo>
                    <a:cubicBezTo>
                      <a:pt x="693" y="875"/>
                      <a:pt x="706" y="878"/>
                      <a:pt x="712" y="885"/>
                    </a:cubicBezTo>
                    <a:cubicBezTo>
                      <a:pt x="712" y="885"/>
                      <a:pt x="712" y="885"/>
                      <a:pt x="712" y="885"/>
                    </a:cubicBezTo>
                    <a:cubicBezTo>
                      <a:pt x="717" y="893"/>
                      <a:pt x="716" y="904"/>
                      <a:pt x="708" y="909"/>
                    </a:cubicBezTo>
                    <a:cubicBezTo>
                      <a:pt x="659" y="937"/>
                      <a:pt x="659" y="937"/>
                      <a:pt x="659" y="937"/>
                    </a:cubicBezTo>
                    <a:cubicBezTo>
                      <a:pt x="659" y="1044"/>
                      <a:pt x="659" y="1044"/>
                      <a:pt x="659" y="1044"/>
                    </a:cubicBezTo>
                    <a:cubicBezTo>
                      <a:pt x="684" y="1029"/>
                      <a:pt x="684" y="1029"/>
                      <a:pt x="684" y="1029"/>
                    </a:cubicBezTo>
                    <a:cubicBezTo>
                      <a:pt x="693" y="1024"/>
                      <a:pt x="706" y="1025"/>
                      <a:pt x="712" y="1033"/>
                    </a:cubicBezTo>
                    <a:close/>
                    <a:moveTo>
                      <a:pt x="182" y="733"/>
                    </a:moveTo>
                    <a:cubicBezTo>
                      <a:pt x="188" y="740"/>
                      <a:pt x="186" y="751"/>
                      <a:pt x="177" y="756"/>
                    </a:cubicBezTo>
                    <a:cubicBezTo>
                      <a:pt x="118" y="791"/>
                      <a:pt x="118" y="791"/>
                      <a:pt x="118" y="791"/>
                    </a:cubicBezTo>
                    <a:cubicBezTo>
                      <a:pt x="109" y="796"/>
                      <a:pt x="96" y="790"/>
                      <a:pt x="92" y="786"/>
                    </a:cubicBezTo>
                    <a:cubicBezTo>
                      <a:pt x="88" y="782"/>
                      <a:pt x="86" y="770"/>
                      <a:pt x="86" y="770"/>
                    </a:cubicBezTo>
                    <a:cubicBezTo>
                      <a:pt x="86" y="632"/>
                      <a:pt x="86" y="632"/>
                      <a:pt x="86" y="632"/>
                    </a:cubicBezTo>
                    <a:cubicBezTo>
                      <a:pt x="86" y="632"/>
                      <a:pt x="88" y="618"/>
                      <a:pt x="95" y="614"/>
                    </a:cubicBezTo>
                    <a:cubicBezTo>
                      <a:pt x="154" y="580"/>
                      <a:pt x="154" y="580"/>
                      <a:pt x="154" y="580"/>
                    </a:cubicBezTo>
                    <a:cubicBezTo>
                      <a:pt x="163" y="575"/>
                      <a:pt x="176" y="578"/>
                      <a:pt x="181" y="585"/>
                    </a:cubicBezTo>
                    <a:cubicBezTo>
                      <a:pt x="181" y="585"/>
                      <a:pt x="181" y="585"/>
                      <a:pt x="181" y="585"/>
                    </a:cubicBezTo>
                    <a:cubicBezTo>
                      <a:pt x="187" y="593"/>
                      <a:pt x="186" y="604"/>
                      <a:pt x="177" y="609"/>
                    </a:cubicBezTo>
                    <a:cubicBezTo>
                      <a:pt x="129" y="637"/>
                      <a:pt x="129" y="637"/>
                      <a:pt x="129" y="637"/>
                    </a:cubicBezTo>
                    <a:cubicBezTo>
                      <a:pt x="129" y="744"/>
                      <a:pt x="129" y="744"/>
                      <a:pt x="129" y="744"/>
                    </a:cubicBezTo>
                    <a:cubicBezTo>
                      <a:pt x="154" y="729"/>
                      <a:pt x="154" y="729"/>
                      <a:pt x="154" y="729"/>
                    </a:cubicBezTo>
                    <a:cubicBezTo>
                      <a:pt x="163" y="724"/>
                      <a:pt x="176" y="725"/>
                      <a:pt x="182" y="7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8007584" y="5249263"/>
              <a:ext cx="1378426" cy="551523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Load Balancer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Public IP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06033" y="3085675"/>
              <a:ext cx="2137957" cy="335680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Site to Site VPN Tunnel</a:t>
              </a:r>
            </a:p>
          </p:txBody>
        </p:sp>
        <p:cxnSp>
          <p:nvCxnSpPr>
            <p:cNvPr id="156" name="Elbow Connector 155"/>
            <p:cNvCxnSpPr>
              <a:stCxn id="148" idx="0"/>
            </p:cNvCxnSpPr>
            <p:nvPr/>
          </p:nvCxnSpPr>
          <p:spPr>
            <a:xfrm rot="16200000" flipV="1">
              <a:off x="6048562" y="138933"/>
              <a:ext cx="479163" cy="7461728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5443005" y="3606395"/>
              <a:ext cx="2187505" cy="767366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Authentication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 On-Premises Resources</a:t>
              </a:r>
            </a:p>
          </p:txBody>
        </p:sp>
        <p:cxnSp>
          <p:nvCxnSpPr>
            <p:cNvPr id="158" name="Elbow Connector 157"/>
            <p:cNvCxnSpPr>
              <a:stCxn id="150" idx="0"/>
            </p:cNvCxnSpPr>
            <p:nvPr/>
          </p:nvCxnSpPr>
          <p:spPr>
            <a:xfrm rot="16200000" flipV="1">
              <a:off x="10026335" y="2841053"/>
              <a:ext cx="469011" cy="1999696"/>
            </a:xfrm>
            <a:prstGeom prst="bentConnector2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 bwMode="auto">
            <a:xfrm>
              <a:off x="382772" y="1563005"/>
              <a:ext cx="11717079" cy="4529471"/>
            </a:xfrm>
            <a:prstGeom prst="rect">
              <a:avLst/>
            </a:prstGeom>
            <a:noFill/>
            <a:ln w="15875">
              <a:solidFill>
                <a:schemeClr val="accent4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376" tIns="45689" rIns="91376" bIns="456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161305" y="1647258"/>
              <a:ext cx="2705129" cy="335680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Contoso.com Active Directory</a:t>
              </a: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82773" y="1562987"/>
              <a:ext cx="4550553" cy="4529489"/>
              <a:chOff x="382773" y="1562987"/>
              <a:chExt cx="4550553" cy="4529489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91318" y="1865904"/>
                <a:ext cx="3465948" cy="3521287"/>
                <a:chOff x="897789" y="1992744"/>
                <a:chExt cx="3465948" cy="3521284"/>
              </a:xfrm>
            </p:grpSpPr>
            <p:sp>
              <p:nvSpPr>
                <p:cNvPr id="188" name="Rectangle 187"/>
                <p:cNvSpPr/>
                <p:nvPr/>
              </p:nvSpPr>
              <p:spPr bwMode="auto">
                <a:xfrm>
                  <a:off x="897789" y="1992744"/>
                  <a:ext cx="3465948" cy="3465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 err="1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Contoso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 Corp Network</a:t>
                  </a:r>
                </a:p>
              </p:txBody>
            </p:sp>
            <p:pic>
              <p:nvPicPr>
                <p:cNvPr id="18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3298179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190" name="Group 189"/>
                <p:cNvGrpSpPr/>
                <p:nvPr/>
              </p:nvGrpSpPr>
              <p:grpSpPr>
                <a:xfrm>
                  <a:off x="2717713" y="2401459"/>
                  <a:ext cx="869945" cy="629380"/>
                  <a:chOff x="2870782" y="2512291"/>
                  <a:chExt cx="791194" cy="572406"/>
                </a:xfrm>
              </p:grpSpPr>
              <p:pic>
                <p:nvPicPr>
                  <p:cNvPr id="21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lum bright="100000" contrast="100000"/>
                  </a:blip>
                  <a:srcRect l="9422" t="9591" r="8195" b="13220"/>
                  <a:stretch/>
                </p:blipFill>
                <p:spPr bwMode="auto">
                  <a:xfrm>
                    <a:off x="2870782" y="2512291"/>
                    <a:ext cx="666746" cy="5724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214" name="Freeform 6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3363172" y="2782146"/>
                    <a:ext cx="298804" cy="302551"/>
                  </a:xfrm>
                  <a:custGeom>
                    <a:avLst/>
                    <a:gdLst>
                      <a:gd name="T0" fmla="*/ 84 w 84"/>
                      <a:gd name="T1" fmla="*/ 43 h 85"/>
                      <a:gd name="T2" fmla="*/ 0 w 84"/>
                      <a:gd name="T3" fmla="*/ 43 h 85"/>
                      <a:gd name="T4" fmla="*/ 76 w 84"/>
                      <a:gd name="T5" fmla="*/ 27 h 85"/>
                      <a:gd name="T6" fmla="*/ 65 w 84"/>
                      <a:gd name="T7" fmla="*/ 40 h 85"/>
                      <a:gd name="T8" fmla="*/ 76 w 84"/>
                      <a:gd name="T9" fmla="*/ 27 h 85"/>
                      <a:gd name="T10" fmla="*/ 45 w 84"/>
                      <a:gd name="T11" fmla="*/ 27 h 85"/>
                      <a:gd name="T12" fmla="*/ 62 w 84"/>
                      <a:gd name="T13" fmla="*/ 40 h 85"/>
                      <a:gd name="T14" fmla="*/ 40 w 84"/>
                      <a:gd name="T15" fmla="*/ 27 h 85"/>
                      <a:gd name="T16" fmla="*/ 21 w 84"/>
                      <a:gd name="T17" fmla="*/ 40 h 85"/>
                      <a:gd name="T18" fmla="*/ 40 w 84"/>
                      <a:gd name="T19" fmla="*/ 27 h 85"/>
                      <a:gd name="T20" fmla="*/ 8 w 84"/>
                      <a:gd name="T21" fmla="*/ 27 h 85"/>
                      <a:gd name="T22" fmla="*/ 19 w 84"/>
                      <a:gd name="T23" fmla="*/ 40 h 85"/>
                      <a:gd name="T24" fmla="*/ 10 w 84"/>
                      <a:gd name="T25" fmla="*/ 21 h 85"/>
                      <a:gd name="T26" fmla="*/ 30 w 84"/>
                      <a:gd name="T27" fmla="*/ 6 h 85"/>
                      <a:gd name="T28" fmla="*/ 25 w 84"/>
                      <a:gd name="T29" fmla="*/ 21 h 85"/>
                      <a:gd name="T30" fmla="*/ 40 w 84"/>
                      <a:gd name="T31" fmla="*/ 4 h 85"/>
                      <a:gd name="T32" fmla="*/ 45 w 84"/>
                      <a:gd name="T33" fmla="*/ 21 h 85"/>
                      <a:gd name="T34" fmla="*/ 45 w 84"/>
                      <a:gd name="T35" fmla="*/ 5 h 85"/>
                      <a:gd name="T36" fmla="*/ 62 w 84"/>
                      <a:gd name="T37" fmla="*/ 21 h 85"/>
                      <a:gd name="T38" fmla="*/ 54 w 84"/>
                      <a:gd name="T39" fmla="*/ 6 h 85"/>
                      <a:gd name="T40" fmla="*/ 80 w 84"/>
                      <a:gd name="T41" fmla="*/ 45 h 85"/>
                      <a:gd name="T42" fmla="*/ 63 w 84"/>
                      <a:gd name="T43" fmla="*/ 59 h 85"/>
                      <a:gd name="T44" fmla="*/ 80 w 84"/>
                      <a:gd name="T45" fmla="*/ 45 h 85"/>
                      <a:gd name="T46" fmla="*/ 45 w 84"/>
                      <a:gd name="T47" fmla="*/ 45 h 85"/>
                      <a:gd name="T48" fmla="*/ 61 w 84"/>
                      <a:gd name="T49" fmla="*/ 59 h 85"/>
                      <a:gd name="T50" fmla="*/ 40 w 84"/>
                      <a:gd name="T51" fmla="*/ 45 h 85"/>
                      <a:gd name="T52" fmla="*/ 23 w 84"/>
                      <a:gd name="T53" fmla="*/ 59 h 85"/>
                      <a:gd name="T54" fmla="*/ 40 w 84"/>
                      <a:gd name="T55" fmla="*/ 45 h 85"/>
                      <a:gd name="T56" fmla="*/ 4 w 84"/>
                      <a:gd name="T57" fmla="*/ 45 h 85"/>
                      <a:gd name="T58" fmla="*/ 21 w 84"/>
                      <a:gd name="T59" fmla="*/ 59 h 85"/>
                      <a:gd name="T60" fmla="*/ 45 w 84"/>
                      <a:gd name="T61" fmla="*/ 64 h 85"/>
                      <a:gd name="T62" fmla="*/ 59 w 84"/>
                      <a:gd name="T63" fmla="*/ 64 h 85"/>
                      <a:gd name="T64" fmla="*/ 40 w 84"/>
                      <a:gd name="T65" fmla="*/ 81 h 85"/>
                      <a:gd name="T66" fmla="*/ 25 w 84"/>
                      <a:gd name="T67" fmla="*/ 64 h 85"/>
                      <a:gd name="T68" fmla="*/ 73 w 84"/>
                      <a:gd name="T69" fmla="*/ 64 h 85"/>
                      <a:gd name="T70" fmla="*/ 54 w 84"/>
                      <a:gd name="T71" fmla="*/ 79 h 85"/>
                      <a:gd name="T72" fmla="*/ 22 w 84"/>
                      <a:gd name="T73" fmla="*/ 64 h 85"/>
                      <a:gd name="T74" fmla="*/ 30 w 84"/>
                      <a:gd name="T75" fmla="*/ 79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4" h="85">
                        <a:moveTo>
                          <a:pt x="42" y="0"/>
                        </a:moveTo>
                        <a:cubicBezTo>
                          <a:pt x="65" y="0"/>
                          <a:pt x="84" y="19"/>
                          <a:pt x="84" y="43"/>
                        </a:cubicBezTo>
                        <a:cubicBezTo>
                          <a:pt x="84" y="66"/>
                          <a:pt x="65" y="85"/>
                          <a:pt x="42" y="85"/>
                        </a:cubicBezTo>
                        <a:cubicBezTo>
                          <a:pt x="19" y="85"/>
                          <a:pt x="0" y="66"/>
                          <a:pt x="0" y="43"/>
                        </a:cubicBezTo>
                        <a:cubicBezTo>
                          <a:pt x="0" y="19"/>
                          <a:pt x="19" y="0"/>
                          <a:pt x="42" y="0"/>
                        </a:cubicBezTo>
                        <a:close/>
                        <a:moveTo>
                          <a:pt x="76" y="27"/>
                        </a:move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64" y="31"/>
                          <a:pt x="65" y="35"/>
                          <a:pt x="65" y="40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9" y="35"/>
                          <a:pt x="78" y="31"/>
                          <a:pt x="76" y="27"/>
                        </a:cubicBezTo>
                        <a:close/>
                        <a:moveTo>
                          <a:pt x="61" y="27"/>
                        </a:move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5" y="40"/>
                          <a:pt x="45" y="40"/>
                          <a:pt x="45" y="40"/>
                        </a:cubicBezTo>
                        <a:cubicBezTo>
                          <a:pt x="62" y="40"/>
                          <a:pt x="62" y="40"/>
                          <a:pt x="62" y="40"/>
                        </a:cubicBezTo>
                        <a:cubicBezTo>
                          <a:pt x="62" y="35"/>
                          <a:pt x="62" y="31"/>
                          <a:pt x="61" y="27"/>
                        </a:cubicBezTo>
                        <a:close/>
                        <a:moveTo>
                          <a:pt x="40" y="27"/>
                        </a:move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2" y="31"/>
                          <a:pt x="22" y="35"/>
                          <a:pt x="21" y="40"/>
                        </a:cubicBezTo>
                        <a:cubicBezTo>
                          <a:pt x="40" y="40"/>
                          <a:pt x="40" y="40"/>
                          <a:pt x="40" y="40"/>
                        </a:cubicBezTo>
                        <a:cubicBezTo>
                          <a:pt x="40" y="27"/>
                          <a:pt x="40" y="27"/>
                          <a:pt x="40" y="27"/>
                        </a:cubicBezTo>
                        <a:close/>
                        <a:moveTo>
                          <a:pt x="21" y="27"/>
                        </a:move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6" y="31"/>
                          <a:pt x="5" y="35"/>
                          <a:pt x="4" y="40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9" y="35"/>
                          <a:pt x="20" y="31"/>
                          <a:pt x="21" y="27"/>
                        </a:cubicBezTo>
                        <a:close/>
                        <a:moveTo>
                          <a:pt x="10" y="21"/>
                        </a:move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4" y="15"/>
                          <a:pt x="27" y="10"/>
                          <a:pt x="30" y="6"/>
                        </a:cubicBezTo>
                        <a:cubicBezTo>
                          <a:pt x="22" y="9"/>
                          <a:pt x="15" y="14"/>
                          <a:pt x="10" y="21"/>
                        </a:cubicBezTo>
                        <a:close/>
                        <a:moveTo>
                          <a:pt x="25" y="21"/>
                        </a:move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0" y="4"/>
                          <a:pt x="40" y="4"/>
                          <a:pt x="40" y="4"/>
                        </a:cubicBezTo>
                        <a:cubicBezTo>
                          <a:pt x="33" y="6"/>
                          <a:pt x="28" y="12"/>
                          <a:pt x="25" y="21"/>
                        </a:cubicBezTo>
                        <a:close/>
                        <a:moveTo>
                          <a:pt x="45" y="21"/>
                        </a:moveTo>
                        <a:cubicBezTo>
                          <a:pt x="59" y="21"/>
                          <a:pt x="59" y="21"/>
                          <a:pt x="59" y="21"/>
                        </a:cubicBezTo>
                        <a:cubicBezTo>
                          <a:pt x="56" y="12"/>
                          <a:pt x="51" y="6"/>
                          <a:pt x="45" y="5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lose/>
                        <a:moveTo>
                          <a:pt x="62" y="21"/>
                        </a:moveTo>
                        <a:cubicBezTo>
                          <a:pt x="73" y="21"/>
                          <a:pt x="73" y="21"/>
                          <a:pt x="73" y="21"/>
                        </a:cubicBezTo>
                        <a:cubicBezTo>
                          <a:pt x="69" y="14"/>
                          <a:pt x="62" y="9"/>
                          <a:pt x="54" y="6"/>
                        </a:cubicBezTo>
                        <a:cubicBezTo>
                          <a:pt x="57" y="10"/>
                          <a:pt x="60" y="15"/>
                          <a:pt x="62" y="21"/>
                        </a:cubicBezTo>
                        <a:close/>
                        <a:moveTo>
                          <a:pt x="80" y="45"/>
                        </a:moveTo>
                        <a:cubicBezTo>
                          <a:pt x="65" y="45"/>
                          <a:pt x="65" y="45"/>
                          <a:pt x="65" y="45"/>
                        </a:cubicBezTo>
                        <a:cubicBezTo>
                          <a:pt x="65" y="50"/>
                          <a:pt x="64" y="54"/>
                          <a:pt x="63" y="59"/>
                        </a:cubicBezTo>
                        <a:cubicBezTo>
                          <a:pt x="76" y="59"/>
                          <a:pt x="76" y="59"/>
                          <a:pt x="76" y="59"/>
                        </a:cubicBezTo>
                        <a:cubicBezTo>
                          <a:pt x="78" y="54"/>
                          <a:pt x="79" y="50"/>
                          <a:pt x="80" y="45"/>
                        </a:cubicBezTo>
                        <a:close/>
                        <a:moveTo>
                          <a:pt x="62" y="45"/>
                        </a:move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45" y="59"/>
                          <a:pt x="45" y="59"/>
                          <a:pt x="45" y="59"/>
                        </a:cubicBezTo>
                        <a:cubicBezTo>
                          <a:pt x="61" y="59"/>
                          <a:pt x="61" y="59"/>
                          <a:pt x="61" y="59"/>
                        </a:cubicBezTo>
                        <a:cubicBezTo>
                          <a:pt x="62" y="54"/>
                          <a:pt x="62" y="50"/>
                          <a:pt x="62" y="45"/>
                        </a:cubicBezTo>
                        <a:close/>
                        <a:moveTo>
                          <a:pt x="40" y="45"/>
                        </a:move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2" y="50"/>
                          <a:pt x="22" y="54"/>
                          <a:pt x="23" y="59"/>
                        </a:cubicBezTo>
                        <a:cubicBezTo>
                          <a:pt x="40" y="59"/>
                          <a:pt x="40" y="59"/>
                          <a:pt x="40" y="59"/>
                        </a:cubicBezTo>
                        <a:cubicBezTo>
                          <a:pt x="40" y="45"/>
                          <a:pt x="40" y="45"/>
                          <a:pt x="40" y="45"/>
                        </a:cubicBezTo>
                        <a:close/>
                        <a:moveTo>
                          <a:pt x="19" y="45"/>
                        </a:moveTo>
                        <a:cubicBezTo>
                          <a:pt x="4" y="45"/>
                          <a:pt x="4" y="45"/>
                          <a:pt x="4" y="45"/>
                        </a:cubicBezTo>
                        <a:cubicBezTo>
                          <a:pt x="5" y="50"/>
                          <a:pt x="6" y="54"/>
                          <a:pt x="8" y="59"/>
                        </a:cubicBezTo>
                        <a:cubicBezTo>
                          <a:pt x="21" y="59"/>
                          <a:pt x="21" y="59"/>
                          <a:pt x="21" y="59"/>
                        </a:cubicBezTo>
                        <a:cubicBezTo>
                          <a:pt x="20" y="54"/>
                          <a:pt x="19" y="50"/>
                          <a:pt x="19" y="45"/>
                        </a:cubicBezTo>
                        <a:close/>
                        <a:moveTo>
                          <a:pt x="45" y="64"/>
                        </a:moveTo>
                        <a:cubicBezTo>
                          <a:pt x="45" y="81"/>
                          <a:pt x="45" y="81"/>
                          <a:pt x="45" y="81"/>
                        </a:cubicBezTo>
                        <a:cubicBezTo>
                          <a:pt x="51" y="79"/>
                          <a:pt x="56" y="73"/>
                          <a:pt x="59" y="64"/>
                        </a:cubicBezTo>
                        <a:cubicBezTo>
                          <a:pt x="45" y="64"/>
                          <a:pt x="45" y="64"/>
                          <a:pt x="45" y="64"/>
                        </a:cubicBezTo>
                        <a:close/>
                        <a:moveTo>
                          <a:pt x="40" y="81"/>
                        </a:moveTo>
                        <a:cubicBezTo>
                          <a:pt x="40" y="64"/>
                          <a:pt x="40" y="64"/>
                          <a:pt x="40" y="64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8" y="73"/>
                          <a:pt x="33" y="79"/>
                          <a:pt x="40" y="81"/>
                        </a:cubicBezTo>
                        <a:close/>
                        <a:moveTo>
                          <a:pt x="73" y="64"/>
                        </a:move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0" y="70"/>
                          <a:pt x="57" y="75"/>
                          <a:pt x="54" y="79"/>
                        </a:cubicBezTo>
                        <a:cubicBezTo>
                          <a:pt x="62" y="76"/>
                          <a:pt x="69" y="71"/>
                          <a:pt x="73" y="64"/>
                        </a:cubicBezTo>
                        <a:close/>
                        <a:moveTo>
                          <a:pt x="22" y="64"/>
                        </a:moveTo>
                        <a:cubicBezTo>
                          <a:pt x="11" y="64"/>
                          <a:pt x="11" y="64"/>
                          <a:pt x="11" y="64"/>
                        </a:cubicBezTo>
                        <a:cubicBezTo>
                          <a:pt x="15" y="71"/>
                          <a:pt x="22" y="76"/>
                          <a:pt x="30" y="79"/>
                        </a:cubicBezTo>
                        <a:cubicBezTo>
                          <a:pt x="27" y="75"/>
                          <a:pt x="24" y="70"/>
                          <a:pt x="22" y="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91" name="Rectangle 190"/>
                <p:cNvSpPr/>
                <p:nvPr/>
              </p:nvSpPr>
              <p:spPr>
                <a:xfrm>
                  <a:off x="2618018" y="2988957"/>
                  <a:ext cx="1071141" cy="3357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IIS Servers</a:t>
                  </a: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135081" y="3451570"/>
                  <a:ext cx="991365" cy="1009469"/>
                  <a:chOff x="1654846" y="3451570"/>
                  <a:chExt cx="991365" cy="1009469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972774" y="3451570"/>
                    <a:ext cx="479392" cy="712232"/>
                    <a:chOff x="1972774" y="3451570"/>
                    <a:chExt cx="479392" cy="712232"/>
                  </a:xfrm>
                </p:grpSpPr>
                <p:pic>
                  <p:nvPicPr>
                    <p:cNvPr id="206" name="Picture 6" descr="\\magnum\Projects\Microsoft\Cloud Power FY12\Design\Icons\PNGs\Server_2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lum bright="100000"/>
                    </a:blip>
                    <a:srcRect l="24157" r="25929"/>
                    <a:stretch/>
                  </p:blipFill>
                  <p:spPr bwMode="auto">
                    <a:xfrm>
                      <a:off x="1972774" y="3451570"/>
                      <a:ext cx="355510" cy="712232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207" name="Group 206"/>
                    <p:cNvGrpSpPr/>
                    <p:nvPr/>
                  </p:nvGrpSpPr>
                  <p:grpSpPr>
                    <a:xfrm>
                      <a:off x="2245986" y="3924261"/>
                      <a:ext cx="206180" cy="206424"/>
                      <a:chOff x="2245986" y="3924261"/>
                      <a:chExt cx="206180" cy="206424"/>
                    </a:xfrm>
                  </p:grpSpPr>
                  <p:grpSp>
                    <p:nvGrpSpPr>
                      <p:cNvPr id="208" name="Group 207"/>
                      <p:cNvGrpSpPr/>
                      <p:nvPr/>
                    </p:nvGrpSpPr>
                    <p:grpSpPr>
                      <a:xfrm>
                        <a:off x="2245986" y="3924261"/>
                        <a:ext cx="206180" cy="206424"/>
                        <a:chOff x="1779323" y="4627897"/>
                        <a:chExt cx="472764" cy="473323"/>
                      </a:xfrm>
                    </p:grpSpPr>
                    <p:sp>
                      <p:nvSpPr>
                        <p:cNvPr id="210" name="Isosceles Triangle 209"/>
                        <p:cNvSpPr/>
                        <p:nvPr/>
                      </p:nvSpPr>
                      <p:spPr bwMode="auto">
                        <a:xfrm>
                          <a:off x="1779323" y="4627897"/>
                          <a:ext cx="472764" cy="407555"/>
                        </a:xfrm>
                        <a:prstGeom prst="triangl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 bwMode="auto">
                        <a:xfrm>
                          <a:off x="1779323" y="4824517"/>
                          <a:ext cx="472764" cy="604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 bwMode="auto">
                        <a:xfrm rot="16200000">
                          <a:off x="1881399" y="4936712"/>
                          <a:ext cx="268612" cy="6040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09" name="Isosceles Triangle 208"/>
                      <p:cNvSpPr/>
                      <p:nvPr/>
                    </p:nvSpPr>
                    <p:spPr bwMode="auto">
                      <a:xfrm>
                        <a:off x="2304709" y="3989226"/>
                        <a:ext cx="88734" cy="76495"/>
                      </a:xfrm>
                      <a:prstGeom prst="triangle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36" tIns="45718" rIns="91436" bIns="45718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3529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1654846" y="4125284"/>
                    <a:ext cx="991365" cy="3357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AD / DNS</a:t>
                    </a:r>
                  </a:p>
                </p:txBody>
              </p:sp>
            </p:grpSp>
            <p:pic>
              <p:nvPicPr>
                <p:cNvPr id="19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lum bright="100000" contrast="100000"/>
                </a:blip>
                <a:srcRect l="9422" t="9591" r="8195" b="13220"/>
                <a:stretch/>
              </p:blipFill>
              <p:spPr bwMode="auto">
                <a:xfrm>
                  <a:off x="1521605" y="2369636"/>
                  <a:ext cx="733110" cy="629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4" name="Rectangle 193"/>
                <p:cNvSpPr/>
                <p:nvPr/>
              </p:nvSpPr>
              <p:spPr>
                <a:xfrm>
                  <a:off x="1362581" y="2957133"/>
                  <a:ext cx="1189803" cy="3357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SQL Servers</a:t>
                  </a:r>
                </a:p>
              </p:txBody>
            </p:sp>
            <p:pic>
              <p:nvPicPr>
                <p:cNvPr id="19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0071" y="2677961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96" name="Group 195"/>
                <p:cNvGrpSpPr/>
                <p:nvPr/>
              </p:nvGrpSpPr>
              <p:grpSpPr>
                <a:xfrm>
                  <a:off x="2095558" y="4442923"/>
                  <a:ext cx="1017760" cy="1071105"/>
                  <a:chOff x="1757154" y="4442923"/>
                  <a:chExt cx="1017760" cy="1071105"/>
                </a:xfrm>
              </p:grpSpPr>
              <p:pic>
                <p:nvPicPr>
                  <p:cNvPr id="20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 contrast="10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9804" y="4442923"/>
                    <a:ext cx="965110" cy="8842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202" name="Rectangle 201"/>
                  <p:cNvSpPr/>
                  <p:nvPr/>
                </p:nvSpPr>
                <p:spPr>
                  <a:xfrm>
                    <a:off x="1757154" y="5178273"/>
                    <a:ext cx="1001857" cy="3357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Exchange</a:t>
                    </a:r>
                  </a:p>
                </p:txBody>
              </p:sp>
              <p:sp>
                <p:nvSpPr>
                  <p:cNvPr id="203" name="Freeform 128"/>
                  <p:cNvSpPr>
                    <a:spLocks noEditPoints="1"/>
                  </p:cNvSpPr>
                  <p:nvPr/>
                </p:nvSpPr>
                <p:spPr bwMode="black">
                  <a:xfrm>
                    <a:off x="2433694" y="4961317"/>
                    <a:ext cx="322748" cy="225728"/>
                  </a:xfrm>
                  <a:custGeom>
                    <a:avLst/>
                    <a:gdLst>
                      <a:gd name="T0" fmla="*/ 7 w 300"/>
                      <a:gd name="T1" fmla="*/ 0 h 210"/>
                      <a:gd name="T2" fmla="*/ 293 w 300"/>
                      <a:gd name="T3" fmla="*/ 0 h 210"/>
                      <a:gd name="T4" fmla="*/ 150 w 300"/>
                      <a:gd name="T5" fmla="*/ 120 h 210"/>
                      <a:gd name="T6" fmla="*/ 7 w 300"/>
                      <a:gd name="T7" fmla="*/ 0 h 210"/>
                      <a:gd name="T8" fmla="*/ 153 w 300"/>
                      <a:gd name="T9" fmla="*/ 130 h 210"/>
                      <a:gd name="T10" fmla="*/ 153 w 300"/>
                      <a:gd name="T11" fmla="*/ 130 h 210"/>
                      <a:gd name="T12" fmla="*/ 153 w 300"/>
                      <a:gd name="T13" fmla="*/ 131 h 210"/>
                      <a:gd name="T14" fmla="*/ 152 w 300"/>
                      <a:gd name="T15" fmla="*/ 131 h 210"/>
                      <a:gd name="T16" fmla="*/ 152 w 300"/>
                      <a:gd name="T17" fmla="*/ 131 h 210"/>
                      <a:gd name="T18" fmla="*/ 151 w 300"/>
                      <a:gd name="T19" fmla="*/ 131 h 210"/>
                      <a:gd name="T20" fmla="*/ 151 w 300"/>
                      <a:gd name="T21" fmla="*/ 131 h 210"/>
                      <a:gd name="T22" fmla="*/ 150 w 300"/>
                      <a:gd name="T23" fmla="*/ 131 h 210"/>
                      <a:gd name="T24" fmla="*/ 150 w 300"/>
                      <a:gd name="T25" fmla="*/ 131 h 210"/>
                      <a:gd name="T26" fmla="*/ 150 w 300"/>
                      <a:gd name="T27" fmla="*/ 131 h 210"/>
                      <a:gd name="T28" fmla="*/ 149 w 300"/>
                      <a:gd name="T29" fmla="*/ 131 h 210"/>
                      <a:gd name="T30" fmla="*/ 149 w 300"/>
                      <a:gd name="T31" fmla="*/ 131 h 210"/>
                      <a:gd name="T32" fmla="*/ 148 w 300"/>
                      <a:gd name="T33" fmla="*/ 131 h 210"/>
                      <a:gd name="T34" fmla="*/ 148 w 300"/>
                      <a:gd name="T35" fmla="*/ 131 h 210"/>
                      <a:gd name="T36" fmla="*/ 147 w 300"/>
                      <a:gd name="T37" fmla="*/ 131 h 210"/>
                      <a:gd name="T38" fmla="*/ 147 w 300"/>
                      <a:gd name="T39" fmla="*/ 130 h 210"/>
                      <a:gd name="T40" fmla="*/ 147 w 300"/>
                      <a:gd name="T41" fmla="*/ 130 h 210"/>
                      <a:gd name="T42" fmla="*/ 125 w 300"/>
                      <a:gd name="T43" fmla="*/ 112 h 210"/>
                      <a:gd name="T44" fmla="*/ 8 w 300"/>
                      <a:gd name="T45" fmla="*/ 210 h 210"/>
                      <a:gd name="T46" fmla="*/ 293 w 300"/>
                      <a:gd name="T47" fmla="*/ 210 h 210"/>
                      <a:gd name="T48" fmla="*/ 175 w 300"/>
                      <a:gd name="T49" fmla="*/ 112 h 210"/>
                      <a:gd name="T50" fmla="*/ 153 w 300"/>
                      <a:gd name="T51" fmla="*/ 130 h 210"/>
                      <a:gd name="T52" fmla="*/ 0 w 300"/>
                      <a:gd name="T53" fmla="*/ 6 h 210"/>
                      <a:gd name="T54" fmla="*/ 0 w 300"/>
                      <a:gd name="T55" fmla="*/ 204 h 210"/>
                      <a:gd name="T56" fmla="*/ 118 w 300"/>
                      <a:gd name="T57" fmla="*/ 106 h 210"/>
                      <a:gd name="T58" fmla="*/ 0 w 300"/>
                      <a:gd name="T59" fmla="*/ 6 h 210"/>
                      <a:gd name="T60" fmla="*/ 182 w 300"/>
                      <a:gd name="T61" fmla="*/ 106 h 210"/>
                      <a:gd name="T62" fmla="*/ 300 w 300"/>
                      <a:gd name="T63" fmla="*/ 204 h 210"/>
                      <a:gd name="T64" fmla="*/ 300 w 300"/>
                      <a:gd name="T65" fmla="*/ 6 h 210"/>
                      <a:gd name="T66" fmla="*/ 182 w 300"/>
                      <a:gd name="T67" fmla="*/ 106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0" h="210">
                        <a:moveTo>
                          <a:pt x="7" y="0"/>
                        </a:moveTo>
                        <a:cubicBezTo>
                          <a:pt x="293" y="0"/>
                          <a:pt x="293" y="0"/>
                          <a:pt x="293" y="0"/>
                        </a:cubicBezTo>
                        <a:cubicBezTo>
                          <a:pt x="150" y="120"/>
                          <a:pt x="150" y="120"/>
                          <a:pt x="150" y="120"/>
                        </a:cubicBezTo>
                        <a:lnTo>
                          <a:pt x="7" y="0"/>
                        </a:lnTo>
                        <a:close/>
                        <a:moveTo>
                          <a:pt x="153" y="130"/>
                        </a:moveTo>
                        <a:cubicBezTo>
                          <a:pt x="153" y="130"/>
                          <a:pt x="153" y="130"/>
                          <a:pt x="153" y="130"/>
                        </a:cubicBezTo>
                        <a:cubicBezTo>
                          <a:pt x="153" y="130"/>
                          <a:pt x="153" y="130"/>
                          <a:pt x="153" y="131"/>
                        </a:cubicBezTo>
                        <a:cubicBezTo>
                          <a:pt x="153" y="131"/>
                          <a:pt x="152" y="131"/>
                          <a:pt x="152" y="131"/>
                        </a:cubicBezTo>
                        <a:cubicBezTo>
                          <a:pt x="152" y="131"/>
                          <a:pt x="152" y="131"/>
                          <a:pt x="152" y="131"/>
                        </a:cubicBezTo>
                        <a:cubicBezTo>
                          <a:pt x="152" y="131"/>
                          <a:pt x="151" y="131"/>
                          <a:pt x="151" y="131"/>
                        </a:cubicBezTo>
                        <a:cubicBezTo>
                          <a:pt x="151" y="131"/>
                          <a:pt x="151" y="131"/>
                          <a:pt x="151" y="131"/>
                        </a:cubicBezTo>
                        <a:cubicBezTo>
                          <a:pt x="151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49" y="131"/>
                          <a:pt x="149" y="131"/>
                        </a:cubicBezTo>
                        <a:cubicBezTo>
                          <a:pt x="149" y="131"/>
                          <a:pt x="149" y="131"/>
                          <a:pt x="149" y="131"/>
                        </a:cubicBezTo>
                        <a:cubicBezTo>
                          <a:pt x="149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7" y="131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25" y="112"/>
                          <a:pt x="125" y="112"/>
                          <a:pt x="125" y="112"/>
                        </a:cubicBezTo>
                        <a:cubicBezTo>
                          <a:pt x="8" y="210"/>
                          <a:pt x="8" y="210"/>
                          <a:pt x="8" y="210"/>
                        </a:cubicBezTo>
                        <a:cubicBezTo>
                          <a:pt x="293" y="210"/>
                          <a:pt x="293" y="210"/>
                          <a:pt x="293" y="210"/>
                        </a:cubicBezTo>
                        <a:cubicBezTo>
                          <a:pt x="175" y="112"/>
                          <a:pt x="175" y="112"/>
                          <a:pt x="175" y="112"/>
                        </a:cubicBezTo>
                        <a:lnTo>
                          <a:pt x="153" y="130"/>
                        </a:lnTo>
                        <a:close/>
                        <a:moveTo>
                          <a:pt x="0" y="6"/>
                        </a:moveTo>
                        <a:cubicBezTo>
                          <a:pt x="0" y="204"/>
                          <a:pt x="0" y="204"/>
                          <a:pt x="0" y="204"/>
                        </a:cubicBezTo>
                        <a:cubicBezTo>
                          <a:pt x="118" y="106"/>
                          <a:pt x="118" y="106"/>
                          <a:pt x="118" y="106"/>
                        </a:cubicBezTo>
                        <a:lnTo>
                          <a:pt x="0" y="6"/>
                        </a:lnTo>
                        <a:close/>
                        <a:moveTo>
                          <a:pt x="182" y="106"/>
                        </a:moveTo>
                        <a:cubicBezTo>
                          <a:pt x="300" y="204"/>
                          <a:pt x="300" y="204"/>
                          <a:pt x="300" y="204"/>
                        </a:cubicBezTo>
                        <a:cubicBezTo>
                          <a:pt x="300" y="6"/>
                          <a:pt x="300" y="6"/>
                          <a:pt x="300" y="6"/>
                        </a:cubicBezTo>
                        <a:lnTo>
                          <a:pt x="182" y="1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305" tIns="41153" rIns="82305" bIns="411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 sz="16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97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47893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8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955892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9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43284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00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90980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014440" y="3223772"/>
                <a:ext cx="962218" cy="1190916"/>
                <a:chOff x="3299625" y="3425018"/>
                <a:chExt cx="962218" cy="1190914"/>
              </a:xfrm>
            </p:grpSpPr>
            <p:pic>
              <p:nvPicPr>
                <p:cNvPr id="186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3602978" y="3425018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187" name="Rectangle 186"/>
                <p:cNvSpPr/>
                <p:nvPr/>
              </p:nvSpPr>
              <p:spPr>
                <a:xfrm>
                  <a:off x="3299625" y="4064333"/>
                  <a:ext cx="962218" cy="551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S2S VPN </a:t>
                  </a:r>
                  <a:b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Device</a:t>
                  </a: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4502875" y="1767148"/>
                <a:ext cx="430451" cy="1081861"/>
                <a:chOff x="4409404" y="1676776"/>
                <a:chExt cx="510347" cy="1282665"/>
              </a:xfrm>
            </p:grpSpPr>
            <p:sp>
              <p:nvSpPr>
                <p:cNvPr id="183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1676776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4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153733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5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63068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302455" y="1905787"/>
                <a:ext cx="1200422" cy="804576"/>
                <a:chOff x="3587658" y="2107080"/>
                <a:chExt cx="1200422" cy="804576"/>
              </a:xfrm>
            </p:grpSpPr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3602978" y="2107080"/>
                  <a:ext cx="1185102" cy="609069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3602978" y="2509368"/>
                  <a:ext cx="1185102" cy="20678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H="1" flipV="1">
                  <a:off x="3587658" y="2716150"/>
                  <a:ext cx="1200422" cy="195506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2713792" y="2231852"/>
                <a:ext cx="576145" cy="712232"/>
                <a:chOff x="9944860" y="5187045"/>
                <a:chExt cx="576144" cy="712232"/>
              </a:xfrm>
            </p:grpSpPr>
            <p:sp>
              <p:nvSpPr>
                <p:cNvPr id="178" name="Freeform 6"/>
                <p:cNvSpPr>
                  <a:spLocks noChangeAspect="1" noEditPoints="1"/>
                </p:cNvSpPr>
                <p:nvPr/>
              </p:nvSpPr>
              <p:spPr bwMode="black">
                <a:xfrm>
                  <a:off x="10192459" y="5526355"/>
                  <a:ext cx="328545" cy="332665"/>
                </a:xfrm>
                <a:custGeom>
                  <a:avLst/>
                  <a:gdLst>
                    <a:gd name="T0" fmla="*/ 84 w 84"/>
                    <a:gd name="T1" fmla="*/ 43 h 85"/>
                    <a:gd name="T2" fmla="*/ 0 w 84"/>
                    <a:gd name="T3" fmla="*/ 43 h 85"/>
                    <a:gd name="T4" fmla="*/ 76 w 84"/>
                    <a:gd name="T5" fmla="*/ 27 h 85"/>
                    <a:gd name="T6" fmla="*/ 65 w 84"/>
                    <a:gd name="T7" fmla="*/ 40 h 85"/>
                    <a:gd name="T8" fmla="*/ 76 w 84"/>
                    <a:gd name="T9" fmla="*/ 27 h 85"/>
                    <a:gd name="T10" fmla="*/ 45 w 84"/>
                    <a:gd name="T11" fmla="*/ 27 h 85"/>
                    <a:gd name="T12" fmla="*/ 62 w 84"/>
                    <a:gd name="T13" fmla="*/ 40 h 85"/>
                    <a:gd name="T14" fmla="*/ 40 w 84"/>
                    <a:gd name="T15" fmla="*/ 27 h 85"/>
                    <a:gd name="T16" fmla="*/ 21 w 84"/>
                    <a:gd name="T17" fmla="*/ 40 h 85"/>
                    <a:gd name="T18" fmla="*/ 40 w 84"/>
                    <a:gd name="T19" fmla="*/ 27 h 85"/>
                    <a:gd name="T20" fmla="*/ 8 w 84"/>
                    <a:gd name="T21" fmla="*/ 27 h 85"/>
                    <a:gd name="T22" fmla="*/ 19 w 84"/>
                    <a:gd name="T23" fmla="*/ 40 h 85"/>
                    <a:gd name="T24" fmla="*/ 10 w 84"/>
                    <a:gd name="T25" fmla="*/ 21 h 85"/>
                    <a:gd name="T26" fmla="*/ 30 w 84"/>
                    <a:gd name="T27" fmla="*/ 6 h 85"/>
                    <a:gd name="T28" fmla="*/ 25 w 84"/>
                    <a:gd name="T29" fmla="*/ 21 h 85"/>
                    <a:gd name="T30" fmla="*/ 40 w 84"/>
                    <a:gd name="T31" fmla="*/ 4 h 85"/>
                    <a:gd name="T32" fmla="*/ 45 w 84"/>
                    <a:gd name="T33" fmla="*/ 21 h 85"/>
                    <a:gd name="T34" fmla="*/ 45 w 84"/>
                    <a:gd name="T35" fmla="*/ 5 h 85"/>
                    <a:gd name="T36" fmla="*/ 62 w 84"/>
                    <a:gd name="T37" fmla="*/ 21 h 85"/>
                    <a:gd name="T38" fmla="*/ 54 w 84"/>
                    <a:gd name="T39" fmla="*/ 6 h 85"/>
                    <a:gd name="T40" fmla="*/ 80 w 84"/>
                    <a:gd name="T41" fmla="*/ 45 h 85"/>
                    <a:gd name="T42" fmla="*/ 63 w 84"/>
                    <a:gd name="T43" fmla="*/ 59 h 85"/>
                    <a:gd name="T44" fmla="*/ 80 w 84"/>
                    <a:gd name="T45" fmla="*/ 45 h 85"/>
                    <a:gd name="T46" fmla="*/ 45 w 84"/>
                    <a:gd name="T47" fmla="*/ 45 h 85"/>
                    <a:gd name="T48" fmla="*/ 61 w 84"/>
                    <a:gd name="T49" fmla="*/ 59 h 85"/>
                    <a:gd name="T50" fmla="*/ 40 w 84"/>
                    <a:gd name="T51" fmla="*/ 45 h 85"/>
                    <a:gd name="T52" fmla="*/ 23 w 84"/>
                    <a:gd name="T53" fmla="*/ 59 h 85"/>
                    <a:gd name="T54" fmla="*/ 40 w 84"/>
                    <a:gd name="T55" fmla="*/ 45 h 85"/>
                    <a:gd name="T56" fmla="*/ 4 w 84"/>
                    <a:gd name="T57" fmla="*/ 45 h 85"/>
                    <a:gd name="T58" fmla="*/ 21 w 84"/>
                    <a:gd name="T59" fmla="*/ 59 h 85"/>
                    <a:gd name="T60" fmla="*/ 45 w 84"/>
                    <a:gd name="T61" fmla="*/ 64 h 85"/>
                    <a:gd name="T62" fmla="*/ 59 w 84"/>
                    <a:gd name="T63" fmla="*/ 64 h 85"/>
                    <a:gd name="T64" fmla="*/ 40 w 84"/>
                    <a:gd name="T65" fmla="*/ 81 h 85"/>
                    <a:gd name="T66" fmla="*/ 25 w 84"/>
                    <a:gd name="T67" fmla="*/ 64 h 85"/>
                    <a:gd name="T68" fmla="*/ 73 w 84"/>
                    <a:gd name="T69" fmla="*/ 64 h 85"/>
                    <a:gd name="T70" fmla="*/ 54 w 84"/>
                    <a:gd name="T71" fmla="*/ 79 h 85"/>
                    <a:gd name="T72" fmla="*/ 22 w 84"/>
                    <a:gd name="T73" fmla="*/ 64 h 85"/>
                    <a:gd name="T74" fmla="*/ 30 w 84"/>
                    <a:gd name="T75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5">
                      <a:moveTo>
                        <a:pt x="42" y="0"/>
                      </a:moveTo>
                      <a:cubicBezTo>
                        <a:pt x="65" y="0"/>
                        <a:pt x="84" y="19"/>
                        <a:pt x="84" y="43"/>
                      </a:cubicBezTo>
                      <a:cubicBezTo>
                        <a:pt x="84" y="66"/>
                        <a:pt x="65" y="85"/>
                        <a:pt x="42" y="85"/>
                      </a:cubicBezTo>
                      <a:cubicBezTo>
                        <a:pt x="19" y="85"/>
                        <a:pt x="0" y="66"/>
                        <a:pt x="0" y="43"/>
                      </a:cubicBezTo>
                      <a:cubicBezTo>
                        <a:pt x="0" y="19"/>
                        <a:pt x="19" y="0"/>
                        <a:pt x="42" y="0"/>
                      </a:cubicBezTo>
                      <a:close/>
                      <a:moveTo>
                        <a:pt x="76" y="27"/>
                      </a:move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64" y="31"/>
                        <a:pt x="65" y="35"/>
                        <a:pt x="65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79" y="35"/>
                        <a:pt x="78" y="31"/>
                        <a:pt x="76" y="27"/>
                      </a:cubicBezTo>
                      <a:close/>
                      <a:moveTo>
                        <a:pt x="61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35"/>
                        <a:pt x="62" y="31"/>
                        <a:pt x="61" y="27"/>
                      </a:cubicBezTo>
                      <a:close/>
                      <a:moveTo>
                        <a:pt x="40" y="27"/>
                      </a:move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2" y="31"/>
                        <a:pt x="22" y="35"/>
                        <a:pt x="21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lose/>
                      <a:moveTo>
                        <a:pt x="21" y="27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31"/>
                        <a:pt x="5" y="35"/>
                        <a:pt x="4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35"/>
                        <a:pt x="20" y="31"/>
                        <a:pt x="21" y="27"/>
                      </a:cubicBezTo>
                      <a:close/>
                      <a:moveTo>
                        <a:pt x="10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4" y="15"/>
                        <a:pt x="27" y="10"/>
                        <a:pt x="30" y="6"/>
                      </a:cubicBezTo>
                      <a:cubicBezTo>
                        <a:pt x="22" y="9"/>
                        <a:pt x="15" y="14"/>
                        <a:pt x="10" y="21"/>
                      </a:cubicBezTo>
                      <a:close/>
                      <a:moveTo>
                        <a:pt x="25" y="21"/>
                      </a:move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33" y="6"/>
                        <a:pt x="28" y="12"/>
                        <a:pt x="25" y="21"/>
                      </a:cubicBezTo>
                      <a:close/>
                      <a:moveTo>
                        <a:pt x="45" y="21"/>
                      </a:move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6" y="12"/>
                        <a:pt x="51" y="6"/>
                        <a:pt x="45" y="5"/>
                      </a:cubicBezTo>
                      <a:cubicBezTo>
                        <a:pt x="45" y="21"/>
                        <a:pt x="45" y="21"/>
                        <a:pt x="45" y="21"/>
                      </a:cubicBezTo>
                      <a:close/>
                      <a:moveTo>
                        <a:pt x="62" y="21"/>
                      </a:move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69" y="14"/>
                        <a:pt x="62" y="9"/>
                        <a:pt x="54" y="6"/>
                      </a:cubicBezTo>
                      <a:cubicBezTo>
                        <a:pt x="57" y="10"/>
                        <a:pt x="60" y="15"/>
                        <a:pt x="62" y="21"/>
                      </a:cubicBezTo>
                      <a:close/>
                      <a:moveTo>
                        <a:pt x="80" y="45"/>
                      </a:moveTo>
                      <a:cubicBezTo>
                        <a:pt x="65" y="45"/>
                        <a:pt x="65" y="45"/>
                        <a:pt x="65" y="45"/>
                      </a:cubicBezTo>
                      <a:cubicBezTo>
                        <a:pt x="65" y="50"/>
                        <a:pt x="64" y="54"/>
                        <a:pt x="63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8" y="54"/>
                        <a:pt x="79" y="50"/>
                        <a:pt x="80" y="45"/>
                      </a:cubicBezTo>
                      <a:close/>
                      <a:moveTo>
                        <a:pt x="62" y="45"/>
                      </a:move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59"/>
                        <a:pt x="45" y="59"/>
                        <a:pt x="45" y="59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62" y="54"/>
                        <a:pt x="62" y="50"/>
                        <a:pt x="62" y="45"/>
                      </a:cubicBezTo>
                      <a:close/>
                      <a:moveTo>
                        <a:pt x="40" y="4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2" y="50"/>
                        <a:pt x="22" y="54"/>
                        <a:pt x="23" y="59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lose/>
                      <a:moveTo>
                        <a:pt x="19" y="45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5" y="50"/>
                        <a:pt x="6" y="54"/>
                        <a:pt x="8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20" y="54"/>
                        <a:pt x="19" y="50"/>
                        <a:pt x="19" y="45"/>
                      </a:cubicBezTo>
                      <a:close/>
                      <a:moveTo>
                        <a:pt x="45" y="64"/>
                      </a:move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51" y="79"/>
                        <a:pt x="56" y="73"/>
                        <a:pt x="59" y="64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close/>
                      <a:moveTo>
                        <a:pt x="40" y="81"/>
                      </a:moveTo>
                      <a:cubicBezTo>
                        <a:pt x="40" y="64"/>
                        <a:pt x="40" y="64"/>
                        <a:pt x="40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8" y="73"/>
                        <a:pt x="33" y="79"/>
                        <a:pt x="40" y="81"/>
                      </a:cubicBezTo>
                      <a:close/>
                      <a:moveTo>
                        <a:pt x="73" y="64"/>
                      </a:moveTo>
                      <a:cubicBezTo>
                        <a:pt x="62" y="64"/>
                        <a:pt x="62" y="64"/>
                        <a:pt x="62" y="64"/>
                      </a:cubicBezTo>
                      <a:cubicBezTo>
                        <a:pt x="60" y="70"/>
                        <a:pt x="57" y="75"/>
                        <a:pt x="54" y="79"/>
                      </a:cubicBezTo>
                      <a:cubicBezTo>
                        <a:pt x="62" y="76"/>
                        <a:pt x="69" y="71"/>
                        <a:pt x="73" y="64"/>
                      </a:cubicBezTo>
                      <a:close/>
                      <a:moveTo>
                        <a:pt x="22" y="64"/>
                      </a:moveTo>
                      <a:cubicBezTo>
                        <a:pt x="11" y="64"/>
                        <a:pt x="11" y="64"/>
                        <a:pt x="11" y="64"/>
                      </a:cubicBezTo>
                      <a:cubicBezTo>
                        <a:pt x="15" y="71"/>
                        <a:pt x="22" y="76"/>
                        <a:pt x="30" y="79"/>
                      </a:cubicBezTo>
                      <a:cubicBezTo>
                        <a:pt x="27" y="75"/>
                        <a:pt x="24" y="70"/>
                        <a:pt x="22" y="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179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9944860" y="5187045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7" name="Group 166"/>
              <p:cNvGrpSpPr/>
              <p:nvPr/>
            </p:nvGrpSpPr>
            <p:grpSpPr>
              <a:xfrm>
                <a:off x="1493287" y="2242485"/>
                <a:ext cx="604285" cy="712232"/>
                <a:chOff x="4647795" y="6723311"/>
                <a:chExt cx="604285" cy="712232"/>
              </a:xfrm>
            </p:grpSpPr>
            <p:pic>
              <p:nvPicPr>
                <p:cNvPr id="176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8743" y="7037593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7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47795" y="6723311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8" name="Group 167"/>
              <p:cNvGrpSpPr/>
              <p:nvPr/>
            </p:nvGrpSpPr>
            <p:grpSpPr>
              <a:xfrm>
                <a:off x="2151470" y="3327265"/>
                <a:ext cx="479392" cy="712232"/>
                <a:chOff x="4610325" y="6858496"/>
                <a:chExt cx="479392" cy="712232"/>
              </a:xfrm>
            </p:grpSpPr>
            <p:pic>
              <p:nvPicPr>
                <p:cNvPr id="171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10325" y="6858496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172" name="Isosceles Triangle 171"/>
                <p:cNvSpPr/>
                <p:nvPr/>
              </p:nvSpPr>
              <p:spPr bwMode="auto">
                <a:xfrm>
                  <a:off x="4883537" y="7331187"/>
                  <a:ext cx="206180" cy="17774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883537" y="7416936"/>
                  <a:ext cx="206180" cy="263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 rot="16200000">
                  <a:off x="4928054" y="7465866"/>
                  <a:ext cx="117146" cy="26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5" name="Isosceles Triangle 174"/>
                <p:cNvSpPr/>
                <p:nvPr/>
              </p:nvSpPr>
              <p:spPr bwMode="auto">
                <a:xfrm>
                  <a:off x="4942260" y="7396152"/>
                  <a:ext cx="88734" cy="76495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 bwMode="auto">
              <a:xfrm>
                <a:off x="382773" y="1563005"/>
                <a:ext cx="3955312" cy="4529471"/>
              </a:xfrm>
              <a:prstGeom prst="rect">
                <a:avLst/>
              </a:prstGeom>
              <a:noFill/>
              <a:ln w="15875">
                <a:solidFill>
                  <a:schemeClr val="accent4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376" tIns="45689" rIns="91376" bIns="456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937451" y="1562987"/>
                <a:ext cx="2705129" cy="335680"/>
              </a:xfrm>
              <a:prstGeom prst="rect">
                <a:avLst/>
              </a:prstGeom>
            </p:spPr>
            <p:txBody>
              <a:bodyPr wrap="none" lIns="91380" tIns="45691" rIns="91380" bIns="45691">
                <a:spAutoFit/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Contoso.com Active Directory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87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" y="-19566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Domain Controller in the Cloud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4567" y="2173541"/>
            <a:ext cx="8931929" cy="3452830"/>
            <a:chOff x="382772" y="1562987"/>
            <a:chExt cx="11717079" cy="4529489"/>
          </a:xfrm>
        </p:grpSpPr>
        <p:grpSp>
          <p:nvGrpSpPr>
            <p:cNvPr id="5" name="Group 4"/>
            <p:cNvGrpSpPr/>
            <p:nvPr/>
          </p:nvGrpSpPr>
          <p:grpSpPr>
            <a:xfrm>
              <a:off x="9068451" y="2206895"/>
              <a:ext cx="2925095" cy="2814704"/>
              <a:chOff x="8948001" y="3799610"/>
              <a:chExt cx="2341419" cy="2341419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8948001" y="3799610"/>
                <a:ext cx="2341419" cy="23414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The Virtual Network</a:t>
                </a:r>
              </a:p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in Windows Azure</a:t>
                </a:r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black">
              <a:xfrm>
                <a:off x="10702813" y="4218422"/>
                <a:ext cx="547891" cy="527396"/>
              </a:xfrm>
              <a:custGeom>
                <a:avLst/>
                <a:gdLst>
                  <a:gd name="T0" fmla="*/ 461 w 891"/>
                  <a:gd name="T1" fmla="*/ 470 h 859"/>
                  <a:gd name="T2" fmla="*/ 793 w 891"/>
                  <a:gd name="T3" fmla="*/ 489 h 859"/>
                  <a:gd name="T4" fmla="*/ 707 w 891"/>
                  <a:gd name="T5" fmla="*/ 787 h 859"/>
                  <a:gd name="T6" fmla="*/ 375 w 891"/>
                  <a:gd name="T7" fmla="*/ 767 h 859"/>
                  <a:gd name="T8" fmla="*/ 461 w 891"/>
                  <a:gd name="T9" fmla="*/ 470 h 859"/>
                  <a:gd name="T10" fmla="*/ 430 w 891"/>
                  <a:gd name="T11" fmla="*/ 387 h 859"/>
                  <a:gd name="T12" fmla="*/ 517 w 891"/>
                  <a:gd name="T13" fmla="*/ 90 h 859"/>
                  <a:gd name="T14" fmla="*/ 184 w 891"/>
                  <a:gd name="T15" fmla="*/ 71 h 859"/>
                  <a:gd name="T16" fmla="*/ 98 w 891"/>
                  <a:gd name="T17" fmla="*/ 368 h 859"/>
                  <a:gd name="T18" fmla="*/ 430 w 891"/>
                  <a:gd name="T19" fmla="*/ 387 h 859"/>
                  <a:gd name="T20" fmla="*/ 83 w 891"/>
                  <a:gd name="T21" fmla="*/ 421 h 859"/>
                  <a:gd name="T22" fmla="*/ 0 w 891"/>
                  <a:gd name="T23" fmla="*/ 703 h 859"/>
                  <a:gd name="T24" fmla="*/ 0 w 891"/>
                  <a:gd name="T25" fmla="*/ 706 h 859"/>
                  <a:gd name="T26" fmla="*/ 7 w 891"/>
                  <a:gd name="T27" fmla="*/ 712 h 859"/>
                  <a:gd name="T28" fmla="*/ 9 w 891"/>
                  <a:gd name="T29" fmla="*/ 712 h 859"/>
                  <a:gd name="T30" fmla="*/ 329 w 891"/>
                  <a:gd name="T31" fmla="*/ 737 h 859"/>
                  <a:gd name="T32" fmla="*/ 415 w 891"/>
                  <a:gd name="T33" fmla="*/ 440 h 859"/>
                  <a:gd name="T34" fmla="*/ 83 w 891"/>
                  <a:gd name="T35" fmla="*/ 421 h 859"/>
                  <a:gd name="T36" fmla="*/ 883 w 891"/>
                  <a:gd name="T37" fmla="*/ 147 h 859"/>
                  <a:gd name="T38" fmla="*/ 882 w 891"/>
                  <a:gd name="T39" fmla="*/ 147 h 859"/>
                  <a:gd name="T40" fmla="*/ 561 w 891"/>
                  <a:gd name="T41" fmla="*/ 122 h 859"/>
                  <a:gd name="T42" fmla="*/ 475 w 891"/>
                  <a:gd name="T43" fmla="*/ 419 h 859"/>
                  <a:gd name="T44" fmla="*/ 808 w 891"/>
                  <a:gd name="T45" fmla="*/ 438 h 859"/>
                  <a:gd name="T46" fmla="*/ 891 w 891"/>
                  <a:gd name="T47" fmla="*/ 154 h 859"/>
                  <a:gd name="T48" fmla="*/ 891 w 891"/>
                  <a:gd name="T49" fmla="*/ 153 h 859"/>
                  <a:gd name="T50" fmla="*/ 883 w 891"/>
                  <a:gd name="T51" fmla="*/ 147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1" h="859">
                    <a:moveTo>
                      <a:pt x="461" y="470"/>
                    </a:moveTo>
                    <a:cubicBezTo>
                      <a:pt x="535" y="522"/>
                      <a:pt x="620" y="562"/>
                      <a:pt x="793" y="489"/>
                    </a:cubicBezTo>
                    <a:cubicBezTo>
                      <a:pt x="793" y="489"/>
                      <a:pt x="793" y="489"/>
                      <a:pt x="707" y="787"/>
                    </a:cubicBezTo>
                    <a:cubicBezTo>
                      <a:pt x="534" y="859"/>
                      <a:pt x="449" y="818"/>
                      <a:pt x="375" y="767"/>
                    </a:cubicBezTo>
                    <a:cubicBezTo>
                      <a:pt x="375" y="767"/>
                      <a:pt x="375" y="767"/>
                      <a:pt x="461" y="470"/>
                    </a:cubicBezTo>
                    <a:close/>
                    <a:moveTo>
                      <a:pt x="430" y="387"/>
                    </a:moveTo>
                    <a:cubicBezTo>
                      <a:pt x="517" y="90"/>
                      <a:pt x="517" y="90"/>
                      <a:pt x="517" y="90"/>
                    </a:cubicBezTo>
                    <a:cubicBezTo>
                      <a:pt x="441" y="41"/>
                      <a:pt x="357" y="0"/>
                      <a:pt x="184" y="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271" y="297"/>
                      <a:pt x="354" y="337"/>
                      <a:pt x="430" y="387"/>
                    </a:cubicBezTo>
                    <a:close/>
                    <a:moveTo>
                      <a:pt x="83" y="421"/>
                    </a:move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4"/>
                      <a:pt x="0" y="704"/>
                      <a:pt x="0" y="706"/>
                    </a:cubicBezTo>
                    <a:cubicBezTo>
                      <a:pt x="0" y="709"/>
                      <a:pt x="3" y="712"/>
                      <a:pt x="7" y="712"/>
                    </a:cubicBezTo>
                    <a:cubicBezTo>
                      <a:pt x="9" y="712"/>
                      <a:pt x="9" y="712"/>
                      <a:pt x="9" y="712"/>
                    </a:cubicBezTo>
                    <a:cubicBezTo>
                      <a:pt x="175" y="646"/>
                      <a:pt x="256" y="687"/>
                      <a:pt x="329" y="737"/>
                    </a:cubicBezTo>
                    <a:cubicBezTo>
                      <a:pt x="415" y="440"/>
                      <a:pt x="415" y="440"/>
                      <a:pt x="415" y="440"/>
                    </a:cubicBezTo>
                    <a:cubicBezTo>
                      <a:pt x="339" y="389"/>
                      <a:pt x="256" y="348"/>
                      <a:pt x="83" y="421"/>
                    </a:cubicBezTo>
                    <a:close/>
                    <a:moveTo>
                      <a:pt x="883" y="147"/>
                    </a:moveTo>
                    <a:cubicBezTo>
                      <a:pt x="882" y="147"/>
                      <a:pt x="882" y="147"/>
                      <a:pt x="882" y="147"/>
                    </a:cubicBezTo>
                    <a:cubicBezTo>
                      <a:pt x="716" y="212"/>
                      <a:pt x="634" y="172"/>
                      <a:pt x="561" y="122"/>
                    </a:cubicBezTo>
                    <a:cubicBezTo>
                      <a:pt x="475" y="419"/>
                      <a:pt x="475" y="419"/>
                      <a:pt x="475" y="419"/>
                    </a:cubicBezTo>
                    <a:cubicBezTo>
                      <a:pt x="551" y="468"/>
                      <a:pt x="634" y="509"/>
                      <a:pt x="808" y="438"/>
                    </a:cubicBezTo>
                    <a:cubicBezTo>
                      <a:pt x="891" y="154"/>
                      <a:pt x="891" y="154"/>
                      <a:pt x="891" y="154"/>
                    </a:cubicBezTo>
                    <a:cubicBezTo>
                      <a:pt x="891" y="153"/>
                      <a:pt x="891" y="153"/>
                      <a:pt x="891" y="153"/>
                    </a:cubicBezTo>
                    <a:cubicBezTo>
                      <a:pt x="891" y="150"/>
                      <a:pt x="888" y="147"/>
                      <a:pt x="883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" name="Freeform 128"/>
            <p:cNvSpPr>
              <a:spLocks noChangeAspect="1"/>
            </p:cNvSpPr>
            <p:nvPr/>
          </p:nvSpPr>
          <p:spPr bwMode="black">
            <a:xfrm>
              <a:off x="4574210" y="2479597"/>
              <a:ext cx="3735578" cy="2063587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380" tIns="45691" rIns="91380" bIns="45691" numCol="1" anchor="t" anchorCtr="0" compatLnSpc="1">
              <a:prstTxWarp prst="textNoShape">
                <a:avLst/>
              </a:prstTxWarp>
            </a:bodyPr>
            <a:lstStyle/>
            <a:p>
              <a:pPr defTabSz="913793"/>
              <a:endParaRPr 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023860" y="2845971"/>
              <a:ext cx="995148" cy="1074497"/>
              <a:chOff x="9038393" y="4345563"/>
              <a:chExt cx="995148" cy="1074496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9038393" y="4345563"/>
                <a:ext cx="995148" cy="1074496"/>
                <a:chOff x="1779766" y="4442923"/>
                <a:chExt cx="995148" cy="1074496"/>
              </a:xfrm>
            </p:grpSpPr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1809804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48" name="Rectangle 147"/>
                <p:cNvSpPr/>
                <p:nvPr/>
              </p:nvSpPr>
              <p:spPr>
                <a:xfrm>
                  <a:off x="1779766" y="5178272"/>
                  <a:ext cx="956629" cy="339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Gateway</a:t>
                  </a:r>
                </a:p>
              </p:txBody>
            </p:sp>
          </p:grpSp>
          <p:sp>
            <p:nvSpPr>
              <p:cNvPr id="146" name="Freeform 92"/>
              <p:cNvSpPr>
                <a:spLocks noEditPoints="1"/>
              </p:cNvSpPr>
              <p:nvPr/>
            </p:nvSpPr>
            <p:spPr bwMode="black">
              <a:xfrm>
                <a:off x="9842233" y="4787711"/>
                <a:ext cx="191307" cy="260655"/>
              </a:xfrm>
              <a:custGeom>
                <a:avLst/>
                <a:gdLst>
                  <a:gd name="T0" fmla="*/ 15 w 48"/>
                  <a:gd name="T1" fmla="*/ 11 h 66"/>
                  <a:gd name="T2" fmla="*/ 24 w 48"/>
                  <a:gd name="T3" fmla="*/ 9 h 66"/>
                  <a:gd name="T4" fmla="*/ 33 w 48"/>
                  <a:gd name="T5" fmla="*/ 11 h 66"/>
                  <a:gd name="T6" fmla="*/ 35 w 48"/>
                  <a:gd name="T7" fmla="*/ 23 h 66"/>
                  <a:gd name="T8" fmla="*/ 35 w 48"/>
                  <a:gd name="T9" fmla="*/ 25 h 66"/>
                  <a:gd name="T10" fmla="*/ 35 w 48"/>
                  <a:gd name="T11" fmla="*/ 27 h 66"/>
                  <a:gd name="T12" fmla="*/ 14 w 48"/>
                  <a:gd name="T13" fmla="*/ 27 h 66"/>
                  <a:gd name="T14" fmla="*/ 14 w 48"/>
                  <a:gd name="T15" fmla="*/ 25 h 66"/>
                  <a:gd name="T16" fmla="*/ 14 w 48"/>
                  <a:gd name="T17" fmla="*/ 22 h 66"/>
                  <a:gd name="T18" fmla="*/ 15 w 48"/>
                  <a:gd name="T19" fmla="*/ 11 h 66"/>
                  <a:gd name="T20" fmla="*/ 44 w 48"/>
                  <a:gd name="T21" fmla="*/ 28 h 66"/>
                  <a:gd name="T22" fmla="*/ 44 w 48"/>
                  <a:gd name="T23" fmla="*/ 25 h 66"/>
                  <a:gd name="T24" fmla="*/ 44 w 48"/>
                  <a:gd name="T25" fmla="*/ 23 h 66"/>
                  <a:gd name="T26" fmla="*/ 39 w 48"/>
                  <a:gd name="T27" fmla="*/ 5 h 66"/>
                  <a:gd name="T28" fmla="*/ 24 w 48"/>
                  <a:gd name="T29" fmla="*/ 0 h 66"/>
                  <a:gd name="T30" fmla="*/ 9 w 48"/>
                  <a:gd name="T31" fmla="*/ 5 h 66"/>
                  <a:gd name="T32" fmla="*/ 5 w 48"/>
                  <a:gd name="T33" fmla="*/ 22 h 66"/>
                  <a:gd name="T34" fmla="*/ 5 w 48"/>
                  <a:gd name="T35" fmla="*/ 25 h 66"/>
                  <a:gd name="T36" fmla="*/ 5 w 48"/>
                  <a:gd name="T37" fmla="*/ 27 h 66"/>
                  <a:gd name="T38" fmla="*/ 0 w 48"/>
                  <a:gd name="T39" fmla="*/ 32 h 66"/>
                  <a:gd name="T40" fmla="*/ 0 w 48"/>
                  <a:gd name="T41" fmla="*/ 62 h 66"/>
                  <a:gd name="T42" fmla="*/ 5 w 48"/>
                  <a:gd name="T43" fmla="*/ 66 h 66"/>
                  <a:gd name="T44" fmla="*/ 43 w 48"/>
                  <a:gd name="T45" fmla="*/ 66 h 66"/>
                  <a:gd name="T46" fmla="*/ 48 w 48"/>
                  <a:gd name="T47" fmla="*/ 62 h 66"/>
                  <a:gd name="T48" fmla="*/ 48 w 48"/>
                  <a:gd name="T49" fmla="*/ 32 h 66"/>
                  <a:gd name="T50" fmla="*/ 44 w 48"/>
                  <a:gd name="T51" fmla="*/ 2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66">
                    <a:moveTo>
                      <a:pt x="15" y="11"/>
                    </a:moveTo>
                    <a:cubicBezTo>
                      <a:pt x="17" y="10"/>
                      <a:pt x="20" y="9"/>
                      <a:pt x="24" y="9"/>
                    </a:cubicBezTo>
                    <a:cubicBezTo>
                      <a:pt x="29" y="9"/>
                      <a:pt x="32" y="10"/>
                      <a:pt x="33" y="11"/>
                    </a:cubicBezTo>
                    <a:cubicBezTo>
                      <a:pt x="35" y="13"/>
                      <a:pt x="35" y="18"/>
                      <a:pt x="35" y="23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6"/>
                      <a:pt x="14" y="25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7"/>
                      <a:pt x="14" y="13"/>
                      <a:pt x="15" y="11"/>
                    </a:cubicBezTo>
                    <a:moveTo>
                      <a:pt x="44" y="28"/>
                    </a:moveTo>
                    <a:cubicBezTo>
                      <a:pt x="44" y="27"/>
                      <a:pt x="44" y="26"/>
                      <a:pt x="44" y="25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16"/>
                      <a:pt x="44" y="10"/>
                      <a:pt x="39" y="5"/>
                    </a:cubicBezTo>
                    <a:cubicBezTo>
                      <a:pt x="36" y="2"/>
                      <a:pt x="31" y="0"/>
                      <a:pt x="24" y="0"/>
                    </a:cubicBezTo>
                    <a:cubicBezTo>
                      <a:pt x="17" y="0"/>
                      <a:pt x="12" y="2"/>
                      <a:pt x="9" y="5"/>
                    </a:cubicBezTo>
                    <a:cubicBezTo>
                      <a:pt x="5" y="9"/>
                      <a:pt x="5" y="16"/>
                      <a:pt x="5" y="22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2" y="28"/>
                      <a:pt x="0" y="30"/>
                      <a:pt x="0" y="3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6" y="66"/>
                      <a:pt x="48" y="64"/>
                      <a:pt x="48" y="6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0"/>
                      <a:pt x="46" y="28"/>
                      <a:pt x="44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97774" y="4656636"/>
              <a:ext cx="430451" cy="1081861"/>
              <a:chOff x="4409404" y="1676776"/>
              <a:chExt cx="510347" cy="1282665"/>
            </a:xfrm>
          </p:grpSpPr>
          <p:sp>
            <p:nvSpPr>
              <p:cNvPr id="142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1676776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153733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4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630689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60572" y="4775528"/>
              <a:ext cx="988291" cy="824345"/>
              <a:chOff x="8395840" y="5569527"/>
              <a:chExt cx="988291" cy="824345"/>
            </a:xfrm>
          </p:grpSpPr>
          <p:cxnSp>
            <p:nvCxnSpPr>
              <p:cNvPr id="139" name="Straight Arrow Connector 138"/>
              <p:cNvCxnSpPr/>
              <p:nvPr/>
            </p:nvCxnSpPr>
            <p:spPr>
              <a:xfrm>
                <a:off x="8395840" y="5569527"/>
                <a:ext cx="988291" cy="12316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8395840" y="5692688"/>
                <a:ext cx="988291" cy="29889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8395840" y="5692688"/>
                <a:ext cx="988291" cy="701184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39339" y="4093984"/>
              <a:ext cx="576145" cy="712232"/>
              <a:chOff x="9944860" y="5187045"/>
              <a:chExt cx="576144" cy="712232"/>
            </a:xfrm>
          </p:grpSpPr>
          <p:sp>
            <p:nvSpPr>
              <p:cNvPr id="137" name="Freeform 6"/>
              <p:cNvSpPr>
                <a:spLocks noChangeAspect="1" noEditPoints="1"/>
              </p:cNvSpPr>
              <p:nvPr/>
            </p:nvSpPr>
            <p:spPr bwMode="black">
              <a:xfrm>
                <a:off x="10192459" y="5526355"/>
                <a:ext cx="328545" cy="332665"/>
              </a:xfrm>
              <a:custGeom>
                <a:avLst/>
                <a:gdLst>
                  <a:gd name="T0" fmla="*/ 84 w 84"/>
                  <a:gd name="T1" fmla="*/ 43 h 85"/>
                  <a:gd name="T2" fmla="*/ 0 w 84"/>
                  <a:gd name="T3" fmla="*/ 43 h 85"/>
                  <a:gd name="T4" fmla="*/ 76 w 84"/>
                  <a:gd name="T5" fmla="*/ 27 h 85"/>
                  <a:gd name="T6" fmla="*/ 65 w 84"/>
                  <a:gd name="T7" fmla="*/ 40 h 85"/>
                  <a:gd name="T8" fmla="*/ 76 w 84"/>
                  <a:gd name="T9" fmla="*/ 27 h 85"/>
                  <a:gd name="T10" fmla="*/ 45 w 84"/>
                  <a:gd name="T11" fmla="*/ 27 h 85"/>
                  <a:gd name="T12" fmla="*/ 62 w 84"/>
                  <a:gd name="T13" fmla="*/ 40 h 85"/>
                  <a:gd name="T14" fmla="*/ 40 w 84"/>
                  <a:gd name="T15" fmla="*/ 27 h 85"/>
                  <a:gd name="T16" fmla="*/ 21 w 84"/>
                  <a:gd name="T17" fmla="*/ 40 h 85"/>
                  <a:gd name="T18" fmla="*/ 40 w 84"/>
                  <a:gd name="T19" fmla="*/ 27 h 85"/>
                  <a:gd name="T20" fmla="*/ 8 w 84"/>
                  <a:gd name="T21" fmla="*/ 27 h 85"/>
                  <a:gd name="T22" fmla="*/ 19 w 84"/>
                  <a:gd name="T23" fmla="*/ 40 h 85"/>
                  <a:gd name="T24" fmla="*/ 10 w 84"/>
                  <a:gd name="T25" fmla="*/ 21 h 85"/>
                  <a:gd name="T26" fmla="*/ 30 w 84"/>
                  <a:gd name="T27" fmla="*/ 6 h 85"/>
                  <a:gd name="T28" fmla="*/ 25 w 84"/>
                  <a:gd name="T29" fmla="*/ 21 h 85"/>
                  <a:gd name="T30" fmla="*/ 40 w 84"/>
                  <a:gd name="T31" fmla="*/ 4 h 85"/>
                  <a:gd name="T32" fmla="*/ 45 w 84"/>
                  <a:gd name="T33" fmla="*/ 21 h 85"/>
                  <a:gd name="T34" fmla="*/ 45 w 84"/>
                  <a:gd name="T35" fmla="*/ 5 h 85"/>
                  <a:gd name="T36" fmla="*/ 62 w 84"/>
                  <a:gd name="T37" fmla="*/ 21 h 85"/>
                  <a:gd name="T38" fmla="*/ 54 w 84"/>
                  <a:gd name="T39" fmla="*/ 6 h 85"/>
                  <a:gd name="T40" fmla="*/ 80 w 84"/>
                  <a:gd name="T41" fmla="*/ 45 h 85"/>
                  <a:gd name="T42" fmla="*/ 63 w 84"/>
                  <a:gd name="T43" fmla="*/ 59 h 85"/>
                  <a:gd name="T44" fmla="*/ 80 w 84"/>
                  <a:gd name="T45" fmla="*/ 45 h 85"/>
                  <a:gd name="T46" fmla="*/ 45 w 84"/>
                  <a:gd name="T47" fmla="*/ 45 h 85"/>
                  <a:gd name="T48" fmla="*/ 61 w 84"/>
                  <a:gd name="T49" fmla="*/ 59 h 85"/>
                  <a:gd name="T50" fmla="*/ 40 w 84"/>
                  <a:gd name="T51" fmla="*/ 45 h 85"/>
                  <a:gd name="T52" fmla="*/ 23 w 84"/>
                  <a:gd name="T53" fmla="*/ 59 h 85"/>
                  <a:gd name="T54" fmla="*/ 40 w 84"/>
                  <a:gd name="T55" fmla="*/ 45 h 85"/>
                  <a:gd name="T56" fmla="*/ 4 w 84"/>
                  <a:gd name="T57" fmla="*/ 45 h 85"/>
                  <a:gd name="T58" fmla="*/ 21 w 84"/>
                  <a:gd name="T59" fmla="*/ 59 h 85"/>
                  <a:gd name="T60" fmla="*/ 45 w 84"/>
                  <a:gd name="T61" fmla="*/ 64 h 85"/>
                  <a:gd name="T62" fmla="*/ 59 w 84"/>
                  <a:gd name="T63" fmla="*/ 64 h 85"/>
                  <a:gd name="T64" fmla="*/ 40 w 84"/>
                  <a:gd name="T65" fmla="*/ 81 h 85"/>
                  <a:gd name="T66" fmla="*/ 25 w 84"/>
                  <a:gd name="T67" fmla="*/ 64 h 85"/>
                  <a:gd name="T68" fmla="*/ 73 w 84"/>
                  <a:gd name="T69" fmla="*/ 64 h 85"/>
                  <a:gd name="T70" fmla="*/ 54 w 84"/>
                  <a:gd name="T71" fmla="*/ 79 h 85"/>
                  <a:gd name="T72" fmla="*/ 22 w 84"/>
                  <a:gd name="T73" fmla="*/ 64 h 85"/>
                  <a:gd name="T74" fmla="*/ 30 w 84"/>
                  <a:gd name="T75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5">
                    <a:moveTo>
                      <a:pt x="42" y="0"/>
                    </a:moveTo>
                    <a:cubicBezTo>
                      <a:pt x="65" y="0"/>
                      <a:pt x="84" y="19"/>
                      <a:pt x="84" y="43"/>
                    </a:cubicBezTo>
                    <a:cubicBezTo>
                      <a:pt x="84" y="66"/>
                      <a:pt x="65" y="85"/>
                      <a:pt x="42" y="85"/>
                    </a:cubicBezTo>
                    <a:cubicBezTo>
                      <a:pt x="19" y="85"/>
                      <a:pt x="0" y="66"/>
                      <a:pt x="0" y="43"/>
                    </a:cubicBezTo>
                    <a:cubicBezTo>
                      <a:pt x="0" y="19"/>
                      <a:pt x="19" y="0"/>
                      <a:pt x="42" y="0"/>
                    </a:cubicBezTo>
                    <a:close/>
                    <a:moveTo>
                      <a:pt x="76" y="27"/>
                    </a:moveTo>
                    <a:cubicBezTo>
                      <a:pt x="63" y="27"/>
                      <a:pt x="63" y="27"/>
                      <a:pt x="63" y="27"/>
                    </a:cubicBezTo>
                    <a:cubicBezTo>
                      <a:pt x="64" y="31"/>
                      <a:pt x="65" y="35"/>
                      <a:pt x="65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35"/>
                      <a:pt x="78" y="31"/>
                      <a:pt x="76" y="27"/>
                    </a:cubicBezTo>
                    <a:close/>
                    <a:moveTo>
                      <a:pt x="61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35"/>
                      <a:pt x="62" y="31"/>
                      <a:pt x="61" y="27"/>
                    </a:cubicBezTo>
                    <a:close/>
                    <a:moveTo>
                      <a:pt x="40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31"/>
                      <a:pt x="22" y="35"/>
                      <a:pt x="21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27"/>
                      <a:pt x="40" y="27"/>
                      <a:pt x="40" y="27"/>
                    </a:cubicBezTo>
                    <a:close/>
                    <a:moveTo>
                      <a:pt x="21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6" y="31"/>
                      <a:pt x="5" y="35"/>
                      <a:pt x="4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35"/>
                      <a:pt x="20" y="31"/>
                      <a:pt x="21" y="27"/>
                    </a:cubicBezTo>
                    <a:close/>
                    <a:moveTo>
                      <a:pt x="10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15"/>
                      <a:pt x="27" y="10"/>
                      <a:pt x="30" y="6"/>
                    </a:cubicBezTo>
                    <a:cubicBezTo>
                      <a:pt x="22" y="9"/>
                      <a:pt x="15" y="14"/>
                      <a:pt x="10" y="21"/>
                    </a:cubicBezTo>
                    <a:close/>
                    <a:moveTo>
                      <a:pt x="25" y="21"/>
                    </a:move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3" y="6"/>
                      <a:pt x="28" y="12"/>
                      <a:pt x="25" y="21"/>
                    </a:cubicBezTo>
                    <a:close/>
                    <a:moveTo>
                      <a:pt x="45" y="21"/>
                    </a:move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12"/>
                      <a:pt x="51" y="6"/>
                      <a:pt x="45" y="5"/>
                    </a:cubicBezTo>
                    <a:cubicBezTo>
                      <a:pt x="45" y="21"/>
                      <a:pt x="45" y="21"/>
                      <a:pt x="45" y="21"/>
                    </a:cubicBezTo>
                    <a:close/>
                    <a:moveTo>
                      <a:pt x="62" y="21"/>
                    </a:moveTo>
                    <a:cubicBezTo>
                      <a:pt x="73" y="21"/>
                      <a:pt x="73" y="21"/>
                      <a:pt x="73" y="21"/>
                    </a:cubicBezTo>
                    <a:cubicBezTo>
                      <a:pt x="69" y="14"/>
                      <a:pt x="62" y="9"/>
                      <a:pt x="54" y="6"/>
                    </a:cubicBezTo>
                    <a:cubicBezTo>
                      <a:pt x="57" y="10"/>
                      <a:pt x="60" y="15"/>
                      <a:pt x="62" y="21"/>
                    </a:cubicBezTo>
                    <a:close/>
                    <a:moveTo>
                      <a:pt x="80" y="45"/>
                    </a:move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50"/>
                      <a:pt x="64" y="54"/>
                      <a:pt x="63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8" y="54"/>
                      <a:pt x="79" y="50"/>
                      <a:pt x="80" y="45"/>
                    </a:cubicBezTo>
                    <a:close/>
                    <a:moveTo>
                      <a:pt x="62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2" y="54"/>
                      <a:pt x="62" y="50"/>
                      <a:pt x="62" y="45"/>
                    </a:cubicBezTo>
                    <a:close/>
                    <a:moveTo>
                      <a:pt x="40" y="45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4"/>
                      <a:pt x="23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  <a:moveTo>
                      <a:pt x="19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5" y="50"/>
                      <a:pt x="6" y="54"/>
                      <a:pt x="8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0" y="54"/>
                      <a:pt x="19" y="50"/>
                      <a:pt x="19" y="45"/>
                    </a:cubicBezTo>
                    <a:close/>
                    <a:moveTo>
                      <a:pt x="45" y="64"/>
                    </a:moveTo>
                    <a:cubicBezTo>
                      <a:pt x="45" y="81"/>
                      <a:pt x="45" y="81"/>
                      <a:pt x="45" y="81"/>
                    </a:cubicBezTo>
                    <a:cubicBezTo>
                      <a:pt x="51" y="79"/>
                      <a:pt x="56" y="73"/>
                      <a:pt x="59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40" y="81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73"/>
                      <a:pt x="33" y="79"/>
                      <a:pt x="40" y="81"/>
                    </a:cubicBezTo>
                    <a:close/>
                    <a:moveTo>
                      <a:pt x="73" y="64"/>
                    </a:moveTo>
                    <a:cubicBezTo>
                      <a:pt x="62" y="64"/>
                      <a:pt x="62" y="64"/>
                      <a:pt x="62" y="64"/>
                    </a:cubicBezTo>
                    <a:cubicBezTo>
                      <a:pt x="60" y="70"/>
                      <a:pt x="57" y="75"/>
                      <a:pt x="54" y="79"/>
                    </a:cubicBezTo>
                    <a:cubicBezTo>
                      <a:pt x="62" y="76"/>
                      <a:pt x="69" y="71"/>
                      <a:pt x="73" y="64"/>
                    </a:cubicBezTo>
                    <a:close/>
                    <a:moveTo>
                      <a:pt x="22" y="64"/>
                    </a:moveTo>
                    <a:cubicBezTo>
                      <a:pt x="11" y="64"/>
                      <a:pt x="11" y="64"/>
                      <a:pt x="11" y="64"/>
                    </a:cubicBezTo>
                    <a:cubicBezTo>
                      <a:pt x="15" y="71"/>
                      <a:pt x="22" y="76"/>
                      <a:pt x="30" y="79"/>
                    </a:cubicBezTo>
                    <a:cubicBezTo>
                      <a:pt x="27" y="75"/>
                      <a:pt x="24" y="70"/>
                      <a:pt x="22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138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9944860" y="5187045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9652451" y="4109379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Group 11"/>
            <p:cNvGrpSpPr/>
            <p:nvPr/>
          </p:nvGrpSpPr>
          <p:grpSpPr>
            <a:xfrm>
              <a:off x="11160877" y="4068160"/>
              <a:ext cx="604285" cy="712232"/>
              <a:chOff x="4647795" y="6723311"/>
              <a:chExt cx="604285" cy="712232"/>
            </a:xfrm>
          </p:grpSpPr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EB1E4"/>
                  </a:clrFrom>
                  <a:clrTo>
                    <a:srgbClr val="4EB1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743" y="7037593"/>
                <a:ext cx="333337" cy="302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4647795" y="6723311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10894133" y="4075407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10744454" y="4727222"/>
              <a:ext cx="1201662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SQL Servers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76178" y="4737103"/>
              <a:ext cx="1081800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IIS Servers</a:t>
              </a:r>
            </a:p>
          </p:txBody>
        </p:sp>
        <p:grpSp>
          <p:nvGrpSpPr>
            <p:cNvPr id="16" name="Group 15"/>
            <p:cNvGrpSpPr/>
            <p:nvPr/>
          </p:nvGrpSpPr>
          <p:grpSpPr bwMode="black">
            <a:xfrm>
              <a:off x="8239084" y="4581584"/>
              <a:ext cx="830326" cy="640637"/>
              <a:chOff x="7010400" y="2133600"/>
              <a:chExt cx="1379538" cy="1065213"/>
            </a:xfrm>
            <a:solidFill>
              <a:schemeClr val="tx2"/>
            </a:solidFill>
          </p:grpSpPr>
          <p:sp>
            <p:nvSpPr>
              <p:cNvPr id="88" name="Freeform 161"/>
              <p:cNvSpPr>
                <a:spLocks/>
              </p:cNvSpPr>
              <p:nvPr/>
            </p:nvSpPr>
            <p:spPr bwMode="black">
              <a:xfrm>
                <a:off x="7189788" y="2416175"/>
                <a:ext cx="57150" cy="49213"/>
              </a:xfrm>
              <a:custGeom>
                <a:avLst/>
                <a:gdLst>
                  <a:gd name="T0" fmla="*/ 36 w 36"/>
                  <a:gd name="T1" fmla="*/ 15 h 31"/>
                  <a:gd name="T2" fmla="*/ 28 w 36"/>
                  <a:gd name="T3" fmla="*/ 0 h 31"/>
                  <a:gd name="T4" fmla="*/ 0 w 36"/>
                  <a:gd name="T5" fmla="*/ 16 h 31"/>
                  <a:gd name="T6" fmla="*/ 8 w 36"/>
                  <a:gd name="T7" fmla="*/ 31 h 31"/>
                  <a:gd name="T8" fmla="*/ 36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1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9" name="Freeform 162"/>
              <p:cNvSpPr>
                <a:spLocks/>
              </p:cNvSpPr>
              <p:nvPr/>
            </p:nvSpPr>
            <p:spPr bwMode="black">
              <a:xfrm>
                <a:off x="7539038" y="2225675"/>
                <a:ext cx="57150" cy="47625"/>
              </a:xfrm>
              <a:custGeom>
                <a:avLst/>
                <a:gdLst>
                  <a:gd name="T0" fmla="*/ 36 w 36"/>
                  <a:gd name="T1" fmla="*/ 14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4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0" name="Freeform 163"/>
              <p:cNvSpPr>
                <a:spLocks/>
              </p:cNvSpPr>
              <p:nvPr/>
            </p:nvSpPr>
            <p:spPr bwMode="black">
              <a:xfrm>
                <a:off x="7329488" y="23399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Freeform 164"/>
              <p:cNvSpPr>
                <a:spLocks/>
              </p:cNvSpPr>
              <p:nvPr/>
            </p:nvSpPr>
            <p:spPr bwMode="black">
              <a:xfrm>
                <a:off x="7399338" y="23018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" name="Freeform 165"/>
              <p:cNvSpPr>
                <a:spLocks/>
              </p:cNvSpPr>
              <p:nvPr/>
            </p:nvSpPr>
            <p:spPr bwMode="black">
              <a:xfrm>
                <a:off x="7469188" y="22637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Freeform 166"/>
              <p:cNvSpPr>
                <a:spLocks/>
              </p:cNvSpPr>
              <p:nvPr/>
            </p:nvSpPr>
            <p:spPr bwMode="black">
              <a:xfrm>
                <a:off x="7011988" y="2725738"/>
                <a:ext cx="31750" cy="52388"/>
              </a:xfrm>
              <a:custGeom>
                <a:avLst/>
                <a:gdLst>
                  <a:gd name="T0" fmla="*/ 40 w 41"/>
                  <a:gd name="T1" fmla="*/ 60 h 71"/>
                  <a:gd name="T2" fmla="*/ 36 w 41"/>
                  <a:gd name="T3" fmla="*/ 7 h 71"/>
                  <a:gd name="T4" fmla="*/ 35 w 41"/>
                  <a:gd name="T5" fmla="*/ 0 h 71"/>
                  <a:gd name="T6" fmla="*/ 0 w 41"/>
                  <a:gd name="T7" fmla="*/ 2 h 71"/>
                  <a:gd name="T8" fmla="*/ 0 w 41"/>
                  <a:gd name="T9" fmla="*/ 10 h 71"/>
                  <a:gd name="T10" fmla="*/ 5 w 41"/>
                  <a:gd name="T11" fmla="*/ 64 h 71"/>
                  <a:gd name="T12" fmla="*/ 6 w 41"/>
                  <a:gd name="T13" fmla="*/ 71 h 71"/>
                  <a:gd name="T14" fmla="*/ 41 w 41"/>
                  <a:gd name="T15" fmla="*/ 67 h 71"/>
                  <a:gd name="T16" fmla="*/ 40 w 41"/>
                  <a:gd name="T17" fmla="*/ 6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1">
                    <a:moveTo>
                      <a:pt x="40" y="60"/>
                    </a:moveTo>
                    <a:cubicBezTo>
                      <a:pt x="38" y="45"/>
                      <a:pt x="37" y="27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29"/>
                      <a:pt x="3" y="48"/>
                      <a:pt x="5" y="64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41" y="67"/>
                      <a:pt x="41" y="67"/>
                      <a:pt x="41" y="67"/>
                    </a:cubicBezTo>
                    <a:lnTo>
                      <a:pt x="40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4" name="Freeform 167"/>
              <p:cNvSpPr>
                <a:spLocks/>
              </p:cNvSpPr>
              <p:nvPr/>
            </p:nvSpPr>
            <p:spPr bwMode="black">
              <a:xfrm>
                <a:off x="7116763" y="2451100"/>
                <a:ext cx="57150" cy="31750"/>
              </a:xfrm>
              <a:custGeom>
                <a:avLst/>
                <a:gdLst>
                  <a:gd name="T0" fmla="*/ 51 w 77"/>
                  <a:gd name="T1" fmla="*/ 44 h 44"/>
                  <a:gd name="T2" fmla="*/ 70 w 77"/>
                  <a:gd name="T3" fmla="*/ 41 h 44"/>
                  <a:gd name="T4" fmla="*/ 77 w 77"/>
                  <a:gd name="T5" fmla="*/ 39 h 44"/>
                  <a:gd name="T6" fmla="*/ 67 w 77"/>
                  <a:gd name="T7" fmla="*/ 5 h 44"/>
                  <a:gd name="T8" fmla="*/ 60 w 77"/>
                  <a:gd name="T9" fmla="*/ 8 h 44"/>
                  <a:gd name="T10" fmla="*/ 18 w 77"/>
                  <a:gd name="T11" fmla="*/ 2 h 44"/>
                  <a:gd name="T12" fmla="*/ 11 w 77"/>
                  <a:gd name="T13" fmla="*/ 0 h 44"/>
                  <a:gd name="T14" fmla="*/ 0 w 77"/>
                  <a:gd name="T15" fmla="*/ 33 h 44"/>
                  <a:gd name="T16" fmla="*/ 7 w 77"/>
                  <a:gd name="T17" fmla="*/ 36 h 44"/>
                  <a:gd name="T18" fmla="*/ 51 w 77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44">
                    <a:moveTo>
                      <a:pt x="51" y="44"/>
                    </a:moveTo>
                    <a:cubicBezTo>
                      <a:pt x="58" y="44"/>
                      <a:pt x="64" y="43"/>
                      <a:pt x="70" y="41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10"/>
                      <a:pt x="38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5" y="41"/>
                      <a:pt x="39" y="44"/>
                      <a:pt x="5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Freeform 168"/>
              <p:cNvSpPr>
                <a:spLocks/>
              </p:cNvSpPr>
              <p:nvPr/>
            </p:nvSpPr>
            <p:spPr bwMode="black">
              <a:xfrm>
                <a:off x="7010400" y="2646363"/>
                <a:ext cx="26988" cy="52388"/>
              </a:xfrm>
              <a:custGeom>
                <a:avLst/>
                <a:gdLst>
                  <a:gd name="T0" fmla="*/ 36 w 36"/>
                  <a:gd name="T1" fmla="*/ 61 h 70"/>
                  <a:gd name="T2" fmla="*/ 35 w 36"/>
                  <a:gd name="T3" fmla="*/ 22 h 70"/>
                  <a:gd name="T4" fmla="*/ 35 w 36"/>
                  <a:gd name="T5" fmla="*/ 8 h 70"/>
                  <a:gd name="T6" fmla="*/ 35 w 36"/>
                  <a:gd name="T7" fmla="*/ 1 h 70"/>
                  <a:gd name="T8" fmla="*/ 0 w 36"/>
                  <a:gd name="T9" fmla="*/ 0 h 70"/>
                  <a:gd name="T10" fmla="*/ 0 w 36"/>
                  <a:gd name="T11" fmla="*/ 8 h 70"/>
                  <a:gd name="T12" fmla="*/ 0 w 36"/>
                  <a:gd name="T13" fmla="*/ 22 h 70"/>
                  <a:gd name="T14" fmla="*/ 1 w 36"/>
                  <a:gd name="T15" fmla="*/ 62 h 70"/>
                  <a:gd name="T16" fmla="*/ 1 w 36"/>
                  <a:gd name="T17" fmla="*/ 70 h 70"/>
                  <a:gd name="T18" fmla="*/ 36 w 36"/>
                  <a:gd name="T19" fmla="*/ 68 h 70"/>
                  <a:gd name="T20" fmla="*/ 36 w 36"/>
                  <a:gd name="T21" fmla="*/ 6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36" y="61"/>
                    </a:moveTo>
                    <a:cubicBezTo>
                      <a:pt x="35" y="47"/>
                      <a:pt x="35" y="34"/>
                      <a:pt x="35" y="22"/>
                    </a:cubicBezTo>
                    <a:cubicBezTo>
                      <a:pt x="35" y="17"/>
                      <a:pt x="35" y="13"/>
                      <a:pt x="35" y="8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7"/>
                      <a:pt x="0" y="22"/>
                    </a:cubicBezTo>
                    <a:cubicBezTo>
                      <a:pt x="0" y="34"/>
                      <a:pt x="0" y="48"/>
                      <a:pt x="1" y="62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36" y="68"/>
                      <a:pt x="36" y="68"/>
                      <a:pt x="36" y="68"/>
                    </a:cubicBezTo>
                    <a:lnTo>
                      <a:pt x="3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6" name="Freeform 169"/>
              <p:cNvSpPr>
                <a:spLocks/>
              </p:cNvSpPr>
              <p:nvPr/>
            </p:nvSpPr>
            <p:spPr bwMode="black">
              <a:xfrm>
                <a:off x="7608888" y="21875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Freeform 170"/>
              <p:cNvSpPr>
                <a:spLocks/>
              </p:cNvSpPr>
              <p:nvPr/>
            </p:nvSpPr>
            <p:spPr bwMode="black">
              <a:xfrm>
                <a:off x="7011988" y="2566988"/>
                <a:ext cx="34925" cy="53975"/>
              </a:xfrm>
              <a:custGeom>
                <a:avLst/>
                <a:gdLst>
                  <a:gd name="T0" fmla="*/ 36 w 46"/>
                  <a:gd name="T1" fmla="*/ 64 h 72"/>
                  <a:gd name="T2" fmla="*/ 37 w 46"/>
                  <a:gd name="T3" fmla="*/ 61 h 72"/>
                  <a:gd name="T4" fmla="*/ 46 w 46"/>
                  <a:gd name="T5" fmla="*/ 21 h 72"/>
                  <a:gd name="T6" fmla="*/ 46 w 46"/>
                  <a:gd name="T7" fmla="*/ 7 h 72"/>
                  <a:gd name="T8" fmla="*/ 45 w 46"/>
                  <a:gd name="T9" fmla="*/ 0 h 72"/>
                  <a:gd name="T10" fmla="*/ 10 w 46"/>
                  <a:gd name="T11" fmla="*/ 2 h 72"/>
                  <a:gd name="T12" fmla="*/ 11 w 46"/>
                  <a:gd name="T13" fmla="*/ 10 h 72"/>
                  <a:gd name="T14" fmla="*/ 11 w 46"/>
                  <a:gd name="T15" fmla="*/ 21 h 72"/>
                  <a:gd name="T16" fmla="*/ 8 w 46"/>
                  <a:gd name="T17" fmla="*/ 42 h 72"/>
                  <a:gd name="T18" fmla="*/ 2 w 46"/>
                  <a:gd name="T19" fmla="*/ 56 h 72"/>
                  <a:gd name="T20" fmla="*/ 0 w 46"/>
                  <a:gd name="T21" fmla="*/ 63 h 72"/>
                  <a:gd name="T22" fmla="*/ 34 w 46"/>
                  <a:gd name="T23" fmla="*/ 72 h 72"/>
                  <a:gd name="T24" fmla="*/ 36 w 46"/>
                  <a:gd name="T25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72">
                    <a:moveTo>
                      <a:pt x="36" y="64"/>
                    </a:moveTo>
                    <a:cubicBezTo>
                      <a:pt x="37" y="62"/>
                      <a:pt x="37" y="61"/>
                      <a:pt x="37" y="61"/>
                    </a:cubicBezTo>
                    <a:cubicBezTo>
                      <a:pt x="43" y="51"/>
                      <a:pt x="46" y="38"/>
                      <a:pt x="46" y="21"/>
                    </a:cubicBezTo>
                    <a:cubicBezTo>
                      <a:pt x="46" y="17"/>
                      <a:pt x="46" y="12"/>
                      <a:pt x="46" y="7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4"/>
                      <a:pt x="11" y="17"/>
                      <a:pt x="11" y="21"/>
                    </a:cubicBezTo>
                    <a:cubicBezTo>
                      <a:pt x="11" y="35"/>
                      <a:pt x="9" y="40"/>
                      <a:pt x="8" y="42"/>
                    </a:cubicBezTo>
                    <a:cubicBezTo>
                      <a:pt x="5" y="46"/>
                      <a:pt x="3" y="50"/>
                      <a:pt x="2" y="5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4" y="72"/>
                      <a:pt x="34" y="72"/>
                      <a:pt x="34" y="72"/>
                    </a:cubicBezTo>
                    <a:lnTo>
                      <a:pt x="3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8" name="Freeform 171"/>
              <p:cNvSpPr>
                <a:spLocks/>
              </p:cNvSpPr>
              <p:nvPr/>
            </p:nvSpPr>
            <p:spPr bwMode="black">
              <a:xfrm>
                <a:off x="7011988" y="2484438"/>
                <a:ext cx="34925" cy="57150"/>
              </a:xfrm>
              <a:custGeom>
                <a:avLst/>
                <a:gdLst>
                  <a:gd name="T0" fmla="*/ 5 w 46"/>
                  <a:gd name="T1" fmla="*/ 76 h 76"/>
                  <a:gd name="T2" fmla="*/ 39 w 46"/>
                  <a:gd name="T3" fmla="*/ 70 h 76"/>
                  <a:gd name="T4" fmla="*/ 38 w 46"/>
                  <a:gd name="T5" fmla="*/ 63 h 76"/>
                  <a:gd name="T6" fmla="*/ 36 w 46"/>
                  <a:gd name="T7" fmla="*/ 46 h 76"/>
                  <a:gd name="T8" fmla="*/ 43 w 46"/>
                  <a:gd name="T9" fmla="*/ 21 h 76"/>
                  <a:gd name="T10" fmla="*/ 46 w 46"/>
                  <a:gd name="T11" fmla="*/ 14 h 76"/>
                  <a:gd name="T12" fmla="*/ 13 w 46"/>
                  <a:gd name="T13" fmla="*/ 0 h 76"/>
                  <a:gd name="T14" fmla="*/ 11 w 46"/>
                  <a:gd name="T15" fmla="*/ 7 h 76"/>
                  <a:gd name="T16" fmla="*/ 0 w 46"/>
                  <a:gd name="T17" fmla="*/ 46 h 76"/>
                  <a:gd name="T18" fmla="*/ 3 w 46"/>
                  <a:gd name="T19" fmla="*/ 69 h 76"/>
                  <a:gd name="T20" fmla="*/ 5 w 4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6">
                    <a:moveTo>
                      <a:pt x="5" y="76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7" y="58"/>
                      <a:pt x="36" y="49"/>
                      <a:pt x="36" y="46"/>
                    </a:cubicBezTo>
                    <a:cubicBezTo>
                      <a:pt x="36" y="43"/>
                      <a:pt x="37" y="35"/>
                      <a:pt x="43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8"/>
                      <a:pt x="0" y="34"/>
                      <a:pt x="0" y="46"/>
                    </a:cubicBezTo>
                    <a:cubicBezTo>
                      <a:pt x="0" y="51"/>
                      <a:pt x="1" y="58"/>
                      <a:pt x="3" y="69"/>
                    </a:cubicBezTo>
                    <a:lnTo>
                      <a:pt x="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Freeform 172"/>
              <p:cNvSpPr>
                <a:spLocks/>
              </p:cNvSpPr>
              <p:nvPr/>
            </p:nvSpPr>
            <p:spPr bwMode="black">
              <a:xfrm>
                <a:off x="8045450" y="2289175"/>
                <a:ext cx="58738" cy="47625"/>
              </a:xfrm>
              <a:custGeom>
                <a:avLst/>
                <a:gdLst>
                  <a:gd name="T0" fmla="*/ 53 w 77"/>
                  <a:gd name="T1" fmla="*/ 61 h 64"/>
                  <a:gd name="T2" fmla="*/ 60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6 w 77"/>
                  <a:gd name="T15" fmla="*/ 35 h 64"/>
                  <a:gd name="T16" fmla="*/ 53 w 77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3" y="61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4" y="21"/>
                      <a:pt x="39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4" y="45"/>
                      <a:pt x="39" y="53"/>
                      <a:pt x="53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Freeform 173"/>
              <p:cNvSpPr>
                <a:spLocks/>
              </p:cNvSpPr>
              <p:nvPr/>
            </p:nvSpPr>
            <p:spPr bwMode="black">
              <a:xfrm>
                <a:off x="8251825" y="2411413"/>
                <a:ext cx="58738" cy="50800"/>
              </a:xfrm>
              <a:custGeom>
                <a:avLst/>
                <a:gdLst>
                  <a:gd name="T0" fmla="*/ 51 w 77"/>
                  <a:gd name="T1" fmla="*/ 63 h 67"/>
                  <a:gd name="T2" fmla="*/ 57 w 77"/>
                  <a:gd name="T3" fmla="*/ 67 h 67"/>
                  <a:gd name="T4" fmla="*/ 77 w 77"/>
                  <a:gd name="T5" fmla="*/ 38 h 67"/>
                  <a:gd name="T6" fmla="*/ 71 w 77"/>
                  <a:gd name="T7" fmla="*/ 34 h 67"/>
                  <a:gd name="T8" fmla="*/ 26 w 77"/>
                  <a:gd name="T9" fmla="*/ 4 h 67"/>
                  <a:gd name="T10" fmla="*/ 19 w 77"/>
                  <a:gd name="T11" fmla="*/ 0 h 67"/>
                  <a:gd name="T12" fmla="*/ 0 w 77"/>
                  <a:gd name="T13" fmla="*/ 29 h 67"/>
                  <a:gd name="T14" fmla="*/ 7 w 77"/>
                  <a:gd name="T15" fmla="*/ 33 h 67"/>
                  <a:gd name="T16" fmla="*/ 51 w 77"/>
                  <a:gd name="T17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7">
                    <a:moveTo>
                      <a:pt x="51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58" y="25"/>
                      <a:pt x="42" y="15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23" y="44"/>
                      <a:pt x="38" y="54"/>
                      <a:pt x="5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Freeform 174"/>
              <p:cNvSpPr>
                <a:spLocks/>
              </p:cNvSpPr>
              <p:nvPr/>
            </p:nvSpPr>
            <p:spPr bwMode="black">
              <a:xfrm>
                <a:off x="8185150" y="2368550"/>
                <a:ext cx="57150" cy="49213"/>
              </a:xfrm>
              <a:custGeom>
                <a:avLst/>
                <a:gdLst>
                  <a:gd name="T0" fmla="*/ 52 w 77"/>
                  <a:gd name="T1" fmla="*/ 62 h 66"/>
                  <a:gd name="T2" fmla="*/ 58 w 77"/>
                  <a:gd name="T3" fmla="*/ 66 h 66"/>
                  <a:gd name="T4" fmla="*/ 77 w 77"/>
                  <a:gd name="T5" fmla="*/ 36 h 66"/>
                  <a:gd name="T6" fmla="*/ 70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6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8" y="66"/>
                      <a:pt x="58" y="66"/>
                      <a:pt x="58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56" y="23"/>
                      <a:pt x="41" y="14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3" y="44"/>
                      <a:pt x="38" y="53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Freeform 175"/>
              <p:cNvSpPr>
                <a:spLocks/>
              </p:cNvSpPr>
              <p:nvPr/>
            </p:nvSpPr>
            <p:spPr bwMode="black">
              <a:xfrm>
                <a:off x="8356600" y="2528888"/>
                <a:ext cx="33338" cy="55563"/>
              </a:xfrm>
              <a:custGeom>
                <a:avLst/>
                <a:gdLst>
                  <a:gd name="T0" fmla="*/ 2 w 44"/>
                  <a:gd name="T1" fmla="*/ 15 h 73"/>
                  <a:gd name="T2" fmla="*/ 9 w 44"/>
                  <a:gd name="T3" fmla="*/ 65 h 73"/>
                  <a:gd name="T4" fmla="*/ 9 w 44"/>
                  <a:gd name="T5" fmla="*/ 73 h 73"/>
                  <a:gd name="T6" fmla="*/ 44 w 44"/>
                  <a:gd name="T7" fmla="*/ 70 h 73"/>
                  <a:gd name="T8" fmla="*/ 44 w 44"/>
                  <a:gd name="T9" fmla="*/ 62 h 73"/>
                  <a:gd name="T10" fmla="*/ 36 w 44"/>
                  <a:gd name="T11" fmla="*/ 7 h 73"/>
                  <a:gd name="T12" fmla="*/ 35 w 44"/>
                  <a:gd name="T13" fmla="*/ 0 h 73"/>
                  <a:gd name="T14" fmla="*/ 0 w 44"/>
                  <a:gd name="T15" fmla="*/ 7 h 73"/>
                  <a:gd name="T16" fmla="*/ 2 w 44"/>
                  <a:gd name="T17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" y="15"/>
                    </a:moveTo>
                    <a:cubicBezTo>
                      <a:pt x="5" y="29"/>
                      <a:pt x="7" y="46"/>
                      <a:pt x="9" y="65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2" y="42"/>
                      <a:pt x="39" y="24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Freeform 176"/>
              <p:cNvSpPr>
                <a:spLocks/>
              </p:cNvSpPr>
              <p:nvPr/>
            </p:nvSpPr>
            <p:spPr bwMode="black">
              <a:xfrm>
                <a:off x="8316913" y="2457450"/>
                <a:ext cx="55563" cy="52388"/>
              </a:xfrm>
              <a:custGeom>
                <a:avLst/>
                <a:gdLst>
                  <a:gd name="T0" fmla="*/ 38 w 73"/>
                  <a:gd name="T1" fmla="*/ 65 h 71"/>
                  <a:gd name="T2" fmla="*/ 42 w 73"/>
                  <a:gd name="T3" fmla="*/ 71 h 71"/>
                  <a:gd name="T4" fmla="*/ 73 w 73"/>
                  <a:gd name="T5" fmla="*/ 55 h 71"/>
                  <a:gd name="T6" fmla="*/ 69 w 73"/>
                  <a:gd name="T7" fmla="*/ 48 h 71"/>
                  <a:gd name="T8" fmla="*/ 28 w 73"/>
                  <a:gd name="T9" fmla="*/ 5 h 71"/>
                  <a:gd name="T10" fmla="*/ 22 w 73"/>
                  <a:gd name="T11" fmla="*/ 0 h 71"/>
                  <a:gd name="T12" fmla="*/ 0 w 73"/>
                  <a:gd name="T13" fmla="*/ 28 h 71"/>
                  <a:gd name="T14" fmla="*/ 6 w 73"/>
                  <a:gd name="T15" fmla="*/ 33 h 71"/>
                  <a:gd name="T16" fmla="*/ 38 w 73"/>
                  <a:gd name="T17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1">
                    <a:moveTo>
                      <a:pt x="38" y="65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3" y="36"/>
                      <a:pt x="50" y="23"/>
                      <a:pt x="28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30" y="52"/>
                      <a:pt x="37" y="62"/>
                      <a:pt x="38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Freeform 177"/>
              <p:cNvSpPr>
                <a:spLocks/>
              </p:cNvSpPr>
              <p:nvPr/>
            </p:nvSpPr>
            <p:spPr bwMode="black">
              <a:xfrm>
                <a:off x="8115300" y="2328863"/>
                <a:ext cx="58738" cy="47625"/>
              </a:xfrm>
              <a:custGeom>
                <a:avLst/>
                <a:gdLst>
                  <a:gd name="T0" fmla="*/ 52 w 77"/>
                  <a:gd name="T1" fmla="*/ 60 h 64"/>
                  <a:gd name="T2" fmla="*/ 59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4 w 77"/>
                  <a:gd name="T9" fmla="*/ 3 h 64"/>
                  <a:gd name="T10" fmla="*/ 17 w 77"/>
                  <a:gd name="T11" fmla="*/ 0 h 64"/>
                  <a:gd name="T12" fmla="*/ 0 w 77"/>
                  <a:gd name="T13" fmla="*/ 30 h 64"/>
                  <a:gd name="T14" fmla="*/ 6 w 77"/>
                  <a:gd name="T15" fmla="*/ 34 h 64"/>
                  <a:gd name="T16" fmla="*/ 52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2" y="60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5" y="22"/>
                      <a:pt x="40" y="13"/>
                      <a:pt x="24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2" y="43"/>
                      <a:pt x="38" y="52"/>
                      <a:pt x="5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5" name="Freeform 178"/>
              <p:cNvSpPr>
                <a:spLocks/>
              </p:cNvSpPr>
              <p:nvPr/>
            </p:nvSpPr>
            <p:spPr bwMode="black">
              <a:xfrm>
                <a:off x="7821613" y="2162175"/>
                <a:ext cx="58738" cy="49213"/>
              </a:xfrm>
              <a:custGeom>
                <a:avLst/>
                <a:gdLst>
                  <a:gd name="T0" fmla="*/ 52 w 77"/>
                  <a:gd name="T1" fmla="*/ 62 h 66"/>
                  <a:gd name="T2" fmla="*/ 59 w 77"/>
                  <a:gd name="T3" fmla="*/ 66 h 66"/>
                  <a:gd name="T4" fmla="*/ 77 w 77"/>
                  <a:gd name="T5" fmla="*/ 36 h 66"/>
                  <a:gd name="T6" fmla="*/ 71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7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54" y="21"/>
                      <a:pt x="39" y="12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2"/>
                      <a:pt x="36" y="51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6" name="Freeform 179"/>
              <p:cNvSpPr>
                <a:spLocks/>
              </p:cNvSpPr>
              <p:nvPr/>
            </p:nvSpPr>
            <p:spPr bwMode="black">
              <a:xfrm>
                <a:off x="7754938" y="2133600"/>
                <a:ext cx="53975" cy="39688"/>
              </a:xfrm>
              <a:custGeom>
                <a:avLst/>
                <a:gdLst>
                  <a:gd name="T0" fmla="*/ 10 w 73"/>
                  <a:gd name="T1" fmla="*/ 35 h 52"/>
                  <a:gd name="T2" fmla="*/ 15 w 73"/>
                  <a:gd name="T3" fmla="*/ 35 h 52"/>
                  <a:gd name="T4" fmla="*/ 51 w 73"/>
                  <a:gd name="T5" fmla="*/ 48 h 52"/>
                  <a:gd name="T6" fmla="*/ 58 w 73"/>
                  <a:gd name="T7" fmla="*/ 52 h 52"/>
                  <a:gd name="T8" fmla="*/ 73 w 73"/>
                  <a:gd name="T9" fmla="*/ 20 h 52"/>
                  <a:gd name="T10" fmla="*/ 66 w 73"/>
                  <a:gd name="T11" fmla="*/ 17 h 52"/>
                  <a:gd name="T12" fmla="*/ 19 w 73"/>
                  <a:gd name="T13" fmla="*/ 0 h 52"/>
                  <a:gd name="T14" fmla="*/ 10 w 73"/>
                  <a:gd name="T15" fmla="*/ 0 h 52"/>
                  <a:gd name="T16" fmla="*/ 10 w 73"/>
                  <a:gd name="T17" fmla="*/ 0 h 52"/>
                  <a:gd name="T18" fmla="*/ 0 w 73"/>
                  <a:gd name="T19" fmla="*/ 0 h 52"/>
                  <a:gd name="T20" fmla="*/ 1 w 73"/>
                  <a:gd name="T21" fmla="*/ 35 h 52"/>
                  <a:gd name="T22" fmla="*/ 10 w 73"/>
                  <a:gd name="T23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52">
                    <a:moveTo>
                      <a:pt x="10" y="35"/>
                    </a:moveTo>
                    <a:cubicBezTo>
                      <a:pt x="11" y="35"/>
                      <a:pt x="13" y="35"/>
                      <a:pt x="15" y="35"/>
                    </a:cubicBezTo>
                    <a:cubicBezTo>
                      <a:pt x="19" y="36"/>
                      <a:pt x="30" y="38"/>
                      <a:pt x="51" y="48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46" y="7"/>
                      <a:pt x="31" y="2"/>
                      <a:pt x="19" y="0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7" name="Freeform 180"/>
              <p:cNvSpPr>
                <a:spLocks/>
              </p:cNvSpPr>
              <p:nvPr/>
            </p:nvSpPr>
            <p:spPr bwMode="black">
              <a:xfrm>
                <a:off x="7677150" y="2144713"/>
                <a:ext cx="57150" cy="49213"/>
              </a:xfrm>
              <a:custGeom>
                <a:avLst/>
                <a:gdLst>
                  <a:gd name="T0" fmla="*/ 27 w 76"/>
                  <a:gd name="T1" fmla="*/ 61 h 66"/>
                  <a:gd name="T2" fmla="*/ 69 w 76"/>
                  <a:gd name="T3" fmla="*/ 35 h 66"/>
                  <a:gd name="T4" fmla="*/ 76 w 76"/>
                  <a:gd name="T5" fmla="*/ 31 h 66"/>
                  <a:gd name="T6" fmla="*/ 60 w 76"/>
                  <a:gd name="T7" fmla="*/ 0 h 66"/>
                  <a:gd name="T8" fmla="*/ 53 w 76"/>
                  <a:gd name="T9" fmla="*/ 3 h 66"/>
                  <a:gd name="T10" fmla="*/ 6 w 76"/>
                  <a:gd name="T11" fmla="*/ 33 h 66"/>
                  <a:gd name="T12" fmla="*/ 0 w 76"/>
                  <a:gd name="T13" fmla="*/ 38 h 66"/>
                  <a:gd name="T14" fmla="*/ 21 w 76"/>
                  <a:gd name="T15" fmla="*/ 66 h 66"/>
                  <a:gd name="T16" fmla="*/ 27 w 76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6">
                    <a:moveTo>
                      <a:pt x="27" y="61"/>
                    </a:moveTo>
                    <a:cubicBezTo>
                      <a:pt x="37" y="54"/>
                      <a:pt x="52" y="43"/>
                      <a:pt x="69" y="35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34" y="13"/>
                      <a:pt x="17" y="25"/>
                      <a:pt x="6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1" y="66"/>
                      <a:pt x="21" y="66"/>
                      <a:pt x="21" y="66"/>
                    </a:cubicBezTo>
                    <a:lnTo>
                      <a:pt x="27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8" name="Freeform 181"/>
              <p:cNvSpPr>
                <a:spLocks/>
              </p:cNvSpPr>
              <p:nvPr/>
            </p:nvSpPr>
            <p:spPr bwMode="black">
              <a:xfrm>
                <a:off x="7026275" y="2797175"/>
                <a:ext cx="57150" cy="49213"/>
              </a:xfrm>
              <a:custGeom>
                <a:avLst/>
                <a:gdLst>
                  <a:gd name="T0" fmla="*/ 31 w 76"/>
                  <a:gd name="T1" fmla="*/ 5 h 67"/>
                  <a:gd name="T2" fmla="*/ 26 w 76"/>
                  <a:gd name="T3" fmla="*/ 0 h 67"/>
                  <a:gd name="T4" fmla="*/ 0 w 76"/>
                  <a:gd name="T5" fmla="*/ 23 h 67"/>
                  <a:gd name="T6" fmla="*/ 5 w 76"/>
                  <a:gd name="T7" fmla="*/ 29 h 67"/>
                  <a:gd name="T8" fmla="*/ 53 w 76"/>
                  <a:gd name="T9" fmla="*/ 64 h 67"/>
                  <a:gd name="T10" fmla="*/ 59 w 76"/>
                  <a:gd name="T11" fmla="*/ 67 h 67"/>
                  <a:gd name="T12" fmla="*/ 76 w 76"/>
                  <a:gd name="T13" fmla="*/ 36 h 67"/>
                  <a:gd name="T14" fmla="*/ 69 w 76"/>
                  <a:gd name="T15" fmla="*/ 33 h 67"/>
                  <a:gd name="T16" fmla="*/ 31 w 76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7">
                    <a:moveTo>
                      <a:pt x="31" y="5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8" y="43"/>
                      <a:pt x="38" y="56"/>
                      <a:pt x="53" y="64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52" y="23"/>
                      <a:pt x="38" y="14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Freeform 182"/>
              <p:cNvSpPr>
                <a:spLocks/>
              </p:cNvSpPr>
              <p:nvPr/>
            </p:nvSpPr>
            <p:spPr bwMode="black">
              <a:xfrm>
                <a:off x="7975600" y="2251075"/>
                <a:ext cx="57150" cy="47625"/>
              </a:xfrm>
              <a:custGeom>
                <a:avLst/>
                <a:gdLst>
                  <a:gd name="T0" fmla="*/ 54 w 77"/>
                  <a:gd name="T1" fmla="*/ 60 h 64"/>
                  <a:gd name="T2" fmla="*/ 60 w 77"/>
                  <a:gd name="T3" fmla="*/ 64 h 64"/>
                  <a:gd name="T4" fmla="*/ 77 w 77"/>
                  <a:gd name="T5" fmla="*/ 33 h 64"/>
                  <a:gd name="T6" fmla="*/ 71 w 77"/>
                  <a:gd name="T7" fmla="*/ 29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7 w 77"/>
                  <a:gd name="T15" fmla="*/ 35 h 64"/>
                  <a:gd name="T16" fmla="*/ 54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4" y="60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4" y="20"/>
                      <a:pt x="38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3"/>
                      <a:pt x="37" y="51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Freeform 183"/>
              <p:cNvSpPr>
                <a:spLocks/>
              </p:cNvSpPr>
              <p:nvPr/>
            </p:nvSpPr>
            <p:spPr bwMode="black">
              <a:xfrm>
                <a:off x="7889875" y="2203450"/>
                <a:ext cx="73025" cy="57150"/>
              </a:xfrm>
              <a:custGeom>
                <a:avLst/>
                <a:gdLst>
                  <a:gd name="T0" fmla="*/ 21 w 97"/>
                  <a:gd name="T1" fmla="*/ 44 h 76"/>
                  <a:gd name="T2" fmla="*/ 26 w 97"/>
                  <a:gd name="T3" fmla="*/ 47 h 76"/>
                  <a:gd name="T4" fmla="*/ 27 w 97"/>
                  <a:gd name="T5" fmla="*/ 48 h 76"/>
                  <a:gd name="T6" fmla="*/ 74 w 97"/>
                  <a:gd name="T7" fmla="*/ 73 h 76"/>
                  <a:gd name="T8" fmla="*/ 80 w 97"/>
                  <a:gd name="T9" fmla="*/ 76 h 76"/>
                  <a:gd name="T10" fmla="*/ 97 w 97"/>
                  <a:gd name="T11" fmla="*/ 45 h 76"/>
                  <a:gd name="T12" fmla="*/ 90 w 97"/>
                  <a:gd name="T13" fmla="*/ 41 h 76"/>
                  <a:gd name="T14" fmla="*/ 44 w 97"/>
                  <a:gd name="T15" fmla="*/ 17 h 76"/>
                  <a:gd name="T16" fmla="*/ 44 w 97"/>
                  <a:gd name="T17" fmla="*/ 17 h 76"/>
                  <a:gd name="T18" fmla="*/ 25 w 97"/>
                  <a:gd name="T19" fmla="*/ 5 h 76"/>
                  <a:gd name="T20" fmla="*/ 19 w 97"/>
                  <a:gd name="T21" fmla="*/ 0 h 76"/>
                  <a:gd name="T22" fmla="*/ 0 w 97"/>
                  <a:gd name="T23" fmla="*/ 30 h 76"/>
                  <a:gd name="T24" fmla="*/ 6 w 97"/>
                  <a:gd name="T25" fmla="*/ 34 h 76"/>
                  <a:gd name="T26" fmla="*/ 21 w 97"/>
                  <a:gd name="T2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76">
                    <a:moveTo>
                      <a:pt x="21" y="44"/>
                    </a:moveTo>
                    <a:cubicBezTo>
                      <a:pt x="24" y="46"/>
                      <a:pt x="26" y="47"/>
                      <a:pt x="26" y="47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9" y="49"/>
                      <a:pt x="46" y="58"/>
                      <a:pt x="74" y="73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60" y="26"/>
                      <a:pt x="49" y="20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37" y="12"/>
                      <a:pt x="25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8"/>
                      <a:pt x="18" y="42"/>
                      <a:pt x="2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Freeform 184"/>
              <p:cNvSpPr>
                <a:spLocks/>
              </p:cNvSpPr>
              <p:nvPr/>
            </p:nvSpPr>
            <p:spPr bwMode="black">
              <a:xfrm>
                <a:off x="7259638" y="23780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Freeform 185"/>
              <p:cNvSpPr>
                <a:spLocks/>
              </p:cNvSpPr>
              <p:nvPr/>
            </p:nvSpPr>
            <p:spPr bwMode="black">
              <a:xfrm>
                <a:off x="8091488" y="2879725"/>
                <a:ext cx="57150" cy="47625"/>
              </a:xfrm>
              <a:custGeom>
                <a:avLst/>
                <a:gdLst>
                  <a:gd name="T0" fmla="*/ 0 w 36"/>
                  <a:gd name="T1" fmla="*/ 16 h 30"/>
                  <a:gd name="T2" fmla="*/ 8 w 36"/>
                  <a:gd name="T3" fmla="*/ 30 h 30"/>
                  <a:gd name="T4" fmla="*/ 36 w 36"/>
                  <a:gd name="T5" fmla="*/ 14 h 30"/>
                  <a:gd name="T6" fmla="*/ 28 w 36"/>
                  <a:gd name="T7" fmla="*/ 0 h 30"/>
                  <a:gd name="T8" fmla="*/ 0 w 36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0" y="16"/>
                    </a:moveTo>
                    <a:lnTo>
                      <a:pt x="8" y="30"/>
                    </a:lnTo>
                    <a:lnTo>
                      <a:pt x="36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Freeform 186"/>
              <p:cNvSpPr>
                <a:spLocks/>
              </p:cNvSpPr>
              <p:nvPr/>
            </p:nvSpPr>
            <p:spPr bwMode="black">
              <a:xfrm>
                <a:off x="7953375" y="2960688"/>
                <a:ext cx="57150" cy="49213"/>
              </a:xfrm>
              <a:custGeom>
                <a:avLst/>
                <a:gdLst>
                  <a:gd name="T0" fmla="*/ 52 w 77"/>
                  <a:gd name="T1" fmla="*/ 4 h 66"/>
                  <a:gd name="T2" fmla="*/ 6 w 77"/>
                  <a:gd name="T3" fmla="*/ 32 h 66"/>
                  <a:gd name="T4" fmla="*/ 0 w 77"/>
                  <a:gd name="T5" fmla="*/ 36 h 66"/>
                  <a:gd name="T6" fmla="*/ 18 w 77"/>
                  <a:gd name="T7" fmla="*/ 66 h 66"/>
                  <a:gd name="T8" fmla="*/ 24 w 77"/>
                  <a:gd name="T9" fmla="*/ 62 h 66"/>
                  <a:gd name="T10" fmla="*/ 70 w 77"/>
                  <a:gd name="T11" fmla="*/ 34 h 66"/>
                  <a:gd name="T12" fmla="*/ 77 w 77"/>
                  <a:gd name="T13" fmla="*/ 31 h 66"/>
                  <a:gd name="T14" fmla="*/ 59 w 77"/>
                  <a:gd name="T15" fmla="*/ 0 h 66"/>
                  <a:gd name="T16" fmla="*/ 52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4"/>
                    </a:moveTo>
                    <a:cubicBezTo>
                      <a:pt x="35" y="14"/>
                      <a:pt x="20" y="23"/>
                      <a:pt x="6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Freeform 187"/>
              <p:cNvSpPr>
                <a:spLocks/>
              </p:cNvSpPr>
              <p:nvPr/>
            </p:nvSpPr>
            <p:spPr bwMode="black">
              <a:xfrm>
                <a:off x="8021638" y="2919413"/>
                <a:ext cx="58738" cy="49213"/>
              </a:xfrm>
              <a:custGeom>
                <a:avLst/>
                <a:gdLst>
                  <a:gd name="T0" fmla="*/ 52 w 77"/>
                  <a:gd name="T1" fmla="*/ 4 h 65"/>
                  <a:gd name="T2" fmla="*/ 6 w 77"/>
                  <a:gd name="T3" fmla="*/ 31 h 65"/>
                  <a:gd name="T4" fmla="*/ 0 w 77"/>
                  <a:gd name="T5" fmla="*/ 35 h 65"/>
                  <a:gd name="T6" fmla="*/ 17 w 77"/>
                  <a:gd name="T7" fmla="*/ 65 h 65"/>
                  <a:gd name="T8" fmla="*/ 24 w 77"/>
                  <a:gd name="T9" fmla="*/ 61 h 65"/>
                  <a:gd name="T10" fmla="*/ 70 w 77"/>
                  <a:gd name="T11" fmla="*/ 34 h 65"/>
                  <a:gd name="T12" fmla="*/ 77 w 77"/>
                  <a:gd name="T13" fmla="*/ 31 h 65"/>
                  <a:gd name="T14" fmla="*/ 59 w 77"/>
                  <a:gd name="T15" fmla="*/ 0 h 65"/>
                  <a:gd name="T16" fmla="*/ 52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52" y="4"/>
                    </a:moveTo>
                    <a:cubicBezTo>
                      <a:pt x="37" y="13"/>
                      <a:pt x="21" y="22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39" y="52"/>
                      <a:pt x="55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Freeform 188"/>
              <p:cNvSpPr>
                <a:spLocks/>
              </p:cNvSpPr>
              <p:nvPr/>
            </p:nvSpPr>
            <p:spPr bwMode="black">
              <a:xfrm>
                <a:off x="7821613" y="3046413"/>
                <a:ext cx="53975" cy="53975"/>
              </a:xfrm>
              <a:custGeom>
                <a:avLst/>
                <a:gdLst>
                  <a:gd name="T0" fmla="*/ 45 w 72"/>
                  <a:gd name="T1" fmla="*/ 5 h 72"/>
                  <a:gd name="T2" fmla="*/ 10 w 72"/>
                  <a:gd name="T3" fmla="*/ 38 h 72"/>
                  <a:gd name="T4" fmla="*/ 4 w 72"/>
                  <a:gd name="T5" fmla="*/ 48 h 72"/>
                  <a:gd name="T6" fmla="*/ 0 w 72"/>
                  <a:gd name="T7" fmla="*/ 54 h 72"/>
                  <a:gd name="T8" fmla="*/ 30 w 72"/>
                  <a:gd name="T9" fmla="*/ 72 h 72"/>
                  <a:gd name="T10" fmla="*/ 34 w 72"/>
                  <a:gd name="T11" fmla="*/ 66 h 72"/>
                  <a:gd name="T12" fmla="*/ 39 w 72"/>
                  <a:gd name="T13" fmla="*/ 57 h 72"/>
                  <a:gd name="T14" fmla="*/ 66 w 72"/>
                  <a:gd name="T15" fmla="*/ 33 h 72"/>
                  <a:gd name="T16" fmla="*/ 72 w 72"/>
                  <a:gd name="T17" fmla="*/ 28 h 72"/>
                  <a:gd name="T18" fmla="*/ 51 w 72"/>
                  <a:gd name="T19" fmla="*/ 0 h 72"/>
                  <a:gd name="T20" fmla="*/ 45 w 72"/>
                  <a:gd name="T21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2">
                    <a:moveTo>
                      <a:pt x="45" y="5"/>
                    </a:moveTo>
                    <a:cubicBezTo>
                      <a:pt x="26" y="19"/>
                      <a:pt x="15" y="29"/>
                      <a:pt x="10" y="38"/>
                    </a:cubicBezTo>
                    <a:cubicBezTo>
                      <a:pt x="8" y="41"/>
                      <a:pt x="6" y="44"/>
                      <a:pt x="4" y="4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6" y="63"/>
                      <a:pt x="37" y="60"/>
                      <a:pt x="39" y="57"/>
                    </a:cubicBezTo>
                    <a:cubicBezTo>
                      <a:pt x="40" y="55"/>
                      <a:pt x="45" y="49"/>
                      <a:pt x="66" y="3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6" name="Freeform 189"/>
              <p:cNvSpPr>
                <a:spLocks/>
              </p:cNvSpPr>
              <p:nvPr/>
            </p:nvSpPr>
            <p:spPr bwMode="black">
              <a:xfrm>
                <a:off x="7885113" y="3001963"/>
                <a:ext cx="57150" cy="49213"/>
              </a:xfrm>
              <a:custGeom>
                <a:avLst/>
                <a:gdLst>
                  <a:gd name="T0" fmla="*/ 51 w 77"/>
                  <a:gd name="T1" fmla="*/ 4 h 66"/>
                  <a:gd name="T2" fmla="*/ 6 w 77"/>
                  <a:gd name="T3" fmla="*/ 33 h 66"/>
                  <a:gd name="T4" fmla="*/ 0 w 77"/>
                  <a:gd name="T5" fmla="*/ 37 h 66"/>
                  <a:gd name="T6" fmla="*/ 19 w 77"/>
                  <a:gd name="T7" fmla="*/ 66 h 66"/>
                  <a:gd name="T8" fmla="*/ 25 w 77"/>
                  <a:gd name="T9" fmla="*/ 62 h 66"/>
                  <a:gd name="T10" fmla="*/ 70 w 77"/>
                  <a:gd name="T11" fmla="*/ 34 h 66"/>
                  <a:gd name="T12" fmla="*/ 77 w 77"/>
                  <a:gd name="T13" fmla="*/ 30 h 66"/>
                  <a:gd name="T14" fmla="*/ 58 w 77"/>
                  <a:gd name="T15" fmla="*/ 0 h 66"/>
                  <a:gd name="T16" fmla="*/ 51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1" y="4"/>
                    </a:moveTo>
                    <a:cubicBezTo>
                      <a:pt x="35" y="14"/>
                      <a:pt x="19" y="24"/>
                      <a:pt x="6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7" name="Freeform 190"/>
              <p:cNvSpPr>
                <a:spLocks/>
              </p:cNvSpPr>
              <p:nvPr/>
            </p:nvSpPr>
            <p:spPr bwMode="black">
              <a:xfrm>
                <a:off x="8159750" y="2840038"/>
                <a:ext cx="58738" cy="47625"/>
              </a:xfrm>
              <a:custGeom>
                <a:avLst/>
                <a:gdLst>
                  <a:gd name="T0" fmla="*/ 0 w 37"/>
                  <a:gd name="T1" fmla="*/ 16 h 30"/>
                  <a:gd name="T2" fmla="*/ 9 w 37"/>
                  <a:gd name="T3" fmla="*/ 30 h 30"/>
                  <a:gd name="T4" fmla="*/ 37 w 37"/>
                  <a:gd name="T5" fmla="*/ 14 h 30"/>
                  <a:gd name="T6" fmla="*/ 28 w 37"/>
                  <a:gd name="T7" fmla="*/ 0 h 30"/>
                  <a:gd name="T8" fmla="*/ 0 w 37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0" y="16"/>
                    </a:moveTo>
                    <a:lnTo>
                      <a:pt x="9" y="30"/>
                    </a:lnTo>
                    <a:lnTo>
                      <a:pt x="37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8" name="Freeform 191"/>
              <p:cNvSpPr>
                <a:spLocks/>
              </p:cNvSpPr>
              <p:nvPr/>
            </p:nvSpPr>
            <p:spPr bwMode="black">
              <a:xfrm>
                <a:off x="7038975" y="2435225"/>
                <a:ext cx="58738" cy="39688"/>
              </a:xfrm>
              <a:custGeom>
                <a:avLst/>
                <a:gdLst>
                  <a:gd name="T0" fmla="*/ 27 w 77"/>
                  <a:gd name="T1" fmla="*/ 5 h 53"/>
                  <a:gd name="T2" fmla="*/ 5 w 77"/>
                  <a:gd name="T3" fmla="*/ 24 h 53"/>
                  <a:gd name="T4" fmla="*/ 0 w 77"/>
                  <a:gd name="T5" fmla="*/ 30 h 53"/>
                  <a:gd name="T6" fmla="*/ 26 w 77"/>
                  <a:gd name="T7" fmla="*/ 53 h 53"/>
                  <a:gd name="T8" fmla="*/ 31 w 77"/>
                  <a:gd name="T9" fmla="*/ 47 h 53"/>
                  <a:gd name="T10" fmla="*/ 43 w 77"/>
                  <a:gd name="T11" fmla="*/ 37 h 53"/>
                  <a:gd name="T12" fmla="*/ 61 w 77"/>
                  <a:gd name="T13" fmla="*/ 39 h 53"/>
                  <a:gd name="T14" fmla="*/ 68 w 77"/>
                  <a:gd name="T15" fmla="*/ 41 h 53"/>
                  <a:gd name="T16" fmla="*/ 77 w 77"/>
                  <a:gd name="T17" fmla="*/ 8 h 53"/>
                  <a:gd name="T18" fmla="*/ 70 w 77"/>
                  <a:gd name="T19" fmla="*/ 6 h 53"/>
                  <a:gd name="T20" fmla="*/ 27 w 77"/>
                  <a:gd name="T21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53">
                    <a:moveTo>
                      <a:pt x="27" y="5"/>
                    </a:moveTo>
                    <a:cubicBezTo>
                      <a:pt x="20" y="9"/>
                      <a:pt x="12" y="15"/>
                      <a:pt x="5" y="2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5" y="42"/>
                      <a:pt x="40" y="39"/>
                      <a:pt x="43" y="37"/>
                    </a:cubicBezTo>
                    <a:cubicBezTo>
                      <a:pt x="43" y="37"/>
                      <a:pt x="46" y="35"/>
                      <a:pt x="61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51" y="0"/>
                      <a:pt x="38" y="0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9" name="Freeform 192"/>
              <p:cNvSpPr>
                <a:spLocks/>
              </p:cNvSpPr>
              <p:nvPr/>
            </p:nvSpPr>
            <p:spPr bwMode="black">
              <a:xfrm>
                <a:off x="8348663" y="2689225"/>
                <a:ext cx="36513" cy="55563"/>
              </a:xfrm>
              <a:custGeom>
                <a:avLst/>
                <a:gdLst>
                  <a:gd name="T0" fmla="*/ 13 w 49"/>
                  <a:gd name="T1" fmla="*/ 7 h 75"/>
                  <a:gd name="T2" fmla="*/ 2 w 49"/>
                  <a:gd name="T3" fmla="*/ 57 h 75"/>
                  <a:gd name="T4" fmla="*/ 0 w 49"/>
                  <a:gd name="T5" fmla="*/ 64 h 75"/>
                  <a:gd name="T6" fmla="*/ 34 w 49"/>
                  <a:gd name="T7" fmla="*/ 75 h 75"/>
                  <a:gd name="T8" fmla="*/ 36 w 49"/>
                  <a:gd name="T9" fmla="*/ 67 h 75"/>
                  <a:gd name="T10" fmla="*/ 48 w 49"/>
                  <a:gd name="T11" fmla="*/ 13 h 75"/>
                  <a:gd name="T12" fmla="*/ 49 w 49"/>
                  <a:gd name="T13" fmla="*/ 5 h 75"/>
                  <a:gd name="T14" fmla="*/ 15 w 49"/>
                  <a:gd name="T15" fmla="*/ 0 h 75"/>
                  <a:gd name="T16" fmla="*/ 13 w 49"/>
                  <a:gd name="T1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75">
                    <a:moveTo>
                      <a:pt x="13" y="7"/>
                    </a:moveTo>
                    <a:cubicBezTo>
                      <a:pt x="10" y="26"/>
                      <a:pt x="7" y="43"/>
                      <a:pt x="2" y="5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52"/>
                      <a:pt x="45" y="34"/>
                      <a:pt x="48" y="1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0" name="Freeform 193"/>
              <p:cNvSpPr>
                <a:spLocks/>
              </p:cNvSpPr>
              <p:nvPr/>
            </p:nvSpPr>
            <p:spPr bwMode="black">
              <a:xfrm>
                <a:off x="8362950" y="2611438"/>
                <a:ext cx="26988" cy="52388"/>
              </a:xfrm>
              <a:custGeom>
                <a:avLst/>
                <a:gdLst>
                  <a:gd name="T0" fmla="*/ 2 w 38"/>
                  <a:gd name="T1" fmla="*/ 0 h 70"/>
                  <a:gd name="T2" fmla="*/ 2 w 38"/>
                  <a:gd name="T3" fmla="*/ 8 h 70"/>
                  <a:gd name="T4" fmla="*/ 0 w 38"/>
                  <a:gd name="T5" fmla="*/ 60 h 70"/>
                  <a:gd name="T6" fmla="*/ 0 w 38"/>
                  <a:gd name="T7" fmla="*/ 67 h 70"/>
                  <a:gd name="T8" fmla="*/ 35 w 38"/>
                  <a:gd name="T9" fmla="*/ 70 h 70"/>
                  <a:gd name="T10" fmla="*/ 35 w 38"/>
                  <a:gd name="T11" fmla="*/ 62 h 70"/>
                  <a:gd name="T12" fmla="*/ 38 w 38"/>
                  <a:gd name="T13" fmla="*/ 8 h 70"/>
                  <a:gd name="T14" fmla="*/ 38 w 38"/>
                  <a:gd name="T15" fmla="*/ 0 h 70"/>
                  <a:gd name="T16" fmla="*/ 2 w 38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0">
                    <a:moveTo>
                      <a:pt x="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25"/>
                      <a:pt x="2" y="43"/>
                      <a:pt x="0" y="6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7" y="44"/>
                      <a:pt x="38" y="26"/>
                      <a:pt x="38" y="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1" name="Freeform 194"/>
              <p:cNvSpPr>
                <a:spLocks/>
              </p:cNvSpPr>
              <p:nvPr/>
            </p:nvSpPr>
            <p:spPr bwMode="black">
              <a:xfrm>
                <a:off x="7783513" y="3113088"/>
                <a:ext cx="47625" cy="57150"/>
              </a:xfrm>
              <a:custGeom>
                <a:avLst/>
                <a:gdLst>
                  <a:gd name="T0" fmla="*/ 32 w 63"/>
                  <a:gd name="T1" fmla="*/ 0 h 76"/>
                  <a:gd name="T2" fmla="*/ 29 w 63"/>
                  <a:gd name="T3" fmla="*/ 7 h 76"/>
                  <a:gd name="T4" fmla="*/ 5 w 63"/>
                  <a:gd name="T5" fmla="*/ 50 h 76"/>
                  <a:gd name="T6" fmla="*/ 0 w 63"/>
                  <a:gd name="T7" fmla="*/ 57 h 76"/>
                  <a:gd name="T8" fmla="*/ 30 w 63"/>
                  <a:gd name="T9" fmla="*/ 76 h 76"/>
                  <a:gd name="T10" fmla="*/ 34 w 63"/>
                  <a:gd name="T11" fmla="*/ 70 h 76"/>
                  <a:gd name="T12" fmla="*/ 60 w 63"/>
                  <a:gd name="T13" fmla="*/ 22 h 76"/>
                  <a:gd name="T14" fmla="*/ 63 w 63"/>
                  <a:gd name="T15" fmla="*/ 16 h 76"/>
                  <a:gd name="T16" fmla="*/ 49 w 63"/>
                  <a:gd name="T17" fmla="*/ 7 h 76"/>
                  <a:gd name="T18" fmla="*/ 32 w 63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6">
                    <a:moveTo>
                      <a:pt x="32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0" y="23"/>
                      <a:pt x="13" y="38"/>
                      <a:pt x="5" y="5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43" y="56"/>
                      <a:pt x="51" y="40"/>
                      <a:pt x="60" y="22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49" y="7"/>
                      <a:pt x="49" y="7"/>
                      <a:pt x="49" y="7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2" name="Freeform 195"/>
              <p:cNvSpPr>
                <a:spLocks/>
              </p:cNvSpPr>
              <p:nvPr/>
            </p:nvSpPr>
            <p:spPr bwMode="black">
              <a:xfrm>
                <a:off x="8229600" y="2798763"/>
                <a:ext cx="57150" cy="49213"/>
              </a:xfrm>
              <a:custGeom>
                <a:avLst/>
                <a:gdLst>
                  <a:gd name="T0" fmla="*/ 52 w 76"/>
                  <a:gd name="T1" fmla="*/ 3 h 65"/>
                  <a:gd name="T2" fmla="*/ 6 w 76"/>
                  <a:gd name="T3" fmla="*/ 31 h 65"/>
                  <a:gd name="T4" fmla="*/ 0 w 76"/>
                  <a:gd name="T5" fmla="*/ 35 h 65"/>
                  <a:gd name="T6" fmla="*/ 17 w 76"/>
                  <a:gd name="T7" fmla="*/ 65 h 65"/>
                  <a:gd name="T8" fmla="*/ 24 w 76"/>
                  <a:gd name="T9" fmla="*/ 61 h 65"/>
                  <a:gd name="T10" fmla="*/ 70 w 76"/>
                  <a:gd name="T11" fmla="*/ 33 h 65"/>
                  <a:gd name="T12" fmla="*/ 76 w 76"/>
                  <a:gd name="T13" fmla="*/ 30 h 65"/>
                  <a:gd name="T14" fmla="*/ 58 w 76"/>
                  <a:gd name="T15" fmla="*/ 0 h 65"/>
                  <a:gd name="T16" fmla="*/ 52 w 76"/>
                  <a:gd name="T17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5">
                    <a:moveTo>
                      <a:pt x="52" y="3"/>
                    </a:moveTo>
                    <a:cubicBezTo>
                      <a:pt x="38" y="12"/>
                      <a:pt x="22" y="21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41" y="51"/>
                      <a:pt x="56" y="42"/>
                      <a:pt x="70" y="33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" name="Freeform 196"/>
              <p:cNvSpPr>
                <a:spLocks/>
              </p:cNvSpPr>
              <p:nvPr/>
            </p:nvSpPr>
            <p:spPr bwMode="black">
              <a:xfrm>
                <a:off x="8297863" y="2754313"/>
                <a:ext cx="57150" cy="50800"/>
              </a:xfrm>
              <a:custGeom>
                <a:avLst/>
                <a:gdLst>
                  <a:gd name="T0" fmla="*/ 49 w 77"/>
                  <a:gd name="T1" fmla="*/ 5 h 68"/>
                  <a:gd name="T2" fmla="*/ 7 w 77"/>
                  <a:gd name="T3" fmla="*/ 34 h 68"/>
                  <a:gd name="T4" fmla="*/ 0 w 77"/>
                  <a:gd name="T5" fmla="*/ 39 h 68"/>
                  <a:gd name="T6" fmla="*/ 19 w 77"/>
                  <a:gd name="T7" fmla="*/ 68 h 68"/>
                  <a:gd name="T8" fmla="*/ 26 w 77"/>
                  <a:gd name="T9" fmla="*/ 64 h 68"/>
                  <a:gd name="T10" fmla="*/ 71 w 77"/>
                  <a:gd name="T11" fmla="*/ 33 h 68"/>
                  <a:gd name="T12" fmla="*/ 77 w 77"/>
                  <a:gd name="T13" fmla="*/ 28 h 68"/>
                  <a:gd name="T14" fmla="*/ 55 w 77"/>
                  <a:gd name="T15" fmla="*/ 0 h 68"/>
                  <a:gd name="T16" fmla="*/ 49 w 77"/>
                  <a:gd name="T1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9" y="5"/>
                    </a:moveTo>
                    <a:cubicBezTo>
                      <a:pt x="40" y="12"/>
                      <a:pt x="26" y="22"/>
                      <a:pt x="7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46" y="51"/>
                      <a:pt x="61" y="41"/>
                      <a:pt x="71" y="33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4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4" name="Freeform 197"/>
              <p:cNvSpPr>
                <a:spLocks/>
              </p:cNvSpPr>
              <p:nvPr/>
            </p:nvSpPr>
            <p:spPr bwMode="black">
              <a:xfrm>
                <a:off x="7313613" y="2935288"/>
                <a:ext cx="57150" cy="49213"/>
              </a:xfrm>
              <a:custGeom>
                <a:avLst/>
                <a:gdLst>
                  <a:gd name="T0" fmla="*/ 24 w 77"/>
                  <a:gd name="T1" fmla="*/ 4 h 65"/>
                  <a:gd name="T2" fmla="*/ 18 w 77"/>
                  <a:gd name="T3" fmla="*/ 0 h 65"/>
                  <a:gd name="T4" fmla="*/ 0 w 77"/>
                  <a:gd name="T5" fmla="*/ 30 h 65"/>
                  <a:gd name="T6" fmla="*/ 7 w 77"/>
                  <a:gd name="T7" fmla="*/ 34 h 65"/>
                  <a:gd name="T8" fmla="*/ 53 w 77"/>
                  <a:gd name="T9" fmla="*/ 61 h 65"/>
                  <a:gd name="T10" fmla="*/ 59 w 77"/>
                  <a:gd name="T11" fmla="*/ 65 h 65"/>
                  <a:gd name="T12" fmla="*/ 77 w 77"/>
                  <a:gd name="T13" fmla="*/ 34 h 65"/>
                  <a:gd name="T14" fmla="*/ 71 w 77"/>
                  <a:gd name="T15" fmla="*/ 31 h 65"/>
                  <a:gd name="T16" fmla="*/ 24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24" y="4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43"/>
                      <a:pt x="37" y="52"/>
                      <a:pt x="53" y="61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55" y="22"/>
                      <a:pt x="40" y="13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5" name="Freeform 198"/>
              <p:cNvSpPr>
                <a:spLocks/>
              </p:cNvSpPr>
              <p:nvPr/>
            </p:nvSpPr>
            <p:spPr bwMode="black">
              <a:xfrm>
                <a:off x="7381875" y="2974975"/>
                <a:ext cx="57150" cy="49213"/>
              </a:xfrm>
              <a:custGeom>
                <a:avLst/>
                <a:gdLst>
                  <a:gd name="T0" fmla="*/ 0 w 36"/>
                  <a:gd name="T1" fmla="*/ 15 h 31"/>
                  <a:gd name="T2" fmla="*/ 28 w 36"/>
                  <a:gd name="T3" fmla="*/ 31 h 31"/>
                  <a:gd name="T4" fmla="*/ 36 w 36"/>
                  <a:gd name="T5" fmla="*/ 17 h 31"/>
                  <a:gd name="T6" fmla="*/ 8 w 36"/>
                  <a:gd name="T7" fmla="*/ 0 h 31"/>
                  <a:gd name="T8" fmla="*/ 0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0" y="15"/>
                    </a:moveTo>
                    <a:lnTo>
                      <a:pt x="28" y="31"/>
                    </a:lnTo>
                    <a:lnTo>
                      <a:pt x="36" y="17"/>
                    </a:lnTo>
                    <a:lnTo>
                      <a:pt x="8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Freeform 199"/>
              <p:cNvSpPr>
                <a:spLocks/>
              </p:cNvSpPr>
              <p:nvPr/>
            </p:nvSpPr>
            <p:spPr bwMode="black">
              <a:xfrm>
                <a:off x="7243763" y="2895600"/>
                <a:ext cx="58738" cy="47625"/>
              </a:xfrm>
              <a:custGeom>
                <a:avLst/>
                <a:gdLst>
                  <a:gd name="T0" fmla="*/ 24 w 77"/>
                  <a:gd name="T1" fmla="*/ 4 h 64"/>
                  <a:gd name="T2" fmla="*/ 17 w 77"/>
                  <a:gd name="T3" fmla="*/ 0 h 64"/>
                  <a:gd name="T4" fmla="*/ 0 w 77"/>
                  <a:gd name="T5" fmla="*/ 31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1" y="42"/>
                      <a:pt x="36" y="51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3" y="20"/>
                      <a:pt x="38" y="12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Freeform 200"/>
              <p:cNvSpPr>
                <a:spLocks/>
              </p:cNvSpPr>
              <p:nvPr/>
            </p:nvSpPr>
            <p:spPr bwMode="black">
              <a:xfrm>
                <a:off x="7173913" y="2857500"/>
                <a:ext cx="57150" cy="47625"/>
              </a:xfrm>
              <a:custGeom>
                <a:avLst/>
                <a:gdLst>
                  <a:gd name="T0" fmla="*/ 23 w 77"/>
                  <a:gd name="T1" fmla="*/ 3 h 63"/>
                  <a:gd name="T2" fmla="*/ 16 w 77"/>
                  <a:gd name="T3" fmla="*/ 0 h 63"/>
                  <a:gd name="T4" fmla="*/ 0 w 77"/>
                  <a:gd name="T5" fmla="*/ 31 h 63"/>
                  <a:gd name="T6" fmla="*/ 7 w 77"/>
                  <a:gd name="T7" fmla="*/ 35 h 63"/>
                  <a:gd name="T8" fmla="*/ 54 w 77"/>
                  <a:gd name="T9" fmla="*/ 59 h 63"/>
                  <a:gd name="T10" fmla="*/ 60 w 77"/>
                  <a:gd name="T11" fmla="*/ 63 h 63"/>
                  <a:gd name="T12" fmla="*/ 77 w 77"/>
                  <a:gd name="T13" fmla="*/ 32 h 63"/>
                  <a:gd name="T14" fmla="*/ 71 w 77"/>
                  <a:gd name="T15" fmla="*/ 29 h 63"/>
                  <a:gd name="T16" fmla="*/ 23 w 77"/>
                  <a:gd name="T17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3">
                    <a:moveTo>
                      <a:pt x="23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1"/>
                      <a:pt x="36" y="50"/>
                      <a:pt x="54" y="59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2" y="18"/>
                      <a:pt x="36" y="1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Freeform 201"/>
              <p:cNvSpPr>
                <a:spLocks/>
              </p:cNvSpPr>
              <p:nvPr/>
            </p:nvSpPr>
            <p:spPr bwMode="black">
              <a:xfrm>
                <a:off x="7099300" y="2835275"/>
                <a:ext cx="57150" cy="34925"/>
              </a:xfrm>
              <a:custGeom>
                <a:avLst/>
                <a:gdLst>
                  <a:gd name="T0" fmla="*/ 60 w 76"/>
                  <a:gd name="T1" fmla="*/ 10 h 47"/>
                  <a:gd name="T2" fmla="*/ 58 w 76"/>
                  <a:gd name="T3" fmla="*/ 10 h 47"/>
                  <a:gd name="T4" fmla="*/ 18 w 76"/>
                  <a:gd name="T5" fmla="*/ 2 h 47"/>
                  <a:gd name="T6" fmla="*/ 11 w 76"/>
                  <a:gd name="T7" fmla="*/ 0 h 47"/>
                  <a:gd name="T8" fmla="*/ 0 w 76"/>
                  <a:gd name="T9" fmla="*/ 33 h 47"/>
                  <a:gd name="T10" fmla="*/ 7 w 76"/>
                  <a:gd name="T11" fmla="*/ 35 h 47"/>
                  <a:gd name="T12" fmla="*/ 55 w 76"/>
                  <a:gd name="T13" fmla="*/ 45 h 47"/>
                  <a:gd name="T14" fmla="*/ 60 w 76"/>
                  <a:gd name="T15" fmla="*/ 45 h 47"/>
                  <a:gd name="T16" fmla="*/ 61 w 76"/>
                  <a:gd name="T17" fmla="*/ 45 h 47"/>
                  <a:gd name="T18" fmla="*/ 68 w 76"/>
                  <a:gd name="T19" fmla="*/ 47 h 47"/>
                  <a:gd name="T20" fmla="*/ 76 w 76"/>
                  <a:gd name="T21" fmla="*/ 13 h 47"/>
                  <a:gd name="T22" fmla="*/ 69 w 76"/>
                  <a:gd name="T23" fmla="*/ 11 h 47"/>
                  <a:gd name="T24" fmla="*/ 60 w 76"/>
                  <a:gd name="T25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7">
                    <a:moveTo>
                      <a:pt x="60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49" y="11"/>
                      <a:pt x="35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0"/>
                      <a:pt x="39" y="45"/>
                      <a:pt x="55" y="45"/>
                    </a:cubicBezTo>
                    <a:cubicBezTo>
                      <a:pt x="57" y="45"/>
                      <a:pt x="59" y="45"/>
                      <a:pt x="60" y="45"/>
                    </a:cubicBezTo>
                    <a:cubicBezTo>
                      <a:pt x="60" y="45"/>
                      <a:pt x="61" y="45"/>
                      <a:pt x="61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6" y="10"/>
                      <a:pt x="63" y="10"/>
                      <a:pt x="6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Freeform 202"/>
              <p:cNvSpPr>
                <a:spLocks/>
              </p:cNvSpPr>
              <p:nvPr/>
            </p:nvSpPr>
            <p:spPr bwMode="black">
              <a:xfrm>
                <a:off x="7721600" y="3168650"/>
                <a:ext cx="55563" cy="30163"/>
              </a:xfrm>
              <a:custGeom>
                <a:avLst/>
                <a:gdLst>
                  <a:gd name="T0" fmla="*/ 57 w 74"/>
                  <a:gd name="T1" fmla="*/ 3 h 40"/>
                  <a:gd name="T2" fmla="*/ 53 w 74"/>
                  <a:gd name="T3" fmla="*/ 4 h 40"/>
                  <a:gd name="T4" fmla="*/ 11 w 74"/>
                  <a:gd name="T5" fmla="*/ 4 h 40"/>
                  <a:gd name="T6" fmla="*/ 3 w 74"/>
                  <a:gd name="T7" fmla="*/ 3 h 40"/>
                  <a:gd name="T8" fmla="*/ 0 w 74"/>
                  <a:gd name="T9" fmla="*/ 38 h 40"/>
                  <a:gd name="T10" fmla="*/ 7 w 74"/>
                  <a:gd name="T11" fmla="*/ 39 h 40"/>
                  <a:gd name="T12" fmla="*/ 32 w 74"/>
                  <a:gd name="T13" fmla="*/ 40 h 40"/>
                  <a:gd name="T14" fmla="*/ 60 w 74"/>
                  <a:gd name="T15" fmla="*/ 38 h 40"/>
                  <a:gd name="T16" fmla="*/ 67 w 74"/>
                  <a:gd name="T17" fmla="*/ 36 h 40"/>
                  <a:gd name="T18" fmla="*/ 74 w 74"/>
                  <a:gd name="T19" fmla="*/ 34 h 40"/>
                  <a:gd name="T20" fmla="*/ 64 w 74"/>
                  <a:gd name="T21" fmla="*/ 0 h 40"/>
                  <a:gd name="T22" fmla="*/ 57 w 74"/>
                  <a:gd name="T23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40">
                    <a:moveTo>
                      <a:pt x="57" y="3"/>
                    </a:moveTo>
                    <a:cubicBezTo>
                      <a:pt x="56" y="3"/>
                      <a:pt x="55" y="3"/>
                      <a:pt x="53" y="4"/>
                    </a:cubicBezTo>
                    <a:cubicBezTo>
                      <a:pt x="43" y="5"/>
                      <a:pt x="28" y="6"/>
                      <a:pt x="1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6" y="40"/>
                      <a:pt x="25" y="40"/>
                      <a:pt x="32" y="40"/>
                    </a:cubicBezTo>
                    <a:cubicBezTo>
                      <a:pt x="43" y="40"/>
                      <a:pt x="52" y="40"/>
                      <a:pt x="60" y="38"/>
                    </a:cubicBezTo>
                    <a:cubicBezTo>
                      <a:pt x="62" y="38"/>
                      <a:pt x="65" y="37"/>
                      <a:pt x="67" y="36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Freeform 203"/>
              <p:cNvSpPr>
                <a:spLocks/>
              </p:cNvSpPr>
              <p:nvPr/>
            </p:nvSpPr>
            <p:spPr bwMode="black">
              <a:xfrm>
                <a:off x="7583488" y="3100388"/>
                <a:ext cx="49213" cy="58738"/>
              </a:xfrm>
              <a:custGeom>
                <a:avLst/>
                <a:gdLst>
                  <a:gd name="T0" fmla="*/ 49 w 64"/>
                  <a:gd name="T1" fmla="*/ 34 h 78"/>
                  <a:gd name="T2" fmla="*/ 49 w 64"/>
                  <a:gd name="T3" fmla="*/ 33 h 78"/>
                  <a:gd name="T4" fmla="*/ 33 w 64"/>
                  <a:gd name="T5" fmla="*/ 6 h 78"/>
                  <a:gd name="T6" fmla="*/ 29 w 64"/>
                  <a:gd name="T7" fmla="*/ 0 h 78"/>
                  <a:gd name="T8" fmla="*/ 0 w 64"/>
                  <a:gd name="T9" fmla="*/ 19 h 78"/>
                  <a:gd name="T10" fmla="*/ 4 w 64"/>
                  <a:gd name="T11" fmla="*/ 26 h 78"/>
                  <a:gd name="T12" fmla="*/ 18 w 64"/>
                  <a:gd name="T13" fmla="*/ 50 h 78"/>
                  <a:gd name="T14" fmla="*/ 31 w 64"/>
                  <a:gd name="T15" fmla="*/ 72 h 78"/>
                  <a:gd name="T16" fmla="*/ 35 w 64"/>
                  <a:gd name="T17" fmla="*/ 78 h 78"/>
                  <a:gd name="T18" fmla="*/ 64 w 64"/>
                  <a:gd name="T19" fmla="*/ 59 h 78"/>
                  <a:gd name="T20" fmla="*/ 60 w 64"/>
                  <a:gd name="T21" fmla="*/ 52 h 78"/>
                  <a:gd name="T22" fmla="*/ 49 w 64"/>
                  <a:gd name="T23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49" y="34"/>
                    </a:moveTo>
                    <a:cubicBezTo>
                      <a:pt x="49" y="33"/>
                      <a:pt x="49" y="33"/>
                      <a:pt x="49" y="33"/>
                    </a:cubicBezTo>
                    <a:cubicBezTo>
                      <a:pt x="44" y="25"/>
                      <a:pt x="39" y="15"/>
                      <a:pt x="33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9" y="34"/>
                      <a:pt x="14" y="43"/>
                      <a:pt x="18" y="50"/>
                    </a:cubicBezTo>
                    <a:cubicBezTo>
                      <a:pt x="22" y="58"/>
                      <a:pt x="27" y="65"/>
                      <a:pt x="31" y="72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57" y="47"/>
                      <a:pt x="53" y="41"/>
                      <a:pt x="4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Freeform 204"/>
              <p:cNvSpPr>
                <a:spLocks/>
              </p:cNvSpPr>
              <p:nvPr/>
            </p:nvSpPr>
            <p:spPr bwMode="black">
              <a:xfrm>
                <a:off x="7521575" y="3054350"/>
                <a:ext cx="55563" cy="47625"/>
              </a:xfrm>
              <a:custGeom>
                <a:avLst/>
                <a:gdLst>
                  <a:gd name="T0" fmla="*/ 23 w 75"/>
                  <a:gd name="T1" fmla="*/ 4 h 62"/>
                  <a:gd name="T2" fmla="*/ 17 w 75"/>
                  <a:gd name="T3" fmla="*/ 0 h 62"/>
                  <a:gd name="T4" fmla="*/ 0 w 75"/>
                  <a:gd name="T5" fmla="*/ 31 h 62"/>
                  <a:gd name="T6" fmla="*/ 6 w 75"/>
                  <a:gd name="T7" fmla="*/ 35 h 62"/>
                  <a:gd name="T8" fmla="*/ 57 w 75"/>
                  <a:gd name="T9" fmla="*/ 59 h 62"/>
                  <a:gd name="T10" fmla="*/ 66 w 75"/>
                  <a:gd name="T11" fmla="*/ 62 h 62"/>
                  <a:gd name="T12" fmla="*/ 75 w 75"/>
                  <a:gd name="T13" fmla="*/ 28 h 62"/>
                  <a:gd name="T14" fmla="*/ 66 w 75"/>
                  <a:gd name="T15" fmla="*/ 25 h 62"/>
                  <a:gd name="T16" fmla="*/ 23 w 75"/>
                  <a:gd name="T1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2">
                    <a:moveTo>
                      <a:pt x="23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2" y="54"/>
                      <a:pt x="52" y="58"/>
                      <a:pt x="57" y="59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58" y="23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2" name="Freeform 205"/>
              <p:cNvSpPr>
                <a:spLocks/>
              </p:cNvSpPr>
              <p:nvPr/>
            </p:nvSpPr>
            <p:spPr bwMode="black">
              <a:xfrm>
                <a:off x="7640638" y="3154363"/>
                <a:ext cx="57150" cy="38100"/>
              </a:xfrm>
              <a:custGeom>
                <a:avLst/>
                <a:gdLst>
                  <a:gd name="T0" fmla="*/ 19 w 76"/>
                  <a:gd name="T1" fmla="*/ 3 h 52"/>
                  <a:gd name="T2" fmla="*/ 12 w 76"/>
                  <a:gd name="T3" fmla="*/ 0 h 52"/>
                  <a:gd name="T4" fmla="*/ 0 w 76"/>
                  <a:gd name="T5" fmla="*/ 33 h 52"/>
                  <a:gd name="T6" fmla="*/ 7 w 76"/>
                  <a:gd name="T7" fmla="*/ 36 h 52"/>
                  <a:gd name="T8" fmla="*/ 61 w 76"/>
                  <a:gd name="T9" fmla="*/ 51 h 52"/>
                  <a:gd name="T10" fmla="*/ 68 w 76"/>
                  <a:gd name="T11" fmla="*/ 52 h 52"/>
                  <a:gd name="T12" fmla="*/ 76 w 76"/>
                  <a:gd name="T13" fmla="*/ 18 h 52"/>
                  <a:gd name="T14" fmla="*/ 68 w 76"/>
                  <a:gd name="T15" fmla="*/ 16 h 52"/>
                  <a:gd name="T16" fmla="*/ 19 w 76"/>
                  <a:gd name="T17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19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3" y="41"/>
                      <a:pt x="41" y="46"/>
                      <a:pt x="61" y="51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50" y="12"/>
                      <a:pt x="33" y="8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3" name="Freeform 206"/>
              <p:cNvSpPr>
                <a:spLocks/>
              </p:cNvSpPr>
              <p:nvPr/>
            </p:nvSpPr>
            <p:spPr bwMode="black">
              <a:xfrm>
                <a:off x="7451725" y="3016250"/>
                <a:ext cx="57150" cy="47625"/>
              </a:xfrm>
              <a:custGeom>
                <a:avLst/>
                <a:gdLst>
                  <a:gd name="T0" fmla="*/ 24 w 77"/>
                  <a:gd name="T1" fmla="*/ 3 h 64"/>
                  <a:gd name="T2" fmla="*/ 17 w 77"/>
                  <a:gd name="T3" fmla="*/ 0 h 64"/>
                  <a:gd name="T4" fmla="*/ 0 w 77"/>
                  <a:gd name="T5" fmla="*/ 30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3" y="43"/>
                      <a:pt x="38" y="52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6" y="22"/>
                      <a:pt x="41" y="1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4" name="Freeform 207"/>
              <p:cNvSpPr>
                <a:spLocks noEditPoints="1"/>
              </p:cNvSpPr>
              <p:nvPr/>
            </p:nvSpPr>
            <p:spPr bwMode="black">
              <a:xfrm>
                <a:off x="7108825" y="2208213"/>
                <a:ext cx="1198563" cy="892175"/>
              </a:xfrm>
              <a:custGeom>
                <a:avLst/>
                <a:gdLst>
                  <a:gd name="T0" fmla="*/ 1583 w 1601"/>
                  <a:gd name="T1" fmla="*/ 409 h 1191"/>
                  <a:gd name="T2" fmla="*/ 891 w 1601"/>
                  <a:gd name="T3" fmla="*/ 6 h 1191"/>
                  <a:gd name="T4" fmla="*/ 841 w 1601"/>
                  <a:gd name="T5" fmla="*/ 6 h 1191"/>
                  <a:gd name="T6" fmla="*/ 861 w 1601"/>
                  <a:gd name="T7" fmla="*/ 834 h 1191"/>
                  <a:gd name="T8" fmla="*/ 596 w 1601"/>
                  <a:gd name="T9" fmla="*/ 987 h 1191"/>
                  <a:gd name="T10" fmla="*/ 148 w 1601"/>
                  <a:gd name="T11" fmla="*/ 797 h 1191"/>
                  <a:gd name="T12" fmla="*/ 200 w 1601"/>
                  <a:gd name="T13" fmla="*/ 762 h 1191"/>
                  <a:gd name="T14" fmla="*/ 886 w 1601"/>
                  <a:gd name="T15" fmla="*/ 1163 h 1191"/>
                  <a:gd name="T16" fmla="*/ 853 w 1601"/>
                  <a:gd name="T17" fmla="*/ 1191 h 1191"/>
                  <a:gd name="T18" fmla="*/ 677 w 1601"/>
                  <a:gd name="T19" fmla="*/ 1097 h 1191"/>
                  <a:gd name="T20" fmla="*/ 730 w 1601"/>
                  <a:gd name="T21" fmla="*/ 1062 h 1191"/>
                  <a:gd name="T22" fmla="*/ 831 w 1601"/>
                  <a:gd name="T23" fmla="*/ 926 h 1191"/>
                  <a:gd name="T24" fmla="*/ 56 w 1601"/>
                  <a:gd name="T25" fmla="*/ 679 h 1191"/>
                  <a:gd name="T26" fmla="*/ 66 w 1601"/>
                  <a:gd name="T27" fmla="*/ 687 h 1191"/>
                  <a:gd name="T28" fmla="*/ 27 w 1601"/>
                  <a:gd name="T29" fmla="*/ 728 h 1191"/>
                  <a:gd name="T30" fmla="*/ 0 w 1601"/>
                  <a:gd name="T31" fmla="*/ 691 h 1191"/>
                  <a:gd name="T32" fmla="*/ 17 w 1601"/>
                  <a:gd name="T33" fmla="*/ 416 h 1191"/>
                  <a:gd name="T34" fmla="*/ 96 w 1601"/>
                  <a:gd name="T35" fmla="*/ 442 h 1191"/>
                  <a:gd name="T36" fmla="*/ 877 w 1601"/>
                  <a:gd name="T37" fmla="*/ 881 h 1191"/>
                  <a:gd name="T38" fmla="*/ 1600 w 1601"/>
                  <a:gd name="T39" fmla="*/ 438 h 1191"/>
                  <a:gd name="T40" fmla="*/ 1601 w 1601"/>
                  <a:gd name="T41" fmla="*/ 669 h 1191"/>
                  <a:gd name="T42" fmla="*/ 919 w 1601"/>
                  <a:gd name="T43" fmla="*/ 1087 h 1191"/>
                  <a:gd name="T44" fmla="*/ 894 w 1601"/>
                  <a:gd name="T45" fmla="*/ 853 h 1191"/>
                  <a:gd name="T46" fmla="*/ 525 w 1601"/>
                  <a:gd name="T47" fmla="*/ 886 h 1191"/>
                  <a:gd name="T48" fmla="*/ 316 w 1601"/>
                  <a:gd name="T49" fmla="*/ 770 h 1191"/>
                  <a:gd name="T50" fmla="*/ 300 w 1601"/>
                  <a:gd name="T51" fmla="*/ 721 h 1191"/>
                  <a:gd name="T52" fmla="*/ 523 w 1601"/>
                  <a:gd name="T53" fmla="*/ 822 h 1191"/>
                  <a:gd name="T54" fmla="*/ 539 w 1601"/>
                  <a:gd name="T55" fmla="*/ 870 h 1191"/>
                  <a:gd name="T56" fmla="*/ 712 w 1601"/>
                  <a:gd name="T57" fmla="*/ 1033 h 1191"/>
                  <a:gd name="T58" fmla="*/ 648 w 1601"/>
                  <a:gd name="T59" fmla="*/ 1091 h 1191"/>
                  <a:gd name="T60" fmla="*/ 617 w 1601"/>
                  <a:gd name="T61" fmla="*/ 1070 h 1191"/>
                  <a:gd name="T62" fmla="*/ 625 w 1601"/>
                  <a:gd name="T63" fmla="*/ 914 h 1191"/>
                  <a:gd name="T64" fmla="*/ 712 w 1601"/>
                  <a:gd name="T65" fmla="*/ 885 h 1191"/>
                  <a:gd name="T66" fmla="*/ 708 w 1601"/>
                  <a:gd name="T67" fmla="*/ 909 h 1191"/>
                  <a:gd name="T68" fmla="*/ 659 w 1601"/>
                  <a:gd name="T69" fmla="*/ 1044 h 1191"/>
                  <a:gd name="T70" fmla="*/ 712 w 1601"/>
                  <a:gd name="T71" fmla="*/ 1033 h 1191"/>
                  <a:gd name="T72" fmla="*/ 177 w 1601"/>
                  <a:gd name="T73" fmla="*/ 756 h 1191"/>
                  <a:gd name="T74" fmla="*/ 92 w 1601"/>
                  <a:gd name="T75" fmla="*/ 786 h 1191"/>
                  <a:gd name="T76" fmla="*/ 86 w 1601"/>
                  <a:gd name="T77" fmla="*/ 632 h 1191"/>
                  <a:gd name="T78" fmla="*/ 154 w 1601"/>
                  <a:gd name="T79" fmla="*/ 580 h 1191"/>
                  <a:gd name="T80" fmla="*/ 181 w 1601"/>
                  <a:gd name="T81" fmla="*/ 585 h 1191"/>
                  <a:gd name="T82" fmla="*/ 129 w 1601"/>
                  <a:gd name="T83" fmla="*/ 637 h 1191"/>
                  <a:gd name="T84" fmla="*/ 154 w 1601"/>
                  <a:gd name="T85" fmla="*/ 729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1" h="1191">
                    <a:moveTo>
                      <a:pt x="861" y="834"/>
                    </a:moveTo>
                    <a:cubicBezTo>
                      <a:pt x="1583" y="409"/>
                      <a:pt x="1583" y="409"/>
                      <a:pt x="1583" y="409"/>
                    </a:cubicBezTo>
                    <a:cubicBezTo>
                      <a:pt x="1581" y="407"/>
                      <a:pt x="1579" y="406"/>
                      <a:pt x="1576" y="404"/>
                    </a:cubicBezTo>
                    <a:cubicBezTo>
                      <a:pt x="891" y="6"/>
                      <a:pt x="891" y="6"/>
                      <a:pt x="891" y="6"/>
                    </a:cubicBezTo>
                    <a:cubicBezTo>
                      <a:pt x="884" y="2"/>
                      <a:pt x="875" y="0"/>
                      <a:pt x="866" y="0"/>
                    </a:cubicBezTo>
                    <a:cubicBezTo>
                      <a:pt x="857" y="0"/>
                      <a:pt x="848" y="2"/>
                      <a:pt x="841" y="6"/>
                    </a:cubicBezTo>
                    <a:cubicBezTo>
                      <a:pt x="130" y="422"/>
                      <a:pt x="130" y="422"/>
                      <a:pt x="130" y="422"/>
                    </a:cubicBezTo>
                    <a:lnTo>
                      <a:pt x="861" y="834"/>
                    </a:lnTo>
                    <a:close/>
                    <a:moveTo>
                      <a:pt x="200" y="762"/>
                    </a:moveTo>
                    <a:cubicBezTo>
                      <a:pt x="596" y="987"/>
                      <a:pt x="596" y="987"/>
                      <a:pt x="596" y="987"/>
                    </a:cubicBezTo>
                    <a:cubicBezTo>
                      <a:pt x="596" y="1051"/>
                      <a:pt x="596" y="1051"/>
                      <a:pt x="596" y="1051"/>
                    </a:cubicBezTo>
                    <a:cubicBezTo>
                      <a:pt x="148" y="797"/>
                      <a:pt x="148" y="797"/>
                      <a:pt x="148" y="797"/>
                    </a:cubicBezTo>
                    <a:cubicBezTo>
                      <a:pt x="188" y="773"/>
                      <a:pt x="188" y="773"/>
                      <a:pt x="188" y="773"/>
                    </a:cubicBezTo>
                    <a:cubicBezTo>
                      <a:pt x="192" y="771"/>
                      <a:pt x="197" y="767"/>
                      <a:pt x="200" y="762"/>
                    </a:cubicBezTo>
                    <a:close/>
                    <a:moveTo>
                      <a:pt x="886" y="897"/>
                    </a:moveTo>
                    <a:cubicBezTo>
                      <a:pt x="886" y="1163"/>
                      <a:pt x="886" y="1163"/>
                      <a:pt x="886" y="1163"/>
                    </a:cubicBezTo>
                    <a:cubicBezTo>
                      <a:pt x="884" y="1173"/>
                      <a:pt x="878" y="1182"/>
                      <a:pt x="870" y="1187"/>
                    </a:cubicBezTo>
                    <a:cubicBezTo>
                      <a:pt x="865" y="1190"/>
                      <a:pt x="859" y="1191"/>
                      <a:pt x="853" y="1191"/>
                    </a:cubicBezTo>
                    <a:cubicBezTo>
                      <a:pt x="847" y="1191"/>
                      <a:pt x="840" y="1190"/>
                      <a:pt x="834" y="1186"/>
                    </a:cubicBezTo>
                    <a:cubicBezTo>
                      <a:pt x="677" y="1097"/>
                      <a:pt x="677" y="1097"/>
                      <a:pt x="677" y="1097"/>
                    </a:cubicBezTo>
                    <a:cubicBezTo>
                      <a:pt x="718" y="1073"/>
                      <a:pt x="718" y="1073"/>
                      <a:pt x="718" y="1073"/>
                    </a:cubicBezTo>
                    <a:cubicBezTo>
                      <a:pt x="723" y="1071"/>
                      <a:pt x="727" y="1067"/>
                      <a:pt x="730" y="1062"/>
                    </a:cubicBezTo>
                    <a:cubicBezTo>
                      <a:pt x="831" y="1120"/>
                      <a:pt x="831" y="1120"/>
                      <a:pt x="831" y="1120"/>
                    </a:cubicBezTo>
                    <a:cubicBezTo>
                      <a:pt x="831" y="926"/>
                      <a:pt x="831" y="926"/>
                      <a:pt x="831" y="926"/>
                    </a:cubicBezTo>
                    <a:cubicBezTo>
                      <a:pt x="56" y="483"/>
                      <a:pt x="56" y="483"/>
                      <a:pt x="56" y="483"/>
                    </a:cubicBezTo>
                    <a:cubicBezTo>
                      <a:pt x="56" y="679"/>
                      <a:pt x="56" y="679"/>
                      <a:pt x="56" y="679"/>
                    </a:cubicBezTo>
                    <a:cubicBezTo>
                      <a:pt x="57" y="681"/>
                      <a:pt x="57" y="681"/>
                      <a:pt x="57" y="681"/>
                    </a:cubicBezTo>
                    <a:cubicBezTo>
                      <a:pt x="66" y="687"/>
                      <a:pt x="66" y="687"/>
                      <a:pt x="66" y="687"/>
                    </a:cubicBezTo>
                    <a:cubicBezTo>
                      <a:pt x="66" y="750"/>
                      <a:pt x="66" y="750"/>
                      <a:pt x="66" y="750"/>
                    </a:cubicBezTo>
                    <a:cubicBezTo>
                      <a:pt x="27" y="728"/>
                      <a:pt x="27" y="728"/>
                      <a:pt x="27" y="728"/>
                    </a:cubicBezTo>
                    <a:cubicBezTo>
                      <a:pt x="4" y="710"/>
                      <a:pt x="4" y="710"/>
                      <a:pt x="4" y="710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34"/>
                      <a:pt x="6" y="423"/>
                      <a:pt x="17" y="416"/>
                    </a:cubicBezTo>
                    <a:cubicBezTo>
                      <a:pt x="28" y="410"/>
                      <a:pt x="41" y="410"/>
                      <a:pt x="53" y="417"/>
                    </a:cubicBezTo>
                    <a:cubicBezTo>
                      <a:pt x="96" y="442"/>
                      <a:pt x="96" y="442"/>
                      <a:pt x="96" y="442"/>
                    </a:cubicBezTo>
                    <a:cubicBezTo>
                      <a:pt x="97" y="441"/>
                      <a:pt x="97" y="441"/>
                      <a:pt x="97" y="441"/>
                    </a:cubicBezTo>
                    <a:cubicBezTo>
                      <a:pt x="877" y="881"/>
                      <a:pt x="877" y="881"/>
                      <a:pt x="877" y="881"/>
                    </a:cubicBezTo>
                    <a:cubicBezTo>
                      <a:pt x="881" y="883"/>
                      <a:pt x="886" y="892"/>
                      <a:pt x="886" y="897"/>
                    </a:cubicBezTo>
                    <a:close/>
                    <a:moveTo>
                      <a:pt x="1600" y="438"/>
                    </a:moveTo>
                    <a:cubicBezTo>
                      <a:pt x="1601" y="441"/>
                      <a:pt x="1601" y="444"/>
                      <a:pt x="1601" y="448"/>
                    </a:cubicBezTo>
                    <a:cubicBezTo>
                      <a:pt x="1601" y="669"/>
                      <a:pt x="1601" y="669"/>
                      <a:pt x="1601" y="669"/>
                    </a:cubicBezTo>
                    <a:cubicBezTo>
                      <a:pt x="1601" y="686"/>
                      <a:pt x="1591" y="704"/>
                      <a:pt x="1576" y="712"/>
                    </a:cubicBezTo>
                    <a:cubicBezTo>
                      <a:pt x="919" y="1087"/>
                      <a:pt x="919" y="1087"/>
                      <a:pt x="919" y="1087"/>
                    </a:cubicBezTo>
                    <a:cubicBezTo>
                      <a:pt x="919" y="897"/>
                      <a:pt x="919" y="897"/>
                      <a:pt x="919" y="897"/>
                    </a:cubicBezTo>
                    <a:cubicBezTo>
                      <a:pt x="919" y="880"/>
                      <a:pt x="909" y="862"/>
                      <a:pt x="894" y="853"/>
                    </a:cubicBezTo>
                    <a:lnTo>
                      <a:pt x="1600" y="438"/>
                    </a:lnTo>
                    <a:close/>
                    <a:moveTo>
                      <a:pt x="525" y="886"/>
                    </a:moveTo>
                    <a:cubicBezTo>
                      <a:pt x="522" y="886"/>
                      <a:pt x="519" y="885"/>
                      <a:pt x="516" y="884"/>
                    </a:cubicBezTo>
                    <a:cubicBezTo>
                      <a:pt x="316" y="770"/>
                      <a:pt x="316" y="770"/>
                      <a:pt x="316" y="770"/>
                    </a:cubicBezTo>
                    <a:cubicBezTo>
                      <a:pt x="307" y="765"/>
                      <a:pt x="300" y="753"/>
                      <a:pt x="300" y="742"/>
                    </a:cubicBezTo>
                    <a:cubicBezTo>
                      <a:pt x="300" y="721"/>
                      <a:pt x="300" y="721"/>
                      <a:pt x="300" y="721"/>
                    </a:cubicBezTo>
                    <a:cubicBezTo>
                      <a:pt x="300" y="708"/>
                      <a:pt x="311" y="701"/>
                      <a:pt x="323" y="708"/>
                    </a:cubicBezTo>
                    <a:cubicBezTo>
                      <a:pt x="523" y="822"/>
                      <a:pt x="523" y="822"/>
                      <a:pt x="523" y="822"/>
                    </a:cubicBezTo>
                    <a:cubicBezTo>
                      <a:pt x="532" y="827"/>
                      <a:pt x="539" y="839"/>
                      <a:pt x="539" y="849"/>
                    </a:cubicBezTo>
                    <a:cubicBezTo>
                      <a:pt x="539" y="870"/>
                      <a:pt x="539" y="870"/>
                      <a:pt x="539" y="870"/>
                    </a:cubicBezTo>
                    <a:cubicBezTo>
                      <a:pt x="539" y="880"/>
                      <a:pt x="533" y="886"/>
                      <a:pt x="525" y="886"/>
                    </a:cubicBezTo>
                    <a:close/>
                    <a:moveTo>
                      <a:pt x="712" y="1033"/>
                    </a:moveTo>
                    <a:cubicBezTo>
                      <a:pt x="718" y="1040"/>
                      <a:pt x="716" y="1051"/>
                      <a:pt x="708" y="1056"/>
                    </a:cubicBezTo>
                    <a:cubicBezTo>
                      <a:pt x="648" y="1091"/>
                      <a:pt x="648" y="1091"/>
                      <a:pt x="648" y="1091"/>
                    </a:cubicBezTo>
                    <a:cubicBezTo>
                      <a:pt x="640" y="1096"/>
                      <a:pt x="626" y="1090"/>
                      <a:pt x="622" y="1086"/>
                    </a:cubicBezTo>
                    <a:cubicBezTo>
                      <a:pt x="618" y="1082"/>
                      <a:pt x="617" y="1070"/>
                      <a:pt x="617" y="1070"/>
                    </a:cubicBezTo>
                    <a:cubicBezTo>
                      <a:pt x="617" y="932"/>
                      <a:pt x="617" y="932"/>
                      <a:pt x="617" y="932"/>
                    </a:cubicBezTo>
                    <a:cubicBezTo>
                      <a:pt x="617" y="932"/>
                      <a:pt x="618" y="918"/>
                      <a:pt x="625" y="914"/>
                    </a:cubicBezTo>
                    <a:cubicBezTo>
                      <a:pt x="684" y="880"/>
                      <a:pt x="684" y="880"/>
                      <a:pt x="684" y="880"/>
                    </a:cubicBezTo>
                    <a:cubicBezTo>
                      <a:pt x="693" y="875"/>
                      <a:pt x="706" y="878"/>
                      <a:pt x="712" y="885"/>
                    </a:cubicBezTo>
                    <a:cubicBezTo>
                      <a:pt x="712" y="885"/>
                      <a:pt x="712" y="885"/>
                      <a:pt x="712" y="885"/>
                    </a:cubicBezTo>
                    <a:cubicBezTo>
                      <a:pt x="717" y="893"/>
                      <a:pt x="716" y="904"/>
                      <a:pt x="708" y="909"/>
                    </a:cubicBezTo>
                    <a:cubicBezTo>
                      <a:pt x="659" y="937"/>
                      <a:pt x="659" y="937"/>
                      <a:pt x="659" y="937"/>
                    </a:cubicBezTo>
                    <a:cubicBezTo>
                      <a:pt x="659" y="1044"/>
                      <a:pt x="659" y="1044"/>
                      <a:pt x="659" y="1044"/>
                    </a:cubicBezTo>
                    <a:cubicBezTo>
                      <a:pt x="684" y="1029"/>
                      <a:pt x="684" y="1029"/>
                      <a:pt x="684" y="1029"/>
                    </a:cubicBezTo>
                    <a:cubicBezTo>
                      <a:pt x="693" y="1024"/>
                      <a:pt x="706" y="1025"/>
                      <a:pt x="712" y="1033"/>
                    </a:cubicBezTo>
                    <a:close/>
                    <a:moveTo>
                      <a:pt x="182" y="733"/>
                    </a:moveTo>
                    <a:cubicBezTo>
                      <a:pt x="188" y="740"/>
                      <a:pt x="186" y="751"/>
                      <a:pt x="177" y="756"/>
                    </a:cubicBezTo>
                    <a:cubicBezTo>
                      <a:pt x="118" y="791"/>
                      <a:pt x="118" y="791"/>
                      <a:pt x="118" y="791"/>
                    </a:cubicBezTo>
                    <a:cubicBezTo>
                      <a:pt x="109" y="796"/>
                      <a:pt x="96" y="790"/>
                      <a:pt x="92" y="786"/>
                    </a:cubicBezTo>
                    <a:cubicBezTo>
                      <a:pt x="88" y="782"/>
                      <a:pt x="86" y="770"/>
                      <a:pt x="86" y="770"/>
                    </a:cubicBezTo>
                    <a:cubicBezTo>
                      <a:pt x="86" y="632"/>
                      <a:pt x="86" y="632"/>
                      <a:pt x="86" y="632"/>
                    </a:cubicBezTo>
                    <a:cubicBezTo>
                      <a:pt x="86" y="632"/>
                      <a:pt x="88" y="618"/>
                      <a:pt x="95" y="614"/>
                    </a:cubicBezTo>
                    <a:cubicBezTo>
                      <a:pt x="154" y="580"/>
                      <a:pt x="154" y="580"/>
                      <a:pt x="154" y="580"/>
                    </a:cubicBezTo>
                    <a:cubicBezTo>
                      <a:pt x="163" y="575"/>
                      <a:pt x="176" y="578"/>
                      <a:pt x="181" y="585"/>
                    </a:cubicBezTo>
                    <a:cubicBezTo>
                      <a:pt x="181" y="585"/>
                      <a:pt x="181" y="585"/>
                      <a:pt x="181" y="585"/>
                    </a:cubicBezTo>
                    <a:cubicBezTo>
                      <a:pt x="187" y="593"/>
                      <a:pt x="186" y="604"/>
                      <a:pt x="177" y="609"/>
                    </a:cubicBezTo>
                    <a:cubicBezTo>
                      <a:pt x="129" y="637"/>
                      <a:pt x="129" y="637"/>
                      <a:pt x="129" y="637"/>
                    </a:cubicBezTo>
                    <a:cubicBezTo>
                      <a:pt x="129" y="744"/>
                      <a:pt x="129" y="744"/>
                      <a:pt x="129" y="744"/>
                    </a:cubicBezTo>
                    <a:cubicBezTo>
                      <a:pt x="154" y="729"/>
                      <a:pt x="154" y="729"/>
                      <a:pt x="154" y="729"/>
                    </a:cubicBezTo>
                    <a:cubicBezTo>
                      <a:pt x="163" y="724"/>
                      <a:pt x="176" y="725"/>
                      <a:pt x="182" y="7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000624" y="5249263"/>
              <a:ext cx="1392350" cy="557094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Load Balancer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Public IP</a:t>
              </a:r>
            </a:p>
          </p:txBody>
        </p:sp>
        <p:cxnSp>
          <p:nvCxnSpPr>
            <p:cNvPr id="18" name="Elbow Connector 17"/>
            <p:cNvCxnSpPr/>
            <p:nvPr/>
          </p:nvCxnSpPr>
          <p:spPr>
            <a:xfrm rot="10800000" flipV="1">
              <a:off x="2530937" y="3606392"/>
              <a:ext cx="7937218" cy="78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462470" y="3606395"/>
              <a:ext cx="2148617" cy="77511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Replication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  <a:b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On Premises Resources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436255" y="3073313"/>
              <a:ext cx="479392" cy="712232"/>
              <a:chOff x="4610325" y="6858496"/>
              <a:chExt cx="479392" cy="712232"/>
            </a:xfrm>
          </p:grpSpPr>
          <p:pic>
            <p:nvPicPr>
              <p:cNvPr id="83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4610325" y="6858496"/>
                <a:ext cx="355510" cy="712232"/>
              </a:xfrm>
              <a:prstGeom prst="rect">
                <a:avLst/>
              </a:prstGeom>
              <a:noFill/>
            </p:spPr>
          </p:pic>
          <p:sp>
            <p:nvSpPr>
              <p:cNvPr id="84" name="Isosceles Triangle 83"/>
              <p:cNvSpPr/>
              <p:nvPr/>
            </p:nvSpPr>
            <p:spPr bwMode="auto">
              <a:xfrm>
                <a:off x="4883537" y="7331187"/>
                <a:ext cx="206180" cy="1777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4883537" y="7416936"/>
                <a:ext cx="206180" cy="26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 rot="16200000">
                <a:off x="4928054" y="7465866"/>
                <a:ext cx="117146" cy="26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 bwMode="auto">
              <a:xfrm>
                <a:off x="4942260" y="7396152"/>
                <a:ext cx="88734" cy="7649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0674753" y="3397411"/>
              <a:ext cx="1001219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/ DNS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0186920" y="3730231"/>
              <a:ext cx="372682" cy="51140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0235277" y="3887404"/>
              <a:ext cx="925516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</a:t>
              </a:r>
              <a:r>
                <a:rPr lang="en-US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Auth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Arrow Connector 23"/>
            <p:cNvCxnSpPr>
              <a:endCxn id="84" idx="3"/>
            </p:cNvCxnSpPr>
            <p:nvPr/>
          </p:nvCxnSpPr>
          <p:spPr>
            <a:xfrm flipH="1" flipV="1">
              <a:off x="10812557" y="3723765"/>
              <a:ext cx="362804" cy="458777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449461" y="3085675"/>
              <a:ext cx="2159553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Site to Site VPN Tunnel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9906217" y="3606391"/>
              <a:ext cx="280702" cy="6079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 bwMode="auto">
            <a:xfrm>
              <a:off x="382772" y="1563005"/>
              <a:ext cx="11717079" cy="4529471"/>
            </a:xfrm>
            <a:prstGeom prst="rect">
              <a:avLst/>
            </a:prstGeom>
            <a:noFill/>
            <a:ln w="15875">
              <a:solidFill>
                <a:schemeClr val="accent4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376" tIns="45689" rIns="91376" bIns="456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47642" y="1647260"/>
              <a:ext cx="2732453" cy="339071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Contoso.com Active Directory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2773" y="1562987"/>
              <a:ext cx="4550553" cy="4529489"/>
              <a:chOff x="382773" y="1562987"/>
              <a:chExt cx="4550553" cy="452948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91318" y="1865904"/>
                <a:ext cx="3465948" cy="3524679"/>
                <a:chOff x="897789" y="1992744"/>
                <a:chExt cx="3465948" cy="3524676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897789" y="1992744"/>
                  <a:ext cx="3465948" cy="3465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 err="1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Contoso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 Corp Network</a:t>
                  </a:r>
                </a:p>
              </p:txBody>
            </p:sp>
            <p:pic>
              <p:nvPicPr>
                <p:cNvPr id="5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3298179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8" name="Group 57"/>
                <p:cNvGrpSpPr/>
                <p:nvPr/>
              </p:nvGrpSpPr>
              <p:grpSpPr>
                <a:xfrm>
                  <a:off x="2717713" y="2401459"/>
                  <a:ext cx="869945" cy="629380"/>
                  <a:chOff x="2870782" y="2512291"/>
                  <a:chExt cx="791194" cy="572406"/>
                </a:xfrm>
              </p:grpSpPr>
              <p:pic>
                <p:nvPicPr>
                  <p:cNvPr id="8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lum bright="100000" contrast="100000"/>
                  </a:blip>
                  <a:srcRect l="9422" t="9591" r="8195" b="13220"/>
                  <a:stretch/>
                </p:blipFill>
                <p:spPr bwMode="auto">
                  <a:xfrm>
                    <a:off x="2870782" y="2512291"/>
                    <a:ext cx="666746" cy="5724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82" name="Freeform 6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3363172" y="2782146"/>
                    <a:ext cx="298804" cy="302551"/>
                  </a:xfrm>
                  <a:custGeom>
                    <a:avLst/>
                    <a:gdLst>
                      <a:gd name="T0" fmla="*/ 84 w 84"/>
                      <a:gd name="T1" fmla="*/ 43 h 85"/>
                      <a:gd name="T2" fmla="*/ 0 w 84"/>
                      <a:gd name="T3" fmla="*/ 43 h 85"/>
                      <a:gd name="T4" fmla="*/ 76 w 84"/>
                      <a:gd name="T5" fmla="*/ 27 h 85"/>
                      <a:gd name="T6" fmla="*/ 65 w 84"/>
                      <a:gd name="T7" fmla="*/ 40 h 85"/>
                      <a:gd name="T8" fmla="*/ 76 w 84"/>
                      <a:gd name="T9" fmla="*/ 27 h 85"/>
                      <a:gd name="T10" fmla="*/ 45 w 84"/>
                      <a:gd name="T11" fmla="*/ 27 h 85"/>
                      <a:gd name="T12" fmla="*/ 62 w 84"/>
                      <a:gd name="T13" fmla="*/ 40 h 85"/>
                      <a:gd name="T14" fmla="*/ 40 w 84"/>
                      <a:gd name="T15" fmla="*/ 27 h 85"/>
                      <a:gd name="T16" fmla="*/ 21 w 84"/>
                      <a:gd name="T17" fmla="*/ 40 h 85"/>
                      <a:gd name="T18" fmla="*/ 40 w 84"/>
                      <a:gd name="T19" fmla="*/ 27 h 85"/>
                      <a:gd name="T20" fmla="*/ 8 w 84"/>
                      <a:gd name="T21" fmla="*/ 27 h 85"/>
                      <a:gd name="T22" fmla="*/ 19 w 84"/>
                      <a:gd name="T23" fmla="*/ 40 h 85"/>
                      <a:gd name="T24" fmla="*/ 10 w 84"/>
                      <a:gd name="T25" fmla="*/ 21 h 85"/>
                      <a:gd name="T26" fmla="*/ 30 w 84"/>
                      <a:gd name="T27" fmla="*/ 6 h 85"/>
                      <a:gd name="T28" fmla="*/ 25 w 84"/>
                      <a:gd name="T29" fmla="*/ 21 h 85"/>
                      <a:gd name="T30" fmla="*/ 40 w 84"/>
                      <a:gd name="T31" fmla="*/ 4 h 85"/>
                      <a:gd name="T32" fmla="*/ 45 w 84"/>
                      <a:gd name="T33" fmla="*/ 21 h 85"/>
                      <a:gd name="T34" fmla="*/ 45 w 84"/>
                      <a:gd name="T35" fmla="*/ 5 h 85"/>
                      <a:gd name="T36" fmla="*/ 62 w 84"/>
                      <a:gd name="T37" fmla="*/ 21 h 85"/>
                      <a:gd name="T38" fmla="*/ 54 w 84"/>
                      <a:gd name="T39" fmla="*/ 6 h 85"/>
                      <a:gd name="T40" fmla="*/ 80 w 84"/>
                      <a:gd name="T41" fmla="*/ 45 h 85"/>
                      <a:gd name="T42" fmla="*/ 63 w 84"/>
                      <a:gd name="T43" fmla="*/ 59 h 85"/>
                      <a:gd name="T44" fmla="*/ 80 w 84"/>
                      <a:gd name="T45" fmla="*/ 45 h 85"/>
                      <a:gd name="T46" fmla="*/ 45 w 84"/>
                      <a:gd name="T47" fmla="*/ 45 h 85"/>
                      <a:gd name="T48" fmla="*/ 61 w 84"/>
                      <a:gd name="T49" fmla="*/ 59 h 85"/>
                      <a:gd name="T50" fmla="*/ 40 w 84"/>
                      <a:gd name="T51" fmla="*/ 45 h 85"/>
                      <a:gd name="T52" fmla="*/ 23 w 84"/>
                      <a:gd name="T53" fmla="*/ 59 h 85"/>
                      <a:gd name="T54" fmla="*/ 40 w 84"/>
                      <a:gd name="T55" fmla="*/ 45 h 85"/>
                      <a:gd name="T56" fmla="*/ 4 w 84"/>
                      <a:gd name="T57" fmla="*/ 45 h 85"/>
                      <a:gd name="T58" fmla="*/ 21 w 84"/>
                      <a:gd name="T59" fmla="*/ 59 h 85"/>
                      <a:gd name="T60" fmla="*/ 45 w 84"/>
                      <a:gd name="T61" fmla="*/ 64 h 85"/>
                      <a:gd name="T62" fmla="*/ 59 w 84"/>
                      <a:gd name="T63" fmla="*/ 64 h 85"/>
                      <a:gd name="T64" fmla="*/ 40 w 84"/>
                      <a:gd name="T65" fmla="*/ 81 h 85"/>
                      <a:gd name="T66" fmla="*/ 25 w 84"/>
                      <a:gd name="T67" fmla="*/ 64 h 85"/>
                      <a:gd name="T68" fmla="*/ 73 w 84"/>
                      <a:gd name="T69" fmla="*/ 64 h 85"/>
                      <a:gd name="T70" fmla="*/ 54 w 84"/>
                      <a:gd name="T71" fmla="*/ 79 h 85"/>
                      <a:gd name="T72" fmla="*/ 22 w 84"/>
                      <a:gd name="T73" fmla="*/ 64 h 85"/>
                      <a:gd name="T74" fmla="*/ 30 w 84"/>
                      <a:gd name="T75" fmla="*/ 79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4" h="85">
                        <a:moveTo>
                          <a:pt x="42" y="0"/>
                        </a:moveTo>
                        <a:cubicBezTo>
                          <a:pt x="65" y="0"/>
                          <a:pt x="84" y="19"/>
                          <a:pt x="84" y="43"/>
                        </a:cubicBezTo>
                        <a:cubicBezTo>
                          <a:pt x="84" y="66"/>
                          <a:pt x="65" y="85"/>
                          <a:pt x="42" y="85"/>
                        </a:cubicBezTo>
                        <a:cubicBezTo>
                          <a:pt x="19" y="85"/>
                          <a:pt x="0" y="66"/>
                          <a:pt x="0" y="43"/>
                        </a:cubicBezTo>
                        <a:cubicBezTo>
                          <a:pt x="0" y="19"/>
                          <a:pt x="19" y="0"/>
                          <a:pt x="42" y="0"/>
                        </a:cubicBezTo>
                        <a:close/>
                        <a:moveTo>
                          <a:pt x="76" y="27"/>
                        </a:move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64" y="31"/>
                          <a:pt x="65" y="35"/>
                          <a:pt x="65" y="40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9" y="35"/>
                          <a:pt x="78" y="31"/>
                          <a:pt x="76" y="27"/>
                        </a:cubicBezTo>
                        <a:close/>
                        <a:moveTo>
                          <a:pt x="61" y="27"/>
                        </a:move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5" y="40"/>
                          <a:pt x="45" y="40"/>
                          <a:pt x="45" y="40"/>
                        </a:cubicBezTo>
                        <a:cubicBezTo>
                          <a:pt x="62" y="40"/>
                          <a:pt x="62" y="40"/>
                          <a:pt x="62" y="40"/>
                        </a:cubicBezTo>
                        <a:cubicBezTo>
                          <a:pt x="62" y="35"/>
                          <a:pt x="62" y="31"/>
                          <a:pt x="61" y="27"/>
                        </a:cubicBezTo>
                        <a:close/>
                        <a:moveTo>
                          <a:pt x="40" y="27"/>
                        </a:move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2" y="31"/>
                          <a:pt x="22" y="35"/>
                          <a:pt x="21" y="40"/>
                        </a:cubicBezTo>
                        <a:cubicBezTo>
                          <a:pt x="40" y="40"/>
                          <a:pt x="40" y="40"/>
                          <a:pt x="40" y="40"/>
                        </a:cubicBezTo>
                        <a:cubicBezTo>
                          <a:pt x="40" y="27"/>
                          <a:pt x="40" y="27"/>
                          <a:pt x="40" y="27"/>
                        </a:cubicBezTo>
                        <a:close/>
                        <a:moveTo>
                          <a:pt x="21" y="27"/>
                        </a:move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6" y="31"/>
                          <a:pt x="5" y="35"/>
                          <a:pt x="4" y="40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9" y="35"/>
                          <a:pt x="20" y="31"/>
                          <a:pt x="21" y="27"/>
                        </a:cubicBezTo>
                        <a:close/>
                        <a:moveTo>
                          <a:pt x="10" y="21"/>
                        </a:move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4" y="15"/>
                          <a:pt x="27" y="10"/>
                          <a:pt x="30" y="6"/>
                        </a:cubicBezTo>
                        <a:cubicBezTo>
                          <a:pt x="22" y="9"/>
                          <a:pt x="15" y="14"/>
                          <a:pt x="10" y="21"/>
                        </a:cubicBezTo>
                        <a:close/>
                        <a:moveTo>
                          <a:pt x="25" y="21"/>
                        </a:move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0" y="4"/>
                          <a:pt x="40" y="4"/>
                          <a:pt x="40" y="4"/>
                        </a:cubicBezTo>
                        <a:cubicBezTo>
                          <a:pt x="33" y="6"/>
                          <a:pt x="28" y="12"/>
                          <a:pt x="25" y="21"/>
                        </a:cubicBezTo>
                        <a:close/>
                        <a:moveTo>
                          <a:pt x="45" y="21"/>
                        </a:moveTo>
                        <a:cubicBezTo>
                          <a:pt x="59" y="21"/>
                          <a:pt x="59" y="21"/>
                          <a:pt x="59" y="21"/>
                        </a:cubicBezTo>
                        <a:cubicBezTo>
                          <a:pt x="56" y="12"/>
                          <a:pt x="51" y="6"/>
                          <a:pt x="45" y="5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lose/>
                        <a:moveTo>
                          <a:pt x="62" y="21"/>
                        </a:moveTo>
                        <a:cubicBezTo>
                          <a:pt x="73" y="21"/>
                          <a:pt x="73" y="21"/>
                          <a:pt x="73" y="21"/>
                        </a:cubicBezTo>
                        <a:cubicBezTo>
                          <a:pt x="69" y="14"/>
                          <a:pt x="62" y="9"/>
                          <a:pt x="54" y="6"/>
                        </a:cubicBezTo>
                        <a:cubicBezTo>
                          <a:pt x="57" y="10"/>
                          <a:pt x="60" y="15"/>
                          <a:pt x="62" y="21"/>
                        </a:cubicBezTo>
                        <a:close/>
                        <a:moveTo>
                          <a:pt x="80" y="45"/>
                        </a:moveTo>
                        <a:cubicBezTo>
                          <a:pt x="65" y="45"/>
                          <a:pt x="65" y="45"/>
                          <a:pt x="65" y="45"/>
                        </a:cubicBezTo>
                        <a:cubicBezTo>
                          <a:pt x="65" y="50"/>
                          <a:pt x="64" y="54"/>
                          <a:pt x="63" y="59"/>
                        </a:cubicBezTo>
                        <a:cubicBezTo>
                          <a:pt x="76" y="59"/>
                          <a:pt x="76" y="59"/>
                          <a:pt x="76" y="59"/>
                        </a:cubicBezTo>
                        <a:cubicBezTo>
                          <a:pt x="78" y="54"/>
                          <a:pt x="79" y="50"/>
                          <a:pt x="80" y="45"/>
                        </a:cubicBezTo>
                        <a:close/>
                        <a:moveTo>
                          <a:pt x="62" y="45"/>
                        </a:move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45" y="59"/>
                          <a:pt x="45" y="59"/>
                          <a:pt x="45" y="59"/>
                        </a:cubicBezTo>
                        <a:cubicBezTo>
                          <a:pt x="61" y="59"/>
                          <a:pt x="61" y="59"/>
                          <a:pt x="61" y="59"/>
                        </a:cubicBezTo>
                        <a:cubicBezTo>
                          <a:pt x="62" y="54"/>
                          <a:pt x="62" y="50"/>
                          <a:pt x="62" y="45"/>
                        </a:cubicBezTo>
                        <a:close/>
                        <a:moveTo>
                          <a:pt x="40" y="45"/>
                        </a:move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2" y="50"/>
                          <a:pt x="22" y="54"/>
                          <a:pt x="23" y="59"/>
                        </a:cubicBezTo>
                        <a:cubicBezTo>
                          <a:pt x="40" y="59"/>
                          <a:pt x="40" y="59"/>
                          <a:pt x="40" y="59"/>
                        </a:cubicBezTo>
                        <a:cubicBezTo>
                          <a:pt x="40" y="45"/>
                          <a:pt x="40" y="45"/>
                          <a:pt x="40" y="45"/>
                        </a:cubicBezTo>
                        <a:close/>
                        <a:moveTo>
                          <a:pt x="19" y="45"/>
                        </a:moveTo>
                        <a:cubicBezTo>
                          <a:pt x="4" y="45"/>
                          <a:pt x="4" y="45"/>
                          <a:pt x="4" y="45"/>
                        </a:cubicBezTo>
                        <a:cubicBezTo>
                          <a:pt x="5" y="50"/>
                          <a:pt x="6" y="54"/>
                          <a:pt x="8" y="59"/>
                        </a:cubicBezTo>
                        <a:cubicBezTo>
                          <a:pt x="21" y="59"/>
                          <a:pt x="21" y="59"/>
                          <a:pt x="21" y="59"/>
                        </a:cubicBezTo>
                        <a:cubicBezTo>
                          <a:pt x="20" y="54"/>
                          <a:pt x="19" y="50"/>
                          <a:pt x="19" y="45"/>
                        </a:cubicBezTo>
                        <a:close/>
                        <a:moveTo>
                          <a:pt x="45" y="64"/>
                        </a:moveTo>
                        <a:cubicBezTo>
                          <a:pt x="45" y="81"/>
                          <a:pt x="45" y="81"/>
                          <a:pt x="45" y="81"/>
                        </a:cubicBezTo>
                        <a:cubicBezTo>
                          <a:pt x="51" y="79"/>
                          <a:pt x="56" y="73"/>
                          <a:pt x="59" y="64"/>
                        </a:cubicBezTo>
                        <a:cubicBezTo>
                          <a:pt x="45" y="64"/>
                          <a:pt x="45" y="64"/>
                          <a:pt x="45" y="64"/>
                        </a:cubicBezTo>
                        <a:close/>
                        <a:moveTo>
                          <a:pt x="40" y="81"/>
                        </a:moveTo>
                        <a:cubicBezTo>
                          <a:pt x="40" y="64"/>
                          <a:pt x="40" y="64"/>
                          <a:pt x="40" y="64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8" y="73"/>
                          <a:pt x="33" y="79"/>
                          <a:pt x="40" y="81"/>
                        </a:cubicBezTo>
                        <a:close/>
                        <a:moveTo>
                          <a:pt x="73" y="64"/>
                        </a:move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0" y="70"/>
                          <a:pt x="57" y="75"/>
                          <a:pt x="54" y="79"/>
                        </a:cubicBezTo>
                        <a:cubicBezTo>
                          <a:pt x="62" y="76"/>
                          <a:pt x="69" y="71"/>
                          <a:pt x="73" y="64"/>
                        </a:cubicBezTo>
                        <a:close/>
                        <a:moveTo>
                          <a:pt x="22" y="64"/>
                        </a:moveTo>
                        <a:cubicBezTo>
                          <a:pt x="11" y="64"/>
                          <a:pt x="11" y="64"/>
                          <a:pt x="11" y="64"/>
                        </a:cubicBezTo>
                        <a:cubicBezTo>
                          <a:pt x="15" y="71"/>
                          <a:pt x="22" y="76"/>
                          <a:pt x="30" y="79"/>
                        </a:cubicBezTo>
                        <a:cubicBezTo>
                          <a:pt x="27" y="75"/>
                          <a:pt x="24" y="70"/>
                          <a:pt x="22" y="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2612609" y="2988957"/>
                  <a:ext cx="1081960" cy="339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IIS Servers</a:t>
                  </a: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2130075" y="3451570"/>
                  <a:ext cx="1001379" cy="1012860"/>
                  <a:chOff x="1649840" y="3451570"/>
                  <a:chExt cx="1001379" cy="1012860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972774" y="3451570"/>
                    <a:ext cx="479392" cy="712232"/>
                    <a:chOff x="1972774" y="3451570"/>
                    <a:chExt cx="479392" cy="712232"/>
                  </a:xfrm>
                </p:grpSpPr>
                <p:pic>
                  <p:nvPicPr>
                    <p:cNvPr id="74" name="Picture 6" descr="\\magnum\Projects\Microsoft\Cloud Power FY12\Design\Icons\PNGs\Server_2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lum bright="100000"/>
                    </a:blip>
                    <a:srcRect l="24157" r="25929"/>
                    <a:stretch/>
                  </p:blipFill>
                  <p:spPr bwMode="auto">
                    <a:xfrm>
                      <a:off x="1972774" y="3451570"/>
                      <a:ext cx="355510" cy="712232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2245986" y="3924261"/>
                      <a:ext cx="206180" cy="206424"/>
                      <a:chOff x="2245986" y="3924261"/>
                      <a:chExt cx="206180" cy="206424"/>
                    </a:xfrm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245986" y="3924261"/>
                        <a:ext cx="206180" cy="206424"/>
                        <a:chOff x="1779323" y="4627897"/>
                        <a:chExt cx="472764" cy="473323"/>
                      </a:xfrm>
                    </p:grpSpPr>
                    <p:sp>
                      <p:nvSpPr>
                        <p:cNvPr id="78" name="Isosceles Triangle 77"/>
                        <p:cNvSpPr/>
                        <p:nvPr/>
                      </p:nvSpPr>
                      <p:spPr bwMode="auto">
                        <a:xfrm>
                          <a:off x="1779323" y="4627897"/>
                          <a:ext cx="472764" cy="407555"/>
                        </a:xfrm>
                        <a:prstGeom prst="triangl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 bwMode="auto">
                        <a:xfrm>
                          <a:off x="1779323" y="4824517"/>
                          <a:ext cx="472764" cy="604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 bwMode="auto">
                        <a:xfrm rot="16200000">
                          <a:off x="1881399" y="4936712"/>
                          <a:ext cx="268612" cy="6040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77" name="Isosceles Triangle 76"/>
                      <p:cNvSpPr/>
                      <p:nvPr/>
                    </p:nvSpPr>
                    <p:spPr bwMode="auto">
                      <a:xfrm>
                        <a:off x="2304709" y="3989226"/>
                        <a:ext cx="88734" cy="76495"/>
                      </a:xfrm>
                      <a:prstGeom prst="triangle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36" tIns="45718" rIns="91436" bIns="45718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3529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1649840" y="4125283"/>
                    <a:ext cx="1001379" cy="3391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AD / DNS</a:t>
                    </a:r>
                  </a:p>
                </p:txBody>
              </p:sp>
            </p:grpSp>
            <p:pic>
              <p:nvPicPr>
                <p:cNvPr id="6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lum bright="100000" contrast="100000"/>
                </a:blip>
                <a:srcRect l="9422" t="9591" r="8195" b="13220"/>
                <a:stretch/>
              </p:blipFill>
              <p:spPr bwMode="auto">
                <a:xfrm>
                  <a:off x="1521605" y="2369636"/>
                  <a:ext cx="733110" cy="629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1356573" y="2957134"/>
                  <a:ext cx="1201821" cy="339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SQL Servers</a:t>
                  </a:r>
                </a:p>
              </p:txBody>
            </p:sp>
            <p:pic>
              <p:nvPicPr>
                <p:cNvPr id="6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0071" y="2677961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4" name="Group 63"/>
                <p:cNvGrpSpPr/>
                <p:nvPr/>
              </p:nvGrpSpPr>
              <p:grpSpPr>
                <a:xfrm>
                  <a:off x="2090496" y="4442923"/>
                  <a:ext cx="1022822" cy="1074497"/>
                  <a:chOff x="1752092" y="4442923"/>
                  <a:chExt cx="1022822" cy="1074497"/>
                </a:xfrm>
              </p:grpSpPr>
              <p:pic>
                <p:nvPicPr>
                  <p:cNvPr id="6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 contrast="10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9804" y="4442923"/>
                    <a:ext cx="965110" cy="8842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092" y="5178273"/>
                    <a:ext cx="1011977" cy="3391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Exchange</a:t>
                    </a:r>
                  </a:p>
                </p:txBody>
              </p:sp>
              <p:sp>
                <p:nvSpPr>
                  <p:cNvPr id="71" name="Freeform 128"/>
                  <p:cNvSpPr>
                    <a:spLocks noEditPoints="1"/>
                  </p:cNvSpPr>
                  <p:nvPr/>
                </p:nvSpPr>
                <p:spPr bwMode="black">
                  <a:xfrm>
                    <a:off x="2433694" y="4961317"/>
                    <a:ext cx="322748" cy="225728"/>
                  </a:xfrm>
                  <a:custGeom>
                    <a:avLst/>
                    <a:gdLst>
                      <a:gd name="T0" fmla="*/ 7 w 300"/>
                      <a:gd name="T1" fmla="*/ 0 h 210"/>
                      <a:gd name="T2" fmla="*/ 293 w 300"/>
                      <a:gd name="T3" fmla="*/ 0 h 210"/>
                      <a:gd name="T4" fmla="*/ 150 w 300"/>
                      <a:gd name="T5" fmla="*/ 120 h 210"/>
                      <a:gd name="T6" fmla="*/ 7 w 300"/>
                      <a:gd name="T7" fmla="*/ 0 h 210"/>
                      <a:gd name="T8" fmla="*/ 153 w 300"/>
                      <a:gd name="T9" fmla="*/ 130 h 210"/>
                      <a:gd name="T10" fmla="*/ 153 w 300"/>
                      <a:gd name="T11" fmla="*/ 130 h 210"/>
                      <a:gd name="T12" fmla="*/ 153 w 300"/>
                      <a:gd name="T13" fmla="*/ 131 h 210"/>
                      <a:gd name="T14" fmla="*/ 152 w 300"/>
                      <a:gd name="T15" fmla="*/ 131 h 210"/>
                      <a:gd name="T16" fmla="*/ 152 w 300"/>
                      <a:gd name="T17" fmla="*/ 131 h 210"/>
                      <a:gd name="T18" fmla="*/ 151 w 300"/>
                      <a:gd name="T19" fmla="*/ 131 h 210"/>
                      <a:gd name="T20" fmla="*/ 151 w 300"/>
                      <a:gd name="T21" fmla="*/ 131 h 210"/>
                      <a:gd name="T22" fmla="*/ 150 w 300"/>
                      <a:gd name="T23" fmla="*/ 131 h 210"/>
                      <a:gd name="T24" fmla="*/ 150 w 300"/>
                      <a:gd name="T25" fmla="*/ 131 h 210"/>
                      <a:gd name="T26" fmla="*/ 150 w 300"/>
                      <a:gd name="T27" fmla="*/ 131 h 210"/>
                      <a:gd name="T28" fmla="*/ 149 w 300"/>
                      <a:gd name="T29" fmla="*/ 131 h 210"/>
                      <a:gd name="T30" fmla="*/ 149 w 300"/>
                      <a:gd name="T31" fmla="*/ 131 h 210"/>
                      <a:gd name="T32" fmla="*/ 148 w 300"/>
                      <a:gd name="T33" fmla="*/ 131 h 210"/>
                      <a:gd name="T34" fmla="*/ 148 w 300"/>
                      <a:gd name="T35" fmla="*/ 131 h 210"/>
                      <a:gd name="T36" fmla="*/ 147 w 300"/>
                      <a:gd name="T37" fmla="*/ 131 h 210"/>
                      <a:gd name="T38" fmla="*/ 147 w 300"/>
                      <a:gd name="T39" fmla="*/ 130 h 210"/>
                      <a:gd name="T40" fmla="*/ 147 w 300"/>
                      <a:gd name="T41" fmla="*/ 130 h 210"/>
                      <a:gd name="T42" fmla="*/ 125 w 300"/>
                      <a:gd name="T43" fmla="*/ 112 h 210"/>
                      <a:gd name="T44" fmla="*/ 8 w 300"/>
                      <a:gd name="T45" fmla="*/ 210 h 210"/>
                      <a:gd name="T46" fmla="*/ 293 w 300"/>
                      <a:gd name="T47" fmla="*/ 210 h 210"/>
                      <a:gd name="T48" fmla="*/ 175 w 300"/>
                      <a:gd name="T49" fmla="*/ 112 h 210"/>
                      <a:gd name="T50" fmla="*/ 153 w 300"/>
                      <a:gd name="T51" fmla="*/ 130 h 210"/>
                      <a:gd name="T52" fmla="*/ 0 w 300"/>
                      <a:gd name="T53" fmla="*/ 6 h 210"/>
                      <a:gd name="T54" fmla="*/ 0 w 300"/>
                      <a:gd name="T55" fmla="*/ 204 h 210"/>
                      <a:gd name="T56" fmla="*/ 118 w 300"/>
                      <a:gd name="T57" fmla="*/ 106 h 210"/>
                      <a:gd name="T58" fmla="*/ 0 w 300"/>
                      <a:gd name="T59" fmla="*/ 6 h 210"/>
                      <a:gd name="T60" fmla="*/ 182 w 300"/>
                      <a:gd name="T61" fmla="*/ 106 h 210"/>
                      <a:gd name="T62" fmla="*/ 300 w 300"/>
                      <a:gd name="T63" fmla="*/ 204 h 210"/>
                      <a:gd name="T64" fmla="*/ 300 w 300"/>
                      <a:gd name="T65" fmla="*/ 6 h 210"/>
                      <a:gd name="T66" fmla="*/ 182 w 300"/>
                      <a:gd name="T67" fmla="*/ 106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0" h="210">
                        <a:moveTo>
                          <a:pt x="7" y="0"/>
                        </a:moveTo>
                        <a:cubicBezTo>
                          <a:pt x="293" y="0"/>
                          <a:pt x="293" y="0"/>
                          <a:pt x="293" y="0"/>
                        </a:cubicBezTo>
                        <a:cubicBezTo>
                          <a:pt x="150" y="120"/>
                          <a:pt x="150" y="120"/>
                          <a:pt x="150" y="120"/>
                        </a:cubicBezTo>
                        <a:lnTo>
                          <a:pt x="7" y="0"/>
                        </a:lnTo>
                        <a:close/>
                        <a:moveTo>
                          <a:pt x="153" y="130"/>
                        </a:moveTo>
                        <a:cubicBezTo>
                          <a:pt x="153" y="130"/>
                          <a:pt x="153" y="130"/>
                          <a:pt x="153" y="130"/>
                        </a:cubicBezTo>
                        <a:cubicBezTo>
                          <a:pt x="153" y="130"/>
                          <a:pt x="153" y="130"/>
                          <a:pt x="153" y="131"/>
                        </a:cubicBezTo>
                        <a:cubicBezTo>
                          <a:pt x="153" y="131"/>
                          <a:pt x="152" y="131"/>
                          <a:pt x="152" y="131"/>
                        </a:cubicBezTo>
                        <a:cubicBezTo>
                          <a:pt x="152" y="131"/>
                          <a:pt x="152" y="131"/>
                          <a:pt x="152" y="131"/>
                        </a:cubicBezTo>
                        <a:cubicBezTo>
                          <a:pt x="152" y="131"/>
                          <a:pt x="151" y="131"/>
                          <a:pt x="151" y="131"/>
                        </a:cubicBezTo>
                        <a:cubicBezTo>
                          <a:pt x="151" y="131"/>
                          <a:pt x="151" y="131"/>
                          <a:pt x="151" y="131"/>
                        </a:cubicBezTo>
                        <a:cubicBezTo>
                          <a:pt x="151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49" y="131"/>
                          <a:pt x="149" y="131"/>
                        </a:cubicBezTo>
                        <a:cubicBezTo>
                          <a:pt x="149" y="131"/>
                          <a:pt x="149" y="131"/>
                          <a:pt x="149" y="131"/>
                        </a:cubicBezTo>
                        <a:cubicBezTo>
                          <a:pt x="149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7" y="131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25" y="112"/>
                          <a:pt x="125" y="112"/>
                          <a:pt x="125" y="112"/>
                        </a:cubicBezTo>
                        <a:cubicBezTo>
                          <a:pt x="8" y="210"/>
                          <a:pt x="8" y="210"/>
                          <a:pt x="8" y="210"/>
                        </a:cubicBezTo>
                        <a:cubicBezTo>
                          <a:pt x="293" y="210"/>
                          <a:pt x="293" y="210"/>
                          <a:pt x="293" y="210"/>
                        </a:cubicBezTo>
                        <a:cubicBezTo>
                          <a:pt x="175" y="112"/>
                          <a:pt x="175" y="112"/>
                          <a:pt x="175" y="112"/>
                        </a:cubicBezTo>
                        <a:lnTo>
                          <a:pt x="153" y="130"/>
                        </a:lnTo>
                        <a:close/>
                        <a:moveTo>
                          <a:pt x="0" y="6"/>
                        </a:moveTo>
                        <a:cubicBezTo>
                          <a:pt x="0" y="204"/>
                          <a:pt x="0" y="204"/>
                          <a:pt x="0" y="204"/>
                        </a:cubicBezTo>
                        <a:cubicBezTo>
                          <a:pt x="118" y="106"/>
                          <a:pt x="118" y="106"/>
                          <a:pt x="118" y="106"/>
                        </a:cubicBezTo>
                        <a:lnTo>
                          <a:pt x="0" y="6"/>
                        </a:lnTo>
                        <a:close/>
                        <a:moveTo>
                          <a:pt x="182" y="106"/>
                        </a:moveTo>
                        <a:cubicBezTo>
                          <a:pt x="300" y="204"/>
                          <a:pt x="300" y="204"/>
                          <a:pt x="300" y="204"/>
                        </a:cubicBezTo>
                        <a:cubicBezTo>
                          <a:pt x="300" y="6"/>
                          <a:pt x="300" y="6"/>
                          <a:pt x="300" y="6"/>
                        </a:cubicBezTo>
                        <a:lnTo>
                          <a:pt x="182" y="1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305" tIns="41153" rIns="82305" bIns="411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 sz="16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5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47893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6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955892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7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43284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8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90980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09580" y="3223772"/>
                <a:ext cx="971938" cy="1196487"/>
                <a:chOff x="3294765" y="3425018"/>
                <a:chExt cx="971938" cy="1196485"/>
              </a:xfrm>
            </p:grpSpPr>
            <p:pic>
              <p:nvPicPr>
                <p:cNvPr id="54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3602978" y="3425018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3294765" y="4064332"/>
                  <a:ext cx="971938" cy="55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S2S VPN </a:t>
                  </a:r>
                  <a:b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Device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02875" y="1767148"/>
                <a:ext cx="430451" cy="1081861"/>
                <a:chOff x="4409404" y="1676776"/>
                <a:chExt cx="510347" cy="1282665"/>
              </a:xfrm>
            </p:grpSpPr>
            <p:sp>
              <p:nvSpPr>
                <p:cNvPr id="51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1676776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2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153733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3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63068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302455" y="1905787"/>
                <a:ext cx="1200422" cy="804576"/>
                <a:chOff x="3587658" y="2107080"/>
                <a:chExt cx="1200422" cy="804576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3602978" y="2107080"/>
                  <a:ext cx="1185102" cy="609069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602978" y="2509368"/>
                  <a:ext cx="1185102" cy="20678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 flipV="1">
                  <a:off x="3587658" y="2716150"/>
                  <a:ext cx="1200422" cy="195506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2713792" y="2231852"/>
                <a:ext cx="576145" cy="712232"/>
                <a:chOff x="9944860" y="5187045"/>
                <a:chExt cx="576144" cy="712232"/>
              </a:xfrm>
            </p:grpSpPr>
            <p:sp>
              <p:nvSpPr>
                <p:cNvPr id="46" name="Freeform 6"/>
                <p:cNvSpPr>
                  <a:spLocks noChangeAspect="1" noEditPoints="1"/>
                </p:cNvSpPr>
                <p:nvPr/>
              </p:nvSpPr>
              <p:spPr bwMode="black">
                <a:xfrm>
                  <a:off x="10192459" y="5526355"/>
                  <a:ext cx="328545" cy="332665"/>
                </a:xfrm>
                <a:custGeom>
                  <a:avLst/>
                  <a:gdLst>
                    <a:gd name="T0" fmla="*/ 84 w 84"/>
                    <a:gd name="T1" fmla="*/ 43 h 85"/>
                    <a:gd name="T2" fmla="*/ 0 w 84"/>
                    <a:gd name="T3" fmla="*/ 43 h 85"/>
                    <a:gd name="T4" fmla="*/ 76 w 84"/>
                    <a:gd name="T5" fmla="*/ 27 h 85"/>
                    <a:gd name="T6" fmla="*/ 65 w 84"/>
                    <a:gd name="T7" fmla="*/ 40 h 85"/>
                    <a:gd name="T8" fmla="*/ 76 w 84"/>
                    <a:gd name="T9" fmla="*/ 27 h 85"/>
                    <a:gd name="T10" fmla="*/ 45 w 84"/>
                    <a:gd name="T11" fmla="*/ 27 h 85"/>
                    <a:gd name="T12" fmla="*/ 62 w 84"/>
                    <a:gd name="T13" fmla="*/ 40 h 85"/>
                    <a:gd name="T14" fmla="*/ 40 w 84"/>
                    <a:gd name="T15" fmla="*/ 27 h 85"/>
                    <a:gd name="T16" fmla="*/ 21 w 84"/>
                    <a:gd name="T17" fmla="*/ 40 h 85"/>
                    <a:gd name="T18" fmla="*/ 40 w 84"/>
                    <a:gd name="T19" fmla="*/ 27 h 85"/>
                    <a:gd name="T20" fmla="*/ 8 w 84"/>
                    <a:gd name="T21" fmla="*/ 27 h 85"/>
                    <a:gd name="T22" fmla="*/ 19 w 84"/>
                    <a:gd name="T23" fmla="*/ 40 h 85"/>
                    <a:gd name="T24" fmla="*/ 10 w 84"/>
                    <a:gd name="T25" fmla="*/ 21 h 85"/>
                    <a:gd name="T26" fmla="*/ 30 w 84"/>
                    <a:gd name="T27" fmla="*/ 6 h 85"/>
                    <a:gd name="T28" fmla="*/ 25 w 84"/>
                    <a:gd name="T29" fmla="*/ 21 h 85"/>
                    <a:gd name="T30" fmla="*/ 40 w 84"/>
                    <a:gd name="T31" fmla="*/ 4 h 85"/>
                    <a:gd name="T32" fmla="*/ 45 w 84"/>
                    <a:gd name="T33" fmla="*/ 21 h 85"/>
                    <a:gd name="T34" fmla="*/ 45 w 84"/>
                    <a:gd name="T35" fmla="*/ 5 h 85"/>
                    <a:gd name="T36" fmla="*/ 62 w 84"/>
                    <a:gd name="T37" fmla="*/ 21 h 85"/>
                    <a:gd name="T38" fmla="*/ 54 w 84"/>
                    <a:gd name="T39" fmla="*/ 6 h 85"/>
                    <a:gd name="T40" fmla="*/ 80 w 84"/>
                    <a:gd name="T41" fmla="*/ 45 h 85"/>
                    <a:gd name="T42" fmla="*/ 63 w 84"/>
                    <a:gd name="T43" fmla="*/ 59 h 85"/>
                    <a:gd name="T44" fmla="*/ 80 w 84"/>
                    <a:gd name="T45" fmla="*/ 45 h 85"/>
                    <a:gd name="T46" fmla="*/ 45 w 84"/>
                    <a:gd name="T47" fmla="*/ 45 h 85"/>
                    <a:gd name="T48" fmla="*/ 61 w 84"/>
                    <a:gd name="T49" fmla="*/ 59 h 85"/>
                    <a:gd name="T50" fmla="*/ 40 w 84"/>
                    <a:gd name="T51" fmla="*/ 45 h 85"/>
                    <a:gd name="T52" fmla="*/ 23 w 84"/>
                    <a:gd name="T53" fmla="*/ 59 h 85"/>
                    <a:gd name="T54" fmla="*/ 40 w 84"/>
                    <a:gd name="T55" fmla="*/ 45 h 85"/>
                    <a:gd name="T56" fmla="*/ 4 w 84"/>
                    <a:gd name="T57" fmla="*/ 45 h 85"/>
                    <a:gd name="T58" fmla="*/ 21 w 84"/>
                    <a:gd name="T59" fmla="*/ 59 h 85"/>
                    <a:gd name="T60" fmla="*/ 45 w 84"/>
                    <a:gd name="T61" fmla="*/ 64 h 85"/>
                    <a:gd name="T62" fmla="*/ 59 w 84"/>
                    <a:gd name="T63" fmla="*/ 64 h 85"/>
                    <a:gd name="T64" fmla="*/ 40 w 84"/>
                    <a:gd name="T65" fmla="*/ 81 h 85"/>
                    <a:gd name="T66" fmla="*/ 25 w 84"/>
                    <a:gd name="T67" fmla="*/ 64 h 85"/>
                    <a:gd name="T68" fmla="*/ 73 w 84"/>
                    <a:gd name="T69" fmla="*/ 64 h 85"/>
                    <a:gd name="T70" fmla="*/ 54 w 84"/>
                    <a:gd name="T71" fmla="*/ 79 h 85"/>
                    <a:gd name="T72" fmla="*/ 22 w 84"/>
                    <a:gd name="T73" fmla="*/ 64 h 85"/>
                    <a:gd name="T74" fmla="*/ 30 w 84"/>
                    <a:gd name="T75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5">
                      <a:moveTo>
                        <a:pt x="42" y="0"/>
                      </a:moveTo>
                      <a:cubicBezTo>
                        <a:pt x="65" y="0"/>
                        <a:pt x="84" y="19"/>
                        <a:pt x="84" y="43"/>
                      </a:cubicBezTo>
                      <a:cubicBezTo>
                        <a:pt x="84" y="66"/>
                        <a:pt x="65" y="85"/>
                        <a:pt x="42" y="85"/>
                      </a:cubicBezTo>
                      <a:cubicBezTo>
                        <a:pt x="19" y="85"/>
                        <a:pt x="0" y="66"/>
                        <a:pt x="0" y="43"/>
                      </a:cubicBezTo>
                      <a:cubicBezTo>
                        <a:pt x="0" y="19"/>
                        <a:pt x="19" y="0"/>
                        <a:pt x="42" y="0"/>
                      </a:cubicBezTo>
                      <a:close/>
                      <a:moveTo>
                        <a:pt x="76" y="27"/>
                      </a:move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64" y="31"/>
                        <a:pt x="65" y="35"/>
                        <a:pt x="65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79" y="35"/>
                        <a:pt x="78" y="31"/>
                        <a:pt x="76" y="27"/>
                      </a:cubicBezTo>
                      <a:close/>
                      <a:moveTo>
                        <a:pt x="61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35"/>
                        <a:pt x="62" y="31"/>
                        <a:pt x="61" y="27"/>
                      </a:cubicBezTo>
                      <a:close/>
                      <a:moveTo>
                        <a:pt x="40" y="27"/>
                      </a:move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2" y="31"/>
                        <a:pt x="22" y="35"/>
                        <a:pt x="21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lose/>
                      <a:moveTo>
                        <a:pt x="21" y="27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31"/>
                        <a:pt x="5" y="35"/>
                        <a:pt x="4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35"/>
                        <a:pt x="20" y="31"/>
                        <a:pt x="21" y="27"/>
                      </a:cubicBezTo>
                      <a:close/>
                      <a:moveTo>
                        <a:pt x="10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4" y="15"/>
                        <a:pt x="27" y="10"/>
                        <a:pt x="30" y="6"/>
                      </a:cubicBezTo>
                      <a:cubicBezTo>
                        <a:pt x="22" y="9"/>
                        <a:pt x="15" y="14"/>
                        <a:pt x="10" y="21"/>
                      </a:cubicBezTo>
                      <a:close/>
                      <a:moveTo>
                        <a:pt x="25" y="21"/>
                      </a:move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33" y="6"/>
                        <a:pt x="28" y="12"/>
                        <a:pt x="25" y="21"/>
                      </a:cubicBezTo>
                      <a:close/>
                      <a:moveTo>
                        <a:pt x="45" y="21"/>
                      </a:move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6" y="12"/>
                        <a:pt x="51" y="6"/>
                        <a:pt x="45" y="5"/>
                      </a:cubicBezTo>
                      <a:cubicBezTo>
                        <a:pt x="45" y="21"/>
                        <a:pt x="45" y="21"/>
                        <a:pt x="45" y="21"/>
                      </a:cubicBezTo>
                      <a:close/>
                      <a:moveTo>
                        <a:pt x="62" y="21"/>
                      </a:move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69" y="14"/>
                        <a:pt x="62" y="9"/>
                        <a:pt x="54" y="6"/>
                      </a:cubicBezTo>
                      <a:cubicBezTo>
                        <a:pt x="57" y="10"/>
                        <a:pt x="60" y="15"/>
                        <a:pt x="62" y="21"/>
                      </a:cubicBezTo>
                      <a:close/>
                      <a:moveTo>
                        <a:pt x="80" y="45"/>
                      </a:moveTo>
                      <a:cubicBezTo>
                        <a:pt x="65" y="45"/>
                        <a:pt x="65" y="45"/>
                        <a:pt x="65" y="45"/>
                      </a:cubicBezTo>
                      <a:cubicBezTo>
                        <a:pt x="65" y="50"/>
                        <a:pt x="64" y="54"/>
                        <a:pt x="63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8" y="54"/>
                        <a:pt x="79" y="50"/>
                        <a:pt x="80" y="45"/>
                      </a:cubicBezTo>
                      <a:close/>
                      <a:moveTo>
                        <a:pt x="62" y="45"/>
                      </a:move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59"/>
                        <a:pt x="45" y="59"/>
                        <a:pt x="45" y="59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62" y="54"/>
                        <a:pt x="62" y="50"/>
                        <a:pt x="62" y="45"/>
                      </a:cubicBezTo>
                      <a:close/>
                      <a:moveTo>
                        <a:pt x="40" y="4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2" y="50"/>
                        <a:pt x="22" y="54"/>
                        <a:pt x="23" y="59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lose/>
                      <a:moveTo>
                        <a:pt x="19" y="45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5" y="50"/>
                        <a:pt x="6" y="54"/>
                        <a:pt x="8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20" y="54"/>
                        <a:pt x="19" y="50"/>
                        <a:pt x="19" y="45"/>
                      </a:cubicBezTo>
                      <a:close/>
                      <a:moveTo>
                        <a:pt x="45" y="64"/>
                      </a:move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51" y="79"/>
                        <a:pt x="56" y="73"/>
                        <a:pt x="59" y="64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close/>
                      <a:moveTo>
                        <a:pt x="40" y="81"/>
                      </a:moveTo>
                      <a:cubicBezTo>
                        <a:pt x="40" y="64"/>
                        <a:pt x="40" y="64"/>
                        <a:pt x="40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8" y="73"/>
                        <a:pt x="33" y="79"/>
                        <a:pt x="40" y="81"/>
                      </a:cubicBezTo>
                      <a:close/>
                      <a:moveTo>
                        <a:pt x="73" y="64"/>
                      </a:moveTo>
                      <a:cubicBezTo>
                        <a:pt x="62" y="64"/>
                        <a:pt x="62" y="64"/>
                        <a:pt x="62" y="64"/>
                      </a:cubicBezTo>
                      <a:cubicBezTo>
                        <a:pt x="60" y="70"/>
                        <a:pt x="57" y="75"/>
                        <a:pt x="54" y="79"/>
                      </a:cubicBezTo>
                      <a:cubicBezTo>
                        <a:pt x="62" y="76"/>
                        <a:pt x="69" y="71"/>
                        <a:pt x="73" y="64"/>
                      </a:cubicBezTo>
                      <a:close/>
                      <a:moveTo>
                        <a:pt x="22" y="64"/>
                      </a:moveTo>
                      <a:cubicBezTo>
                        <a:pt x="11" y="64"/>
                        <a:pt x="11" y="64"/>
                        <a:pt x="11" y="64"/>
                      </a:cubicBezTo>
                      <a:cubicBezTo>
                        <a:pt x="15" y="71"/>
                        <a:pt x="22" y="76"/>
                        <a:pt x="30" y="79"/>
                      </a:cubicBezTo>
                      <a:cubicBezTo>
                        <a:pt x="27" y="75"/>
                        <a:pt x="24" y="70"/>
                        <a:pt x="22" y="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47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9944860" y="5187045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1493287" y="2242485"/>
                <a:ext cx="604285" cy="712232"/>
                <a:chOff x="4647795" y="6723311"/>
                <a:chExt cx="604285" cy="712232"/>
              </a:xfrm>
            </p:grpSpPr>
            <p:pic>
              <p:nvPicPr>
                <p:cNvPr id="44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8743" y="7037593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47795" y="6723311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2151470" y="3327265"/>
                <a:ext cx="479392" cy="712232"/>
                <a:chOff x="4610325" y="6858496"/>
                <a:chExt cx="479392" cy="712232"/>
              </a:xfrm>
            </p:grpSpPr>
            <p:pic>
              <p:nvPicPr>
                <p:cNvPr id="39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10325" y="6858496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40" name="Isosceles Triangle 39"/>
                <p:cNvSpPr/>
                <p:nvPr/>
              </p:nvSpPr>
              <p:spPr bwMode="auto">
                <a:xfrm>
                  <a:off x="4883537" y="7331187"/>
                  <a:ext cx="206180" cy="17774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83537" y="7416936"/>
                  <a:ext cx="206180" cy="263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 rot="16200000">
                  <a:off x="4928054" y="7465866"/>
                  <a:ext cx="117146" cy="26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3" name="Isosceles Triangle 42"/>
                <p:cNvSpPr/>
                <p:nvPr/>
              </p:nvSpPr>
              <p:spPr bwMode="auto">
                <a:xfrm>
                  <a:off x="4942260" y="7396152"/>
                  <a:ext cx="88734" cy="76495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 bwMode="auto">
              <a:xfrm>
                <a:off x="382773" y="1563005"/>
                <a:ext cx="3955312" cy="4529471"/>
              </a:xfrm>
              <a:prstGeom prst="rect">
                <a:avLst/>
              </a:prstGeom>
              <a:noFill/>
              <a:ln w="15875">
                <a:solidFill>
                  <a:schemeClr val="accent4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376" tIns="45689" rIns="91376" bIns="456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23788" y="1562987"/>
                <a:ext cx="2732454" cy="339071"/>
              </a:xfrm>
              <a:prstGeom prst="rect">
                <a:avLst/>
              </a:prstGeom>
            </p:spPr>
            <p:txBody>
              <a:bodyPr wrap="none" lIns="91380" tIns="45691" rIns="91380" bIns="45691">
                <a:spAutoFit/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Contoso.com Active Directory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391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Active Directory Cloud Only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7504" y="2213078"/>
            <a:ext cx="8920152" cy="3592186"/>
            <a:chOff x="382773" y="1562987"/>
            <a:chExt cx="11737043" cy="4726561"/>
          </a:xfrm>
        </p:grpSpPr>
        <p:grpSp>
          <p:nvGrpSpPr>
            <p:cNvPr id="5" name="Group 4"/>
            <p:cNvGrpSpPr/>
            <p:nvPr/>
          </p:nvGrpSpPr>
          <p:grpSpPr>
            <a:xfrm>
              <a:off x="9068451" y="2206895"/>
              <a:ext cx="2925095" cy="2814704"/>
              <a:chOff x="8948001" y="3799610"/>
              <a:chExt cx="2341419" cy="2341419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8948001" y="3799610"/>
                <a:ext cx="2341419" cy="23414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The Virtual Network</a:t>
                </a:r>
              </a:p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in Windows Azure</a:t>
                </a:r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black">
              <a:xfrm>
                <a:off x="10702813" y="4218422"/>
                <a:ext cx="547891" cy="527396"/>
              </a:xfrm>
              <a:custGeom>
                <a:avLst/>
                <a:gdLst>
                  <a:gd name="T0" fmla="*/ 461 w 891"/>
                  <a:gd name="T1" fmla="*/ 470 h 859"/>
                  <a:gd name="T2" fmla="*/ 793 w 891"/>
                  <a:gd name="T3" fmla="*/ 489 h 859"/>
                  <a:gd name="T4" fmla="*/ 707 w 891"/>
                  <a:gd name="T5" fmla="*/ 787 h 859"/>
                  <a:gd name="T6" fmla="*/ 375 w 891"/>
                  <a:gd name="T7" fmla="*/ 767 h 859"/>
                  <a:gd name="T8" fmla="*/ 461 w 891"/>
                  <a:gd name="T9" fmla="*/ 470 h 859"/>
                  <a:gd name="T10" fmla="*/ 430 w 891"/>
                  <a:gd name="T11" fmla="*/ 387 h 859"/>
                  <a:gd name="T12" fmla="*/ 517 w 891"/>
                  <a:gd name="T13" fmla="*/ 90 h 859"/>
                  <a:gd name="T14" fmla="*/ 184 w 891"/>
                  <a:gd name="T15" fmla="*/ 71 h 859"/>
                  <a:gd name="T16" fmla="*/ 98 w 891"/>
                  <a:gd name="T17" fmla="*/ 368 h 859"/>
                  <a:gd name="T18" fmla="*/ 430 w 891"/>
                  <a:gd name="T19" fmla="*/ 387 h 859"/>
                  <a:gd name="T20" fmla="*/ 83 w 891"/>
                  <a:gd name="T21" fmla="*/ 421 h 859"/>
                  <a:gd name="T22" fmla="*/ 0 w 891"/>
                  <a:gd name="T23" fmla="*/ 703 h 859"/>
                  <a:gd name="T24" fmla="*/ 0 w 891"/>
                  <a:gd name="T25" fmla="*/ 706 h 859"/>
                  <a:gd name="T26" fmla="*/ 7 w 891"/>
                  <a:gd name="T27" fmla="*/ 712 h 859"/>
                  <a:gd name="T28" fmla="*/ 9 w 891"/>
                  <a:gd name="T29" fmla="*/ 712 h 859"/>
                  <a:gd name="T30" fmla="*/ 329 w 891"/>
                  <a:gd name="T31" fmla="*/ 737 h 859"/>
                  <a:gd name="T32" fmla="*/ 415 w 891"/>
                  <a:gd name="T33" fmla="*/ 440 h 859"/>
                  <a:gd name="T34" fmla="*/ 83 w 891"/>
                  <a:gd name="T35" fmla="*/ 421 h 859"/>
                  <a:gd name="T36" fmla="*/ 883 w 891"/>
                  <a:gd name="T37" fmla="*/ 147 h 859"/>
                  <a:gd name="T38" fmla="*/ 882 w 891"/>
                  <a:gd name="T39" fmla="*/ 147 h 859"/>
                  <a:gd name="T40" fmla="*/ 561 w 891"/>
                  <a:gd name="T41" fmla="*/ 122 h 859"/>
                  <a:gd name="T42" fmla="*/ 475 w 891"/>
                  <a:gd name="T43" fmla="*/ 419 h 859"/>
                  <a:gd name="T44" fmla="*/ 808 w 891"/>
                  <a:gd name="T45" fmla="*/ 438 h 859"/>
                  <a:gd name="T46" fmla="*/ 891 w 891"/>
                  <a:gd name="T47" fmla="*/ 154 h 859"/>
                  <a:gd name="T48" fmla="*/ 891 w 891"/>
                  <a:gd name="T49" fmla="*/ 153 h 859"/>
                  <a:gd name="T50" fmla="*/ 883 w 891"/>
                  <a:gd name="T51" fmla="*/ 147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1" h="859">
                    <a:moveTo>
                      <a:pt x="461" y="470"/>
                    </a:moveTo>
                    <a:cubicBezTo>
                      <a:pt x="535" y="522"/>
                      <a:pt x="620" y="562"/>
                      <a:pt x="793" y="489"/>
                    </a:cubicBezTo>
                    <a:cubicBezTo>
                      <a:pt x="793" y="489"/>
                      <a:pt x="793" y="489"/>
                      <a:pt x="707" y="787"/>
                    </a:cubicBezTo>
                    <a:cubicBezTo>
                      <a:pt x="534" y="859"/>
                      <a:pt x="449" y="818"/>
                      <a:pt x="375" y="767"/>
                    </a:cubicBezTo>
                    <a:cubicBezTo>
                      <a:pt x="375" y="767"/>
                      <a:pt x="375" y="767"/>
                      <a:pt x="461" y="470"/>
                    </a:cubicBezTo>
                    <a:close/>
                    <a:moveTo>
                      <a:pt x="430" y="387"/>
                    </a:moveTo>
                    <a:cubicBezTo>
                      <a:pt x="517" y="90"/>
                      <a:pt x="517" y="90"/>
                      <a:pt x="517" y="90"/>
                    </a:cubicBezTo>
                    <a:cubicBezTo>
                      <a:pt x="441" y="41"/>
                      <a:pt x="357" y="0"/>
                      <a:pt x="184" y="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271" y="297"/>
                      <a:pt x="354" y="337"/>
                      <a:pt x="430" y="387"/>
                    </a:cubicBezTo>
                    <a:close/>
                    <a:moveTo>
                      <a:pt x="83" y="421"/>
                    </a:move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4"/>
                      <a:pt x="0" y="704"/>
                      <a:pt x="0" y="706"/>
                    </a:cubicBezTo>
                    <a:cubicBezTo>
                      <a:pt x="0" y="709"/>
                      <a:pt x="3" y="712"/>
                      <a:pt x="7" y="712"/>
                    </a:cubicBezTo>
                    <a:cubicBezTo>
                      <a:pt x="9" y="712"/>
                      <a:pt x="9" y="712"/>
                      <a:pt x="9" y="712"/>
                    </a:cubicBezTo>
                    <a:cubicBezTo>
                      <a:pt x="175" y="646"/>
                      <a:pt x="256" y="687"/>
                      <a:pt x="329" y="737"/>
                    </a:cubicBezTo>
                    <a:cubicBezTo>
                      <a:pt x="415" y="440"/>
                      <a:pt x="415" y="440"/>
                      <a:pt x="415" y="440"/>
                    </a:cubicBezTo>
                    <a:cubicBezTo>
                      <a:pt x="339" y="389"/>
                      <a:pt x="256" y="348"/>
                      <a:pt x="83" y="421"/>
                    </a:cubicBezTo>
                    <a:close/>
                    <a:moveTo>
                      <a:pt x="883" y="147"/>
                    </a:moveTo>
                    <a:cubicBezTo>
                      <a:pt x="882" y="147"/>
                      <a:pt x="882" y="147"/>
                      <a:pt x="882" y="147"/>
                    </a:cubicBezTo>
                    <a:cubicBezTo>
                      <a:pt x="716" y="212"/>
                      <a:pt x="634" y="172"/>
                      <a:pt x="561" y="122"/>
                    </a:cubicBezTo>
                    <a:cubicBezTo>
                      <a:pt x="475" y="419"/>
                      <a:pt x="475" y="419"/>
                      <a:pt x="475" y="419"/>
                    </a:cubicBezTo>
                    <a:cubicBezTo>
                      <a:pt x="551" y="468"/>
                      <a:pt x="634" y="509"/>
                      <a:pt x="808" y="438"/>
                    </a:cubicBezTo>
                    <a:cubicBezTo>
                      <a:pt x="891" y="154"/>
                      <a:pt x="891" y="154"/>
                      <a:pt x="891" y="154"/>
                    </a:cubicBezTo>
                    <a:cubicBezTo>
                      <a:pt x="891" y="153"/>
                      <a:pt x="891" y="153"/>
                      <a:pt x="891" y="153"/>
                    </a:cubicBezTo>
                    <a:cubicBezTo>
                      <a:pt x="891" y="150"/>
                      <a:pt x="888" y="147"/>
                      <a:pt x="883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" name="Freeform 128"/>
            <p:cNvSpPr>
              <a:spLocks noChangeAspect="1"/>
            </p:cNvSpPr>
            <p:nvPr/>
          </p:nvSpPr>
          <p:spPr bwMode="black">
            <a:xfrm>
              <a:off x="4574210" y="2479597"/>
              <a:ext cx="3735578" cy="2063587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380" tIns="45691" rIns="91380" bIns="45691" numCol="1" anchor="t" anchorCtr="0" compatLnSpc="1">
              <a:prstTxWarp prst="textNoShape">
                <a:avLst/>
              </a:prstTxWarp>
            </a:bodyPr>
            <a:lstStyle/>
            <a:p>
              <a:pPr defTabSz="913793"/>
              <a:endParaRPr 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022413" y="2845971"/>
              <a:ext cx="996595" cy="1075525"/>
              <a:chOff x="9036946" y="4345563"/>
              <a:chExt cx="996595" cy="1075524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9036946" y="4345563"/>
                <a:ext cx="996595" cy="1075524"/>
                <a:chOff x="1778319" y="4442923"/>
                <a:chExt cx="996595" cy="1075524"/>
              </a:xfrm>
            </p:grpSpPr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1809804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48" name="Rectangle 147"/>
                <p:cNvSpPr/>
                <p:nvPr/>
              </p:nvSpPr>
              <p:spPr>
                <a:xfrm>
                  <a:off x="1778319" y="5178274"/>
                  <a:ext cx="959524" cy="340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Gateway</a:t>
                  </a:r>
                </a:p>
              </p:txBody>
            </p:sp>
          </p:grpSp>
          <p:sp>
            <p:nvSpPr>
              <p:cNvPr id="146" name="Freeform 92"/>
              <p:cNvSpPr>
                <a:spLocks noEditPoints="1"/>
              </p:cNvSpPr>
              <p:nvPr/>
            </p:nvSpPr>
            <p:spPr bwMode="black">
              <a:xfrm>
                <a:off x="9842233" y="4787711"/>
                <a:ext cx="191307" cy="260655"/>
              </a:xfrm>
              <a:custGeom>
                <a:avLst/>
                <a:gdLst>
                  <a:gd name="T0" fmla="*/ 15 w 48"/>
                  <a:gd name="T1" fmla="*/ 11 h 66"/>
                  <a:gd name="T2" fmla="*/ 24 w 48"/>
                  <a:gd name="T3" fmla="*/ 9 h 66"/>
                  <a:gd name="T4" fmla="*/ 33 w 48"/>
                  <a:gd name="T5" fmla="*/ 11 h 66"/>
                  <a:gd name="T6" fmla="*/ 35 w 48"/>
                  <a:gd name="T7" fmla="*/ 23 h 66"/>
                  <a:gd name="T8" fmla="*/ 35 w 48"/>
                  <a:gd name="T9" fmla="*/ 25 h 66"/>
                  <a:gd name="T10" fmla="*/ 35 w 48"/>
                  <a:gd name="T11" fmla="*/ 27 h 66"/>
                  <a:gd name="T12" fmla="*/ 14 w 48"/>
                  <a:gd name="T13" fmla="*/ 27 h 66"/>
                  <a:gd name="T14" fmla="*/ 14 w 48"/>
                  <a:gd name="T15" fmla="*/ 25 h 66"/>
                  <a:gd name="T16" fmla="*/ 14 w 48"/>
                  <a:gd name="T17" fmla="*/ 22 h 66"/>
                  <a:gd name="T18" fmla="*/ 15 w 48"/>
                  <a:gd name="T19" fmla="*/ 11 h 66"/>
                  <a:gd name="T20" fmla="*/ 44 w 48"/>
                  <a:gd name="T21" fmla="*/ 28 h 66"/>
                  <a:gd name="T22" fmla="*/ 44 w 48"/>
                  <a:gd name="T23" fmla="*/ 25 h 66"/>
                  <a:gd name="T24" fmla="*/ 44 w 48"/>
                  <a:gd name="T25" fmla="*/ 23 h 66"/>
                  <a:gd name="T26" fmla="*/ 39 w 48"/>
                  <a:gd name="T27" fmla="*/ 5 h 66"/>
                  <a:gd name="T28" fmla="*/ 24 w 48"/>
                  <a:gd name="T29" fmla="*/ 0 h 66"/>
                  <a:gd name="T30" fmla="*/ 9 w 48"/>
                  <a:gd name="T31" fmla="*/ 5 h 66"/>
                  <a:gd name="T32" fmla="*/ 5 w 48"/>
                  <a:gd name="T33" fmla="*/ 22 h 66"/>
                  <a:gd name="T34" fmla="*/ 5 w 48"/>
                  <a:gd name="T35" fmla="*/ 25 h 66"/>
                  <a:gd name="T36" fmla="*/ 5 w 48"/>
                  <a:gd name="T37" fmla="*/ 27 h 66"/>
                  <a:gd name="T38" fmla="*/ 0 w 48"/>
                  <a:gd name="T39" fmla="*/ 32 h 66"/>
                  <a:gd name="T40" fmla="*/ 0 w 48"/>
                  <a:gd name="T41" fmla="*/ 62 h 66"/>
                  <a:gd name="T42" fmla="*/ 5 w 48"/>
                  <a:gd name="T43" fmla="*/ 66 h 66"/>
                  <a:gd name="T44" fmla="*/ 43 w 48"/>
                  <a:gd name="T45" fmla="*/ 66 h 66"/>
                  <a:gd name="T46" fmla="*/ 48 w 48"/>
                  <a:gd name="T47" fmla="*/ 62 h 66"/>
                  <a:gd name="T48" fmla="*/ 48 w 48"/>
                  <a:gd name="T49" fmla="*/ 32 h 66"/>
                  <a:gd name="T50" fmla="*/ 44 w 48"/>
                  <a:gd name="T51" fmla="*/ 2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66">
                    <a:moveTo>
                      <a:pt x="15" y="11"/>
                    </a:moveTo>
                    <a:cubicBezTo>
                      <a:pt x="17" y="10"/>
                      <a:pt x="20" y="9"/>
                      <a:pt x="24" y="9"/>
                    </a:cubicBezTo>
                    <a:cubicBezTo>
                      <a:pt x="29" y="9"/>
                      <a:pt x="32" y="10"/>
                      <a:pt x="33" y="11"/>
                    </a:cubicBezTo>
                    <a:cubicBezTo>
                      <a:pt x="35" y="13"/>
                      <a:pt x="35" y="18"/>
                      <a:pt x="35" y="23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6"/>
                      <a:pt x="14" y="25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7"/>
                      <a:pt x="14" y="13"/>
                      <a:pt x="15" y="11"/>
                    </a:cubicBezTo>
                    <a:moveTo>
                      <a:pt x="44" y="28"/>
                    </a:moveTo>
                    <a:cubicBezTo>
                      <a:pt x="44" y="27"/>
                      <a:pt x="44" y="26"/>
                      <a:pt x="44" y="25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16"/>
                      <a:pt x="44" y="10"/>
                      <a:pt x="39" y="5"/>
                    </a:cubicBezTo>
                    <a:cubicBezTo>
                      <a:pt x="36" y="2"/>
                      <a:pt x="31" y="0"/>
                      <a:pt x="24" y="0"/>
                    </a:cubicBezTo>
                    <a:cubicBezTo>
                      <a:pt x="17" y="0"/>
                      <a:pt x="12" y="2"/>
                      <a:pt x="9" y="5"/>
                    </a:cubicBezTo>
                    <a:cubicBezTo>
                      <a:pt x="5" y="9"/>
                      <a:pt x="5" y="16"/>
                      <a:pt x="5" y="22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2" y="28"/>
                      <a:pt x="0" y="30"/>
                      <a:pt x="0" y="3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6" y="66"/>
                      <a:pt x="48" y="64"/>
                      <a:pt x="48" y="6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0"/>
                      <a:pt x="46" y="28"/>
                      <a:pt x="44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97774" y="4656636"/>
              <a:ext cx="430451" cy="1081861"/>
              <a:chOff x="4409404" y="1676776"/>
              <a:chExt cx="510347" cy="1282665"/>
            </a:xfrm>
          </p:grpSpPr>
          <p:sp>
            <p:nvSpPr>
              <p:cNvPr id="142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1676776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153733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4" name="Freeform 27"/>
              <p:cNvSpPr>
                <a:spLocks noChangeAspect="1" noEditPoints="1"/>
              </p:cNvSpPr>
              <p:nvPr/>
            </p:nvSpPr>
            <p:spPr bwMode="black">
              <a:xfrm>
                <a:off x="4409404" y="2630689"/>
                <a:ext cx="510347" cy="3287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accent2"/>
              </a:solidFill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60572" y="4775528"/>
              <a:ext cx="988291" cy="824345"/>
              <a:chOff x="8395840" y="5569527"/>
              <a:chExt cx="988291" cy="824345"/>
            </a:xfrm>
          </p:grpSpPr>
          <p:cxnSp>
            <p:nvCxnSpPr>
              <p:cNvPr id="139" name="Straight Arrow Connector 138"/>
              <p:cNvCxnSpPr/>
              <p:nvPr/>
            </p:nvCxnSpPr>
            <p:spPr>
              <a:xfrm>
                <a:off x="8395840" y="5569527"/>
                <a:ext cx="988291" cy="12316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8395840" y="5692688"/>
                <a:ext cx="988291" cy="29889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8395840" y="5692688"/>
                <a:ext cx="988291" cy="701184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none" w="med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39339" y="4093984"/>
              <a:ext cx="576145" cy="712232"/>
              <a:chOff x="9944860" y="5187045"/>
              <a:chExt cx="576144" cy="712232"/>
            </a:xfrm>
          </p:grpSpPr>
          <p:sp>
            <p:nvSpPr>
              <p:cNvPr id="137" name="Freeform 6"/>
              <p:cNvSpPr>
                <a:spLocks noChangeAspect="1" noEditPoints="1"/>
              </p:cNvSpPr>
              <p:nvPr/>
            </p:nvSpPr>
            <p:spPr bwMode="black">
              <a:xfrm>
                <a:off x="10192459" y="5526355"/>
                <a:ext cx="328545" cy="332665"/>
              </a:xfrm>
              <a:custGeom>
                <a:avLst/>
                <a:gdLst>
                  <a:gd name="T0" fmla="*/ 84 w 84"/>
                  <a:gd name="T1" fmla="*/ 43 h 85"/>
                  <a:gd name="T2" fmla="*/ 0 w 84"/>
                  <a:gd name="T3" fmla="*/ 43 h 85"/>
                  <a:gd name="T4" fmla="*/ 76 w 84"/>
                  <a:gd name="T5" fmla="*/ 27 h 85"/>
                  <a:gd name="T6" fmla="*/ 65 w 84"/>
                  <a:gd name="T7" fmla="*/ 40 h 85"/>
                  <a:gd name="T8" fmla="*/ 76 w 84"/>
                  <a:gd name="T9" fmla="*/ 27 h 85"/>
                  <a:gd name="T10" fmla="*/ 45 w 84"/>
                  <a:gd name="T11" fmla="*/ 27 h 85"/>
                  <a:gd name="T12" fmla="*/ 62 w 84"/>
                  <a:gd name="T13" fmla="*/ 40 h 85"/>
                  <a:gd name="T14" fmla="*/ 40 w 84"/>
                  <a:gd name="T15" fmla="*/ 27 h 85"/>
                  <a:gd name="T16" fmla="*/ 21 w 84"/>
                  <a:gd name="T17" fmla="*/ 40 h 85"/>
                  <a:gd name="T18" fmla="*/ 40 w 84"/>
                  <a:gd name="T19" fmla="*/ 27 h 85"/>
                  <a:gd name="T20" fmla="*/ 8 w 84"/>
                  <a:gd name="T21" fmla="*/ 27 h 85"/>
                  <a:gd name="T22" fmla="*/ 19 w 84"/>
                  <a:gd name="T23" fmla="*/ 40 h 85"/>
                  <a:gd name="T24" fmla="*/ 10 w 84"/>
                  <a:gd name="T25" fmla="*/ 21 h 85"/>
                  <a:gd name="T26" fmla="*/ 30 w 84"/>
                  <a:gd name="T27" fmla="*/ 6 h 85"/>
                  <a:gd name="T28" fmla="*/ 25 w 84"/>
                  <a:gd name="T29" fmla="*/ 21 h 85"/>
                  <a:gd name="T30" fmla="*/ 40 w 84"/>
                  <a:gd name="T31" fmla="*/ 4 h 85"/>
                  <a:gd name="T32" fmla="*/ 45 w 84"/>
                  <a:gd name="T33" fmla="*/ 21 h 85"/>
                  <a:gd name="T34" fmla="*/ 45 w 84"/>
                  <a:gd name="T35" fmla="*/ 5 h 85"/>
                  <a:gd name="T36" fmla="*/ 62 w 84"/>
                  <a:gd name="T37" fmla="*/ 21 h 85"/>
                  <a:gd name="T38" fmla="*/ 54 w 84"/>
                  <a:gd name="T39" fmla="*/ 6 h 85"/>
                  <a:gd name="T40" fmla="*/ 80 w 84"/>
                  <a:gd name="T41" fmla="*/ 45 h 85"/>
                  <a:gd name="T42" fmla="*/ 63 w 84"/>
                  <a:gd name="T43" fmla="*/ 59 h 85"/>
                  <a:gd name="T44" fmla="*/ 80 w 84"/>
                  <a:gd name="T45" fmla="*/ 45 h 85"/>
                  <a:gd name="T46" fmla="*/ 45 w 84"/>
                  <a:gd name="T47" fmla="*/ 45 h 85"/>
                  <a:gd name="T48" fmla="*/ 61 w 84"/>
                  <a:gd name="T49" fmla="*/ 59 h 85"/>
                  <a:gd name="T50" fmla="*/ 40 w 84"/>
                  <a:gd name="T51" fmla="*/ 45 h 85"/>
                  <a:gd name="T52" fmla="*/ 23 w 84"/>
                  <a:gd name="T53" fmla="*/ 59 h 85"/>
                  <a:gd name="T54" fmla="*/ 40 w 84"/>
                  <a:gd name="T55" fmla="*/ 45 h 85"/>
                  <a:gd name="T56" fmla="*/ 4 w 84"/>
                  <a:gd name="T57" fmla="*/ 45 h 85"/>
                  <a:gd name="T58" fmla="*/ 21 w 84"/>
                  <a:gd name="T59" fmla="*/ 59 h 85"/>
                  <a:gd name="T60" fmla="*/ 45 w 84"/>
                  <a:gd name="T61" fmla="*/ 64 h 85"/>
                  <a:gd name="T62" fmla="*/ 59 w 84"/>
                  <a:gd name="T63" fmla="*/ 64 h 85"/>
                  <a:gd name="T64" fmla="*/ 40 w 84"/>
                  <a:gd name="T65" fmla="*/ 81 h 85"/>
                  <a:gd name="T66" fmla="*/ 25 w 84"/>
                  <a:gd name="T67" fmla="*/ 64 h 85"/>
                  <a:gd name="T68" fmla="*/ 73 w 84"/>
                  <a:gd name="T69" fmla="*/ 64 h 85"/>
                  <a:gd name="T70" fmla="*/ 54 w 84"/>
                  <a:gd name="T71" fmla="*/ 79 h 85"/>
                  <a:gd name="T72" fmla="*/ 22 w 84"/>
                  <a:gd name="T73" fmla="*/ 64 h 85"/>
                  <a:gd name="T74" fmla="*/ 30 w 84"/>
                  <a:gd name="T75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5">
                    <a:moveTo>
                      <a:pt x="42" y="0"/>
                    </a:moveTo>
                    <a:cubicBezTo>
                      <a:pt x="65" y="0"/>
                      <a:pt x="84" y="19"/>
                      <a:pt x="84" y="43"/>
                    </a:cubicBezTo>
                    <a:cubicBezTo>
                      <a:pt x="84" y="66"/>
                      <a:pt x="65" y="85"/>
                      <a:pt x="42" y="85"/>
                    </a:cubicBezTo>
                    <a:cubicBezTo>
                      <a:pt x="19" y="85"/>
                      <a:pt x="0" y="66"/>
                      <a:pt x="0" y="43"/>
                    </a:cubicBezTo>
                    <a:cubicBezTo>
                      <a:pt x="0" y="19"/>
                      <a:pt x="19" y="0"/>
                      <a:pt x="42" y="0"/>
                    </a:cubicBezTo>
                    <a:close/>
                    <a:moveTo>
                      <a:pt x="76" y="27"/>
                    </a:moveTo>
                    <a:cubicBezTo>
                      <a:pt x="63" y="27"/>
                      <a:pt x="63" y="27"/>
                      <a:pt x="63" y="27"/>
                    </a:cubicBezTo>
                    <a:cubicBezTo>
                      <a:pt x="64" y="31"/>
                      <a:pt x="65" y="35"/>
                      <a:pt x="65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35"/>
                      <a:pt x="78" y="31"/>
                      <a:pt x="76" y="27"/>
                    </a:cubicBezTo>
                    <a:close/>
                    <a:moveTo>
                      <a:pt x="61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35"/>
                      <a:pt x="62" y="31"/>
                      <a:pt x="61" y="27"/>
                    </a:cubicBezTo>
                    <a:close/>
                    <a:moveTo>
                      <a:pt x="40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31"/>
                      <a:pt x="22" y="35"/>
                      <a:pt x="21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27"/>
                      <a:pt x="40" y="27"/>
                      <a:pt x="40" y="27"/>
                    </a:cubicBezTo>
                    <a:close/>
                    <a:moveTo>
                      <a:pt x="21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6" y="31"/>
                      <a:pt x="5" y="35"/>
                      <a:pt x="4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35"/>
                      <a:pt x="20" y="31"/>
                      <a:pt x="21" y="27"/>
                    </a:cubicBezTo>
                    <a:close/>
                    <a:moveTo>
                      <a:pt x="10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4" y="15"/>
                      <a:pt x="27" y="10"/>
                      <a:pt x="30" y="6"/>
                    </a:cubicBezTo>
                    <a:cubicBezTo>
                      <a:pt x="22" y="9"/>
                      <a:pt x="15" y="14"/>
                      <a:pt x="10" y="21"/>
                    </a:cubicBezTo>
                    <a:close/>
                    <a:moveTo>
                      <a:pt x="25" y="21"/>
                    </a:move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3" y="6"/>
                      <a:pt x="28" y="12"/>
                      <a:pt x="25" y="21"/>
                    </a:cubicBezTo>
                    <a:close/>
                    <a:moveTo>
                      <a:pt x="45" y="21"/>
                    </a:move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12"/>
                      <a:pt x="51" y="6"/>
                      <a:pt x="45" y="5"/>
                    </a:cubicBezTo>
                    <a:cubicBezTo>
                      <a:pt x="45" y="21"/>
                      <a:pt x="45" y="21"/>
                      <a:pt x="45" y="21"/>
                    </a:cubicBezTo>
                    <a:close/>
                    <a:moveTo>
                      <a:pt x="62" y="21"/>
                    </a:moveTo>
                    <a:cubicBezTo>
                      <a:pt x="73" y="21"/>
                      <a:pt x="73" y="21"/>
                      <a:pt x="73" y="21"/>
                    </a:cubicBezTo>
                    <a:cubicBezTo>
                      <a:pt x="69" y="14"/>
                      <a:pt x="62" y="9"/>
                      <a:pt x="54" y="6"/>
                    </a:cubicBezTo>
                    <a:cubicBezTo>
                      <a:pt x="57" y="10"/>
                      <a:pt x="60" y="15"/>
                      <a:pt x="62" y="21"/>
                    </a:cubicBezTo>
                    <a:close/>
                    <a:moveTo>
                      <a:pt x="80" y="45"/>
                    </a:move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50"/>
                      <a:pt x="64" y="54"/>
                      <a:pt x="63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8" y="54"/>
                      <a:pt x="79" y="50"/>
                      <a:pt x="80" y="45"/>
                    </a:cubicBezTo>
                    <a:close/>
                    <a:moveTo>
                      <a:pt x="62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2" y="54"/>
                      <a:pt x="62" y="50"/>
                      <a:pt x="62" y="45"/>
                    </a:cubicBezTo>
                    <a:close/>
                    <a:moveTo>
                      <a:pt x="40" y="45"/>
                    </a:move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4"/>
                      <a:pt x="23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  <a:moveTo>
                      <a:pt x="19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5" y="50"/>
                      <a:pt x="6" y="54"/>
                      <a:pt x="8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0" y="54"/>
                      <a:pt x="19" y="50"/>
                      <a:pt x="19" y="45"/>
                    </a:cubicBezTo>
                    <a:close/>
                    <a:moveTo>
                      <a:pt x="45" y="64"/>
                    </a:moveTo>
                    <a:cubicBezTo>
                      <a:pt x="45" y="81"/>
                      <a:pt x="45" y="81"/>
                      <a:pt x="45" y="81"/>
                    </a:cubicBezTo>
                    <a:cubicBezTo>
                      <a:pt x="51" y="79"/>
                      <a:pt x="56" y="73"/>
                      <a:pt x="59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40" y="81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73"/>
                      <a:pt x="33" y="79"/>
                      <a:pt x="40" y="81"/>
                    </a:cubicBezTo>
                    <a:close/>
                    <a:moveTo>
                      <a:pt x="73" y="64"/>
                    </a:moveTo>
                    <a:cubicBezTo>
                      <a:pt x="62" y="64"/>
                      <a:pt x="62" y="64"/>
                      <a:pt x="62" y="64"/>
                    </a:cubicBezTo>
                    <a:cubicBezTo>
                      <a:pt x="60" y="70"/>
                      <a:pt x="57" y="75"/>
                      <a:pt x="54" y="79"/>
                    </a:cubicBezTo>
                    <a:cubicBezTo>
                      <a:pt x="62" y="76"/>
                      <a:pt x="69" y="71"/>
                      <a:pt x="73" y="64"/>
                    </a:cubicBezTo>
                    <a:close/>
                    <a:moveTo>
                      <a:pt x="22" y="64"/>
                    </a:moveTo>
                    <a:cubicBezTo>
                      <a:pt x="11" y="64"/>
                      <a:pt x="11" y="64"/>
                      <a:pt x="11" y="64"/>
                    </a:cubicBezTo>
                    <a:cubicBezTo>
                      <a:pt x="15" y="71"/>
                      <a:pt x="22" y="76"/>
                      <a:pt x="30" y="79"/>
                    </a:cubicBezTo>
                    <a:cubicBezTo>
                      <a:pt x="27" y="75"/>
                      <a:pt x="24" y="70"/>
                      <a:pt x="22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793"/>
                <a:endParaRPr 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138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9944860" y="5187045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9652451" y="4109379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Group 11"/>
            <p:cNvGrpSpPr/>
            <p:nvPr/>
          </p:nvGrpSpPr>
          <p:grpSpPr>
            <a:xfrm>
              <a:off x="11160877" y="4068160"/>
              <a:ext cx="604285" cy="712232"/>
              <a:chOff x="4647795" y="6723311"/>
              <a:chExt cx="604285" cy="712232"/>
            </a:xfrm>
          </p:grpSpPr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EB1E4"/>
                  </a:clrFrom>
                  <a:clrTo>
                    <a:srgbClr val="4EB1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743" y="7037593"/>
                <a:ext cx="333337" cy="302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4647795" y="6723311"/>
                <a:ext cx="355510" cy="712232"/>
              </a:xfrm>
              <a:prstGeom prst="rect">
                <a:avLst/>
              </a:prstGeom>
              <a:noFill/>
            </p:spPr>
          </p:pic>
        </p:grpSp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100000" contrast="100000"/>
            </a:blip>
            <a:srcRect l="9422" t="9591" r="8195" b="13220"/>
            <a:stretch/>
          </p:blipFill>
          <p:spPr bwMode="auto">
            <a:xfrm>
              <a:off x="10894133" y="4075407"/>
              <a:ext cx="733110" cy="6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10742637" y="4727223"/>
              <a:ext cx="1205299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SQL Servers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74541" y="4737103"/>
              <a:ext cx="1085074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IIS Servers</a:t>
              </a:r>
            </a:p>
          </p:txBody>
        </p:sp>
        <p:grpSp>
          <p:nvGrpSpPr>
            <p:cNvPr id="16" name="Group 15"/>
            <p:cNvGrpSpPr/>
            <p:nvPr/>
          </p:nvGrpSpPr>
          <p:grpSpPr bwMode="black">
            <a:xfrm>
              <a:off x="8239084" y="4581584"/>
              <a:ext cx="830326" cy="640637"/>
              <a:chOff x="7010400" y="2133600"/>
              <a:chExt cx="1379538" cy="1065213"/>
            </a:xfrm>
            <a:solidFill>
              <a:schemeClr val="tx2"/>
            </a:solidFill>
          </p:grpSpPr>
          <p:sp>
            <p:nvSpPr>
              <p:cNvPr id="88" name="Freeform 161"/>
              <p:cNvSpPr>
                <a:spLocks/>
              </p:cNvSpPr>
              <p:nvPr/>
            </p:nvSpPr>
            <p:spPr bwMode="black">
              <a:xfrm>
                <a:off x="7189788" y="2416175"/>
                <a:ext cx="57150" cy="49213"/>
              </a:xfrm>
              <a:custGeom>
                <a:avLst/>
                <a:gdLst>
                  <a:gd name="T0" fmla="*/ 36 w 36"/>
                  <a:gd name="T1" fmla="*/ 15 h 31"/>
                  <a:gd name="T2" fmla="*/ 28 w 36"/>
                  <a:gd name="T3" fmla="*/ 0 h 31"/>
                  <a:gd name="T4" fmla="*/ 0 w 36"/>
                  <a:gd name="T5" fmla="*/ 16 h 31"/>
                  <a:gd name="T6" fmla="*/ 8 w 36"/>
                  <a:gd name="T7" fmla="*/ 31 h 31"/>
                  <a:gd name="T8" fmla="*/ 36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1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9" name="Freeform 162"/>
              <p:cNvSpPr>
                <a:spLocks/>
              </p:cNvSpPr>
              <p:nvPr/>
            </p:nvSpPr>
            <p:spPr bwMode="black">
              <a:xfrm>
                <a:off x="7539038" y="2225675"/>
                <a:ext cx="57150" cy="47625"/>
              </a:xfrm>
              <a:custGeom>
                <a:avLst/>
                <a:gdLst>
                  <a:gd name="T0" fmla="*/ 36 w 36"/>
                  <a:gd name="T1" fmla="*/ 14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4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0" name="Freeform 163"/>
              <p:cNvSpPr>
                <a:spLocks/>
              </p:cNvSpPr>
              <p:nvPr/>
            </p:nvSpPr>
            <p:spPr bwMode="black">
              <a:xfrm>
                <a:off x="7329488" y="23399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Freeform 164"/>
              <p:cNvSpPr>
                <a:spLocks/>
              </p:cNvSpPr>
              <p:nvPr/>
            </p:nvSpPr>
            <p:spPr bwMode="black">
              <a:xfrm>
                <a:off x="7399338" y="23018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5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2" name="Freeform 165"/>
              <p:cNvSpPr>
                <a:spLocks/>
              </p:cNvSpPr>
              <p:nvPr/>
            </p:nvSpPr>
            <p:spPr bwMode="black">
              <a:xfrm>
                <a:off x="7469188" y="22637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Freeform 166"/>
              <p:cNvSpPr>
                <a:spLocks/>
              </p:cNvSpPr>
              <p:nvPr/>
            </p:nvSpPr>
            <p:spPr bwMode="black">
              <a:xfrm>
                <a:off x="7011988" y="2725738"/>
                <a:ext cx="31750" cy="52388"/>
              </a:xfrm>
              <a:custGeom>
                <a:avLst/>
                <a:gdLst>
                  <a:gd name="T0" fmla="*/ 40 w 41"/>
                  <a:gd name="T1" fmla="*/ 60 h 71"/>
                  <a:gd name="T2" fmla="*/ 36 w 41"/>
                  <a:gd name="T3" fmla="*/ 7 h 71"/>
                  <a:gd name="T4" fmla="*/ 35 w 41"/>
                  <a:gd name="T5" fmla="*/ 0 h 71"/>
                  <a:gd name="T6" fmla="*/ 0 w 41"/>
                  <a:gd name="T7" fmla="*/ 2 h 71"/>
                  <a:gd name="T8" fmla="*/ 0 w 41"/>
                  <a:gd name="T9" fmla="*/ 10 h 71"/>
                  <a:gd name="T10" fmla="*/ 5 w 41"/>
                  <a:gd name="T11" fmla="*/ 64 h 71"/>
                  <a:gd name="T12" fmla="*/ 6 w 41"/>
                  <a:gd name="T13" fmla="*/ 71 h 71"/>
                  <a:gd name="T14" fmla="*/ 41 w 41"/>
                  <a:gd name="T15" fmla="*/ 67 h 71"/>
                  <a:gd name="T16" fmla="*/ 40 w 41"/>
                  <a:gd name="T17" fmla="*/ 6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71">
                    <a:moveTo>
                      <a:pt x="40" y="60"/>
                    </a:moveTo>
                    <a:cubicBezTo>
                      <a:pt x="38" y="45"/>
                      <a:pt x="37" y="27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29"/>
                      <a:pt x="3" y="48"/>
                      <a:pt x="5" y="64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41" y="67"/>
                      <a:pt x="41" y="67"/>
                      <a:pt x="41" y="67"/>
                    </a:cubicBezTo>
                    <a:lnTo>
                      <a:pt x="40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4" name="Freeform 167"/>
              <p:cNvSpPr>
                <a:spLocks/>
              </p:cNvSpPr>
              <p:nvPr/>
            </p:nvSpPr>
            <p:spPr bwMode="black">
              <a:xfrm>
                <a:off x="7116763" y="2451100"/>
                <a:ext cx="57150" cy="31750"/>
              </a:xfrm>
              <a:custGeom>
                <a:avLst/>
                <a:gdLst>
                  <a:gd name="T0" fmla="*/ 51 w 77"/>
                  <a:gd name="T1" fmla="*/ 44 h 44"/>
                  <a:gd name="T2" fmla="*/ 70 w 77"/>
                  <a:gd name="T3" fmla="*/ 41 h 44"/>
                  <a:gd name="T4" fmla="*/ 77 w 77"/>
                  <a:gd name="T5" fmla="*/ 39 h 44"/>
                  <a:gd name="T6" fmla="*/ 67 w 77"/>
                  <a:gd name="T7" fmla="*/ 5 h 44"/>
                  <a:gd name="T8" fmla="*/ 60 w 77"/>
                  <a:gd name="T9" fmla="*/ 8 h 44"/>
                  <a:gd name="T10" fmla="*/ 18 w 77"/>
                  <a:gd name="T11" fmla="*/ 2 h 44"/>
                  <a:gd name="T12" fmla="*/ 11 w 77"/>
                  <a:gd name="T13" fmla="*/ 0 h 44"/>
                  <a:gd name="T14" fmla="*/ 0 w 77"/>
                  <a:gd name="T15" fmla="*/ 33 h 44"/>
                  <a:gd name="T16" fmla="*/ 7 w 77"/>
                  <a:gd name="T17" fmla="*/ 36 h 44"/>
                  <a:gd name="T18" fmla="*/ 51 w 77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44">
                    <a:moveTo>
                      <a:pt x="51" y="44"/>
                    </a:moveTo>
                    <a:cubicBezTo>
                      <a:pt x="58" y="44"/>
                      <a:pt x="64" y="43"/>
                      <a:pt x="70" y="41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10"/>
                      <a:pt x="38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5" y="41"/>
                      <a:pt x="39" y="44"/>
                      <a:pt x="5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Freeform 168"/>
              <p:cNvSpPr>
                <a:spLocks/>
              </p:cNvSpPr>
              <p:nvPr/>
            </p:nvSpPr>
            <p:spPr bwMode="black">
              <a:xfrm>
                <a:off x="7010400" y="2646363"/>
                <a:ext cx="26988" cy="52388"/>
              </a:xfrm>
              <a:custGeom>
                <a:avLst/>
                <a:gdLst>
                  <a:gd name="T0" fmla="*/ 36 w 36"/>
                  <a:gd name="T1" fmla="*/ 61 h 70"/>
                  <a:gd name="T2" fmla="*/ 35 w 36"/>
                  <a:gd name="T3" fmla="*/ 22 h 70"/>
                  <a:gd name="T4" fmla="*/ 35 w 36"/>
                  <a:gd name="T5" fmla="*/ 8 h 70"/>
                  <a:gd name="T6" fmla="*/ 35 w 36"/>
                  <a:gd name="T7" fmla="*/ 1 h 70"/>
                  <a:gd name="T8" fmla="*/ 0 w 36"/>
                  <a:gd name="T9" fmla="*/ 0 h 70"/>
                  <a:gd name="T10" fmla="*/ 0 w 36"/>
                  <a:gd name="T11" fmla="*/ 8 h 70"/>
                  <a:gd name="T12" fmla="*/ 0 w 36"/>
                  <a:gd name="T13" fmla="*/ 22 h 70"/>
                  <a:gd name="T14" fmla="*/ 1 w 36"/>
                  <a:gd name="T15" fmla="*/ 62 h 70"/>
                  <a:gd name="T16" fmla="*/ 1 w 36"/>
                  <a:gd name="T17" fmla="*/ 70 h 70"/>
                  <a:gd name="T18" fmla="*/ 36 w 36"/>
                  <a:gd name="T19" fmla="*/ 68 h 70"/>
                  <a:gd name="T20" fmla="*/ 36 w 36"/>
                  <a:gd name="T21" fmla="*/ 6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0">
                    <a:moveTo>
                      <a:pt x="36" y="61"/>
                    </a:moveTo>
                    <a:cubicBezTo>
                      <a:pt x="35" y="47"/>
                      <a:pt x="35" y="34"/>
                      <a:pt x="35" y="22"/>
                    </a:cubicBezTo>
                    <a:cubicBezTo>
                      <a:pt x="35" y="17"/>
                      <a:pt x="35" y="13"/>
                      <a:pt x="35" y="8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7"/>
                      <a:pt x="0" y="22"/>
                    </a:cubicBezTo>
                    <a:cubicBezTo>
                      <a:pt x="0" y="34"/>
                      <a:pt x="0" y="48"/>
                      <a:pt x="1" y="62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36" y="68"/>
                      <a:pt x="36" y="68"/>
                      <a:pt x="36" y="68"/>
                    </a:cubicBezTo>
                    <a:lnTo>
                      <a:pt x="3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6" name="Freeform 169"/>
              <p:cNvSpPr>
                <a:spLocks/>
              </p:cNvSpPr>
              <p:nvPr/>
            </p:nvSpPr>
            <p:spPr bwMode="black">
              <a:xfrm>
                <a:off x="7608888" y="2187575"/>
                <a:ext cx="58738" cy="47625"/>
              </a:xfrm>
              <a:custGeom>
                <a:avLst/>
                <a:gdLst>
                  <a:gd name="T0" fmla="*/ 37 w 37"/>
                  <a:gd name="T1" fmla="*/ 14 h 30"/>
                  <a:gd name="T2" fmla="*/ 29 w 37"/>
                  <a:gd name="T3" fmla="*/ 0 h 30"/>
                  <a:gd name="T4" fmla="*/ 0 w 37"/>
                  <a:gd name="T5" fmla="*/ 15 h 30"/>
                  <a:gd name="T6" fmla="*/ 8 w 37"/>
                  <a:gd name="T7" fmla="*/ 30 h 30"/>
                  <a:gd name="T8" fmla="*/ 37 w 37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37" y="1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8" y="30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Freeform 170"/>
              <p:cNvSpPr>
                <a:spLocks/>
              </p:cNvSpPr>
              <p:nvPr/>
            </p:nvSpPr>
            <p:spPr bwMode="black">
              <a:xfrm>
                <a:off x="7011988" y="2566988"/>
                <a:ext cx="34925" cy="53975"/>
              </a:xfrm>
              <a:custGeom>
                <a:avLst/>
                <a:gdLst>
                  <a:gd name="T0" fmla="*/ 36 w 46"/>
                  <a:gd name="T1" fmla="*/ 64 h 72"/>
                  <a:gd name="T2" fmla="*/ 37 w 46"/>
                  <a:gd name="T3" fmla="*/ 61 h 72"/>
                  <a:gd name="T4" fmla="*/ 46 w 46"/>
                  <a:gd name="T5" fmla="*/ 21 h 72"/>
                  <a:gd name="T6" fmla="*/ 46 w 46"/>
                  <a:gd name="T7" fmla="*/ 7 h 72"/>
                  <a:gd name="T8" fmla="*/ 45 w 46"/>
                  <a:gd name="T9" fmla="*/ 0 h 72"/>
                  <a:gd name="T10" fmla="*/ 10 w 46"/>
                  <a:gd name="T11" fmla="*/ 2 h 72"/>
                  <a:gd name="T12" fmla="*/ 11 w 46"/>
                  <a:gd name="T13" fmla="*/ 10 h 72"/>
                  <a:gd name="T14" fmla="*/ 11 w 46"/>
                  <a:gd name="T15" fmla="*/ 21 h 72"/>
                  <a:gd name="T16" fmla="*/ 8 w 46"/>
                  <a:gd name="T17" fmla="*/ 42 h 72"/>
                  <a:gd name="T18" fmla="*/ 2 w 46"/>
                  <a:gd name="T19" fmla="*/ 56 h 72"/>
                  <a:gd name="T20" fmla="*/ 0 w 46"/>
                  <a:gd name="T21" fmla="*/ 63 h 72"/>
                  <a:gd name="T22" fmla="*/ 34 w 46"/>
                  <a:gd name="T23" fmla="*/ 72 h 72"/>
                  <a:gd name="T24" fmla="*/ 36 w 46"/>
                  <a:gd name="T25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72">
                    <a:moveTo>
                      <a:pt x="36" y="64"/>
                    </a:moveTo>
                    <a:cubicBezTo>
                      <a:pt x="37" y="62"/>
                      <a:pt x="37" y="61"/>
                      <a:pt x="37" y="61"/>
                    </a:cubicBezTo>
                    <a:cubicBezTo>
                      <a:pt x="43" y="51"/>
                      <a:pt x="46" y="38"/>
                      <a:pt x="46" y="21"/>
                    </a:cubicBezTo>
                    <a:cubicBezTo>
                      <a:pt x="46" y="17"/>
                      <a:pt x="46" y="12"/>
                      <a:pt x="46" y="7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4"/>
                      <a:pt x="11" y="17"/>
                      <a:pt x="11" y="21"/>
                    </a:cubicBezTo>
                    <a:cubicBezTo>
                      <a:pt x="11" y="35"/>
                      <a:pt x="9" y="40"/>
                      <a:pt x="8" y="42"/>
                    </a:cubicBezTo>
                    <a:cubicBezTo>
                      <a:pt x="5" y="46"/>
                      <a:pt x="3" y="50"/>
                      <a:pt x="2" y="5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4" y="72"/>
                      <a:pt x="34" y="72"/>
                      <a:pt x="34" y="72"/>
                    </a:cubicBezTo>
                    <a:lnTo>
                      <a:pt x="3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8" name="Freeform 171"/>
              <p:cNvSpPr>
                <a:spLocks/>
              </p:cNvSpPr>
              <p:nvPr/>
            </p:nvSpPr>
            <p:spPr bwMode="black">
              <a:xfrm>
                <a:off x="7011988" y="2484438"/>
                <a:ext cx="34925" cy="57150"/>
              </a:xfrm>
              <a:custGeom>
                <a:avLst/>
                <a:gdLst>
                  <a:gd name="T0" fmla="*/ 5 w 46"/>
                  <a:gd name="T1" fmla="*/ 76 h 76"/>
                  <a:gd name="T2" fmla="*/ 39 w 46"/>
                  <a:gd name="T3" fmla="*/ 70 h 76"/>
                  <a:gd name="T4" fmla="*/ 38 w 46"/>
                  <a:gd name="T5" fmla="*/ 63 h 76"/>
                  <a:gd name="T6" fmla="*/ 36 w 46"/>
                  <a:gd name="T7" fmla="*/ 46 h 76"/>
                  <a:gd name="T8" fmla="*/ 43 w 46"/>
                  <a:gd name="T9" fmla="*/ 21 h 76"/>
                  <a:gd name="T10" fmla="*/ 46 w 46"/>
                  <a:gd name="T11" fmla="*/ 14 h 76"/>
                  <a:gd name="T12" fmla="*/ 13 w 46"/>
                  <a:gd name="T13" fmla="*/ 0 h 76"/>
                  <a:gd name="T14" fmla="*/ 11 w 46"/>
                  <a:gd name="T15" fmla="*/ 7 h 76"/>
                  <a:gd name="T16" fmla="*/ 0 w 46"/>
                  <a:gd name="T17" fmla="*/ 46 h 76"/>
                  <a:gd name="T18" fmla="*/ 3 w 46"/>
                  <a:gd name="T19" fmla="*/ 69 h 76"/>
                  <a:gd name="T20" fmla="*/ 5 w 4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6">
                    <a:moveTo>
                      <a:pt x="5" y="76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7" y="58"/>
                      <a:pt x="36" y="49"/>
                      <a:pt x="36" y="46"/>
                    </a:cubicBezTo>
                    <a:cubicBezTo>
                      <a:pt x="36" y="43"/>
                      <a:pt x="37" y="35"/>
                      <a:pt x="43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8"/>
                      <a:pt x="0" y="34"/>
                      <a:pt x="0" y="46"/>
                    </a:cubicBezTo>
                    <a:cubicBezTo>
                      <a:pt x="0" y="51"/>
                      <a:pt x="1" y="58"/>
                      <a:pt x="3" y="69"/>
                    </a:cubicBezTo>
                    <a:lnTo>
                      <a:pt x="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Freeform 172"/>
              <p:cNvSpPr>
                <a:spLocks/>
              </p:cNvSpPr>
              <p:nvPr/>
            </p:nvSpPr>
            <p:spPr bwMode="black">
              <a:xfrm>
                <a:off x="8045450" y="2289175"/>
                <a:ext cx="58738" cy="47625"/>
              </a:xfrm>
              <a:custGeom>
                <a:avLst/>
                <a:gdLst>
                  <a:gd name="T0" fmla="*/ 53 w 77"/>
                  <a:gd name="T1" fmla="*/ 61 h 64"/>
                  <a:gd name="T2" fmla="*/ 60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6 w 77"/>
                  <a:gd name="T15" fmla="*/ 35 h 64"/>
                  <a:gd name="T16" fmla="*/ 53 w 77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3" y="61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4" y="21"/>
                      <a:pt x="39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4" y="45"/>
                      <a:pt x="39" y="53"/>
                      <a:pt x="53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Freeform 173"/>
              <p:cNvSpPr>
                <a:spLocks/>
              </p:cNvSpPr>
              <p:nvPr/>
            </p:nvSpPr>
            <p:spPr bwMode="black">
              <a:xfrm>
                <a:off x="8251825" y="2411413"/>
                <a:ext cx="58738" cy="50800"/>
              </a:xfrm>
              <a:custGeom>
                <a:avLst/>
                <a:gdLst>
                  <a:gd name="T0" fmla="*/ 51 w 77"/>
                  <a:gd name="T1" fmla="*/ 63 h 67"/>
                  <a:gd name="T2" fmla="*/ 57 w 77"/>
                  <a:gd name="T3" fmla="*/ 67 h 67"/>
                  <a:gd name="T4" fmla="*/ 77 w 77"/>
                  <a:gd name="T5" fmla="*/ 38 h 67"/>
                  <a:gd name="T6" fmla="*/ 71 w 77"/>
                  <a:gd name="T7" fmla="*/ 34 h 67"/>
                  <a:gd name="T8" fmla="*/ 26 w 77"/>
                  <a:gd name="T9" fmla="*/ 4 h 67"/>
                  <a:gd name="T10" fmla="*/ 19 w 77"/>
                  <a:gd name="T11" fmla="*/ 0 h 67"/>
                  <a:gd name="T12" fmla="*/ 0 w 77"/>
                  <a:gd name="T13" fmla="*/ 29 h 67"/>
                  <a:gd name="T14" fmla="*/ 7 w 77"/>
                  <a:gd name="T15" fmla="*/ 33 h 67"/>
                  <a:gd name="T16" fmla="*/ 51 w 77"/>
                  <a:gd name="T17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7">
                    <a:moveTo>
                      <a:pt x="51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58" y="25"/>
                      <a:pt x="42" y="15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23" y="44"/>
                      <a:pt x="38" y="54"/>
                      <a:pt x="5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Freeform 174"/>
              <p:cNvSpPr>
                <a:spLocks/>
              </p:cNvSpPr>
              <p:nvPr/>
            </p:nvSpPr>
            <p:spPr bwMode="black">
              <a:xfrm>
                <a:off x="8185150" y="2368550"/>
                <a:ext cx="57150" cy="49213"/>
              </a:xfrm>
              <a:custGeom>
                <a:avLst/>
                <a:gdLst>
                  <a:gd name="T0" fmla="*/ 52 w 77"/>
                  <a:gd name="T1" fmla="*/ 62 h 66"/>
                  <a:gd name="T2" fmla="*/ 58 w 77"/>
                  <a:gd name="T3" fmla="*/ 66 h 66"/>
                  <a:gd name="T4" fmla="*/ 77 w 77"/>
                  <a:gd name="T5" fmla="*/ 36 h 66"/>
                  <a:gd name="T6" fmla="*/ 70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6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8" y="66"/>
                      <a:pt x="58" y="66"/>
                      <a:pt x="58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56" y="23"/>
                      <a:pt x="41" y="14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3" y="44"/>
                      <a:pt x="38" y="53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Freeform 175"/>
              <p:cNvSpPr>
                <a:spLocks/>
              </p:cNvSpPr>
              <p:nvPr/>
            </p:nvSpPr>
            <p:spPr bwMode="black">
              <a:xfrm>
                <a:off x="8356600" y="2528888"/>
                <a:ext cx="33338" cy="55563"/>
              </a:xfrm>
              <a:custGeom>
                <a:avLst/>
                <a:gdLst>
                  <a:gd name="T0" fmla="*/ 2 w 44"/>
                  <a:gd name="T1" fmla="*/ 15 h 73"/>
                  <a:gd name="T2" fmla="*/ 9 w 44"/>
                  <a:gd name="T3" fmla="*/ 65 h 73"/>
                  <a:gd name="T4" fmla="*/ 9 w 44"/>
                  <a:gd name="T5" fmla="*/ 73 h 73"/>
                  <a:gd name="T6" fmla="*/ 44 w 44"/>
                  <a:gd name="T7" fmla="*/ 70 h 73"/>
                  <a:gd name="T8" fmla="*/ 44 w 44"/>
                  <a:gd name="T9" fmla="*/ 62 h 73"/>
                  <a:gd name="T10" fmla="*/ 36 w 44"/>
                  <a:gd name="T11" fmla="*/ 7 h 73"/>
                  <a:gd name="T12" fmla="*/ 35 w 44"/>
                  <a:gd name="T13" fmla="*/ 0 h 73"/>
                  <a:gd name="T14" fmla="*/ 0 w 44"/>
                  <a:gd name="T15" fmla="*/ 7 h 73"/>
                  <a:gd name="T16" fmla="*/ 2 w 44"/>
                  <a:gd name="T17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" y="15"/>
                    </a:moveTo>
                    <a:cubicBezTo>
                      <a:pt x="5" y="29"/>
                      <a:pt x="7" y="46"/>
                      <a:pt x="9" y="65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2" y="42"/>
                      <a:pt x="39" y="24"/>
                      <a:pt x="36" y="7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Freeform 176"/>
              <p:cNvSpPr>
                <a:spLocks/>
              </p:cNvSpPr>
              <p:nvPr/>
            </p:nvSpPr>
            <p:spPr bwMode="black">
              <a:xfrm>
                <a:off x="8316913" y="2457450"/>
                <a:ext cx="55563" cy="52388"/>
              </a:xfrm>
              <a:custGeom>
                <a:avLst/>
                <a:gdLst>
                  <a:gd name="T0" fmla="*/ 38 w 73"/>
                  <a:gd name="T1" fmla="*/ 65 h 71"/>
                  <a:gd name="T2" fmla="*/ 42 w 73"/>
                  <a:gd name="T3" fmla="*/ 71 h 71"/>
                  <a:gd name="T4" fmla="*/ 73 w 73"/>
                  <a:gd name="T5" fmla="*/ 55 h 71"/>
                  <a:gd name="T6" fmla="*/ 69 w 73"/>
                  <a:gd name="T7" fmla="*/ 48 h 71"/>
                  <a:gd name="T8" fmla="*/ 28 w 73"/>
                  <a:gd name="T9" fmla="*/ 5 h 71"/>
                  <a:gd name="T10" fmla="*/ 22 w 73"/>
                  <a:gd name="T11" fmla="*/ 0 h 71"/>
                  <a:gd name="T12" fmla="*/ 0 w 73"/>
                  <a:gd name="T13" fmla="*/ 28 h 71"/>
                  <a:gd name="T14" fmla="*/ 6 w 73"/>
                  <a:gd name="T15" fmla="*/ 33 h 71"/>
                  <a:gd name="T16" fmla="*/ 38 w 73"/>
                  <a:gd name="T17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1">
                    <a:moveTo>
                      <a:pt x="38" y="65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3" y="36"/>
                      <a:pt x="50" y="23"/>
                      <a:pt x="28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30" y="52"/>
                      <a:pt x="37" y="62"/>
                      <a:pt x="38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Freeform 177"/>
              <p:cNvSpPr>
                <a:spLocks/>
              </p:cNvSpPr>
              <p:nvPr/>
            </p:nvSpPr>
            <p:spPr bwMode="black">
              <a:xfrm>
                <a:off x="8115300" y="2328863"/>
                <a:ext cx="58738" cy="47625"/>
              </a:xfrm>
              <a:custGeom>
                <a:avLst/>
                <a:gdLst>
                  <a:gd name="T0" fmla="*/ 52 w 77"/>
                  <a:gd name="T1" fmla="*/ 60 h 64"/>
                  <a:gd name="T2" fmla="*/ 59 w 77"/>
                  <a:gd name="T3" fmla="*/ 64 h 64"/>
                  <a:gd name="T4" fmla="*/ 77 w 77"/>
                  <a:gd name="T5" fmla="*/ 34 h 64"/>
                  <a:gd name="T6" fmla="*/ 70 w 77"/>
                  <a:gd name="T7" fmla="*/ 30 h 64"/>
                  <a:gd name="T8" fmla="*/ 24 w 77"/>
                  <a:gd name="T9" fmla="*/ 3 h 64"/>
                  <a:gd name="T10" fmla="*/ 17 w 77"/>
                  <a:gd name="T11" fmla="*/ 0 h 64"/>
                  <a:gd name="T12" fmla="*/ 0 w 77"/>
                  <a:gd name="T13" fmla="*/ 30 h 64"/>
                  <a:gd name="T14" fmla="*/ 6 w 77"/>
                  <a:gd name="T15" fmla="*/ 34 h 64"/>
                  <a:gd name="T16" fmla="*/ 52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2" y="60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5" y="22"/>
                      <a:pt x="40" y="13"/>
                      <a:pt x="24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2" y="43"/>
                      <a:pt x="38" y="52"/>
                      <a:pt x="5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5" name="Freeform 178"/>
              <p:cNvSpPr>
                <a:spLocks/>
              </p:cNvSpPr>
              <p:nvPr/>
            </p:nvSpPr>
            <p:spPr bwMode="black">
              <a:xfrm>
                <a:off x="7821613" y="2162175"/>
                <a:ext cx="58738" cy="49213"/>
              </a:xfrm>
              <a:custGeom>
                <a:avLst/>
                <a:gdLst>
                  <a:gd name="T0" fmla="*/ 52 w 77"/>
                  <a:gd name="T1" fmla="*/ 62 h 66"/>
                  <a:gd name="T2" fmla="*/ 59 w 77"/>
                  <a:gd name="T3" fmla="*/ 66 h 66"/>
                  <a:gd name="T4" fmla="*/ 77 w 77"/>
                  <a:gd name="T5" fmla="*/ 36 h 66"/>
                  <a:gd name="T6" fmla="*/ 71 w 77"/>
                  <a:gd name="T7" fmla="*/ 32 h 66"/>
                  <a:gd name="T8" fmla="*/ 24 w 77"/>
                  <a:gd name="T9" fmla="*/ 4 h 66"/>
                  <a:gd name="T10" fmla="*/ 18 w 77"/>
                  <a:gd name="T11" fmla="*/ 0 h 66"/>
                  <a:gd name="T12" fmla="*/ 0 w 77"/>
                  <a:gd name="T13" fmla="*/ 31 h 66"/>
                  <a:gd name="T14" fmla="*/ 7 w 77"/>
                  <a:gd name="T15" fmla="*/ 35 h 66"/>
                  <a:gd name="T16" fmla="*/ 52 w 77"/>
                  <a:gd name="T17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62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54" y="21"/>
                      <a:pt x="39" y="12"/>
                      <a:pt x="24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2"/>
                      <a:pt x="36" y="51"/>
                      <a:pt x="5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6" name="Freeform 179"/>
              <p:cNvSpPr>
                <a:spLocks/>
              </p:cNvSpPr>
              <p:nvPr/>
            </p:nvSpPr>
            <p:spPr bwMode="black">
              <a:xfrm>
                <a:off x="7754938" y="2133600"/>
                <a:ext cx="53975" cy="39688"/>
              </a:xfrm>
              <a:custGeom>
                <a:avLst/>
                <a:gdLst>
                  <a:gd name="T0" fmla="*/ 10 w 73"/>
                  <a:gd name="T1" fmla="*/ 35 h 52"/>
                  <a:gd name="T2" fmla="*/ 15 w 73"/>
                  <a:gd name="T3" fmla="*/ 35 h 52"/>
                  <a:gd name="T4" fmla="*/ 51 w 73"/>
                  <a:gd name="T5" fmla="*/ 48 h 52"/>
                  <a:gd name="T6" fmla="*/ 58 w 73"/>
                  <a:gd name="T7" fmla="*/ 52 h 52"/>
                  <a:gd name="T8" fmla="*/ 73 w 73"/>
                  <a:gd name="T9" fmla="*/ 20 h 52"/>
                  <a:gd name="T10" fmla="*/ 66 w 73"/>
                  <a:gd name="T11" fmla="*/ 17 h 52"/>
                  <a:gd name="T12" fmla="*/ 19 w 73"/>
                  <a:gd name="T13" fmla="*/ 0 h 52"/>
                  <a:gd name="T14" fmla="*/ 10 w 73"/>
                  <a:gd name="T15" fmla="*/ 0 h 52"/>
                  <a:gd name="T16" fmla="*/ 10 w 73"/>
                  <a:gd name="T17" fmla="*/ 0 h 52"/>
                  <a:gd name="T18" fmla="*/ 0 w 73"/>
                  <a:gd name="T19" fmla="*/ 0 h 52"/>
                  <a:gd name="T20" fmla="*/ 1 w 73"/>
                  <a:gd name="T21" fmla="*/ 35 h 52"/>
                  <a:gd name="T22" fmla="*/ 10 w 73"/>
                  <a:gd name="T23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52">
                    <a:moveTo>
                      <a:pt x="10" y="35"/>
                    </a:moveTo>
                    <a:cubicBezTo>
                      <a:pt x="11" y="35"/>
                      <a:pt x="13" y="35"/>
                      <a:pt x="15" y="35"/>
                    </a:cubicBezTo>
                    <a:cubicBezTo>
                      <a:pt x="19" y="36"/>
                      <a:pt x="30" y="38"/>
                      <a:pt x="51" y="48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46" y="7"/>
                      <a:pt x="31" y="2"/>
                      <a:pt x="19" y="0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7" name="Freeform 180"/>
              <p:cNvSpPr>
                <a:spLocks/>
              </p:cNvSpPr>
              <p:nvPr/>
            </p:nvSpPr>
            <p:spPr bwMode="black">
              <a:xfrm>
                <a:off x="7677150" y="2144713"/>
                <a:ext cx="57150" cy="49213"/>
              </a:xfrm>
              <a:custGeom>
                <a:avLst/>
                <a:gdLst>
                  <a:gd name="T0" fmla="*/ 27 w 76"/>
                  <a:gd name="T1" fmla="*/ 61 h 66"/>
                  <a:gd name="T2" fmla="*/ 69 w 76"/>
                  <a:gd name="T3" fmla="*/ 35 h 66"/>
                  <a:gd name="T4" fmla="*/ 76 w 76"/>
                  <a:gd name="T5" fmla="*/ 31 h 66"/>
                  <a:gd name="T6" fmla="*/ 60 w 76"/>
                  <a:gd name="T7" fmla="*/ 0 h 66"/>
                  <a:gd name="T8" fmla="*/ 53 w 76"/>
                  <a:gd name="T9" fmla="*/ 3 h 66"/>
                  <a:gd name="T10" fmla="*/ 6 w 76"/>
                  <a:gd name="T11" fmla="*/ 33 h 66"/>
                  <a:gd name="T12" fmla="*/ 0 w 76"/>
                  <a:gd name="T13" fmla="*/ 38 h 66"/>
                  <a:gd name="T14" fmla="*/ 21 w 76"/>
                  <a:gd name="T15" fmla="*/ 66 h 66"/>
                  <a:gd name="T16" fmla="*/ 27 w 76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6">
                    <a:moveTo>
                      <a:pt x="27" y="61"/>
                    </a:moveTo>
                    <a:cubicBezTo>
                      <a:pt x="37" y="54"/>
                      <a:pt x="52" y="43"/>
                      <a:pt x="69" y="35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34" y="13"/>
                      <a:pt x="17" y="25"/>
                      <a:pt x="6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1" y="66"/>
                      <a:pt x="21" y="66"/>
                      <a:pt x="21" y="66"/>
                    </a:cubicBezTo>
                    <a:lnTo>
                      <a:pt x="27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8" name="Freeform 181"/>
              <p:cNvSpPr>
                <a:spLocks/>
              </p:cNvSpPr>
              <p:nvPr/>
            </p:nvSpPr>
            <p:spPr bwMode="black">
              <a:xfrm>
                <a:off x="7026275" y="2797175"/>
                <a:ext cx="57150" cy="49213"/>
              </a:xfrm>
              <a:custGeom>
                <a:avLst/>
                <a:gdLst>
                  <a:gd name="T0" fmla="*/ 31 w 76"/>
                  <a:gd name="T1" fmla="*/ 5 h 67"/>
                  <a:gd name="T2" fmla="*/ 26 w 76"/>
                  <a:gd name="T3" fmla="*/ 0 h 67"/>
                  <a:gd name="T4" fmla="*/ 0 w 76"/>
                  <a:gd name="T5" fmla="*/ 23 h 67"/>
                  <a:gd name="T6" fmla="*/ 5 w 76"/>
                  <a:gd name="T7" fmla="*/ 29 h 67"/>
                  <a:gd name="T8" fmla="*/ 53 w 76"/>
                  <a:gd name="T9" fmla="*/ 64 h 67"/>
                  <a:gd name="T10" fmla="*/ 59 w 76"/>
                  <a:gd name="T11" fmla="*/ 67 h 67"/>
                  <a:gd name="T12" fmla="*/ 76 w 76"/>
                  <a:gd name="T13" fmla="*/ 36 h 67"/>
                  <a:gd name="T14" fmla="*/ 69 w 76"/>
                  <a:gd name="T15" fmla="*/ 33 h 67"/>
                  <a:gd name="T16" fmla="*/ 31 w 76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7">
                    <a:moveTo>
                      <a:pt x="31" y="5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8" y="43"/>
                      <a:pt x="38" y="56"/>
                      <a:pt x="53" y="64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52" y="23"/>
                      <a:pt x="38" y="14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Freeform 182"/>
              <p:cNvSpPr>
                <a:spLocks/>
              </p:cNvSpPr>
              <p:nvPr/>
            </p:nvSpPr>
            <p:spPr bwMode="black">
              <a:xfrm>
                <a:off x="7975600" y="2251075"/>
                <a:ext cx="57150" cy="47625"/>
              </a:xfrm>
              <a:custGeom>
                <a:avLst/>
                <a:gdLst>
                  <a:gd name="T0" fmla="*/ 54 w 77"/>
                  <a:gd name="T1" fmla="*/ 60 h 64"/>
                  <a:gd name="T2" fmla="*/ 60 w 77"/>
                  <a:gd name="T3" fmla="*/ 64 h 64"/>
                  <a:gd name="T4" fmla="*/ 77 w 77"/>
                  <a:gd name="T5" fmla="*/ 33 h 64"/>
                  <a:gd name="T6" fmla="*/ 71 w 77"/>
                  <a:gd name="T7" fmla="*/ 29 h 64"/>
                  <a:gd name="T8" fmla="*/ 23 w 77"/>
                  <a:gd name="T9" fmla="*/ 4 h 64"/>
                  <a:gd name="T10" fmla="*/ 17 w 77"/>
                  <a:gd name="T11" fmla="*/ 0 h 64"/>
                  <a:gd name="T12" fmla="*/ 0 w 77"/>
                  <a:gd name="T13" fmla="*/ 31 h 64"/>
                  <a:gd name="T14" fmla="*/ 7 w 77"/>
                  <a:gd name="T15" fmla="*/ 35 h 64"/>
                  <a:gd name="T16" fmla="*/ 54 w 77"/>
                  <a:gd name="T1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54" y="60"/>
                    </a:moveTo>
                    <a:cubicBezTo>
                      <a:pt x="60" y="64"/>
                      <a:pt x="60" y="64"/>
                      <a:pt x="60" y="64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4" y="20"/>
                      <a:pt x="38" y="12"/>
                      <a:pt x="23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1" y="43"/>
                      <a:pt x="37" y="51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Freeform 183"/>
              <p:cNvSpPr>
                <a:spLocks/>
              </p:cNvSpPr>
              <p:nvPr/>
            </p:nvSpPr>
            <p:spPr bwMode="black">
              <a:xfrm>
                <a:off x="7889875" y="2203450"/>
                <a:ext cx="73025" cy="57150"/>
              </a:xfrm>
              <a:custGeom>
                <a:avLst/>
                <a:gdLst>
                  <a:gd name="T0" fmla="*/ 21 w 97"/>
                  <a:gd name="T1" fmla="*/ 44 h 76"/>
                  <a:gd name="T2" fmla="*/ 26 w 97"/>
                  <a:gd name="T3" fmla="*/ 47 h 76"/>
                  <a:gd name="T4" fmla="*/ 27 w 97"/>
                  <a:gd name="T5" fmla="*/ 48 h 76"/>
                  <a:gd name="T6" fmla="*/ 74 w 97"/>
                  <a:gd name="T7" fmla="*/ 73 h 76"/>
                  <a:gd name="T8" fmla="*/ 80 w 97"/>
                  <a:gd name="T9" fmla="*/ 76 h 76"/>
                  <a:gd name="T10" fmla="*/ 97 w 97"/>
                  <a:gd name="T11" fmla="*/ 45 h 76"/>
                  <a:gd name="T12" fmla="*/ 90 w 97"/>
                  <a:gd name="T13" fmla="*/ 41 h 76"/>
                  <a:gd name="T14" fmla="*/ 44 w 97"/>
                  <a:gd name="T15" fmla="*/ 17 h 76"/>
                  <a:gd name="T16" fmla="*/ 44 w 97"/>
                  <a:gd name="T17" fmla="*/ 17 h 76"/>
                  <a:gd name="T18" fmla="*/ 25 w 97"/>
                  <a:gd name="T19" fmla="*/ 5 h 76"/>
                  <a:gd name="T20" fmla="*/ 19 w 97"/>
                  <a:gd name="T21" fmla="*/ 0 h 76"/>
                  <a:gd name="T22" fmla="*/ 0 w 97"/>
                  <a:gd name="T23" fmla="*/ 30 h 76"/>
                  <a:gd name="T24" fmla="*/ 6 w 97"/>
                  <a:gd name="T25" fmla="*/ 34 h 76"/>
                  <a:gd name="T26" fmla="*/ 21 w 97"/>
                  <a:gd name="T2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76">
                    <a:moveTo>
                      <a:pt x="21" y="44"/>
                    </a:moveTo>
                    <a:cubicBezTo>
                      <a:pt x="24" y="46"/>
                      <a:pt x="26" y="47"/>
                      <a:pt x="26" y="47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9" y="49"/>
                      <a:pt x="46" y="58"/>
                      <a:pt x="74" y="73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60" y="26"/>
                      <a:pt x="49" y="20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37" y="12"/>
                      <a:pt x="25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8"/>
                      <a:pt x="18" y="42"/>
                      <a:pt x="2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Freeform 184"/>
              <p:cNvSpPr>
                <a:spLocks/>
              </p:cNvSpPr>
              <p:nvPr/>
            </p:nvSpPr>
            <p:spPr bwMode="black">
              <a:xfrm>
                <a:off x="7259638" y="2378075"/>
                <a:ext cx="57150" cy="47625"/>
              </a:xfrm>
              <a:custGeom>
                <a:avLst/>
                <a:gdLst>
                  <a:gd name="T0" fmla="*/ 36 w 36"/>
                  <a:gd name="T1" fmla="*/ 15 h 30"/>
                  <a:gd name="T2" fmla="*/ 28 w 36"/>
                  <a:gd name="T3" fmla="*/ 0 h 30"/>
                  <a:gd name="T4" fmla="*/ 0 w 36"/>
                  <a:gd name="T5" fmla="*/ 16 h 30"/>
                  <a:gd name="T6" fmla="*/ 8 w 36"/>
                  <a:gd name="T7" fmla="*/ 30 h 30"/>
                  <a:gd name="T8" fmla="*/ 36 w 3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36" y="15"/>
                    </a:moveTo>
                    <a:lnTo>
                      <a:pt x="28" y="0"/>
                    </a:lnTo>
                    <a:lnTo>
                      <a:pt x="0" y="16"/>
                    </a:lnTo>
                    <a:lnTo>
                      <a:pt x="8" y="30"/>
                    </a:lnTo>
                    <a:lnTo>
                      <a:pt x="36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Freeform 185"/>
              <p:cNvSpPr>
                <a:spLocks/>
              </p:cNvSpPr>
              <p:nvPr/>
            </p:nvSpPr>
            <p:spPr bwMode="black">
              <a:xfrm>
                <a:off x="8091488" y="2879725"/>
                <a:ext cx="57150" cy="47625"/>
              </a:xfrm>
              <a:custGeom>
                <a:avLst/>
                <a:gdLst>
                  <a:gd name="T0" fmla="*/ 0 w 36"/>
                  <a:gd name="T1" fmla="*/ 16 h 30"/>
                  <a:gd name="T2" fmla="*/ 8 w 36"/>
                  <a:gd name="T3" fmla="*/ 30 h 30"/>
                  <a:gd name="T4" fmla="*/ 36 w 36"/>
                  <a:gd name="T5" fmla="*/ 14 h 30"/>
                  <a:gd name="T6" fmla="*/ 28 w 36"/>
                  <a:gd name="T7" fmla="*/ 0 h 30"/>
                  <a:gd name="T8" fmla="*/ 0 w 36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0">
                    <a:moveTo>
                      <a:pt x="0" y="16"/>
                    </a:moveTo>
                    <a:lnTo>
                      <a:pt x="8" y="30"/>
                    </a:lnTo>
                    <a:lnTo>
                      <a:pt x="36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Freeform 186"/>
              <p:cNvSpPr>
                <a:spLocks/>
              </p:cNvSpPr>
              <p:nvPr/>
            </p:nvSpPr>
            <p:spPr bwMode="black">
              <a:xfrm>
                <a:off x="7953375" y="2960688"/>
                <a:ext cx="57150" cy="49213"/>
              </a:xfrm>
              <a:custGeom>
                <a:avLst/>
                <a:gdLst>
                  <a:gd name="T0" fmla="*/ 52 w 77"/>
                  <a:gd name="T1" fmla="*/ 4 h 66"/>
                  <a:gd name="T2" fmla="*/ 6 w 77"/>
                  <a:gd name="T3" fmla="*/ 32 h 66"/>
                  <a:gd name="T4" fmla="*/ 0 w 77"/>
                  <a:gd name="T5" fmla="*/ 36 h 66"/>
                  <a:gd name="T6" fmla="*/ 18 w 77"/>
                  <a:gd name="T7" fmla="*/ 66 h 66"/>
                  <a:gd name="T8" fmla="*/ 24 w 77"/>
                  <a:gd name="T9" fmla="*/ 62 h 66"/>
                  <a:gd name="T10" fmla="*/ 70 w 77"/>
                  <a:gd name="T11" fmla="*/ 34 h 66"/>
                  <a:gd name="T12" fmla="*/ 77 w 77"/>
                  <a:gd name="T13" fmla="*/ 31 h 66"/>
                  <a:gd name="T14" fmla="*/ 59 w 77"/>
                  <a:gd name="T15" fmla="*/ 0 h 66"/>
                  <a:gd name="T16" fmla="*/ 52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2" y="4"/>
                    </a:moveTo>
                    <a:cubicBezTo>
                      <a:pt x="35" y="14"/>
                      <a:pt x="20" y="23"/>
                      <a:pt x="6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Freeform 187"/>
              <p:cNvSpPr>
                <a:spLocks/>
              </p:cNvSpPr>
              <p:nvPr/>
            </p:nvSpPr>
            <p:spPr bwMode="black">
              <a:xfrm>
                <a:off x="8021638" y="2919413"/>
                <a:ext cx="58738" cy="49213"/>
              </a:xfrm>
              <a:custGeom>
                <a:avLst/>
                <a:gdLst>
                  <a:gd name="T0" fmla="*/ 52 w 77"/>
                  <a:gd name="T1" fmla="*/ 4 h 65"/>
                  <a:gd name="T2" fmla="*/ 6 w 77"/>
                  <a:gd name="T3" fmla="*/ 31 h 65"/>
                  <a:gd name="T4" fmla="*/ 0 w 77"/>
                  <a:gd name="T5" fmla="*/ 35 h 65"/>
                  <a:gd name="T6" fmla="*/ 17 w 77"/>
                  <a:gd name="T7" fmla="*/ 65 h 65"/>
                  <a:gd name="T8" fmla="*/ 24 w 77"/>
                  <a:gd name="T9" fmla="*/ 61 h 65"/>
                  <a:gd name="T10" fmla="*/ 70 w 77"/>
                  <a:gd name="T11" fmla="*/ 34 h 65"/>
                  <a:gd name="T12" fmla="*/ 77 w 77"/>
                  <a:gd name="T13" fmla="*/ 31 h 65"/>
                  <a:gd name="T14" fmla="*/ 59 w 77"/>
                  <a:gd name="T15" fmla="*/ 0 h 65"/>
                  <a:gd name="T16" fmla="*/ 52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52" y="4"/>
                    </a:moveTo>
                    <a:cubicBezTo>
                      <a:pt x="37" y="13"/>
                      <a:pt x="21" y="22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39" y="52"/>
                      <a:pt x="55" y="44"/>
                      <a:pt x="70" y="34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Freeform 188"/>
              <p:cNvSpPr>
                <a:spLocks/>
              </p:cNvSpPr>
              <p:nvPr/>
            </p:nvSpPr>
            <p:spPr bwMode="black">
              <a:xfrm>
                <a:off x="7821613" y="3046413"/>
                <a:ext cx="53975" cy="53975"/>
              </a:xfrm>
              <a:custGeom>
                <a:avLst/>
                <a:gdLst>
                  <a:gd name="T0" fmla="*/ 45 w 72"/>
                  <a:gd name="T1" fmla="*/ 5 h 72"/>
                  <a:gd name="T2" fmla="*/ 10 w 72"/>
                  <a:gd name="T3" fmla="*/ 38 h 72"/>
                  <a:gd name="T4" fmla="*/ 4 w 72"/>
                  <a:gd name="T5" fmla="*/ 48 h 72"/>
                  <a:gd name="T6" fmla="*/ 0 w 72"/>
                  <a:gd name="T7" fmla="*/ 54 h 72"/>
                  <a:gd name="T8" fmla="*/ 30 w 72"/>
                  <a:gd name="T9" fmla="*/ 72 h 72"/>
                  <a:gd name="T10" fmla="*/ 34 w 72"/>
                  <a:gd name="T11" fmla="*/ 66 h 72"/>
                  <a:gd name="T12" fmla="*/ 39 w 72"/>
                  <a:gd name="T13" fmla="*/ 57 h 72"/>
                  <a:gd name="T14" fmla="*/ 66 w 72"/>
                  <a:gd name="T15" fmla="*/ 33 h 72"/>
                  <a:gd name="T16" fmla="*/ 72 w 72"/>
                  <a:gd name="T17" fmla="*/ 28 h 72"/>
                  <a:gd name="T18" fmla="*/ 51 w 72"/>
                  <a:gd name="T19" fmla="*/ 0 h 72"/>
                  <a:gd name="T20" fmla="*/ 45 w 72"/>
                  <a:gd name="T21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2">
                    <a:moveTo>
                      <a:pt x="45" y="5"/>
                    </a:moveTo>
                    <a:cubicBezTo>
                      <a:pt x="26" y="19"/>
                      <a:pt x="15" y="29"/>
                      <a:pt x="10" y="38"/>
                    </a:cubicBezTo>
                    <a:cubicBezTo>
                      <a:pt x="8" y="41"/>
                      <a:pt x="6" y="44"/>
                      <a:pt x="4" y="4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6" y="63"/>
                      <a:pt x="37" y="60"/>
                      <a:pt x="39" y="57"/>
                    </a:cubicBezTo>
                    <a:cubicBezTo>
                      <a:pt x="40" y="55"/>
                      <a:pt x="45" y="49"/>
                      <a:pt x="66" y="3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6" name="Freeform 189"/>
              <p:cNvSpPr>
                <a:spLocks/>
              </p:cNvSpPr>
              <p:nvPr/>
            </p:nvSpPr>
            <p:spPr bwMode="black">
              <a:xfrm>
                <a:off x="7885113" y="3001963"/>
                <a:ext cx="57150" cy="49213"/>
              </a:xfrm>
              <a:custGeom>
                <a:avLst/>
                <a:gdLst>
                  <a:gd name="T0" fmla="*/ 51 w 77"/>
                  <a:gd name="T1" fmla="*/ 4 h 66"/>
                  <a:gd name="T2" fmla="*/ 6 w 77"/>
                  <a:gd name="T3" fmla="*/ 33 h 66"/>
                  <a:gd name="T4" fmla="*/ 0 w 77"/>
                  <a:gd name="T5" fmla="*/ 37 h 66"/>
                  <a:gd name="T6" fmla="*/ 19 w 77"/>
                  <a:gd name="T7" fmla="*/ 66 h 66"/>
                  <a:gd name="T8" fmla="*/ 25 w 77"/>
                  <a:gd name="T9" fmla="*/ 62 h 66"/>
                  <a:gd name="T10" fmla="*/ 70 w 77"/>
                  <a:gd name="T11" fmla="*/ 34 h 66"/>
                  <a:gd name="T12" fmla="*/ 77 w 77"/>
                  <a:gd name="T13" fmla="*/ 30 h 66"/>
                  <a:gd name="T14" fmla="*/ 58 w 77"/>
                  <a:gd name="T15" fmla="*/ 0 h 66"/>
                  <a:gd name="T16" fmla="*/ 51 w 77"/>
                  <a:gd name="T17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6">
                    <a:moveTo>
                      <a:pt x="51" y="4"/>
                    </a:moveTo>
                    <a:cubicBezTo>
                      <a:pt x="35" y="14"/>
                      <a:pt x="19" y="24"/>
                      <a:pt x="6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39" y="53"/>
                      <a:pt x="54" y="44"/>
                      <a:pt x="70" y="3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7" name="Freeform 190"/>
              <p:cNvSpPr>
                <a:spLocks/>
              </p:cNvSpPr>
              <p:nvPr/>
            </p:nvSpPr>
            <p:spPr bwMode="black">
              <a:xfrm>
                <a:off x="8159750" y="2840038"/>
                <a:ext cx="58738" cy="47625"/>
              </a:xfrm>
              <a:custGeom>
                <a:avLst/>
                <a:gdLst>
                  <a:gd name="T0" fmla="*/ 0 w 37"/>
                  <a:gd name="T1" fmla="*/ 16 h 30"/>
                  <a:gd name="T2" fmla="*/ 9 w 37"/>
                  <a:gd name="T3" fmla="*/ 30 h 30"/>
                  <a:gd name="T4" fmla="*/ 37 w 37"/>
                  <a:gd name="T5" fmla="*/ 14 h 30"/>
                  <a:gd name="T6" fmla="*/ 28 w 37"/>
                  <a:gd name="T7" fmla="*/ 0 h 30"/>
                  <a:gd name="T8" fmla="*/ 0 w 37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0" y="16"/>
                    </a:moveTo>
                    <a:lnTo>
                      <a:pt x="9" y="30"/>
                    </a:lnTo>
                    <a:lnTo>
                      <a:pt x="37" y="14"/>
                    </a:lnTo>
                    <a:lnTo>
                      <a:pt x="28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8" name="Freeform 191"/>
              <p:cNvSpPr>
                <a:spLocks/>
              </p:cNvSpPr>
              <p:nvPr/>
            </p:nvSpPr>
            <p:spPr bwMode="black">
              <a:xfrm>
                <a:off x="7038975" y="2435225"/>
                <a:ext cx="58738" cy="39688"/>
              </a:xfrm>
              <a:custGeom>
                <a:avLst/>
                <a:gdLst>
                  <a:gd name="T0" fmla="*/ 27 w 77"/>
                  <a:gd name="T1" fmla="*/ 5 h 53"/>
                  <a:gd name="T2" fmla="*/ 5 w 77"/>
                  <a:gd name="T3" fmla="*/ 24 h 53"/>
                  <a:gd name="T4" fmla="*/ 0 w 77"/>
                  <a:gd name="T5" fmla="*/ 30 h 53"/>
                  <a:gd name="T6" fmla="*/ 26 w 77"/>
                  <a:gd name="T7" fmla="*/ 53 h 53"/>
                  <a:gd name="T8" fmla="*/ 31 w 77"/>
                  <a:gd name="T9" fmla="*/ 47 h 53"/>
                  <a:gd name="T10" fmla="*/ 43 w 77"/>
                  <a:gd name="T11" fmla="*/ 37 h 53"/>
                  <a:gd name="T12" fmla="*/ 61 w 77"/>
                  <a:gd name="T13" fmla="*/ 39 h 53"/>
                  <a:gd name="T14" fmla="*/ 68 w 77"/>
                  <a:gd name="T15" fmla="*/ 41 h 53"/>
                  <a:gd name="T16" fmla="*/ 77 w 77"/>
                  <a:gd name="T17" fmla="*/ 8 h 53"/>
                  <a:gd name="T18" fmla="*/ 70 w 77"/>
                  <a:gd name="T19" fmla="*/ 6 h 53"/>
                  <a:gd name="T20" fmla="*/ 27 w 77"/>
                  <a:gd name="T21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53">
                    <a:moveTo>
                      <a:pt x="27" y="5"/>
                    </a:moveTo>
                    <a:cubicBezTo>
                      <a:pt x="20" y="9"/>
                      <a:pt x="12" y="15"/>
                      <a:pt x="5" y="2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5" y="42"/>
                      <a:pt x="40" y="39"/>
                      <a:pt x="43" y="37"/>
                    </a:cubicBezTo>
                    <a:cubicBezTo>
                      <a:pt x="43" y="37"/>
                      <a:pt x="46" y="35"/>
                      <a:pt x="61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51" y="0"/>
                      <a:pt x="38" y="0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9" name="Freeform 192"/>
              <p:cNvSpPr>
                <a:spLocks/>
              </p:cNvSpPr>
              <p:nvPr/>
            </p:nvSpPr>
            <p:spPr bwMode="black">
              <a:xfrm>
                <a:off x="8348663" y="2689225"/>
                <a:ext cx="36513" cy="55563"/>
              </a:xfrm>
              <a:custGeom>
                <a:avLst/>
                <a:gdLst>
                  <a:gd name="T0" fmla="*/ 13 w 49"/>
                  <a:gd name="T1" fmla="*/ 7 h 75"/>
                  <a:gd name="T2" fmla="*/ 2 w 49"/>
                  <a:gd name="T3" fmla="*/ 57 h 75"/>
                  <a:gd name="T4" fmla="*/ 0 w 49"/>
                  <a:gd name="T5" fmla="*/ 64 h 75"/>
                  <a:gd name="T6" fmla="*/ 34 w 49"/>
                  <a:gd name="T7" fmla="*/ 75 h 75"/>
                  <a:gd name="T8" fmla="*/ 36 w 49"/>
                  <a:gd name="T9" fmla="*/ 67 h 75"/>
                  <a:gd name="T10" fmla="*/ 48 w 49"/>
                  <a:gd name="T11" fmla="*/ 13 h 75"/>
                  <a:gd name="T12" fmla="*/ 49 w 49"/>
                  <a:gd name="T13" fmla="*/ 5 h 75"/>
                  <a:gd name="T14" fmla="*/ 15 w 49"/>
                  <a:gd name="T15" fmla="*/ 0 h 75"/>
                  <a:gd name="T16" fmla="*/ 13 w 49"/>
                  <a:gd name="T1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75">
                    <a:moveTo>
                      <a:pt x="13" y="7"/>
                    </a:moveTo>
                    <a:cubicBezTo>
                      <a:pt x="10" y="26"/>
                      <a:pt x="7" y="43"/>
                      <a:pt x="2" y="5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52"/>
                      <a:pt x="45" y="34"/>
                      <a:pt x="48" y="1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0" name="Freeform 193"/>
              <p:cNvSpPr>
                <a:spLocks/>
              </p:cNvSpPr>
              <p:nvPr/>
            </p:nvSpPr>
            <p:spPr bwMode="black">
              <a:xfrm>
                <a:off x="8362950" y="2611438"/>
                <a:ext cx="26988" cy="52388"/>
              </a:xfrm>
              <a:custGeom>
                <a:avLst/>
                <a:gdLst>
                  <a:gd name="T0" fmla="*/ 2 w 38"/>
                  <a:gd name="T1" fmla="*/ 0 h 70"/>
                  <a:gd name="T2" fmla="*/ 2 w 38"/>
                  <a:gd name="T3" fmla="*/ 8 h 70"/>
                  <a:gd name="T4" fmla="*/ 0 w 38"/>
                  <a:gd name="T5" fmla="*/ 60 h 70"/>
                  <a:gd name="T6" fmla="*/ 0 w 38"/>
                  <a:gd name="T7" fmla="*/ 67 h 70"/>
                  <a:gd name="T8" fmla="*/ 35 w 38"/>
                  <a:gd name="T9" fmla="*/ 70 h 70"/>
                  <a:gd name="T10" fmla="*/ 35 w 38"/>
                  <a:gd name="T11" fmla="*/ 62 h 70"/>
                  <a:gd name="T12" fmla="*/ 38 w 38"/>
                  <a:gd name="T13" fmla="*/ 8 h 70"/>
                  <a:gd name="T14" fmla="*/ 38 w 38"/>
                  <a:gd name="T15" fmla="*/ 0 h 70"/>
                  <a:gd name="T16" fmla="*/ 2 w 38"/>
                  <a:gd name="T1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0">
                    <a:moveTo>
                      <a:pt x="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25"/>
                      <a:pt x="2" y="43"/>
                      <a:pt x="0" y="6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7" y="44"/>
                      <a:pt x="38" y="26"/>
                      <a:pt x="38" y="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1" name="Freeform 194"/>
              <p:cNvSpPr>
                <a:spLocks/>
              </p:cNvSpPr>
              <p:nvPr/>
            </p:nvSpPr>
            <p:spPr bwMode="black">
              <a:xfrm>
                <a:off x="7783513" y="3113088"/>
                <a:ext cx="47625" cy="57150"/>
              </a:xfrm>
              <a:custGeom>
                <a:avLst/>
                <a:gdLst>
                  <a:gd name="T0" fmla="*/ 32 w 63"/>
                  <a:gd name="T1" fmla="*/ 0 h 76"/>
                  <a:gd name="T2" fmla="*/ 29 w 63"/>
                  <a:gd name="T3" fmla="*/ 7 h 76"/>
                  <a:gd name="T4" fmla="*/ 5 w 63"/>
                  <a:gd name="T5" fmla="*/ 50 h 76"/>
                  <a:gd name="T6" fmla="*/ 0 w 63"/>
                  <a:gd name="T7" fmla="*/ 57 h 76"/>
                  <a:gd name="T8" fmla="*/ 30 w 63"/>
                  <a:gd name="T9" fmla="*/ 76 h 76"/>
                  <a:gd name="T10" fmla="*/ 34 w 63"/>
                  <a:gd name="T11" fmla="*/ 70 h 76"/>
                  <a:gd name="T12" fmla="*/ 60 w 63"/>
                  <a:gd name="T13" fmla="*/ 22 h 76"/>
                  <a:gd name="T14" fmla="*/ 63 w 63"/>
                  <a:gd name="T15" fmla="*/ 16 h 76"/>
                  <a:gd name="T16" fmla="*/ 49 w 63"/>
                  <a:gd name="T17" fmla="*/ 7 h 76"/>
                  <a:gd name="T18" fmla="*/ 32 w 63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6">
                    <a:moveTo>
                      <a:pt x="32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0" y="23"/>
                      <a:pt x="13" y="38"/>
                      <a:pt x="5" y="5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43" y="56"/>
                      <a:pt x="51" y="40"/>
                      <a:pt x="60" y="22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49" y="7"/>
                      <a:pt x="49" y="7"/>
                      <a:pt x="49" y="7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2" name="Freeform 195"/>
              <p:cNvSpPr>
                <a:spLocks/>
              </p:cNvSpPr>
              <p:nvPr/>
            </p:nvSpPr>
            <p:spPr bwMode="black">
              <a:xfrm>
                <a:off x="8229600" y="2798763"/>
                <a:ext cx="57150" cy="49213"/>
              </a:xfrm>
              <a:custGeom>
                <a:avLst/>
                <a:gdLst>
                  <a:gd name="T0" fmla="*/ 52 w 76"/>
                  <a:gd name="T1" fmla="*/ 3 h 65"/>
                  <a:gd name="T2" fmla="*/ 6 w 76"/>
                  <a:gd name="T3" fmla="*/ 31 h 65"/>
                  <a:gd name="T4" fmla="*/ 0 w 76"/>
                  <a:gd name="T5" fmla="*/ 35 h 65"/>
                  <a:gd name="T6" fmla="*/ 17 w 76"/>
                  <a:gd name="T7" fmla="*/ 65 h 65"/>
                  <a:gd name="T8" fmla="*/ 24 w 76"/>
                  <a:gd name="T9" fmla="*/ 61 h 65"/>
                  <a:gd name="T10" fmla="*/ 70 w 76"/>
                  <a:gd name="T11" fmla="*/ 33 h 65"/>
                  <a:gd name="T12" fmla="*/ 76 w 76"/>
                  <a:gd name="T13" fmla="*/ 30 h 65"/>
                  <a:gd name="T14" fmla="*/ 58 w 76"/>
                  <a:gd name="T15" fmla="*/ 0 h 65"/>
                  <a:gd name="T16" fmla="*/ 52 w 76"/>
                  <a:gd name="T17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5">
                    <a:moveTo>
                      <a:pt x="52" y="3"/>
                    </a:moveTo>
                    <a:cubicBezTo>
                      <a:pt x="38" y="12"/>
                      <a:pt x="22" y="21"/>
                      <a:pt x="6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41" y="51"/>
                      <a:pt x="56" y="42"/>
                      <a:pt x="70" y="33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" name="Freeform 196"/>
              <p:cNvSpPr>
                <a:spLocks/>
              </p:cNvSpPr>
              <p:nvPr/>
            </p:nvSpPr>
            <p:spPr bwMode="black">
              <a:xfrm>
                <a:off x="8297863" y="2754313"/>
                <a:ext cx="57150" cy="50800"/>
              </a:xfrm>
              <a:custGeom>
                <a:avLst/>
                <a:gdLst>
                  <a:gd name="T0" fmla="*/ 49 w 77"/>
                  <a:gd name="T1" fmla="*/ 5 h 68"/>
                  <a:gd name="T2" fmla="*/ 7 w 77"/>
                  <a:gd name="T3" fmla="*/ 34 h 68"/>
                  <a:gd name="T4" fmla="*/ 0 w 77"/>
                  <a:gd name="T5" fmla="*/ 39 h 68"/>
                  <a:gd name="T6" fmla="*/ 19 w 77"/>
                  <a:gd name="T7" fmla="*/ 68 h 68"/>
                  <a:gd name="T8" fmla="*/ 26 w 77"/>
                  <a:gd name="T9" fmla="*/ 64 h 68"/>
                  <a:gd name="T10" fmla="*/ 71 w 77"/>
                  <a:gd name="T11" fmla="*/ 33 h 68"/>
                  <a:gd name="T12" fmla="*/ 77 w 77"/>
                  <a:gd name="T13" fmla="*/ 28 h 68"/>
                  <a:gd name="T14" fmla="*/ 55 w 77"/>
                  <a:gd name="T15" fmla="*/ 0 h 68"/>
                  <a:gd name="T16" fmla="*/ 49 w 77"/>
                  <a:gd name="T1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9" y="5"/>
                    </a:moveTo>
                    <a:cubicBezTo>
                      <a:pt x="40" y="12"/>
                      <a:pt x="26" y="22"/>
                      <a:pt x="7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46" y="51"/>
                      <a:pt x="61" y="41"/>
                      <a:pt x="71" y="33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4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4" name="Freeform 197"/>
              <p:cNvSpPr>
                <a:spLocks/>
              </p:cNvSpPr>
              <p:nvPr/>
            </p:nvSpPr>
            <p:spPr bwMode="black">
              <a:xfrm>
                <a:off x="7313613" y="2935288"/>
                <a:ext cx="57150" cy="49213"/>
              </a:xfrm>
              <a:custGeom>
                <a:avLst/>
                <a:gdLst>
                  <a:gd name="T0" fmla="*/ 24 w 77"/>
                  <a:gd name="T1" fmla="*/ 4 h 65"/>
                  <a:gd name="T2" fmla="*/ 18 w 77"/>
                  <a:gd name="T3" fmla="*/ 0 h 65"/>
                  <a:gd name="T4" fmla="*/ 0 w 77"/>
                  <a:gd name="T5" fmla="*/ 30 h 65"/>
                  <a:gd name="T6" fmla="*/ 7 w 77"/>
                  <a:gd name="T7" fmla="*/ 34 h 65"/>
                  <a:gd name="T8" fmla="*/ 53 w 77"/>
                  <a:gd name="T9" fmla="*/ 61 h 65"/>
                  <a:gd name="T10" fmla="*/ 59 w 77"/>
                  <a:gd name="T11" fmla="*/ 65 h 65"/>
                  <a:gd name="T12" fmla="*/ 77 w 77"/>
                  <a:gd name="T13" fmla="*/ 34 h 65"/>
                  <a:gd name="T14" fmla="*/ 71 w 77"/>
                  <a:gd name="T15" fmla="*/ 31 h 65"/>
                  <a:gd name="T16" fmla="*/ 24 w 77"/>
                  <a:gd name="T1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5">
                    <a:moveTo>
                      <a:pt x="24" y="4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43"/>
                      <a:pt x="37" y="52"/>
                      <a:pt x="53" y="61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55" y="22"/>
                      <a:pt x="40" y="13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5" name="Freeform 198"/>
              <p:cNvSpPr>
                <a:spLocks/>
              </p:cNvSpPr>
              <p:nvPr/>
            </p:nvSpPr>
            <p:spPr bwMode="black">
              <a:xfrm>
                <a:off x="7381875" y="2974975"/>
                <a:ext cx="57150" cy="49213"/>
              </a:xfrm>
              <a:custGeom>
                <a:avLst/>
                <a:gdLst>
                  <a:gd name="T0" fmla="*/ 0 w 36"/>
                  <a:gd name="T1" fmla="*/ 15 h 31"/>
                  <a:gd name="T2" fmla="*/ 28 w 36"/>
                  <a:gd name="T3" fmla="*/ 31 h 31"/>
                  <a:gd name="T4" fmla="*/ 36 w 36"/>
                  <a:gd name="T5" fmla="*/ 17 h 31"/>
                  <a:gd name="T6" fmla="*/ 8 w 36"/>
                  <a:gd name="T7" fmla="*/ 0 h 31"/>
                  <a:gd name="T8" fmla="*/ 0 w 3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">
                    <a:moveTo>
                      <a:pt x="0" y="15"/>
                    </a:moveTo>
                    <a:lnTo>
                      <a:pt x="28" y="31"/>
                    </a:lnTo>
                    <a:lnTo>
                      <a:pt x="36" y="17"/>
                    </a:lnTo>
                    <a:lnTo>
                      <a:pt x="8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Freeform 199"/>
              <p:cNvSpPr>
                <a:spLocks/>
              </p:cNvSpPr>
              <p:nvPr/>
            </p:nvSpPr>
            <p:spPr bwMode="black">
              <a:xfrm>
                <a:off x="7243763" y="2895600"/>
                <a:ext cx="58738" cy="47625"/>
              </a:xfrm>
              <a:custGeom>
                <a:avLst/>
                <a:gdLst>
                  <a:gd name="T0" fmla="*/ 24 w 77"/>
                  <a:gd name="T1" fmla="*/ 4 h 64"/>
                  <a:gd name="T2" fmla="*/ 17 w 77"/>
                  <a:gd name="T3" fmla="*/ 0 h 64"/>
                  <a:gd name="T4" fmla="*/ 0 w 77"/>
                  <a:gd name="T5" fmla="*/ 31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1" y="42"/>
                      <a:pt x="36" y="51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3" y="20"/>
                      <a:pt x="38" y="12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Freeform 200"/>
              <p:cNvSpPr>
                <a:spLocks/>
              </p:cNvSpPr>
              <p:nvPr/>
            </p:nvSpPr>
            <p:spPr bwMode="black">
              <a:xfrm>
                <a:off x="7173913" y="2857500"/>
                <a:ext cx="57150" cy="47625"/>
              </a:xfrm>
              <a:custGeom>
                <a:avLst/>
                <a:gdLst>
                  <a:gd name="T0" fmla="*/ 23 w 77"/>
                  <a:gd name="T1" fmla="*/ 3 h 63"/>
                  <a:gd name="T2" fmla="*/ 16 w 77"/>
                  <a:gd name="T3" fmla="*/ 0 h 63"/>
                  <a:gd name="T4" fmla="*/ 0 w 77"/>
                  <a:gd name="T5" fmla="*/ 31 h 63"/>
                  <a:gd name="T6" fmla="*/ 7 w 77"/>
                  <a:gd name="T7" fmla="*/ 35 h 63"/>
                  <a:gd name="T8" fmla="*/ 54 w 77"/>
                  <a:gd name="T9" fmla="*/ 59 h 63"/>
                  <a:gd name="T10" fmla="*/ 60 w 77"/>
                  <a:gd name="T11" fmla="*/ 63 h 63"/>
                  <a:gd name="T12" fmla="*/ 77 w 77"/>
                  <a:gd name="T13" fmla="*/ 32 h 63"/>
                  <a:gd name="T14" fmla="*/ 71 w 77"/>
                  <a:gd name="T15" fmla="*/ 29 h 63"/>
                  <a:gd name="T16" fmla="*/ 23 w 77"/>
                  <a:gd name="T17" fmla="*/ 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3">
                    <a:moveTo>
                      <a:pt x="23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1"/>
                      <a:pt x="36" y="50"/>
                      <a:pt x="54" y="59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2" y="18"/>
                      <a:pt x="36" y="1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Freeform 201"/>
              <p:cNvSpPr>
                <a:spLocks/>
              </p:cNvSpPr>
              <p:nvPr/>
            </p:nvSpPr>
            <p:spPr bwMode="black">
              <a:xfrm>
                <a:off x="7099300" y="2835275"/>
                <a:ext cx="57150" cy="34925"/>
              </a:xfrm>
              <a:custGeom>
                <a:avLst/>
                <a:gdLst>
                  <a:gd name="T0" fmla="*/ 60 w 76"/>
                  <a:gd name="T1" fmla="*/ 10 h 47"/>
                  <a:gd name="T2" fmla="*/ 58 w 76"/>
                  <a:gd name="T3" fmla="*/ 10 h 47"/>
                  <a:gd name="T4" fmla="*/ 18 w 76"/>
                  <a:gd name="T5" fmla="*/ 2 h 47"/>
                  <a:gd name="T6" fmla="*/ 11 w 76"/>
                  <a:gd name="T7" fmla="*/ 0 h 47"/>
                  <a:gd name="T8" fmla="*/ 0 w 76"/>
                  <a:gd name="T9" fmla="*/ 33 h 47"/>
                  <a:gd name="T10" fmla="*/ 7 w 76"/>
                  <a:gd name="T11" fmla="*/ 35 h 47"/>
                  <a:gd name="T12" fmla="*/ 55 w 76"/>
                  <a:gd name="T13" fmla="*/ 45 h 47"/>
                  <a:gd name="T14" fmla="*/ 60 w 76"/>
                  <a:gd name="T15" fmla="*/ 45 h 47"/>
                  <a:gd name="T16" fmla="*/ 61 w 76"/>
                  <a:gd name="T17" fmla="*/ 45 h 47"/>
                  <a:gd name="T18" fmla="*/ 68 w 76"/>
                  <a:gd name="T19" fmla="*/ 47 h 47"/>
                  <a:gd name="T20" fmla="*/ 76 w 76"/>
                  <a:gd name="T21" fmla="*/ 13 h 47"/>
                  <a:gd name="T22" fmla="*/ 69 w 76"/>
                  <a:gd name="T23" fmla="*/ 11 h 47"/>
                  <a:gd name="T24" fmla="*/ 60 w 76"/>
                  <a:gd name="T25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7">
                    <a:moveTo>
                      <a:pt x="60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49" y="11"/>
                      <a:pt x="35" y="8"/>
                      <a:pt x="18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20" y="40"/>
                      <a:pt x="39" y="45"/>
                      <a:pt x="55" y="45"/>
                    </a:cubicBezTo>
                    <a:cubicBezTo>
                      <a:pt x="57" y="45"/>
                      <a:pt x="59" y="45"/>
                      <a:pt x="60" y="45"/>
                    </a:cubicBezTo>
                    <a:cubicBezTo>
                      <a:pt x="60" y="45"/>
                      <a:pt x="61" y="45"/>
                      <a:pt x="61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6" y="10"/>
                      <a:pt x="63" y="10"/>
                      <a:pt x="6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Freeform 202"/>
              <p:cNvSpPr>
                <a:spLocks/>
              </p:cNvSpPr>
              <p:nvPr/>
            </p:nvSpPr>
            <p:spPr bwMode="black">
              <a:xfrm>
                <a:off x="7721600" y="3168650"/>
                <a:ext cx="55563" cy="30163"/>
              </a:xfrm>
              <a:custGeom>
                <a:avLst/>
                <a:gdLst>
                  <a:gd name="T0" fmla="*/ 57 w 74"/>
                  <a:gd name="T1" fmla="*/ 3 h 40"/>
                  <a:gd name="T2" fmla="*/ 53 w 74"/>
                  <a:gd name="T3" fmla="*/ 4 h 40"/>
                  <a:gd name="T4" fmla="*/ 11 w 74"/>
                  <a:gd name="T5" fmla="*/ 4 h 40"/>
                  <a:gd name="T6" fmla="*/ 3 w 74"/>
                  <a:gd name="T7" fmla="*/ 3 h 40"/>
                  <a:gd name="T8" fmla="*/ 0 w 74"/>
                  <a:gd name="T9" fmla="*/ 38 h 40"/>
                  <a:gd name="T10" fmla="*/ 7 w 74"/>
                  <a:gd name="T11" fmla="*/ 39 h 40"/>
                  <a:gd name="T12" fmla="*/ 32 w 74"/>
                  <a:gd name="T13" fmla="*/ 40 h 40"/>
                  <a:gd name="T14" fmla="*/ 60 w 74"/>
                  <a:gd name="T15" fmla="*/ 38 h 40"/>
                  <a:gd name="T16" fmla="*/ 67 w 74"/>
                  <a:gd name="T17" fmla="*/ 36 h 40"/>
                  <a:gd name="T18" fmla="*/ 74 w 74"/>
                  <a:gd name="T19" fmla="*/ 34 h 40"/>
                  <a:gd name="T20" fmla="*/ 64 w 74"/>
                  <a:gd name="T21" fmla="*/ 0 h 40"/>
                  <a:gd name="T22" fmla="*/ 57 w 74"/>
                  <a:gd name="T23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40">
                    <a:moveTo>
                      <a:pt x="57" y="3"/>
                    </a:moveTo>
                    <a:cubicBezTo>
                      <a:pt x="56" y="3"/>
                      <a:pt x="55" y="3"/>
                      <a:pt x="53" y="4"/>
                    </a:cubicBezTo>
                    <a:cubicBezTo>
                      <a:pt x="43" y="5"/>
                      <a:pt x="28" y="6"/>
                      <a:pt x="1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6" y="40"/>
                      <a:pt x="25" y="40"/>
                      <a:pt x="32" y="40"/>
                    </a:cubicBezTo>
                    <a:cubicBezTo>
                      <a:pt x="43" y="40"/>
                      <a:pt x="52" y="40"/>
                      <a:pt x="60" y="38"/>
                    </a:cubicBezTo>
                    <a:cubicBezTo>
                      <a:pt x="62" y="38"/>
                      <a:pt x="65" y="37"/>
                      <a:pt x="67" y="36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Freeform 203"/>
              <p:cNvSpPr>
                <a:spLocks/>
              </p:cNvSpPr>
              <p:nvPr/>
            </p:nvSpPr>
            <p:spPr bwMode="black">
              <a:xfrm>
                <a:off x="7583488" y="3100388"/>
                <a:ext cx="49213" cy="58738"/>
              </a:xfrm>
              <a:custGeom>
                <a:avLst/>
                <a:gdLst>
                  <a:gd name="T0" fmla="*/ 49 w 64"/>
                  <a:gd name="T1" fmla="*/ 34 h 78"/>
                  <a:gd name="T2" fmla="*/ 49 w 64"/>
                  <a:gd name="T3" fmla="*/ 33 h 78"/>
                  <a:gd name="T4" fmla="*/ 33 w 64"/>
                  <a:gd name="T5" fmla="*/ 6 h 78"/>
                  <a:gd name="T6" fmla="*/ 29 w 64"/>
                  <a:gd name="T7" fmla="*/ 0 h 78"/>
                  <a:gd name="T8" fmla="*/ 0 w 64"/>
                  <a:gd name="T9" fmla="*/ 19 h 78"/>
                  <a:gd name="T10" fmla="*/ 4 w 64"/>
                  <a:gd name="T11" fmla="*/ 26 h 78"/>
                  <a:gd name="T12" fmla="*/ 18 w 64"/>
                  <a:gd name="T13" fmla="*/ 50 h 78"/>
                  <a:gd name="T14" fmla="*/ 31 w 64"/>
                  <a:gd name="T15" fmla="*/ 72 h 78"/>
                  <a:gd name="T16" fmla="*/ 35 w 64"/>
                  <a:gd name="T17" fmla="*/ 78 h 78"/>
                  <a:gd name="T18" fmla="*/ 64 w 64"/>
                  <a:gd name="T19" fmla="*/ 59 h 78"/>
                  <a:gd name="T20" fmla="*/ 60 w 64"/>
                  <a:gd name="T21" fmla="*/ 52 h 78"/>
                  <a:gd name="T22" fmla="*/ 49 w 64"/>
                  <a:gd name="T23" fmla="*/ 3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49" y="34"/>
                    </a:moveTo>
                    <a:cubicBezTo>
                      <a:pt x="49" y="33"/>
                      <a:pt x="49" y="33"/>
                      <a:pt x="49" y="33"/>
                    </a:cubicBezTo>
                    <a:cubicBezTo>
                      <a:pt x="44" y="25"/>
                      <a:pt x="39" y="15"/>
                      <a:pt x="33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9" y="34"/>
                      <a:pt x="14" y="43"/>
                      <a:pt x="18" y="50"/>
                    </a:cubicBezTo>
                    <a:cubicBezTo>
                      <a:pt x="22" y="58"/>
                      <a:pt x="27" y="65"/>
                      <a:pt x="31" y="72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57" y="47"/>
                      <a:pt x="53" y="41"/>
                      <a:pt x="4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Freeform 204"/>
              <p:cNvSpPr>
                <a:spLocks/>
              </p:cNvSpPr>
              <p:nvPr/>
            </p:nvSpPr>
            <p:spPr bwMode="black">
              <a:xfrm>
                <a:off x="7521575" y="3054350"/>
                <a:ext cx="55563" cy="47625"/>
              </a:xfrm>
              <a:custGeom>
                <a:avLst/>
                <a:gdLst>
                  <a:gd name="T0" fmla="*/ 23 w 75"/>
                  <a:gd name="T1" fmla="*/ 4 h 62"/>
                  <a:gd name="T2" fmla="*/ 17 w 75"/>
                  <a:gd name="T3" fmla="*/ 0 h 62"/>
                  <a:gd name="T4" fmla="*/ 0 w 75"/>
                  <a:gd name="T5" fmla="*/ 31 h 62"/>
                  <a:gd name="T6" fmla="*/ 6 w 75"/>
                  <a:gd name="T7" fmla="*/ 35 h 62"/>
                  <a:gd name="T8" fmla="*/ 57 w 75"/>
                  <a:gd name="T9" fmla="*/ 59 h 62"/>
                  <a:gd name="T10" fmla="*/ 66 w 75"/>
                  <a:gd name="T11" fmla="*/ 62 h 62"/>
                  <a:gd name="T12" fmla="*/ 75 w 75"/>
                  <a:gd name="T13" fmla="*/ 28 h 62"/>
                  <a:gd name="T14" fmla="*/ 66 w 75"/>
                  <a:gd name="T15" fmla="*/ 25 h 62"/>
                  <a:gd name="T16" fmla="*/ 23 w 75"/>
                  <a:gd name="T1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2">
                    <a:moveTo>
                      <a:pt x="23" y="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2" y="54"/>
                      <a:pt x="52" y="58"/>
                      <a:pt x="57" y="59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58" y="23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2" name="Freeform 205"/>
              <p:cNvSpPr>
                <a:spLocks/>
              </p:cNvSpPr>
              <p:nvPr/>
            </p:nvSpPr>
            <p:spPr bwMode="black">
              <a:xfrm>
                <a:off x="7640638" y="3154363"/>
                <a:ext cx="57150" cy="38100"/>
              </a:xfrm>
              <a:custGeom>
                <a:avLst/>
                <a:gdLst>
                  <a:gd name="T0" fmla="*/ 19 w 76"/>
                  <a:gd name="T1" fmla="*/ 3 h 52"/>
                  <a:gd name="T2" fmla="*/ 12 w 76"/>
                  <a:gd name="T3" fmla="*/ 0 h 52"/>
                  <a:gd name="T4" fmla="*/ 0 w 76"/>
                  <a:gd name="T5" fmla="*/ 33 h 52"/>
                  <a:gd name="T6" fmla="*/ 7 w 76"/>
                  <a:gd name="T7" fmla="*/ 36 h 52"/>
                  <a:gd name="T8" fmla="*/ 61 w 76"/>
                  <a:gd name="T9" fmla="*/ 51 h 52"/>
                  <a:gd name="T10" fmla="*/ 68 w 76"/>
                  <a:gd name="T11" fmla="*/ 52 h 52"/>
                  <a:gd name="T12" fmla="*/ 76 w 76"/>
                  <a:gd name="T13" fmla="*/ 18 h 52"/>
                  <a:gd name="T14" fmla="*/ 68 w 76"/>
                  <a:gd name="T15" fmla="*/ 16 h 52"/>
                  <a:gd name="T16" fmla="*/ 19 w 76"/>
                  <a:gd name="T17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19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23" y="41"/>
                      <a:pt x="41" y="46"/>
                      <a:pt x="61" y="51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50" y="12"/>
                      <a:pt x="33" y="8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3" name="Freeform 206"/>
              <p:cNvSpPr>
                <a:spLocks/>
              </p:cNvSpPr>
              <p:nvPr/>
            </p:nvSpPr>
            <p:spPr bwMode="black">
              <a:xfrm>
                <a:off x="7451725" y="3016250"/>
                <a:ext cx="57150" cy="47625"/>
              </a:xfrm>
              <a:custGeom>
                <a:avLst/>
                <a:gdLst>
                  <a:gd name="T0" fmla="*/ 24 w 77"/>
                  <a:gd name="T1" fmla="*/ 3 h 64"/>
                  <a:gd name="T2" fmla="*/ 17 w 77"/>
                  <a:gd name="T3" fmla="*/ 0 h 64"/>
                  <a:gd name="T4" fmla="*/ 0 w 77"/>
                  <a:gd name="T5" fmla="*/ 30 h 64"/>
                  <a:gd name="T6" fmla="*/ 6 w 77"/>
                  <a:gd name="T7" fmla="*/ 34 h 64"/>
                  <a:gd name="T8" fmla="*/ 53 w 77"/>
                  <a:gd name="T9" fmla="*/ 61 h 64"/>
                  <a:gd name="T10" fmla="*/ 59 w 77"/>
                  <a:gd name="T11" fmla="*/ 64 h 64"/>
                  <a:gd name="T12" fmla="*/ 77 w 77"/>
                  <a:gd name="T13" fmla="*/ 34 h 64"/>
                  <a:gd name="T14" fmla="*/ 70 w 77"/>
                  <a:gd name="T15" fmla="*/ 30 h 64"/>
                  <a:gd name="T16" fmla="*/ 24 w 77"/>
                  <a:gd name="T17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4">
                    <a:moveTo>
                      <a:pt x="24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3" y="43"/>
                      <a:pt x="38" y="52"/>
                      <a:pt x="53" y="6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56" y="22"/>
                      <a:pt x="41" y="1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4" name="Freeform 207"/>
              <p:cNvSpPr>
                <a:spLocks noEditPoints="1"/>
              </p:cNvSpPr>
              <p:nvPr/>
            </p:nvSpPr>
            <p:spPr bwMode="black">
              <a:xfrm>
                <a:off x="7108825" y="2208213"/>
                <a:ext cx="1198563" cy="892175"/>
              </a:xfrm>
              <a:custGeom>
                <a:avLst/>
                <a:gdLst>
                  <a:gd name="T0" fmla="*/ 1583 w 1601"/>
                  <a:gd name="T1" fmla="*/ 409 h 1191"/>
                  <a:gd name="T2" fmla="*/ 891 w 1601"/>
                  <a:gd name="T3" fmla="*/ 6 h 1191"/>
                  <a:gd name="T4" fmla="*/ 841 w 1601"/>
                  <a:gd name="T5" fmla="*/ 6 h 1191"/>
                  <a:gd name="T6" fmla="*/ 861 w 1601"/>
                  <a:gd name="T7" fmla="*/ 834 h 1191"/>
                  <a:gd name="T8" fmla="*/ 596 w 1601"/>
                  <a:gd name="T9" fmla="*/ 987 h 1191"/>
                  <a:gd name="T10" fmla="*/ 148 w 1601"/>
                  <a:gd name="T11" fmla="*/ 797 h 1191"/>
                  <a:gd name="T12" fmla="*/ 200 w 1601"/>
                  <a:gd name="T13" fmla="*/ 762 h 1191"/>
                  <a:gd name="T14" fmla="*/ 886 w 1601"/>
                  <a:gd name="T15" fmla="*/ 1163 h 1191"/>
                  <a:gd name="T16" fmla="*/ 853 w 1601"/>
                  <a:gd name="T17" fmla="*/ 1191 h 1191"/>
                  <a:gd name="T18" fmla="*/ 677 w 1601"/>
                  <a:gd name="T19" fmla="*/ 1097 h 1191"/>
                  <a:gd name="T20" fmla="*/ 730 w 1601"/>
                  <a:gd name="T21" fmla="*/ 1062 h 1191"/>
                  <a:gd name="T22" fmla="*/ 831 w 1601"/>
                  <a:gd name="T23" fmla="*/ 926 h 1191"/>
                  <a:gd name="T24" fmla="*/ 56 w 1601"/>
                  <a:gd name="T25" fmla="*/ 679 h 1191"/>
                  <a:gd name="T26" fmla="*/ 66 w 1601"/>
                  <a:gd name="T27" fmla="*/ 687 h 1191"/>
                  <a:gd name="T28" fmla="*/ 27 w 1601"/>
                  <a:gd name="T29" fmla="*/ 728 h 1191"/>
                  <a:gd name="T30" fmla="*/ 0 w 1601"/>
                  <a:gd name="T31" fmla="*/ 691 h 1191"/>
                  <a:gd name="T32" fmla="*/ 17 w 1601"/>
                  <a:gd name="T33" fmla="*/ 416 h 1191"/>
                  <a:gd name="T34" fmla="*/ 96 w 1601"/>
                  <a:gd name="T35" fmla="*/ 442 h 1191"/>
                  <a:gd name="T36" fmla="*/ 877 w 1601"/>
                  <a:gd name="T37" fmla="*/ 881 h 1191"/>
                  <a:gd name="T38" fmla="*/ 1600 w 1601"/>
                  <a:gd name="T39" fmla="*/ 438 h 1191"/>
                  <a:gd name="T40" fmla="*/ 1601 w 1601"/>
                  <a:gd name="T41" fmla="*/ 669 h 1191"/>
                  <a:gd name="T42" fmla="*/ 919 w 1601"/>
                  <a:gd name="T43" fmla="*/ 1087 h 1191"/>
                  <a:gd name="T44" fmla="*/ 894 w 1601"/>
                  <a:gd name="T45" fmla="*/ 853 h 1191"/>
                  <a:gd name="T46" fmla="*/ 525 w 1601"/>
                  <a:gd name="T47" fmla="*/ 886 h 1191"/>
                  <a:gd name="T48" fmla="*/ 316 w 1601"/>
                  <a:gd name="T49" fmla="*/ 770 h 1191"/>
                  <a:gd name="T50" fmla="*/ 300 w 1601"/>
                  <a:gd name="T51" fmla="*/ 721 h 1191"/>
                  <a:gd name="T52" fmla="*/ 523 w 1601"/>
                  <a:gd name="T53" fmla="*/ 822 h 1191"/>
                  <a:gd name="T54" fmla="*/ 539 w 1601"/>
                  <a:gd name="T55" fmla="*/ 870 h 1191"/>
                  <a:gd name="T56" fmla="*/ 712 w 1601"/>
                  <a:gd name="T57" fmla="*/ 1033 h 1191"/>
                  <a:gd name="T58" fmla="*/ 648 w 1601"/>
                  <a:gd name="T59" fmla="*/ 1091 h 1191"/>
                  <a:gd name="T60" fmla="*/ 617 w 1601"/>
                  <a:gd name="T61" fmla="*/ 1070 h 1191"/>
                  <a:gd name="T62" fmla="*/ 625 w 1601"/>
                  <a:gd name="T63" fmla="*/ 914 h 1191"/>
                  <a:gd name="T64" fmla="*/ 712 w 1601"/>
                  <a:gd name="T65" fmla="*/ 885 h 1191"/>
                  <a:gd name="T66" fmla="*/ 708 w 1601"/>
                  <a:gd name="T67" fmla="*/ 909 h 1191"/>
                  <a:gd name="T68" fmla="*/ 659 w 1601"/>
                  <a:gd name="T69" fmla="*/ 1044 h 1191"/>
                  <a:gd name="T70" fmla="*/ 712 w 1601"/>
                  <a:gd name="T71" fmla="*/ 1033 h 1191"/>
                  <a:gd name="T72" fmla="*/ 177 w 1601"/>
                  <a:gd name="T73" fmla="*/ 756 h 1191"/>
                  <a:gd name="T74" fmla="*/ 92 w 1601"/>
                  <a:gd name="T75" fmla="*/ 786 h 1191"/>
                  <a:gd name="T76" fmla="*/ 86 w 1601"/>
                  <a:gd name="T77" fmla="*/ 632 h 1191"/>
                  <a:gd name="T78" fmla="*/ 154 w 1601"/>
                  <a:gd name="T79" fmla="*/ 580 h 1191"/>
                  <a:gd name="T80" fmla="*/ 181 w 1601"/>
                  <a:gd name="T81" fmla="*/ 585 h 1191"/>
                  <a:gd name="T82" fmla="*/ 129 w 1601"/>
                  <a:gd name="T83" fmla="*/ 637 h 1191"/>
                  <a:gd name="T84" fmla="*/ 154 w 1601"/>
                  <a:gd name="T85" fmla="*/ 729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1" h="1191">
                    <a:moveTo>
                      <a:pt x="861" y="834"/>
                    </a:moveTo>
                    <a:cubicBezTo>
                      <a:pt x="1583" y="409"/>
                      <a:pt x="1583" y="409"/>
                      <a:pt x="1583" y="409"/>
                    </a:cubicBezTo>
                    <a:cubicBezTo>
                      <a:pt x="1581" y="407"/>
                      <a:pt x="1579" y="406"/>
                      <a:pt x="1576" y="404"/>
                    </a:cubicBezTo>
                    <a:cubicBezTo>
                      <a:pt x="891" y="6"/>
                      <a:pt x="891" y="6"/>
                      <a:pt x="891" y="6"/>
                    </a:cubicBezTo>
                    <a:cubicBezTo>
                      <a:pt x="884" y="2"/>
                      <a:pt x="875" y="0"/>
                      <a:pt x="866" y="0"/>
                    </a:cubicBezTo>
                    <a:cubicBezTo>
                      <a:pt x="857" y="0"/>
                      <a:pt x="848" y="2"/>
                      <a:pt x="841" y="6"/>
                    </a:cubicBezTo>
                    <a:cubicBezTo>
                      <a:pt x="130" y="422"/>
                      <a:pt x="130" y="422"/>
                      <a:pt x="130" y="422"/>
                    </a:cubicBezTo>
                    <a:lnTo>
                      <a:pt x="861" y="834"/>
                    </a:lnTo>
                    <a:close/>
                    <a:moveTo>
                      <a:pt x="200" y="762"/>
                    </a:moveTo>
                    <a:cubicBezTo>
                      <a:pt x="596" y="987"/>
                      <a:pt x="596" y="987"/>
                      <a:pt x="596" y="987"/>
                    </a:cubicBezTo>
                    <a:cubicBezTo>
                      <a:pt x="596" y="1051"/>
                      <a:pt x="596" y="1051"/>
                      <a:pt x="596" y="1051"/>
                    </a:cubicBezTo>
                    <a:cubicBezTo>
                      <a:pt x="148" y="797"/>
                      <a:pt x="148" y="797"/>
                      <a:pt x="148" y="797"/>
                    </a:cubicBezTo>
                    <a:cubicBezTo>
                      <a:pt x="188" y="773"/>
                      <a:pt x="188" y="773"/>
                      <a:pt x="188" y="773"/>
                    </a:cubicBezTo>
                    <a:cubicBezTo>
                      <a:pt x="192" y="771"/>
                      <a:pt x="197" y="767"/>
                      <a:pt x="200" y="762"/>
                    </a:cubicBezTo>
                    <a:close/>
                    <a:moveTo>
                      <a:pt x="886" y="897"/>
                    </a:moveTo>
                    <a:cubicBezTo>
                      <a:pt x="886" y="1163"/>
                      <a:pt x="886" y="1163"/>
                      <a:pt x="886" y="1163"/>
                    </a:cubicBezTo>
                    <a:cubicBezTo>
                      <a:pt x="884" y="1173"/>
                      <a:pt x="878" y="1182"/>
                      <a:pt x="870" y="1187"/>
                    </a:cubicBezTo>
                    <a:cubicBezTo>
                      <a:pt x="865" y="1190"/>
                      <a:pt x="859" y="1191"/>
                      <a:pt x="853" y="1191"/>
                    </a:cubicBezTo>
                    <a:cubicBezTo>
                      <a:pt x="847" y="1191"/>
                      <a:pt x="840" y="1190"/>
                      <a:pt x="834" y="1186"/>
                    </a:cubicBezTo>
                    <a:cubicBezTo>
                      <a:pt x="677" y="1097"/>
                      <a:pt x="677" y="1097"/>
                      <a:pt x="677" y="1097"/>
                    </a:cubicBezTo>
                    <a:cubicBezTo>
                      <a:pt x="718" y="1073"/>
                      <a:pt x="718" y="1073"/>
                      <a:pt x="718" y="1073"/>
                    </a:cubicBezTo>
                    <a:cubicBezTo>
                      <a:pt x="723" y="1071"/>
                      <a:pt x="727" y="1067"/>
                      <a:pt x="730" y="1062"/>
                    </a:cubicBezTo>
                    <a:cubicBezTo>
                      <a:pt x="831" y="1120"/>
                      <a:pt x="831" y="1120"/>
                      <a:pt x="831" y="1120"/>
                    </a:cubicBezTo>
                    <a:cubicBezTo>
                      <a:pt x="831" y="926"/>
                      <a:pt x="831" y="926"/>
                      <a:pt x="831" y="926"/>
                    </a:cubicBezTo>
                    <a:cubicBezTo>
                      <a:pt x="56" y="483"/>
                      <a:pt x="56" y="483"/>
                      <a:pt x="56" y="483"/>
                    </a:cubicBezTo>
                    <a:cubicBezTo>
                      <a:pt x="56" y="679"/>
                      <a:pt x="56" y="679"/>
                      <a:pt x="56" y="679"/>
                    </a:cubicBezTo>
                    <a:cubicBezTo>
                      <a:pt x="57" y="681"/>
                      <a:pt x="57" y="681"/>
                      <a:pt x="57" y="681"/>
                    </a:cubicBezTo>
                    <a:cubicBezTo>
                      <a:pt x="66" y="687"/>
                      <a:pt x="66" y="687"/>
                      <a:pt x="66" y="687"/>
                    </a:cubicBezTo>
                    <a:cubicBezTo>
                      <a:pt x="66" y="750"/>
                      <a:pt x="66" y="750"/>
                      <a:pt x="66" y="750"/>
                    </a:cubicBezTo>
                    <a:cubicBezTo>
                      <a:pt x="27" y="728"/>
                      <a:pt x="27" y="728"/>
                      <a:pt x="27" y="728"/>
                    </a:cubicBezTo>
                    <a:cubicBezTo>
                      <a:pt x="4" y="710"/>
                      <a:pt x="4" y="710"/>
                      <a:pt x="4" y="710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34"/>
                      <a:pt x="6" y="423"/>
                      <a:pt x="17" y="416"/>
                    </a:cubicBezTo>
                    <a:cubicBezTo>
                      <a:pt x="28" y="410"/>
                      <a:pt x="41" y="410"/>
                      <a:pt x="53" y="417"/>
                    </a:cubicBezTo>
                    <a:cubicBezTo>
                      <a:pt x="96" y="442"/>
                      <a:pt x="96" y="442"/>
                      <a:pt x="96" y="442"/>
                    </a:cubicBezTo>
                    <a:cubicBezTo>
                      <a:pt x="97" y="441"/>
                      <a:pt x="97" y="441"/>
                      <a:pt x="97" y="441"/>
                    </a:cubicBezTo>
                    <a:cubicBezTo>
                      <a:pt x="877" y="881"/>
                      <a:pt x="877" y="881"/>
                      <a:pt x="877" y="881"/>
                    </a:cubicBezTo>
                    <a:cubicBezTo>
                      <a:pt x="881" y="883"/>
                      <a:pt x="886" y="892"/>
                      <a:pt x="886" y="897"/>
                    </a:cubicBezTo>
                    <a:close/>
                    <a:moveTo>
                      <a:pt x="1600" y="438"/>
                    </a:moveTo>
                    <a:cubicBezTo>
                      <a:pt x="1601" y="441"/>
                      <a:pt x="1601" y="444"/>
                      <a:pt x="1601" y="448"/>
                    </a:cubicBezTo>
                    <a:cubicBezTo>
                      <a:pt x="1601" y="669"/>
                      <a:pt x="1601" y="669"/>
                      <a:pt x="1601" y="669"/>
                    </a:cubicBezTo>
                    <a:cubicBezTo>
                      <a:pt x="1601" y="686"/>
                      <a:pt x="1591" y="704"/>
                      <a:pt x="1576" y="712"/>
                    </a:cubicBezTo>
                    <a:cubicBezTo>
                      <a:pt x="919" y="1087"/>
                      <a:pt x="919" y="1087"/>
                      <a:pt x="919" y="1087"/>
                    </a:cubicBezTo>
                    <a:cubicBezTo>
                      <a:pt x="919" y="897"/>
                      <a:pt x="919" y="897"/>
                      <a:pt x="919" y="897"/>
                    </a:cubicBezTo>
                    <a:cubicBezTo>
                      <a:pt x="919" y="880"/>
                      <a:pt x="909" y="862"/>
                      <a:pt x="894" y="853"/>
                    </a:cubicBezTo>
                    <a:lnTo>
                      <a:pt x="1600" y="438"/>
                    </a:lnTo>
                    <a:close/>
                    <a:moveTo>
                      <a:pt x="525" y="886"/>
                    </a:moveTo>
                    <a:cubicBezTo>
                      <a:pt x="522" y="886"/>
                      <a:pt x="519" y="885"/>
                      <a:pt x="516" y="884"/>
                    </a:cubicBezTo>
                    <a:cubicBezTo>
                      <a:pt x="316" y="770"/>
                      <a:pt x="316" y="770"/>
                      <a:pt x="316" y="770"/>
                    </a:cubicBezTo>
                    <a:cubicBezTo>
                      <a:pt x="307" y="765"/>
                      <a:pt x="300" y="753"/>
                      <a:pt x="300" y="742"/>
                    </a:cubicBezTo>
                    <a:cubicBezTo>
                      <a:pt x="300" y="721"/>
                      <a:pt x="300" y="721"/>
                      <a:pt x="300" y="721"/>
                    </a:cubicBezTo>
                    <a:cubicBezTo>
                      <a:pt x="300" y="708"/>
                      <a:pt x="311" y="701"/>
                      <a:pt x="323" y="708"/>
                    </a:cubicBezTo>
                    <a:cubicBezTo>
                      <a:pt x="523" y="822"/>
                      <a:pt x="523" y="822"/>
                      <a:pt x="523" y="822"/>
                    </a:cubicBezTo>
                    <a:cubicBezTo>
                      <a:pt x="532" y="827"/>
                      <a:pt x="539" y="839"/>
                      <a:pt x="539" y="849"/>
                    </a:cubicBezTo>
                    <a:cubicBezTo>
                      <a:pt x="539" y="870"/>
                      <a:pt x="539" y="870"/>
                      <a:pt x="539" y="870"/>
                    </a:cubicBezTo>
                    <a:cubicBezTo>
                      <a:pt x="539" y="880"/>
                      <a:pt x="533" y="886"/>
                      <a:pt x="525" y="886"/>
                    </a:cubicBezTo>
                    <a:close/>
                    <a:moveTo>
                      <a:pt x="712" y="1033"/>
                    </a:moveTo>
                    <a:cubicBezTo>
                      <a:pt x="718" y="1040"/>
                      <a:pt x="716" y="1051"/>
                      <a:pt x="708" y="1056"/>
                    </a:cubicBezTo>
                    <a:cubicBezTo>
                      <a:pt x="648" y="1091"/>
                      <a:pt x="648" y="1091"/>
                      <a:pt x="648" y="1091"/>
                    </a:cubicBezTo>
                    <a:cubicBezTo>
                      <a:pt x="640" y="1096"/>
                      <a:pt x="626" y="1090"/>
                      <a:pt x="622" y="1086"/>
                    </a:cubicBezTo>
                    <a:cubicBezTo>
                      <a:pt x="618" y="1082"/>
                      <a:pt x="617" y="1070"/>
                      <a:pt x="617" y="1070"/>
                    </a:cubicBezTo>
                    <a:cubicBezTo>
                      <a:pt x="617" y="932"/>
                      <a:pt x="617" y="932"/>
                      <a:pt x="617" y="932"/>
                    </a:cubicBezTo>
                    <a:cubicBezTo>
                      <a:pt x="617" y="932"/>
                      <a:pt x="618" y="918"/>
                      <a:pt x="625" y="914"/>
                    </a:cubicBezTo>
                    <a:cubicBezTo>
                      <a:pt x="684" y="880"/>
                      <a:pt x="684" y="880"/>
                      <a:pt x="684" y="880"/>
                    </a:cubicBezTo>
                    <a:cubicBezTo>
                      <a:pt x="693" y="875"/>
                      <a:pt x="706" y="878"/>
                      <a:pt x="712" y="885"/>
                    </a:cubicBezTo>
                    <a:cubicBezTo>
                      <a:pt x="712" y="885"/>
                      <a:pt x="712" y="885"/>
                      <a:pt x="712" y="885"/>
                    </a:cubicBezTo>
                    <a:cubicBezTo>
                      <a:pt x="717" y="893"/>
                      <a:pt x="716" y="904"/>
                      <a:pt x="708" y="909"/>
                    </a:cubicBezTo>
                    <a:cubicBezTo>
                      <a:pt x="659" y="937"/>
                      <a:pt x="659" y="937"/>
                      <a:pt x="659" y="937"/>
                    </a:cubicBezTo>
                    <a:cubicBezTo>
                      <a:pt x="659" y="1044"/>
                      <a:pt x="659" y="1044"/>
                      <a:pt x="659" y="1044"/>
                    </a:cubicBezTo>
                    <a:cubicBezTo>
                      <a:pt x="684" y="1029"/>
                      <a:pt x="684" y="1029"/>
                      <a:pt x="684" y="1029"/>
                    </a:cubicBezTo>
                    <a:cubicBezTo>
                      <a:pt x="693" y="1024"/>
                      <a:pt x="706" y="1025"/>
                      <a:pt x="712" y="1033"/>
                    </a:cubicBezTo>
                    <a:close/>
                    <a:moveTo>
                      <a:pt x="182" y="733"/>
                    </a:moveTo>
                    <a:cubicBezTo>
                      <a:pt x="188" y="740"/>
                      <a:pt x="186" y="751"/>
                      <a:pt x="177" y="756"/>
                    </a:cubicBezTo>
                    <a:cubicBezTo>
                      <a:pt x="118" y="791"/>
                      <a:pt x="118" y="791"/>
                      <a:pt x="118" y="791"/>
                    </a:cubicBezTo>
                    <a:cubicBezTo>
                      <a:pt x="109" y="796"/>
                      <a:pt x="96" y="790"/>
                      <a:pt x="92" y="786"/>
                    </a:cubicBezTo>
                    <a:cubicBezTo>
                      <a:pt x="88" y="782"/>
                      <a:pt x="86" y="770"/>
                      <a:pt x="86" y="770"/>
                    </a:cubicBezTo>
                    <a:cubicBezTo>
                      <a:pt x="86" y="632"/>
                      <a:pt x="86" y="632"/>
                      <a:pt x="86" y="632"/>
                    </a:cubicBezTo>
                    <a:cubicBezTo>
                      <a:pt x="86" y="632"/>
                      <a:pt x="88" y="618"/>
                      <a:pt x="95" y="614"/>
                    </a:cubicBezTo>
                    <a:cubicBezTo>
                      <a:pt x="154" y="580"/>
                      <a:pt x="154" y="580"/>
                      <a:pt x="154" y="580"/>
                    </a:cubicBezTo>
                    <a:cubicBezTo>
                      <a:pt x="163" y="575"/>
                      <a:pt x="176" y="578"/>
                      <a:pt x="181" y="585"/>
                    </a:cubicBezTo>
                    <a:cubicBezTo>
                      <a:pt x="181" y="585"/>
                      <a:pt x="181" y="585"/>
                      <a:pt x="181" y="585"/>
                    </a:cubicBezTo>
                    <a:cubicBezTo>
                      <a:pt x="187" y="593"/>
                      <a:pt x="186" y="604"/>
                      <a:pt x="177" y="609"/>
                    </a:cubicBezTo>
                    <a:cubicBezTo>
                      <a:pt x="129" y="637"/>
                      <a:pt x="129" y="637"/>
                      <a:pt x="129" y="637"/>
                    </a:cubicBezTo>
                    <a:cubicBezTo>
                      <a:pt x="129" y="744"/>
                      <a:pt x="129" y="744"/>
                      <a:pt x="129" y="744"/>
                    </a:cubicBezTo>
                    <a:cubicBezTo>
                      <a:pt x="154" y="729"/>
                      <a:pt x="154" y="729"/>
                      <a:pt x="154" y="729"/>
                    </a:cubicBezTo>
                    <a:cubicBezTo>
                      <a:pt x="163" y="724"/>
                      <a:pt x="176" y="725"/>
                      <a:pt x="182" y="7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7998516" y="5249262"/>
              <a:ext cx="1396563" cy="558780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Load Balancer</a:t>
              </a:r>
            </a:p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Public IP</a:t>
              </a:r>
            </a:p>
          </p:txBody>
        </p:sp>
        <p:cxnSp>
          <p:nvCxnSpPr>
            <p:cNvPr id="18" name="Elbow Connector 17"/>
            <p:cNvCxnSpPr>
              <a:endCxn id="56" idx="3"/>
            </p:cNvCxnSpPr>
            <p:nvPr/>
          </p:nvCxnSpPr>
          <p:spPr>
            <a:xfrm rot="10800000">
              <a:off x="4057267" y="3598877"/>
              <a:ext cx="5063046" cy="137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459222" y="3606407"/>
              <a:ext cx="2155120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On Premises Resources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436255" y="3073313"/>
              <a:ext cx="479392" cy="712232"/>
              <a:chOff x="4610325" y="6858496"/>
              <a:chExt cx="479392" cy="712232"/>
            </a:xfrm>
          </p:grpSpPr>
          <p:pic>
            <p:nvPicPr>
              <p:cNvPr id="83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100000"/>
              </a:blip>
              <a:srcRect l="24157" r="25929"/>
              <a:stretch/>
            </p:blipFill>
            <p:spPr bwMode="auto">
              <a:xfrm>
                <a:off x="4610325" y="6858496"/>
                <a:ext cx="355510" cy="712232"/>
              </a:xfrm>
              <a:prstGeom prst="rect">
                <a:avLst/>
              </a:prstGeom>
              <a:noFill/>
            </p:spPr>
          </p:pic>
          <p:sp>
            <p:nvSpPr>
              <p:cNvPr id="84" name="Isosceles Triangle 83"/>
              <p:cNvSpPr/>
              <p:nvPr/>
            </p:nvSpPr>
            <p:spPr bwMode="auto">
              <a:xfrm>
                <a:off x="4883537" y="7331187"/>
                <a:ext cx="206180" cy="1777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4883537" y="7416936"/>
                <a:ext cx="206180" cy="26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 rot="16200000">
                <a:off x="4928054" y="7465866"/>
                <a:ext cx="117146" cy="26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 bwMode="auto">
              <a:xfrm>
                <a:off x="4942260" y="7396152"/>
                <a:ext cx="88734" cy="7649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0673240" y="3397411"/>
              <a:ext cx="1004249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/ DNS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0186920" y="3730231"/>
              <a:ext cx="372682" cy="51140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0233876" y="3887403"/>
              <a:ext cx="928317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AD </a:t>
              </a:r>
              <a:r>
                <a:rPr lang="en-US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Auth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Arrow Connector 23"/>
            <p:cNvCxnSpPr>
              <a:endCxn id="84" idx="3"/>
            </p:cNvCxnSpPr>
            <p:nvPr/>
          </p:nvCxnSpPr>
          <p:spPr>
            <a:xfrm flipH="1" flipV="1">
              <a:off x="10812557" y="3723765"/>
              <a:ext cx="362804" cy="458777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499240" y="3085675"/>
              <a:ext cx="2166088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Site to Site VPN Tunnel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9827698" y="3693856"/>
              <a:ext cx="359222" cy="485637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82773" y="1562987"/>
              <a:ext cx="4550553" cy="4529489"/>
              <a:chOff x="382773" y="1562987"/>
              <a:chExt cx="4550553" cy="452948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91318" y="1865904"/>
                <a:ext cx="3465948" cy="3525706"/>
                <a:chOff x="897789" y="1992744"/>
                <a:chExt cx="3465948" cy="3525703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897789" y="1992744"/>
                  <a:ext cx="3465948" cy="3465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 err="1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Contoso</a:t>
                  </a:r>
                  <a:r>
                    <a:rPr lang="en-US" sz="1600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 Corp Network</a:t>
                  </a:r>
                  <a:endPara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5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100000" contrast="100000"/>
                </a:blip>
                <a:srcRect/>
                <a:stretch>
                  <a:fillRect/>
                </a:stretch>
              </p:blipFill>
              <p:spPr bwMode="auto">
                <a:xfrm>
                  <a:off x="3298179" y="4442923"/>
                  <a:ext cx="965110" cy="884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8" name="Group 57"/>
                <p:cNvGrpSpPr/>
                <p:nvPr/>
              </p:nvGrpSpPr>
              <p:grpSpPr>
                <a:xfrm>
                  <a:off x="2717713" y="2401459"/>
                  <a:ext cx="869945" cy="629380"/>
                  <a:chOff x="2870782" y="2512291"/>
                  <a:chExt cx="791194" cy="572406"/>
                </a:xfrm>
              </p:grpSpPr>
              <p:pic>
                <p:nvPicPr>
                  <p:cNvPr id="8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lum bright="100000" contrast="100000"/>
                  </a:blip>
                  <a:srcRect l="9422" t="9591" r="8195" b="13220"/>
                  <a:stretch/>
                </p:blipFill>
                <p:spPr bwMode="auto">
                  <a:xfrm>
                    <a:off x="2870782" y="2512291"/>
                    <a:ext cx="666746" cy="5724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82" name="Freeform 6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3363172" y="2782146"/>
                    <a:ext cx="298804" cy="302551"/>
                  </a:xfrm>
                  <a:custGeom>
                    <a:avLst/>
                    <a:gdLst>
                      <a:gd name="T0" fmla="*/ 84 w 84"/>
                      <a:gd name="T1" fmla="*/ 43 h 85"/>
                      <a:gd name="T2" fmla="*/ 0 w 84"/>
                      <a:gd name="T3" fmla="*/ 43 h 85"/>
                      <a:gd name="T4" fmla="*/ 76 w 84"/>
                      <a:gd name="T5" fmla="*/ 27 h 85"/>
                      <a:gd name="T6" fmla="*/ 65 w 84"/>
                      <a:gd name="T7" fmla="*/ 40 h 85"/>
                      <a:gd name="T8" fmla="*/ 76 w 84"/>
                      <a:gd name="T9" fmla="*/ 27 h 85"/>
                      <a:gd name="T10" fmla="*/ 45 w 84"/>
                      <a:gd name="T11" fmla="*/ 27 h 85"/>
                      <a:gd name="T12" fmla="*/ 62 w 84"/>
                      <a:gd name="T13" fmla="*/ 40 h 85"/>
                      <a:gd name="T14" fmla="*/ 40 w 84"/>
                      <a:gd name="T15" fmla="*/ 27 h 85"/>
                      <a:gd name="T16" fmla="*/ 21 w 84"/>
                      <a:gd name="T17" fmla="*/ 40 h 85"/>
                      <a:gd name="T18" fmla="*/ 40 w 84"/>
                      <a:gd name="T19" fmla="*/ 27 h 85"/>
                      <a:gd name="T20" fmla="*/ 8 w 84"/>
                      <a:gd name="T21" fmla="*/ 27 h 85"/>
                      <a:gd name="T22" fmla="*/ 19 w 84"/>
                      <a:gd name="T23" fmla="*/ 40 h 85"/>
                      <a:gd name="T24" fmla="*/ 10 w 84"/>
                      <a:gd name="T25" fmla="*/ 21 h 85"/>
                      <a:gd name="T26" fmla="*/ 30 w 84"/>
                      <a:gd name="T27" fmla="*/ 6 h 85"/>
                      <a:gd name="T28" fmla="*/ 25 w 84"/>
                      <a:gd name="T29" fmla="*/ 21 h 85"/>
                      <a:gd name="T30" fmla="*/ 40 w 84"/>
                      <a:gd name="T31" fmla="*/ 4 h 85"/>
                      <a:gd name="T32" fmla="*/ 45 w 84"/>
                      <a:gd name="T33" fmla="*/ 21 h 85"/>
                      <a:gd name="T34" fmla="*/ 45 w 84"/>
                      <a:gd name="T35" fmla="*/ 5 h 85"/>
                      <a:gd name="T36" fmla="*/ 62 w 84"/>
                      <a:gd name="T37" fmla="*/ 21 h 85"/>
                      <a:gd name="T38" fmla="*/ 54 w 84"/>
                      <a:gd name="T39" fmla="*/ 6 h 85"/>
                      <a:gd name="T40" fmla="*/ 80 w 84"/>
                      <a:gd name="T41" fmla="*/ 45 h 85"/>
                      <a:gd name="T42" fmla="*/ 63 w 84"/>
                      <a:gd name="T43" fmla="*/ 59 h 85"/>
                      <a:gd name="T44" fmla="*/ 80 w 84"/>
                      <a:gd name="T45" fmla="*/ 45 h 85"/>
                      <a:gd name="T46" fmla="*/ 45 w 84"/>
                      <a:gd name="T47" fmla="*/ 45 h 85"/>
                      <a:gd name="T48" fmla="*/ 61 w 84"/>
                      <a:gd name="T49" fmla="*/ 59 h 85"/>
                      <a:gd name="T50" fmla="*/ 40 w 84"/>
                      <a:gd name="T51" fmla="*/ 45 h 85"/>
                      <a:gd name="T52" fmla="*/ 23 w 84"/>
                      <a:gd name="T53" fmla="*/ 59 h 85"/>
                      <a:gd name="T54" fmla="*/ 40 w 84"/>
                      <a:gd name="T55" fmla="*/ 45 h 85"/>
                      <a:gd name="T56" fmla="*/ 4 w 84"/>
                      <a:gd name="T57" fmla="*/ 45 h 85"/>
                      <a:gd name="T58" fmla="*/ 21 w 84"/>
                      <a:gd name="T59" fmla="*/ 59 h 85"/>
                      <a:gd name="T60" fmla="*/ 45 w 84"/>
                      <a:gd name="T61" fmla="*/ 64 h 85"/>
                      <a:gd name="T62" fmla="*/ 59 w 84"/>
                      <a:gd name="T63" fmla="*/ 64 h 85"/>
                      <a:gd name="T64" fmla="*/ 40 w 84"/>
                      <a:gd name="T65" fmla="*/ 81 h 85"/>
                      <a:gd name="T66" fmla="*/ 25 w 84"/>
                      <a:gd name="T67" fmla="*/ 64 h 85"/>
                      <a:gd name="T68" fmla="*/ 73 w 84"/>
                      <a:gd name="T69" fmla="*/ 64 h 85"/>
                      <a:gd name="T70" fmla="*/ 54 w 84"/>
                      <a:gd name="T71" fmla="*/ 79 h 85"/>
                      <a:gd name="T72" fmla="*/ 22 w 84"/>
                      <a:gd name="T73" fmla="*/ 64 h 85"/>
                      <a:gd name="T74" fmla="*/ 30 w 84"/>
                      <a:gd name="T75" fmla="*/ 79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4" h="85">
                        <a:moveTo>
                          <a:pt x="42" y="0"/>
                        </a:moveTo>
                        <a:cubicBezTo>
                          <a:pt x="65" y="0"/>
                          <a:pt x="84" y="19"/>
                          <a:pt x="84" y="43"/>
                        </a:cubicBezTo>
                        <a:cubicBezTo>
                          <a:pt x="84" y="66"/>
                          <a:pt x="65" y="85"/>
                          <a:pt x="42" y="85"/>
                        </a:cubicBezTo>
                        <a:cubicBezTo>
                          <a:pt x="19" y="85"/>
                          <a:pt x="0" y="66"/>
                          <a:pt x="0" y="43"/>
                        </a:cubicBezTo>
                        <a:cubicBezTo>
                          <a:pt x="0" y="19"/>
                          <a:pt x="19" y="0"/>
                          <a:pt x="42" y="0"/>
                        </a:cubicBezTo>
                        <a:close/>
                        <a:moveTo>
                          <a:pt x="76" y="27"/>
                        </a:move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64" y="31"/>
                          <a:pt x="65" y="35"/>
                          <a:pt x="65" y="40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9" y="35"/>
                          <a:pt x="78" y="31"/>
                          <a:pt x="76" y="27"/>
                        </a:cubicBezTo>
                        <a:close/>
                        <a:moveTo>
                          <a:pt x="61" y="27"/>
                        </a:move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5" y="40"/>
                          <a:pt x="45" y="40"/>
                          <a:pt x="45" y="40"/>
                        </a:cubicBezTo>
                        <a:cubicBezTo>
                          <a:pt x="62" y="40"/>
                          <a:pt x="62" y="40"/>
                          <a:pt x="62" y="40"/>
                        </a:cubicBezTo>
                        <a:cubicBezTo>
                          <a:pt x="62" y="35"/>
                          <a:pt x="62" y="31"/>
                          <a:pt x="61" y="27"/>
                        </a:cubicBezTo>
                        <a:close/>
                        <a:moveTo>
                          <a:pt x="40" y="27"/>
                        </a:move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2" y="31"/>
                          <a:pt x="22" y="35"/>
                          <a:pt x="21" y="40"/>
                        </a:cubicBezTo>
                        <a:cubicBezTo>
                          <a:pt x="40" y="40"/>
                          <a:pt x="40" y="40"/>
                          <a:pt x="40" y="40"/>
                        </a:cubicBezTo>
                        <a:cubicBezTo>
                          <a:pt x="40" y="27"/>
                          <a:pt x="40" y="27"/>
                          <a:pt x="40" y="27"/>
                        </a:cubicBezTo>
                        <a:close/>
                        <a:moveTo>
                          <a:pt x="21" y="27"/>
                        </a:move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6" y="31"/>
                          <a:pt x="5" y="35"/>
                          <a:pt x="4" y="40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ubicBezTo>
                          <a:pt x="19" y="35"/>
                          <a:pt x="20" y="31"/>
                          <a:pt x="21" y="27"/>
                        </a:cubicBezTo>
                        <a:close/>
                        <a:moveTo>
                          <a:pt x="10" y="21"/>
                        </a:move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4" y="15"/>
                          <a:pt x="27" y="10"/>
                          <a:pt x="30" y="6"/>
                        </a:cubicBezTo>
                        <a:cubicBezTo>
                          <a:pt x="22" y="9"/>
                          <a:pt x="15" y="14"/>
                          <a:pt x="10" y="21"/>
                        </a:cubicBezTo>
                        <a:close/>
                        <a:moveTo>
                          <a:pt x="25" y="21"/>
                        </a:move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0" y="4"/>
                          <a:pt x="40" y="4"/>
                          <a:pt x="40" y="4"/>
                        </a:cubicBezTo>
                        <a:cubicBezTo>
                          <a:pt x="33" y="6"/>
                          <a:pt x="28" y="12"/>
                          <a:pt x="25" y="21"/>
                        </a:cubicBezTo>
                        <a:close/>
                        <a:moveTo>
                          <a:pt x="45" y="21"/>
                        </a:moveTo>
                        <a:cubicBezTo>
                          <a:pt x="59" y="21"/>
                          <a:pt x="59" y="21"/>
                          <a:pt x="59" y="21"/>
                        </a:cubicBezTo>
                        <a:cubicBezTo>
                          <a:pt x="56" y="12"/>
                          <a:pt x="51" y="6"/>
                          <a:pt x="45" y="5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lose/>
                        <a:moveTo>
                          <a:pt x="62" y="21"/>
                        </a:moveTo>
                        <a:cubicBezTo>
                          <a:pt x="73" y="21"/>
                          <a:pt x="73" y="21"/>
                          <a:pt x="73" y="21"/>
                        </a:cubicBezTo>
                        <a:cubicBezTo>
                          <a:pt x="69" y="14"/>
                          <a:pt x="62" y="9"/>
                          <a:pt x="54" y="6"/>
                        </a:cubicBezTo>
                        <a:cubicBezTo>
                          <a:pt x="57" y="10"/>
                          <a:pt x="60" y="15"/>
                          <a:pt x="62" y="21"/>
                        </a:cubicBezTo>
                        <a:close/>
                        <a:moveTo>
                          <a:pt x="80" y="45"/>
                        </a:moveTo>
                        <a:cubicBezTo>
                          <a:pt x="65" y="45"/>
                          <a:pt x="65" y="45"/>
                          <a:pt x="65" y="45"/>
                        </a:cubicBezTo>
                        <a:cubicBezTo>
                          <a:pt x="65" y="50"/>
                          <a:pt x="64" y="54"/>
                          <a:pt x="63" y="59"/>
                        </a:cubicBezTo>
                        <a:cubicBezTo>
                          <a:pt x="76" y="59"/>
                          <a:pt x="76" y="59"/>
                          <a:pt x="76" y="59"/>
                        </a:cubicBezTo>
                        <a:cubicBezTo>
                          <a:pt x="78" y="54"/>
                          <a:pt x="79" y="50"/>
                          <a:pt x="80" y="45"/>
                        </a:cubicBezTo>
                        <a:close/>
                        <a:moveTo>
                          <a:pt x="62" y="45"/>
                        </a:move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45" y="59"/>
                          <a:pt x="45" y="59"/>
                          <a:pt x="45" y="59"/>
                        </a:cubicBezTo>
                        <a:cubicBezTo>
                          <a:pt x="61" y="59"/>
                          <a:pt x="61" y="59"/>
                          <a:pt x="61" y="59"/>
                        </a:cubicBezTo>
                        <a:cubicBezTo>
                          <a:pt x="62" y="54"/>
                          <a:pt x="62" y="50"/>
                          <a:pt x="62" y="45"/>
                        </a:cubicBezTo>
                        <a:close/>
                        <a:moveTo>
                          <a:pt x="40" y="45"/>
                        </a:moveTo>
                        <a:cubicBezTo>
                          <a:pt x="21" y="45"/>
                          <a:pt x="21" y="45"/>
                          <a:pt x="21" y="45"/>
                        </a:cubicBezTo>
                        <a:cubicBezTo>
                          <a:pt x="22" y="50"/>
                          <a:pt x="22" y="54"/>
                          <a:pt x="23" y="59"/>
                        </a:cubicBezTo>
                        <a:cubicBezTo>
                          <a:pt x="40" y="59"/>
                          <a:pt x="40" y="59"/>
                          <a:pt x="40" y="59"/>
                        </a:cubicBezTo>
                        <a:cubicBezTo>
                          <a:pt x="40" y="45"/>
                          <a:pt x="40" y="45"/>
                          <a:pt x="40" y="45"/>
                        </a:cubicBezTo>
                        <a:close/>
                        <a:moveTo>
                          <a:pt x="19" y="45"/>
                        </a:moveTo>
                        <a:cubicBezTo>
                          <a:pt x="4" y="45"/>
                          <a:pt x="4" y="45"/>
                          <a:pt x="4" y="45"/>
                        </a:cubicBezTo>
                        <a:cubicBezTo>
                          <a:pt x="5" y="50"/>
                          <a:pt x="6" y="54"/>
                          <a:pt x="8" y="59"/>
                        </a:cubicBezTo>
                        <a:cubicBezTo>
                          <a:pt x="21" y="59"/>
                          <a:pt x="21" y="59"/>
                          <a:pt x="21" y="59"/>
                        </a:cubicBezTo>
                        <a:cubicBezTo>
                          <a:pt x="20" y="54"/>
                          <a:pt x="19" y="50"/>
                          <a:pt x="19" y="45"/>
                        </a:cubicBezTo>
                        <a:close/>
                        <a:moveTo>
                          <a:pt x="45" y="64"/>
                        </a:moveTo>
                        <a:cubicBezTo>
                          <a:pt x="45" y="81"/>
                          <a:pt x="45" y="81"/>
                          <a:pt x="45" y="81"/>
                        </a:cubicBezTo>
                        <a:cubicBezTo>
                          <a:pt x="51" y="79"/>
                          <a:pt x="56" y="73"/>
                          <a:pt x="59" y="64"/>
                        </a:cubicBezTo>
                        <a:cubicBezTo>
                          <a:pt x="45" y="64"/>
                          <a:pt x="45" y="64"/>
                          <a:pt x="45" y="64"/>
                        </a:cubicBezTo>
                        <a:close/>
                        <a:moveTo>
                          <a:pt x="40" y="81"/>
                        </a:moveTo>
                        <a:cubicBezTo>
                          <a:pt x="40" y="64"/>
                          <a:pt x="40" y="64"/>
                          <a:pt x="40" y="64"/>
                        </a:cubicBezTo>
                        <a:cubicBezTo>
                          <a:pt x="25" y="64"/>
                          <a:pt x="25" y="64"/>
                          <a:pt x="25" y="64"/>
                        </a:cubicBezTo>
                        <a:cubicBezTo>
                          <a:pt x="28" y="73"/>
                          <a:pt x="33" y="79"/>
                          <a:pt x="40" y="81"/>
                        </a:cubicBezTo>
                        <a:close/>
                        <a:moveTo>
                          <a:pt x="73" y="64"/>
                        </a:moveTo>
                        <a:cubicBezTo>
                          <a:pt x="62" y="64"/>
                          <a:pt x="62" y="64"/>
                          <a:pt x="62" y="64"/>
                        </a:cubicBezTo>
                        <a:cubicBezTo>
                          <a:pt x="60" y="70"/>
                          <a:pt x="57" y="75"/>
                          <a:pt x="54" y="79"/>
                        </a:cubicBezTo>
                        <a:cubicBezTo>
                          <a:pt x="62" y="76"/>
                          <a:pt x="69" y="71"/>
                          <a:pt x="73" y="64"/>
                        </a:cubicBezTo>
                        <a:close/>
                        <a:moveTo>
                          <a:pt x="22" y="64"/>
                        </a:moveTo>
                        <a:cubicBezTo>
                          <a:pt x="11" y="64"/>
                          <a:pt x="11" y="64"/>
                          <a:pt x="11" y="64"/>
                        </a:cubicBezTo>
                        <a:cubicBezTo>
                          <a:pt x="15" y="71"/>
                          <a:pt x="22" y="76"/>
                          <a:pt x="30" y="79"/>
                        </a:cubicBezTo>
                        <a:cubicBezTo>
                          <a:pt x="27" y="75"/>
                          <a:pt x="24" y="70"/>
                          <a:pt x="22" y="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2610972" y="2988957"/>
                  <a:ext cx="1085234" cy="340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IIS Servers</a:t>
                  </a: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2128560" y="3451570"/>
                  <a:ext cx="1004410" cy="1013885"/>
                  <a:chOff x="1648325" y="3451570"/>
                  <a:chExt cx="1004410" cy="1013885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972774" y="3451570"/>
                    <a:ext cx="479392" cy="712232"/>
                    <a:chOff x="1972774" y="3451570"/>
                    <a:chExt cx="479392" cy="712232"/>
                  </a:xfrm>
                </p:grpSpPr>
                <p:pic>
                  <p:nvPicPr>
                    <p:cNvPr id="74" name="Picture 6" descr="\\magnum\Projects\Microsoft\Cloud Power FY12\Design\Icons\PNGs\Server_2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lum bright="100000"/>
                    </a:blip>
                    <a:srcRect l="24157" r="25929"/>
                    <a:stretch/>
                  </p:blipFill>
                  <p:spPr bwMode="auto">
                    <a:xfrm>
                      <a:off x="1972774" y="3451570"/>
                      <a:ext cx="355510" cy="712232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2245986" y="3924261"/>
                      <a:ext cx="206180" cy="206424"/>
                      <a:chOff x="2245986" y="3924261"/>
                      <a:chExt cx="206180" cy="206424"/>
                    </a:xfrm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245986" y="3924261"/>
                        <a:ext cx="206180" cy="206424"/>
                        <a:chOff x="1779323" y="4627897"/>
                        <a:chExt cx="472764" cy="473323"/>
                      </a:xfrm>
                    </p:grpSpPr>
                    <p:sp>
                      <p:nvSpPr>
                        <p:cNvPr id="78" name="Isosceles Triangle 77"/>
                        <p:cNvSpPr/>
                        <p:nvPr/>
                      </p:nvSpPr>
                      <p:spPr bwMode="auto">
                        <a:xfrm>
                          <a:off x="1779323" y="4627897"/>
                          <a:ext cx="472764" cy="407555"/>
                        </a:xfrm>
                        <a:prstGeom prst="triangl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 bwMode="auto">
                        <a:xfrm>
                          <a:off x="1779323" y="4824517"/>
                          <a:ext cx="472764" cy="604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 bwMode="auto">
                        <a:xfrm rot="16200000">
                          <a:off x="1881399" y="4936712"/>
                          <a:ext cx="268612" cy="6040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36" tIns="45718" rIns="91436" bIns="45718" numCol="1" rtlCol="0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defTabSz="913529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3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77" name="Isosceles Triangle 76"/>
                      <p:cNvSpPr/>
                      <p:nvPr/>
                    </p:nvSpPr>
                    <p:spPr bwMode="auto">
                      <a:xfrm>
                        <a:off x="2304709" y="3989226"/>
                        <a:ext cx="88734" cy="76495"/>
                      </a:xfrm>
                      <a:prstGeom prst="triangle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36" tIns="45718" rIns="91436" bIns="45718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3529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1648325" y="4125281"/>
                    <a:ext cx="1004410" cy="340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AD / DNS</a:t>
                    </a:r>
                  </a:p>
                </p:txBody>
              </p:sp>
            </p:grpSp>
            <p:pic>
              <p:nvPicPr>
                <p:cNvPr id="6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lum bright="100000" contrast="100000"/>
                </a:blip>
                <a:srcRect l="9422" t="9591" r="8195" b="13220"/>
                <a:stretch/>
              </p:blipFill>
              <p:spPr bwMode="auto">
                <a:xfrm>
                  <a:off x="1521605" y="2369636"/>
                  <a:ext cx="733110" cy="629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1354754" y="2957133"/>
                  <a:ext cx="1205458" cy="340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SQL Servers</a:t>
                  </a:r>
                </a:p>
              </p:txBody>
            </p:sp>
            <p:pic>
              <p:nvPicPr>
                <p:cNvPr id="6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0071" y="2677961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4" name="Group 63"/>
                <p:cNvGrpSpPr/>
                <p:nvPr/>
              </p:nvGrpSpPr>
              <p:grpSpPr>
                <a:xfrm>
                  <a:off x="2088966" y="4442923"/>
                  <a:ext cx="1024352" cy="1075524"/>
                  <a:chOff x="1750562" y="4442923"/>
                  <a:chExt cx="1024352" cy="1075524"/>
                </a:xfrm>
              </p:grpSpPr>
              <p:pic>
                <p:nvPicPr>
                  <p:cNvPr id="6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lum bright="100000" contrast="10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9804" y="4442923"/>
                    <a:ext cx="965110" cy="8842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70" name="Rectangle 69"/>
                  <p:cNvSpPr/>
                  <p:nvPr/>
                </p:nvSpPr>
                <p:spPr>
                  <a:xfrm>
                    <a:off x="1750562" y="5178274"/>
                    <a:ext cx="1015040" cy="3401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defTabSz="91352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Exchange</a:t>
                    </a:r>
                  </a:p>
                </p:txBody>
              </p:sp>
              <p:sp>
                <p:nvSpPr>
                  <p:cNvPr id="71" name="Freeform 128"/>
                  <p:cNvSpPr>
                    <a:spLocks noEditPoints="1"/>
                  </p:cNvSpPr>
                  <p:nvPr/>
                </p:nvSpPr>
                <p:spPr bwMode="black">
                  <a:xfrm>
                    <a:off x="2433694" y="4961317"/>
                    <a:ext cx="322748" cy="225728"/>
                  </a:xfrm>
                  <a:custGeom>
                    <a:avLst/>
                    <a:gdLst>
                      <a:gd name="T0" fmla="*/ 7 w 300"/>
                      <a:gd name="T1" fmla="*/ 0 h 210"/>
                      <a:gd name="T2" fmla="*/ 293 w 300"/>
                      <a:gd name="T3" fmla="*/ 0 h 210"/>
                      <a:gd name="T4" fmla="*/ 150 w 300"/>
                      <a:gd name="T5" fmla="*/ 120 h 210"/>
                      <a:gd name="T6" fmla="*/ 7 w 300"/>
                      <a:gd name="T7" fmla="*/ 0 h 210"/>
                      <a:gd name="T8" fmla="*/ 153 w 300"/>
                      <a:gd name="T9" fmla="*/ 130 h 210"/>
                      <a:gd name="T10" fmla="*/ 153 w 300"/>
                      <a:gd name="T11" fmla="*/ 130 h 210"/>
                      <a:gd name="T12" fmla="*/ 153 w 300"/>
                      <a:gd name="T13" fmla="*/ 131 h 210"/>
                      <a:gd name="T14" fmla="*/ 152 w 300"/>
                      <a:gd name="T15" fmla="*/ 131 h 210"/>
                      <a:gd name="T16" fmla="*/ 152 w 300"/>
                      <a:gd name="T17" fmla="*/ 131 h 210"/>
                      <a:gd name="T18" fmla="*/ 151 w 300"/>
                      <a:gd name="T19" fmla="*/ 131 h 210"/>
                      <a:gd name="T20" fmla="*/ 151 w 300"/>
                      <a:gd name="T21" fmla="*/ 131 h 210"/>
                      <a:gd name="T22" fmla="*/ 150 w 300"/>
                      <a:gd name="T23" fmla="*/ 131 h 210"/>
                      <a:gd name="T24" fmla="*/ 150 w 300"/>
                      <a:gd name="T25" fmla="*/ 131 h 210"/>
                      <a:gd name="T26" fmla="*/ 150 w 300"/>
                      <a:gd name="T27" fmla="*/ 131 h 210"/>
                      <a:gd name="T28" fmla="*/ 149 w 300"/>
                      <a:gd name="T29" fmla="*/ 131 h 210"/>
                      <a:gd name="T30" fmla="*/ 149 w 300"/>
                      <a:gd name="T31" fmla="*/ 131 h 210"/>
                      <a:gd name="T32" fmla="*/ 148 w 300"/>
                      <a:gd name="T33" fmla="*/ 131 h 210"/>
                      <a:gd name="T34" fmla="*/ 148 w 300"/>
                      <a:gd name="T35" fmla="*/ 131 h 210"/>
                      <a:gd name="T36" fmla="*/ 147 w 300"/>
                      <a:gd name="T37" fmla="*/ 131 h 210"/>
                      <a:gd name="T38" fmla="*/ 147 w 300"/>
                      <a:gd name="T39" fmla="*/ 130 h 210"/>
                      <a:gd name="T40" fmla="*/ 147 w 300"/>
                      <a:gd name="T41" fmla="*/ 130 h 210"/>
                      <a:gd name="T42" fmla="*/ 125 w 300"/>
                      <a:gd name="T43" fmla="*/ 112 h 210"/>
                      <a:gd name="T44" fmla="*/ 8 w 300"/>
                      <a:gd name="T45" fmla="*/ 210 h 210"/>
                      <a:gd name="T46" fmla="*/ 293 w 300"/>
                      <a:gd name="T47" fmla="*/ 210 h 210"/>
                      <a:gd name="T48" fmla="*/ 175 w 300"/>
                      <a:gd name="T49" fmla="*/ 112 h 210"/>
                      <a:gd name="T50" fmla="*/ 153 w 300"/>
                      <a:gd name="T51" fmla="*/ 130 h 210"/>
                      <a:gd name="T52" fmla="*/ 0 w 300"/>
                      <a:gd name="T53" fmla="*/ 6 h 210"/>
                      <a:gd name="T54" fmla="*/ 0 w 300"/>
                      <a:gd name="T55" fmla="*/ 204 h 210"/>
                      <a:gd name="T56" fmla="*/ 118 w 300"/>
                      <a:gd name="T57" fmla="*/ 106 h 210"/>
                      <a:gd name="T58" fmla="*/ 0 w 300"/>
                      <a:gd name="T59" fmla="*/ 6 h 210"/>
                      <a:gd name="T60" fmla="*/ 182 w 300"/>
                      <a:gd name="T61" fmla="*/ 106 h 210"/>
                      <a:gd name="T62" fmla="*/ 300 w 300"/>
                      <a:gd name="T63" fmla="*/ 204 h 210"/>
                      <a:gd name="T64" fmla="*/ 300 w 300"/>
                      <a:gd name="T65" fmla="*/ 6 h 210"/>
                      <a:gd name="T66" fmla="*/ 182 w 300"/>
                      <a:gd name="T67" fmla="*/ 106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0" h="210">
                        <a:moveTo>
                          <a:pt x="7" y="0"/>
                        </a:moveTo>
                        <a:cubicBezTo>
                          <a:pt x="293" y="0"/>
                          <a:pt x="293" y="0"/>
                          <a:pt x="293" y="0"/>
                        </a:cubicBezTo>
                        <a:cubicBezTo>
                          <a:pt x="150" y="120"/>
                          <a:pt x="150" y="120"/>
                          <a:pt x="150" y="120"/>
                        </a:cubicBezTo>
                        <a:lnTo>
                          <a:pt x="7" y="0"/>
                        </a:lnTo>
                        <a:close/>
                        <a:moveTo>
                          <a:pt x="153" y="130"/>
                        </a:moveTo>
                        <a:cubicBezTo>
                          <a:pt x="153" y="130"/>
                          <a:pt x="153" y="130"/>
                          <a:pt x="153" y="130"/>
                        </a:cubicBezTo>
                        <a:cubicBezTo>
                          <a:pt x="153" y="130"/>
                          <a:pt x="153" y="130"/>
                          <a:pt x="153" y="131"/>
                        </a:cubicBezTo>
                        <a:cubicBezTo>
                          <a:pt x="153" y="131"/>
                          <a:pt x="152" y="131"/>
                          <a:pt x="152" y="131"/>
                        </a:cubicBezTo>
                        <a:cubicBezTo>
                          <a:pt x="152" y="131"/>
                          <a:pt x="152" y="131"/>
                          <a:pt x="152" y="131"/>
                        </a:cubicBezTo>
                        <a:cubicBezTo>
                          <a:pt x="152" y="131"/>
                          <a:pt x="151" y="131"/>
                          <a:pt x="151" y="131"/>
                        </a:cubicBezTo>
                        <a:cubicBezTo>
                          <a:pt x="151" y="131"/>
                          <a:pt x="151" y="131"/>
                          <a:pt x="151" y="131"/>
                        </a:cubicBezTo>
                        <a:cubicBezTo>
                          <a:pt x="151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50" y="131"/>
                          <a:pt x="150" y="131"/>
                        </a:cubicBezTo>
                        <a:cubicBezTo>
                          <a:pt x="150" y="131"/>
                          <a:pt x="149" y="131"/>
                          <a:pt x="149" y="131"/>
                        </a:cubicBezTo>
                        <a:cubicBezTo>
                          <a:pt x="149" y="131"/>
                          <a:pt x="149" y="131"/>
                          <a:pt x="149" y="131"/>
                        </a:cubicBezTo>
                        <a:cubicBezTo>
                          <a:pt x="149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8" y="131"/>
                        </a:cubicBezTo>
                        <a:cubicBezTo>
                          <a:pt x="148" y="131"/>
                          <a:pt x="148" y="131"/>
                          <a:pt x="147" y="131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47" y="130"/>
                          <a:pt x="147" y="130"/>
                          <a:pt x="147" y="130"/>
                        </a:cubicBezTo>
                        <a:cubicBezTo>
                          <a:pt x="125" y="112"/>
                          <a:pt x="125" y="112"/>
                          <a:pt x="125" y="112"/>
                        </a:cubicBezTo>
                        <a:cubicBezTo>
                          <a:pt x="8" y="210"/>
                          <a:pt x="8" y="210"/>
                          <a:pt x="8" y="210"/>
                        </a:cubicBezTo>
                        <a:cubicBezTo>
                          <a:pt x="293" y="210"/>
                          <a:pt x="293" y="210"/>
                          <a:pt x="293" y="210"/>
                        </a:cubicBezTo>
                        <a:cubicBezTo>
                          <a:pt x="175" y="112"/>
                          <a:pt x="175" y="112"/>
                          <a:pt x="175" y="112"/>
                        </a:cubicBezTo>
                        <a:lnTo>
                          <a:pt x="153" y="130"/>
                        </a:lnTo>
                        <a:close/>
                        <a:moveTo>
                          <a:pt x="0" y="6"/>
                        </a:moveTo>
                        <a:cubicBezTo>
                          <a:pt x="0" y="204"/>
                          <a:pt x="0" y="204"/>
                          <a:pt x="0" y="204"/>
                        </a:cubicBezTo>
                        <a:cubicBezTo>
                          <a:pt x="118" y="106"/>
                          <a:pt x="118" y="106"/>
                          <a:pt x="118" y="106"/>
                        </a:cubicBezTo>
                        <a:lnTo>
                          <a:pt x="0" y="6"/>
                        </a:lnTo>
                        <a:close/>
                        <a:moveTo>
                          <a:pt x="182" y="106"/>
                        </a:moveTo>
                        <a:cubicBezTo>
                          <a:pt x="300" y="204"/>
                          <a:pt x="300" y="204"/>
                          <a:pt x="300" y="204"/>
                        </a:cubicBezTo>
                        <a:cubicBezTo>
                          <a:pt x="300" y="6"/>
                          <a:pt x="300" y="6"/>
                          <a:pt x="300" y="6"/>
                        </a:cubicBezTo>
                        <a:lnTo>
                          <a:pt x="182" y="1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305" tIns="41153" rIns="82305" bIns="411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793"/>
                    <a:endParaRPr lang="en-US" sz="160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5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47893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6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3955892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7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43284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8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1187931" y="4909805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08108" y="3223772"/>
                <a:ext cx="974880" cy="1198173"/>
                <a:chOff x="3293293" y="3425018"/>
                <a:chExt cx="974880" cy="1198171"/>
              </a:xfrm>
            </p:grpSpPr>
            <p:pic>
              <p:nvPicPr>
                <p:cNvPr id="54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3602978" y="3425018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3293293" y="4064332"/>
                  <a:ext cx="974880" cy="558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352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S2S VPN </a:t>
                  </a:r>
                  <a:b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Device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02875" y="1767148"/>
                <a:ext cx="430451" cy="1081861"/>
                <a:chOff x="4409404" y="1676776"/>
                <a:chExt cx="510347" cy="1282665"/>
              </a:xfrm>
            </p:grpSpPr>
            <p:sp>
              <p:nvSpPr>
                <p:cNvPr id="51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1676776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2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153733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3" name="Freeform 27"/>
                <p:cNvSpPr>
                  <a:spLocks noChangeAspect="1" noEditPoints="1"/>
                </p:cNvSpPr>
                <p:nvPr/>
              </p:nvSpPr>
              <p:spPr bwMode="black">
                <a:xfrm>
                  <a:off x="4409404" y="2630689"/>
                  <a:ext cx="510347" cy="328752"/>
                </a:xfrm>
                <a:custGeom>
                  <a:avLst/>
                  <a:gdLst/>
                  <a:ahLst/>
                  <a:cxnLst>
                    <a:cxn ang="0">
                      <a:pos x="340" y="182"/>
                    </a:cxn>
                    <a:cxn ang="0">
                      <a:pos x="340" y="16"/>
                    </a:cxn>
                    <a:cxn ang="0">
                      <a:pos x="324" y="0"/>
                    </a:cxn>
                    <a:cxn ang="0">
                      <a:pos x="47" y="0"/>
                    </a:cxn>
                    <a:cxn ang="0">
                      <a:pos x="31" y="16"/>
                    </a:cxn>
                    <a:cxn ang="0">
                      <a:pos x="31" y="182"/>
                    </a:cxn>
                    <a:cxn ang="0">
                      <a:pos x="0" y="220"/>
                    </a:cxn>
                    <a:cxn ang="0">
                      <a:pos x="19" y="240"/>
                    </a:cxn>
                    <a:cxn ang="0">
                      <a:pos x="352" y="240"/>
                    </a:cxn>
                    <a:cxn ang="0">
                      <a:pos x="371" y="220"/>
                    </a:cxn>
                    <a:cxn ang="0">
                      <a:pos x="340" y="182"/>
                    </a:cxn>
                    <a:cxn ang="0">
                      <a:pos x="211" y="225"/>
                    </a:cxn>
                    <a:cxn ang="0">
                      <a:pos x="154" y="225"/>
                    </a:cxn>
                    <a:cxn ang="0">
                      <a:pos x="148" y="222"/>
                    </a:cxn>
                    <a:cxn ang="0">
                      <a:pos x="155" y="209"/>
                    </a:cxn>
                    <a:cxn ang="0">
                      <a:pos x="160" y="207"/>
                    </a:cxn>
                    <a:cxn ang="0">
                      <a:pos x="205" y="207"/>
                    </a:cxn>
                    <a:cxn ang="0">
                      <a:pos x="210" y="209"/>
                    </a:cxn>
                    <a:cxn ang="0">
                      <a:pos x="217" y="222"/>
                    </a:cxn>
                    <a:cxn ang="0">
                      <a:pos x="211" y="225"/>
                    </a:cxn>
                    <a:cxn ang="0">
                      <a:pos x="315" y="178"/>
                    </a:cxn>
                    <a:cxn ang="0">
                      <a:pos x="56" y="178"/>
                    </a:cxn>
                    <a:cxn ang="0">
                      <a:pos x="56" y="33"/>
                    </a:cxn>
                    <a:cxn ang="0">
                      <a:pos x="63" y="25"/>
                    </a:cxn>
                    <a:cxn ang="0">
                      <a:pos x="308" y="25"/>
                    </a:cxn>
                    <a:cxn ang="0">
                      <a:pos x="315" y="33"/>
                    </a:cxn>
                    <a:cxn ang="0">
                      <a:pos x="315" y="178"/>
                    </a:cxn>
                  </a:cxnLst>
                  <a:rect l="0" t="0" r="r" b="b"/>
                  <a:pathLst>
                    <a:path w="371" h="240">
                      <a:moveTo>
                        <a:pt x="340" y="182"/>
                      </a:moveTo>
                      <a:cubicBezTo>
                        <a:pt x="340" y="16"/>
                        <a:pt x="340" y="16"/>
                        <a:pt x="340" y="16"/>
                      </a:cubicBezTo>
                      <a:cubicBezTo>
                        <a:pt x="340" y="8"/>
                        <a:pt x="333" y="0"/>
                        <a:pt x="32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1" y="8"/>
                        <a:pt x="31" y="16"/>
                      </a:cubicBezTo>
                      <a:cubicBezTo>
                        <a:pt x="31" y="182"/>
                        <a:pt x="31" y="182"/>
                        <a:pt x="31" y="182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31"/>
                        <a:pt x="9" y="240"/>
                        <a:pt x="19" y="240"/>
                      </a:cubicBezTo>
                      <a:cubicBezTo>
                        <a:pt x="352" y="240"/>
                        <a:pt x="352" y="240"/>
                        <a:pt x="352" y="240"/>
                      </a:cubicBezTo>
                      <a:cubicBezTo>
                        <a:pt x="362" y="240"/>
                        <a:pt x="371" y="231"/>
                        <a:pt x="371" y="220"/>
                      </a:cubicBezTo>
                      <a:lnTo>
                        <a:pt x="340" y="182"/>
                      </a:lnTo>
                      <a:close/>
                      <a:moveTo>
                        <a:pt x="211" y="225"/>
                      </a:moveTo>
                      <a:cubicBezTo>
                        <a:pt x="154" y="225"/>
                        <a:pt x="154" y="225"/>
                        <a:pt x="154" y="225"/>
                      </a:cubicBezTo>
                      <a:cubicBezTo>
                        <a:pt x="151" y="225"/>
                        <a:pt x="148" y="223"/>
                        <a:pt x="148" y="222"/>
                      </a:cubicBezTo>
                      <a:cubicBezTo>
                        <a:pt x="155" y="209"/>
                        <a:pt x="155" y="209"/>
                        <a:pt x="155" y="209"/>
                      </a:cubicBezTo>
                      <a:cubicBezTo>
                        <a:pt x="155" y="208"/>
                        <a:pt x="157" y="207"/>
                        <a:pt x="160" y="207"/>
                      </a:cubicBezTo>
                      <a:cubicBezTo>
                        <a:pt x="205" y="207"/>
                        <a:pt x="205" y="207"/>
                        <a:pt x="205" y="207"/>
                      </a:cubicBezTo>
                      <a:cubicBezTo>
                        <a:pt x="208" y="207"/>
                        <a:pt x="210" y="208"/>
                        <a:pt x="210" y="209"/>
                      </a:cubicBezTo>
                      <a:cubicBezTo>
                        <a:pt x="217" y="222"/>
                        <a:pt x="217" y="222"/>
                        <a:pt x="217" y="222"/>
                      </a:cubicBezTo>
                      <a:cubicBezTo>
                        <a:pt x="217" y="223"/>
                        <a:pt x="214" y="225"/>
                        <a:pt x="211" y="225"/>
                      </a:cubicBezTo>
                      <a:close/>
                      <a:moveTo>
                        <a:pt x="315" y="178"/>
                      </a:moveTo>
                      <a:cubicBezTo>
                        <a:pt x="56" y="178"/>
                        <a:pt x="56" y="178"/>
                        <a:pt x="56" y="178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28"/>
                        <a:pt x="59" y="25"/>
                        <a:pt x="63" y="25"/>
                      </a:cubicBezTo>
                      <a:cubicBezTo>
                        <a:pt x="308" y="25"/>
                        <a:pt x="308" y="25"/>
                        <a:pt x="308" y="25"/>
                      </a:cubicBezTo>
                      <a:cubicBezTo>
                        <a:pt x="312" y="25"/>
                        <a:pt x="315" y="28"/>
                        <a:pt x="315" y="33"/>
                      </a:cubicBezTo>
                      <a:lnTo>
                        <a:pt x="31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302455" y="1905787"/>
                <a:ext cx="1200422" cy="804576"/>
                <a:chOff x="3587658" y="2107080"/>
                <a:chExt cx="1200422" cy="804576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3602978" y="2107080"/>
                  <a:ext cx="1185102" cy="609069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602978" y="2509368"/>
                  <a:ext cx="1185102" cy="20678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 flipV="1">
                  <a:off x="3587658" y="2716150"/>
                  <a:ext cx="1200422" cy="195506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none" w="med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2713792" y="2231852"/>
                <a:ext cx="576145" cy="712232"/>
                <a:chOff x="9944860" y="5187045"/>
                <a:chExt cx="576144" cy="712232"/>
              </a:xfrm>
            </p:grpSpPr>
            <p:sp>
              <p:nvSpPr>
                <p:cNvPr id="46" name="Freeform 6"/>
                <p:cNvSpPr>
                  <a:spLocks noChangeAspect="1" noEditPoints="1"/>
                </p:cNvSpPr>
                <p:nvPr/>
              </p:nvSpPr>
              <p:spPr bwMode="black">
                <a:xfrm>
                  <a:off x="10192459" y="5526355"/>
                  <a:ext cx="328545" cy="332665"/>
                </a:xfrm>
                <a:custGeom>
                  <a:avLst/>
                  <a:gdLst>
                    <a:gd name="T0" fmla="*/ 84 w 84"/>
                    <a:gd name="T1" fmla="*/ 43 h 85"/>
                    <a:gd name="T2" fmla="*/ 0 w 84"/>
                    <a:gd name="T3" fmla="*/ 43 h 85"/>
                    <a:gd name="T4" fmla="*/ 76 w 84"/>
                    <a:gd name="T5" fmla="*/ 27 h 85"/>
                    <a:gd name="T6" fmla="*/ 65 w 84"/>
                    <a:gd name="T7" fmla="*/ 40 h 85"/>
                    <a:gd name="T8" fmla="*/ 76 w 84"/>
                    <a:gd name="T9" fmla="*/ 27 h 85"/>
                    <a:gd name="T10" fmla="*/ 45 w 84"/>
                    <a:gd name="T11" fmla="*/ 27 h 85"/>
                    <a:gd name="T12" fmla="*/ 62 w 84"/>
                    <a:gd name="T13" fmla="*/ 40 h 85"/>
                    <a:gd name="T14" fmla="*/ 40 w 84"/>
                    <a:gd name="T15" fmla="*/ 27 h 85"/>
                    <a:gd name="T16" fmla="*/ 21 w 84"/>
                    <a:gd name="T17" fmla="*/ 40 h 85"/>
                    <a:gd name="T18" fmla="*/ 40 w 84"/>
                    <a:gd name="T19" fmla="*/ 27 h 85"/>
                    <a:gd name="T20" fmla="*/ 8 w 84"/>
                    <a:gd name="T21" fmla="*/ 27 h 85"/>
                    <a:gd name="T22" fmla="*/ 19 w 84"/>
                    <a:gd name="T23" fmla="*/ 40 h 85"/>
                    <a:gd name="T24" fmla="*/ 10 w 84"/>
                    <a:gd name="T25" fmla="*/ 21 h 85"/>
                    <a:gd name="T26" fmla="*/ 30 w 84"/>
                    <a:gd name="T27" fmla="*/ 6 h 85"/>
                    <a:gd name="T28" fmla="*/ 25 w 84"/>
                    <a:gd name="T29" fmla="*/ 21 h 85"/>
                    <a:gd name="T30" fmla="*/ 40 w 84"/>
                    <a:gd name="T31" fmla="*/ 4 h 85"/>
                    <a:gd name="T32" fmla="*/ 45 w 84"/>
                    <a:gd name="T33" fmla="*/ 21 h 85"/>
                    <a:gd name="T34" fmla="*/ 45 w 84"/>
                    <a:gd name="T35" fmla="*/ 5 h 85"/>
                    <a:gd name="T36" fmla="*/ 62 w 84"/>
                    <a:gd name="T37" fmla="*/ 21 h 85"/>
                    <a:gd name="T38" fmla="*/ 54 w 84"/>
                    <a:gd name="T39" fmla="*/ 6 h 85"/>
                    <a:gd name="T40" fmla="*/ 80 w 84"/>
                    <a:gd name="T41" fmla="*/ 45 h 85"/>
                    <a:gd name="T42" fmla="*/ 63 w 84"/>
                    <a:gd name="T43" fmla="*/ 59 h 85"/>
                    <a:gd name="T44" fmla="*/ 80 w 84"/>
                    <a:gd name="T45" fmla="*/ 45 h 85"/>
                    <a:gd name="T46" fmla="*/ 45 w 84"/>
                    <a:gd name="T47" fmla="*/ 45 h 85"/>
                    <a:gd name="T48" fmla="*/ 61 w 84"/>
                    <a:gd name="T49" fmla="*/ 59 h 85"/>
                    <a:gd name="T50" fmla="*/ 40 w 84"/>
                    <a:gd name="T51" fmla="*/ 45 h 85"/>
                    <a:gd name="T52" fmla="*/ 23 w 84"/>
                    <a:gd name="T53" fmla="*/ 59 h 85"/>
                    <a:gd name="T54" fmla="*/ 40 w 84"/>
                    <a:gd name="T55" fmla="*/ 45 h 85"/>
                    <a:gd name="T56" fmla="*/ 4 w 84"/>
                    <a:gd name="T57" fmla="*/ 45 h 85"/>
                    <a:gd name="T58" fmla="*/ 21 w 84"/>
                    <a:gd name="T59" fmla="*/ 59 h 85"/>
                    <a:gd name="T60" fmla="*/ 45 w 84"/>
                    <a:gd name="T61" fmla="*/ 64 h 85"/>
                    <a:gd name="T62" fmla="*/ 59 w 84"/>
                    <a:gd name="T63" fmla="*/ 64 h 85"/>
                    <a:gd name="T64" fmla="*/ 40 w 84"/>
                    <a:gd name="T65" fmla="*/ 81 h 85"/>
                    <a:gd name="T66" fmla="*/ 25 w 84"/>
                    <a:gd name="T67" fmla="*/ 64 h 85"/>
                    <a:gd name="T68" fmla="*/ 73 w 84"/>
                    <a:gd name="T69" fmla="*/ 64 h 85"/>
                    <a:gd name="T70" fmla="*/ 54 w 84"/>
                    <a:gd name="T71" fmla="*/ 79 h 85"/>
                    <a:gd name="T72" fmla="*/ 22 w 84"/>
                    <a:gd name="T73" fmla="*/ 64 h 85"/>
                    <a:gd name="T74" fmla="*/ 30 w 84"/>
                    <a:gd name="T75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5">
                      <a:moveTo>
                        <a:pt x="42" y="0"/>
                      </a:moveTo>
                      <a:cubicBezTo>
                        <a:pt x="65" y="0"/>
                        <a:pt x="84" y="19"/>
                        <a:pt x="84" y="43"/>
                      </a:cubicBezTo>
                      <a:cubicBezTo>
                        <a:pt x="84" y="66"/>
                        <a:pt x="65" y="85"/>
                        <a:pt x="42" y="85"/>
                      </a:cubicBezTo>
                      <a:cubicBezTo>
                        <a:pt x="19" y="85"/>
                        <a:pt x="0" y="66"/>
                        <a:pt x="0" y="43"/>
                      </a:cubicBezTo>
                      <a:cubicBezTo>
                        <a:pt x="0" y="19"/>
                        <a:pt x="19" y="0"/>
                        <a:pt x="42" y="0"/>
                      </a:cubicBezTo>
                      <a:close/>
                      <a:moveTo>
                        <a:pt x="76" y="27"/>
                      </a:move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64" y="31"/>
                        <a:pt x="65" y="35"/>
                        <a:pt x="65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79" y="35"/>
                        <a:pt x="78" y="31"/>
                        <a:pt x="76" y="27"/>
                      </a:cubicBezTo>
                      <a:close/>
                      <a:moveTo>
                        <a:pt x="61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35"/>
                        <a:pt x="62" y="31"/>
                        <a:pt x="61" y="27"/>
                      </a:cubicBezTo>
                      <a:close/>
                      <a:moveTo>
                        <a:pt x="40" y="27"/>
                      </a:move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2" y="31"/>
                        <a:pt x="22" y="35"/>
                        <a:pt x="21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lose/>
                      <a:moveTo>
                        <a:pt x="21" y="27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31"/>
                        <a:pt x="5" y="35"/>
                        <a:pt x="4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35"/>
                        <a:pt x="20" y="31"/>
                        <a:pt x="21" y="27"/>
                      </a:cubicBezTo>
                      <a:close/>
                      <a:moveTo>
                        <a:pt x="10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4" y="15"/>
                        <a:pt x="27" y="10"/>
                        <a:pt x="30" y="6"/>
                      </a:cubicBezTo>
                      <a:cubicBezTo>
                        <a:pt x="22" y="9"/>
                        <a:pt x="15" y="14"/>
                        <a:pt x="10" y="21"/>
                      </a:cubicBezTo>
                      <a:close/>
                      <a:moveTo>
                        <a:pt x="25" y="21"/>
                      </a:move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33" y="6"/>
                        <a:pt x="28" y="12"/>
                        <a:pt x="25" y="21"/>
                      </a:cubicBezTo>
                      <a:close/>
                      <a:moveTo>
                        <a:pt x="45" y="21"/>
                      </a:move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6" y="12"/>
                        <a:pt x="51" y="6"/>
                        <a:pt x="45" y="5"/>
                      </a:cubicBezTo>
                      <a:cubicBezTo>
                        <a:pt x="45" y="21"/>
                        <a:pt x="45" y="21"/>
                        <a:pt x="45" y="21"/>
                      </a:cubicBezTo>
                      <a:close/>
                      <a:moveTo>
                        <a:pt x="62" y="21"/>
                      </a:move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69" y="14"/>
                        <a:pt x="62" y="9"/>
                        <a:pt x="54" y="6"/>
                      </a:cubicBezTo>
                      <a:cubicBezTo>
                        <a:pt x="57" y="10"/>
                        <a:pt x="60" y="15"/>
                        <a:pt x="62" y="21"/>
                      </a:cubicBezTo>
                      <a:close/>
                      <a:moveTo>
                        <a:pt x="80" y="45"/>
                      </a:moveTo>
                      <a:cubicBezTo>
                        <a:pt x="65" y="45"/>
                        <a:pt x="65" y="45"/>
                        <a:pt x="65" y="45"/>
                      </a:cubicBezTo>
                      <a:cubicBezTo>
                        <a:pt x="65" y="50"/>
                        <a:pt x="64" y="54"/>
                        <a:pt x="63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8" y="54"/>
                        <a:pt x="79" y="50"/>
                        <a:pt x="80" y="45"/>
                      </a:cubicBezTo>
                      <a:close/>
                      <a:moveTo>
                        <a:pt x="62" y="45"/>
                      </a:move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59"/>
                        <a:pt x="45" y="59"/>
                        <a:pt x="45" y="59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62" y="54"/>
                        <a:pt x="62" y="50"/>
                        <a:pt x="62" y="45"/>
                      </a:cubicBezTo>
                      <a:close/>
                      <a:moveTo>
                        <a:pt x="40" y="4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2" y="50"/>
                        <a:pt x="22" y="54"/>
                        <a:pt x="23" y="59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lose/>
                      <a:moveTo>
                        <a:pt x="19" y="45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5" y="50"/>
                        <a:pt x="6" y="54"/>
                        <a:pt x="8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20" y="54"/>
                        <a:pt x="19" y="50"/>
                        <a:pt x="19" y="45"/>
                      </a:cubicBezTo>
                      <a:close/>
                      <a:moveTo>
                        <a:pt x="45" y="64"/>
                      </a:move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51" y="79"/>
                        <a:pt x="56" y="73"/>
                        <a:pt x="59" y="64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close/>
                      <a:moveTo>
                        <a:pt x="40" y="81"/>
                      </a:moveTo>
                      <a:cubicBezTo>
                        <a:pt x="40" y="64"/>
                        <a:pt x="40" y="64"/>
                        <a:pt x="40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28" y="73"/>
                        <a:pt x="33" y="79"/>
                        <a:pt x="40" y="81"/>
                      </a:cubicBezTo>
                      <a:close/>
                      <a:moveTo>
                        <a:pt x="73" y="64"/>
                      </a:moveTo>
                      <a:cubicBezTo>
                        <a:pt x="62" y="64"/>
                        <a:pt x="62" y="64"/>
                        <a:pt x="62" y="64"/>
                      </a:cubicBezTo>
                      <a:cubicBezTo>
                        <a:pt x="60" y="70"/>
                        <a:pt x="57" y="75"/>
                        <a:pt x="54" y="79"/>
                      </a:cubicBezTo>
                      <a:cubicBezTo>
                        <a:pt x="62" y="76"/>
                        <a:pt x="69" y="71"/>
                        <a:pt x="73" y="64"/>
                      </a:cubicBezTo>
                      <a:close/>
                      <a:moveTo>
                        <a:pt x="22" y="64"/>
                      </a:moveTo>
                      <a:cubicBezTo>
                        <a:pt x="11" y="64"/>
                        <a:pt x="11" y="64"/>
                        <a:pt x="11" y="64"/>
                      </a:cubicBezTo>
                      <a:cubicBezTo>
                        <a:pt x="15" y="71"/>
                        <a:pt x="22" y="76"/>
                        <a:pt x="30" y="79"/>
                      </a:cubicBezTo>
                      <a:cubicBezTo>
                        <a:pt x="27" y="75"/>
                        <a:pt x="24" y="70"/>
                        <a:pt x="22" y="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793"/>
                  <a:endParaRPr lang="en-US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47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9944860" y="5187045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1493287" y="2242485"/>
                <a:ext cx="604285" cy="712232"/>
                <a:chOff x="4647795" y="6723311"/>
                <a:chExt cx="604285" cy="712232"/>
              </a:xfrm>
            </p:grpSpPr>
            <p:pic>
              <p:nvPicPr>
                <p:cNvPr id="44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EB1E4"/>
                    </a:clrFrom>
                    <a:clrTo>
                      <a:srgbClr val="4EB1E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8743" y="7037593"/>
                  <a:ext cx="333337" cy="302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47795" y="6723311"/>
                  <a:ext cx="355510" cy="71223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2151470" y="3327265"/>
                <a:ext cx="479392" cy="712232"/>
                <a:chOff x="4610325" y="6858496"/>
                <a:chExt cx="479392" cy="712232"/>
              </a:xfrm>
            </p:grpSpPr>
            <p:pic>
              <p:nvPicPr>
                <p:cNvPr id="39" name="Picture 6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4157" r="25929"/>
                <a:stretch/>
              </p:blipFill>
              <p:spPr bwMode="auto">
                <a:xfrm>
                  <a:off x="4610325" y="6858496"/>
                  <a:ext cx="355510" cy="712232"/>
                </a:xfrm>
                <a:prstGeom prst="rect">
                  <a:avLst/>
                </a:prstGeom>
                <a:noFill/>
              </p:spPr>
            </p:pic>
            <p:sp>
              <p:nvSpPr>
                <p:cNvPr id="40" name="Isosceles Triangle 39"/>
                <p:cNvSpPr/>
                <p:nvPr/>
              </p:nvSpPr>
              <p:spPr bwMode="auto">
                <a:xfrm>
                  <a:off x="4883537" y="7331187"/>
                  <a:ext cx="206180" cy="17774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83537" y="7416936"/>
                  <a:ext cx="206180" cy="263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 rot="16200000">
                  <a:off x="4928054" y="7465866"/>
                  <a:ext cx="117146" cy="26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3" name="Isosceles Triangle 42"/>
                <p:cNvSpPr/>
                <p:nvPr/>
              </p:nvSpPr>
              <p:spPr bwMode="auto">
                <a:xfrm>
                  <a:off x="4942260" y="7396152"/>
                  <a:ext cx="88734" cy="76495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352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 bwMode="auto">
              <a:xfrm>
                <a:off x="382773" y="1563005"/>
                <a:ext cx="3955312" cy="4529471"/>
              </a:xfrm>
              <a:prstGeom prst="rect">
                <a:avLst/>
              </a:prstGeom>
              <a:noFill/>
              <a:ln w="15875">
                <a:solidFill>
                  <a:schemeClr val="accent4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376" tIns="45689" rIns="91376" bIns="4568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5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19653" y="1562987"/>
                <a:ext cx="2740723" cy="340097"/>
              </a:xfrm>
              <a:prstGeom prst="rect">
                <a:avLst/>
              </a:prstGeom>
            </p:spPr>
            <p:txBody>
              <a:bodyPr wrap="none" lIns="91380" tIns="45691" rIns="91380" bIns="45691">
                <a:spAutoFit/>
              </a:bodyPr>
              <a:lstStyle/>
              <a:p>
                <a:pPr algn="ctr" defTabSz="91352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Contoso.com Active Directory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879743" y="1760077"/>
              <a:ext cx="3240073" cy="4529471"/>
            </a:xfrm>
            <a:prstGeom prst="rect">
              <a:avLst/>
            </a:prstGeom>
            <a:noFill/>
            <a:ln w="15875">
              <a:solidFill>
                <a:schemeClr val="accent4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376" tIns="45689" rIns="91376" bIns="456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52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59388" y="1865883"/>
              <a:ext cx="2343179" cy="340097"/>
            </a:xfrm>
            <a:prstGeom prst="rect">
              <a:avLst/>
            </a:prstGeom>
          </p:spPr>
          <p:txBody>
            <a:bodyPr wrap="none" lIns="91380" tIns="45691" rIns="91380" bIns="45691">
              <a:spAutoFit/>
            </a:bodyPr>
            <a:lstStyle/>
            <a:p>
              <a:pPr algn="ctr" defTabSz="9135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Extranet Active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24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Web Sites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81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Web Sites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More like </a:t>
            </a: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SaaS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 than </a:t>
            </a: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PaaS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 need to handle Firewall Rules</a:t>
            </a: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Gallery provides many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popular </a:t>
            </a: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applications, such as:</a:t>
            </a:r>
          </a:p>
          <a:p>
            <a:pPr lvl="1"/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DotNetNuke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Drupal</a:t>
            </a:r>
          </a:p>
          <a:p>
            <a:pPr lvl="1"/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Joomla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WordPress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Build </a:t>
            </a:r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with ASP.NET, Node.js or PHP</a:t>
            </a: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Use Windows, Mac or Linux machines for development</a:t>
            </a:r>
          </a:p>
          <a:p>
            <a:r>
              <a:rPr lang="en-IE" dirty="0">
                <a:solidFill>
                  <a:schemeClr val="bg1"/>
                </a:solidFill>
                <a:latin typeface="Calibri" panose="020F0502020204030204" pitchFamily="34" charset="0"/>
              </a:rPr>
              <a:t>Deploy using FTP, Git or TFS</a:t>
            </a:r>
          </a:p>
          <a:p>
            <a:pPr marL="64008" indent="0">
              <a:buNone/>
            </a:pP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90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Web Sites Gallery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89" y="1198565"/>
            <a:ext cx="8550914" cy="387798"/>
          </a:xfrm>
        </p:spPr>
        <p:txBody>
          <a:bodyPr>
            <a:normAutofit fontScale="92500" lnSpcReduction="20000"/>
          </a:bodyPr>
          <a:lstStyle/>
          <a:p>
            <a:pPr lvl="1"/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7737"/>
            <a:ext cx="30670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28860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4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81770"/>
            <a:ext cx="9144000" cy="1295400"/>
          </a:xfrm>
        </p:spPr>
        <p:txBody>
          <a:bodyPr/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</a:rPr>
              <a:t>Create a new Web Site from the Gallery 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" y="23581"/>
            <a:ext cx="9144000" cy="1399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Development Environments 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003232" cy="485856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Choice of Web Frameworks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ASP .NET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Classic ASP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PHP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Node.js</a:t>
            </a:r>
          </a:p>
          <a:p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Databases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Database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MySQL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endParaRPr lang="en-US" sz="33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003232" cy="4426512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Development </a:t>
            </a:r>
            <a:r>
              <a:rPr lang="en-US" sz="3400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OS</a:t>
            </a:r>
            <a:endParaRPr lang="en-US" sz="3400" dirty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Windows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Linux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Mac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r>
              <a:rPr lang="en-US" sz="3800" dirty="0" smtClean="0">
                <a:solidFill>
                  <a:schemeClr val="bg1"/>
                </a:solidFill>
                <a:latin typeface="Calibri" panose="020F0502020204030204" pitchFamily="34" charset="0"/>
                <a:cs typeface="Segoe UI Light" pitchFamily="34" charset="0"/>
              </a:rPr>
              <a:t>Publishing Methods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FTP</a:t>
            </a:r>
          </a:p>
          <a:p>
            <a:pPr lvl="1"/>
            <a:r>
              <a:rPr lang="en-US" sz="29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Git</a:t>
            </a:r>
            <a:endParaRPr lang="en-US" sz="29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Web Deploy</a:t>
            </a: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TFS Deploy</a:t>
            </a:r>
          </a:p>
          <a:p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Source Control</a:t>
            </a:r>
          </a:p>
          <a:p>
            <a:pPr lvl="1"/>
            <a:r>
              <a:rPr lang="en-US" sz="29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Git</a:t>
            </a:r>
            <a:endParaRPr lang="en-US" sz="29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TFS</a:t>
            </a:r>
          </a:p>
          <a:p>
            <a:pPr lvl="1"/>
            <a:endParaRPr lang="en-US" sz="33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33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83464" y="2683712"/>
            <a:ext cx="1714500" cy="27400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66" tIns="38084" rIns="76166" bIns="38084" numCol="1" rtlCol="0" anchor="t" anchorCtr="0" compatLnSpc="1">
            <a:prstTxWarp prst="textNoShape">
              <a:avLst/>
            </a:prstTxWarp>
          </a:bodyPr>
          <a:lstStyle/>
          <a:p>
            <a:pPr defTabSz="913591">
              <a:spcBef>
                <a:spcPct val="20000"/>
              </a:spcBef>
              <a:spcAft>
                <a:spcPts val="666"/>
              </a:spcAft>
              <a:buSzPct val="80000"/>
              <a:defRPr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03575" y="2837915"/>
            <a:ext cx="3516837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66" tIns="38084" rIns="76166" bIns="38084" numCol="1" rtlCol="0" anchor="ctr" anchorCtr="0" compatLnSpc="1">
            <a:prstTxWarp prst="textNoShape">
              <a:avLst/>
            </a:prstTxWarp>
          </a:bodyPr>
          <a:lstStyle/>
          <a:p>
            <a:pPr algn="ctr" defTabSz="76145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241108" y="4423333"/>
            <a:ext cx="3679302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66" tIns="38084" rIns="76166" bIns="38084" numCol="1" rtlCol="0" anchor="ctr" anchorCtr="0" compatLnSpc="1">
            <a:prstTxWarp prst="textNoShape">
              <a:avLst/>
            </a:prstTxWarp>
          </a:bodyPr>
          <a:lstStyle/>
          <a:p>
            <a:pPr algn="ctr" defTabSz="76145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4615666" y="2539580"/>
            <a:ext cx="4242771" cy="3121668"/>
            <a:chOff x="6081833" y="4204961"/>
            <a:chExt cx="6788433" cy="3746001"/>
          </a:xfrm>
        </p:grpSpPr>
        <p:grpSp>
          <p:nvGrpSpPr>
            <p:cNvPr id="36" name="Group 35"/>
            <p:cNvGrpSpPr/>
            <p:nvPr/>
          </p:nvGrpSpPr>
          <p:grpSpPr>
            <a:xfrm>
              <a:off x="6081833" y="4204961"/>
              <a:ext cx="1608071" cy="968377"/>
              <a:chOff x="6418048" y="4245880"/>
              <a:chExt cx="1929934" cy="1162203"/>
            </a:xfrm>
          </p:grpSpPr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 bwMode="black">
              <a:xfrm>
                <a:off x="6418048" y="4245880"/>
                <a:ext cx="1929934" cy="1162203"/>
                <a:chOff x="8843608" y="828600"/>
                <a:chExt cx="925448" cy="557448"/>
              </a:xfrm>
              <a:solidFill>
                <a:schemeClr val="tx2"/>
              </a:solidFill>
            </p:grpSpPr>
            <p:sp>
              <p:nvSpPr>
                <p:cNvPr id="17" name="Rectangle 16"/>
                <p:cNvSpPr/>
                <p:nvPr/>
              </p:nvSpPr>
              <p:spPr bwMode="black">
                <a:xfrm>
                  <a:off x="8857595" y="835151"/>
                  <a:ext cx="623646" cy="4596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38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9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 bwMode="black">
                <a:xfrm>
                  <a:off x="8843608" y="828600"/>
                  <a:ext cx="925448" cy="557448"/>
                  <a:chOff x="863600" y="2393157"/>
                  <a:chExt cx="876300" cy="527844"/>
                </a:xfrm>
                <a:grpFill/>
              </p:grpSpPr>
              <p:sp>
                <p:nvSpPr>
                  <p:cNvPr id="19" name="Freeform 18"/>
                  <p:cNvSpPr>
                    <a:spLocks noEditPoints="1"/>
                  </p:cNvSpPr>
                  <p:nvPr/>
                </p:nvSpPr>
                <p:spPr bwMode="black">
                  <a:xfrm>
                    <a:off x="1521931" y="2481334"/>
                    <a:ext cx="217969" cy="439667"/>
                  </a:xfrm>
                  <a:custGeom>
                    <a:avLst/>
                    <a:gdLst/>
                    <a:ahLst/>
                    <a:cxnLst>
                      <a:cxn ang="0">
                        <a:pos x="260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0" y="112"/>
                      </a:cxn>
                      <a:cxn ang="0">
                        <a:pos x="0" y="119"/>
                      </a:cxn>
                      <a:cxn ang="0">
                        <a:pos x="0" y="531"/>
                      </a:cxn>
                      <a:cxn ang="0">
                        <a:pos x="7" y="538"/>
                      </a:cxn>
                      <a:cxn ang="0">
                        <a:pos x="260" y="538"/>
                      </a:cxn>
                      <a:cxn ang="0">
                        <a:pos x="267" y="531"/>
                      </a:cxn>
                      <a:cxn ang="0">
                        <a:pos x="267" y="119"/>
                      </a:cxn>
                      <a:cxn ang="0">
                        <a:pos x="267" y="112"/>
                      </a:cxn>
                      <a:cxn ang="0">
                        <a:pos x="267" y="7"/>
                      </a:cxn>
                      <a:cxn ang="0">
                        <a:pos x="260" y="0"/>
                      </a:cxn>
                      <a:cxn ang="0">
                        <a:pos x="32" y="82"/>
                      </a:cxn>
                      <a:cxn ang="0">
                        <a:pos x="32" y="57"/>
                      </a:cxn>
                      <a:cxn ang="0">
                        <a:pos x="39" y="50"/>
                      </a:cxn>
                      <a:cxn ang="0">
                        <a:pos x="228" y="50"/>
                      </a:cxn>
                      <a:cxn ang="0">
                        <a:pos x="235" y="57"/>
                      </a:cxn>
                      <a:cxn ang="0">
                        <a:pos x="235" y="82"/>
                      </a:cxn>
                      <a:cxn ang="0">
                        <a:pos x="228" y="89"/>
                      </a:cxn>
                      <a:cxn ang="0">
                        <a:pos x="39" y="89"/>
                      </a:cxn>
                      <a:cxn ang="0">
                        <a:pos x="32" y="82"/>
                      </a:cxn>
                      <a:cxn ang="0">
                        <a:pos x="213" y="254"/>
                      </a:cxn>
                      <a:cxn ang="0">
                        <a:pos x="195" y="236"/>
                      </a:cxn>
                      <a:cxn ang="0">
                        <a:pos x="213" y="218"/>
                      </a:cxn>
                      <a:cxn ang="0">
                        <a:pos x="232" y="236"/>
                      </a:cxn>
                      <a:cxn ang="0">
                        <a:pos x="213" y="254"/>
                      </a:cxn>
                      <a:cxn ang="0">
                        <a:pos x="213" y="194"/>
                      </a:cxn>
                      <a:cxn ang="0">
                        <a:pos x="189" y="170"/>
                      </a:cxn>
                      <a:cxn ang="0">
                        <a:pos x="213" y="146"/>
                      </a:cxn>
                      <a:cxn ang="0">
                        <a:pos x="238" y="170"/>
                      </a:cxn>
                      <a:cxn ang="0">
                        <a:pos x="213" y="194"/>
                      </a:cxn>
                    </a:cxnLst>
                    <a:rect l="0" t="0" r="r" b="b"/>
                    <a:pathLst>
                      <a:path w="267" h="538">
                        <a:moveTo>
                          <a:pt x="260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2"/>
                          <a:pt x="0" y="112"/>
                          <a:pt x="0" y="112"/>
                        </a:cubicBezTo>
                        <a:cubicBezTo>
                          <a:pt x="0" y="119"/>
                          <a:pt x="0" y="119"/>
                          <a:pt x="0" y="119"/>
                        </a:cubicBezTo>
                        <a:cubicBezTo>
                          <a:pt x="0" y="531"/>
                          <a:pt x="0" y="531"/>
                          <a:pt x="0" y="531"/>
                        </a:cubicBezTo>
                        <a:cubicBezTo>
                          <a:pt x="0" y="535"/>
                          <a:pt x="3" y="538"/>
                          <a:pt x="7" y="538"/>
                        </a:cubicBezTo>
                        <a:cubicBezTo>
                          <a:pt x="260" y="538"/>
                          <a:pt x="260" y="538"/>
                          <a:pt x="260" y="538"/>
                        </a:cubicBezTo>
                        <a:cubicBezTo>
                          <a:pt x="264" y="538"/>
                          <a:pt x="267" y="535"/>
                          <a:pt x="267" y="531"/>
                        </a:cubicBezTo>
                        <a:cubicBezTo>
                          <a:pt x="267" y="119"/>
                          <a:pt x="267" y="119"/>
                          <a:pt x="267" y="119"/>
                        </a:cubicBezTo>
                        <a:cubicBezTo>
                          <a:pt x="267" y="112"/>
                          <a:pt x="267" y="112"/>
                          <a:pt x="267" y="112"/>
                        </a:cubicBezTo>
                        <a:cubicBezTo>
                          <a:pt x="267" y="7"/>
                          <a:pt x="267" y="7"/>
                          <a:pt x="267" y="7"/>
                        </a:cubicBezTo>
                        <a:cubicBezTo>
                          <a:pt x="267" y="3"/>
                          <a:pt x="264" y="0"/>
                          <a:pt x="260" y="0"/>
                        </a:cubicBezTo>
                        <a:close/>
                        <a:moveTo>
                          <a:pt x="32" y="82"/>
                        </a:move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3"/>
                          <a:pt x="35" y="50"/>
                          <a:pt x="39" y="50"/>
                        </a:cubicBezTo>
                        <a:cubicBezTo>
                          <a:pt x="228" y="50"/>
                          <a:pt x="228" y="50"/>
                          <a:pt x="228" y="50"/>
                        </a:cubicBezTo>
                        <a:cubicBezTo>
                          <a:pt x="232" y="50"/>
                          <a:pt x="235" y="53"/>
                          <a:pt x="235" y="57"/>
                        </a:cubicBezTo>
                        <a:cubicBezTo>
                          <a:pt x="235" y="82"/>
                          <a:pt x="235" y="82"/>
                          <a:pt x="235" y="82"/>
                        </a:cubicBezTo>
                        <a:cubicBezTo>
                          <a:pt x="235" y="86"/>
                          <a:pt x="232" y="89"/>
                          <a:pt x="228" y="89"/>
                        </a:cubicBezTo>
                        <a:cubicBezTo>
                          <a:pt x="39" y="89"/>
                          <a:pt x="39" y="89"/>
                          <a:pt x="39" y="89"/>
                        </a:cubicBezTo>
                        <a:cubicBezTo>
                          <a:pt x="35" y="89"/>
                          <a:pt x="32" y="86"/>
                          <a:pt x="32" y="82"/>
                        </a:cubicBezTo>
                        <a:close/>
                        <a:moveTo>
                          <a:pt x="213" y="254"/>
                        </a:moveTo>
                        <a:cubicBezTo>
                          <a:pt x="203" y="254"/>
                          <a:pt x="195" y="246"/>
                          <a:pt x="195" y="236"/>
                        </a:cubicBezTo>
                        <a:cubicBezTo>
                          <a:pt x="195" y="226"/>
                          <a:pt x="203" y="218"/>
                          <a:pt x="213" y="218"/>
                        </a:cubicBezTo>
                        <a:cubicBezTo>
                          <a:pt x="223" y="218"/>
                          <a:pt x="232" y="226"/>
                          <a:pt x="232" y="236"/>
                        </a:cubicBezTo>
                        <a:cubicBezTo>
                          <a:pt x="232" y="246"/>
                          <a:pt x="223" y="254"/>
                          <a:pt x="213" y="254"/>
                        </a:cubicBezTo>
                        <a:close/>
                        <a:moveTo>
                          <a:pt x="213" y="194"/>
                        </a:moveTo>
                        <a:cubicBezTo>
                          <a:pt x="200" y="194"/>
                          <a:pt x="189" y="183"/>
                          <a:pt x="189" y="170"/>
                        </a:cubicBezTo>
                        <a:cubicBezTo>
                          <a:pt x="189" y="156"/>
                          <a:pt x="200" y="146"/>
                          <a:pt x="213" y="146"/>
                        </a:cubicBezTo>
                        <a:cubicBezTo>
                          <a:pt x="227" y="146"/>
                          <a:pt x="238" y="156"/>
                          <a:pt x="238" y="170"/>
                        </a:cubicBezTo>
                        <a:cubicBezTo>
                          <a:pt x="238" y="183"/>
                          <a:pt x="227" y="194"/>
                          <a:pt x="213" y="1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0" name="Freeform 88"/>
                  <p:cNvSpPr>
                    <a:spLocks noEditPoints="1"/>
                  </p:cNvSpPr>
                  <p:nvPr/>
                </p:nvSpPr>
                <p:spPr bwMode="black">
                  <a:xfrm>
                    <a:off x="863600" y="2393157"/>
                    <a:ext cx="622300" cy="527844"/>
                  </a:xfrm>
                  <a:custGeom>
                    <a:avLst/>
                    <a:gdLst/>
                    <a:ahLst/>
                    <a:cxnLst>
                      <a:cxn ang="0">
                        <a:pos x="494" y="0"/>
                      </a:cxn>
                      <a:cxn ang="0">
                        <a:pos x="17" y="0"/>
                      </a:cxn>
                      <a:cxn ang="0">
                        <a:pos x="0" y="16"/>
                      </a:cxn>
                      <a:cxn ang="0">
                        <a:pos x="0" y="361"/>
                      </a:cxn>
                      <a:cxn ang="0">
                        <a:pos x="17" y="377"/>
                      </a:cxn>
                      <a:cxn ang="0">
                        <a:pos x="174" y="377"/>
                      </a:cxn>
                      <a:cxn ang="0">
                        <a:pos x="174" y="402"/>
                      </a:cxn>
                      <a:cxn ang="0">
                        <a:pos x="139" y="435"/>
                      </a:cxn>
                      <a:cxn ang="0">
                        <a:pos x="380" y="435"/>
                      </a:cxn>
                      <a:cxn ang="0">
                        <a:pos x="346" y="402"/>
                      </a:cxn>
                      <a:cxn ang="0">
                        <a:pos x="346" y="377"/>
                      </a:cxn>
                      <a:cxn ang="0">
                        <a:pos x="494" y="377"/>
                      </a:cxn>
                      <a:cxn ang="0">
                        <a:pos x="510" y="361"/>
                      </a:cxn>
                      <a:cxn ang="0">
                        <a:pos x="510" y="16"/>
                      </a:cxn>
                      <a:cxn ang="0">
                        <a:pos x="494" y="0"/>
                      </a:cxn>
                      <a:cxn ang="0">
                        <a:pos x="481" y="335"/>
                      </a:cxn>
                      <a:cxn ang="0">
                        <a:pos x="467" y="349"/>
                      </a:cxn>
                      <a:cxn ang="0">
                        <a:pos x="44" y="349"/>
                      </a:cxn>
                      <a:cxn ang="0">
                        <a:pos x="30" y="335"/>
                      </a:cxn>
                      <a:cxn ang="0">
                        <a:pos x="30" y="42"/>
                      </a:cxn>
                      <a:cxn ang="0">
                        <a:pos x="44" y="28"/>
                      </a:cxn>
                      <a:cxn ang="0">
                        <a:pos x="467" y="28"/>
                      </a:cxn>
                      <a:cxn ang="0">
                        <a:pos x="481" y="42"/>
                      </a:cxn>
                      <a:cxn ang="0">
                        <a:pos x="481" y="335"/>
                      </a:cxn>
                    </a:cxnLst>
                    <a:rect l="0" t="0" r="r" b="b"/>
                    <a:pathLst>
                      <a:path w="510" h="435">
                        <a:moveTo>
                          <a:pt x="494" y="0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8" y="0"/>
                          <a:pt x="0" y="7"/>
                          <a:pt x="0" y="16"/>
                        </a:cubicBezTo>
                        <a:cubicBezTo>
                          <a:pt x="0" y="361"/>
                          <a:pt x="0" y="361"/>
                          <a:pt x="0" y="361"/>
                        </a:cubicBezTo>
                        <a:cubicBezTo>
                          <a:pt x="0" y="370"/>
                          <a:pt x="8" y="377"/>
                          <a:pt x="17" y="377"/>
                        </a:cubicBezTo>
                        <a:cubicBezTo>
                          <a:pt x="174" y="377"/>
                          <a:pt x="174" y="377"/>
                          <a:pt x="174" y="377"/>
                        </a:cubicBezTo>
                        <a:cubicBezTo>
                          <a:pt x="174" y="402"/>
                          <a:pt x="174" y="402"/>
                          <a:pt x="174" y="402"/>
                        </a:cubicBezTo>
                        <a:cubicBezTo>
                          <a:pt x="139" y="435"/>
                          <a:pt x="139" y="435"/>
                          <a:pt x="139" y="435"/>
                        </a:cubicBezTo>
                        <a:cubicBezTo>
                          <a:pt x="380" y="435"/>
                          <a:pt x="380" y="435"/>
                          <a:pt x="380" y="435"/>
                        </a:cubicBezTo>
                        <a:cubicBezTo>
                          <a:pt x="346" y="402"/>
                          <a:pt x="346" y="402"/>
                          <a:pt x="346" y="402"/>
                        </a:cubicBezTo>
                        <a:cubicBezTo>
                          <a:pt x="346" y="377"/>
                          <a:pt x="346" y="377"/>
                          <a:pt x="346" y="377"/>
                        </a:cubicBezTo>
                        <a:cubicBezTo>
                          <a:pt x="494" y="377"/>
                          <a:pt x="494" y="377"/>
                          <a:pt x="494" y="377"/>
                        </a:cubicBezTo>
                        <a:cubicBezTo>
                          <a:pt x="503" y="377"/>
                          <a:pt x="510" y="370"/>
                          <a:pt x="510" y="361"/>
                        </a:cubicBezTo>
                        <a:cubicBezTo>
                          <a:pt x="510" y="16"/>
                          <a:pt x="510" y="16"/>
                          <a:pt x="510" y="16"/>
                        </a:cubicBezTo>
                        <a:cubicBezTo>
                          <a:pt x="510" y="7"/>
                          <a:pt x="503" y="0"/>
                          <a:pt x="494" y="0"/>
                        </a:cubicBezTo>
                        <a:close/>
                        <a:moveTo>
                          <a:pt x="481" y="335"/>
                        </a:moveTo>
                        <a:cubicBezTo>
                          <a:pt x="481" y="343"/>
                          <a:pt x="475" y="349"/>
                          <a:pt x="467" y="349"/>
                        </a:cubicBezTo>
                        <a:cubicBezTo>
                          <a:pt x="44" y="349"/>
                          <a:pt x="44" y="349"/>
                          <a:pt x="44" y="349"/>
                        </a:cubicBezTo>
                        <a:cubicBezTo>
                          <a:pt x="36" y="349"/>
                          <a:pt x="30" y="343"/>
                          <a:pt x="30" y="335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30" y="34"/>
                          <a:pt x="36" y="28"/>
                          <a:pt x="44" y="28"/>
                        </a:cubicBezTo>
                        <a:cubicBezTo>
                          <a:pt x="467" y="28"/>
                          <a:pt x="467" y="28"/>
                          <a:pt x="467" y="28"/>
                        </a:cubicBezTo>
                        <a:cubicBezTo>
                          <a:pt x="475" y="28"/>
                          <a:pt x="481" y="34"/>
                          <a:pt x="481" y="42"/>
                        </a:cubicBezTo>
                        <a:lnTo>
                          <a:pt x="481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0020" y="4392016"/>
                <a:ext cx="566587" cy="693324"/>
              </a:xfrm>
              <a:prstGeom prst="rect">
                <a:avLst/>
              </a:prstGeom>
            </p:spPr>
          </p:pic>
        </p:grpSp>
        <p:grpSp>
          <p:nvGrpSpPr>
            <p:cNvPr id="179" name="Group 178"/>
            <p:cNvGrpSpPr/>
            <p:nvPr/>
          </p:nvGrpSpPr>
          <p:grpSpPr>
            <a:xfrm>
              <a:off x="6081833" y="5444994"/>
              <a:ext cx="1608071" cy="968377"/>
              <a:chOff x="6447217" y="6115492"/>
              <a:chExt cx="1929934" cy="1162203"/>
            </a:xfrm>
          </p:grpSpPr>
          <p:sp>
            <p:nvSpPr>
              <p:cNvPr id="22" name="Rectangle 21"/>
              <p:cNvSpPr/>
              <p:nvPr/>
            </p:nvSpPr>
            <p:spPr bwMode="black">
              <a:xfrm>
                <a:off x="6476386" y="6129150"/>
                <a:ext cx="1300555" cy="9582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38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6447217" y="6115492"/>
                <a:ext cx="1929934" cy="1162203"/>
                <a:chOff x="6447217" y="6115492"/>
                <a:chExt cx="1929934" cy="1162203"/>
              </a:xfrm>
            </p:grpSpPr>
            <p:grpSp>
              <p:nvGrpSpPr>
                <p:cNvPr id="23" name="Group 22"/>
                <p:cNvGrpSpPr/>
                <p:nvPr/>
              </p:nvGrpSpPr>
              <p:grpSpPr bwMode="black">
                <a:xfrm>
                  <a:off x="6447217" y="6115492"/>
                  <a:ext cx="1929934" cy="1162203"/>
                  <a:chOff x="863600" y="2393157"/>
                  <a:chExt cx="876300" cy="527844"/>
                </a:xfrm>
                <a:solidFill>
                  <a:schemeClr val="tx2"/>
                </a:solidFill>
              </p:grpSpPr>
              <p:sp>
                <p:nvSpPr>
                  <p:cNvPr id="24" name="Freeform 23"/>
                  <p:cNvSpPr>
                    <a:spLocks noEditPoints="1"/>
                  </p:cNvSpPr>
                  <p:nvPr/>
                </p:nvSpPr>
                <p:spPr bwMode="black">
                  <a:xfrm>
                    <a:off x="1521931" y="2481334"/>
                    <a:ext cx="217969" cy="439667"/>
                  </a:xfrm>
                  <a:custGeom>
                    <a:avLst/>
                    <a:gdLst/>
                    <a:ahLst/>
                    <a:cxnLst>
                      <a:cxn ang="0">
                        <a:pos x="260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0" y="112"/>
                      </a:cxn>
                      <a:cxn ang="0">
                        <a:pos x="0" y="119"/>
                      </a:cxn>
                      <a:cxn ang="0">
                        <a:pos x="0" y="531"/>
                      </a:cxn>
                      <a:cxn ang="0">
                        <a:pos x="7" y="538"/>
                      </a:cxn>
                      <a:cxn ang="0">
                        <a:pos x="260" y="538"/>
                      </a:cxn>
                      <a:cxn ang="0">
                        <a:pos x="267" y="531"/>
                      </a:cxn>
                      <a:cxn ang="0">
                        <a:pos x="267" y="119"/>
                      </a:cxn>
                      <a:cxn ang="0">
                        <a:pos x="267" y="112"/>
                      </a:cxn>
                      <a:cxn ang="0">
                        <a:pos x="267" y="7"/>
                      </a:cxn>
                      <a:cxn ang="0">
                        <a:pos x="260" y="0"/>
                      </a:cxn>
                      <a:cxn ang="0">
                        <a:pos x="32" y="82"/>
                      </a:cxn>
                      <a:cxn ang="0">
                        <a:pos x="32" y="57"/>
                      </a:cxn>
                      <a:cxn ang="0">
                        <a:pos x="39" y="50"/>
                      </a:cxn>
                      <a:cxn ang="0">
                        <a:pos x="228" y="50"/>
                      </a:cxn>
                      <a:cxn ang="0">
                        <a:pos x="235" y="57"/>
                      </a:cxn>
                      <a:cxn ang="0">
                        <a:pos x="235" y="82"/>
                      </a:cxn>
                      <a:cxn ang="0">
                        <a:pos x="228" y="89"/>
                      </a:cxn>
                      <a:cxn ang="0">
                        <a:pos x="39" y="89"/>
                      </a:cxn>
                      <a:cxn ang="0">
                        <a:pos x="32" y="82"/>
                      </a:cxn>
                      <a:cxn ang="0">
                        <a:pos x="213" y="254"/>
                      </a:cxn>
                      <a:cxn ang="0">
                        <a:pos x="195" y="236"/>
                      </a:cxn>
                      <a:cxn ang="0">
                        <a:pos x="213" y="218"/>
                      </a:cxn>
                      <a:cxn ang="0">
                        <a:pos x="232" y="236"/>
                      </a:cxn>
                      <a:cxn ang="0">
                        <a:pos x="213" y="254"/>
                      </a:cxn>
                      <a:cxn ang="0">
                        <a:pos x="213" y="194"/>
                      </a:cxn>
                      <a:cxn ang="0">
                        <a:pos x="189" y="170"/>
                      </a:cxn>
                      <a:cxn ang="0">
                        <a:pos x="213" y="146"/>
                      </a:cxn>
                      <a:cxn ang="0">
                        <a:pos x="238" y="170"/>
                      </a:cxn>
                      <a:cxn ang="0">
                        <a:pos x="213" y="194"/>
                      </a:cxn>
                    </a:cxnLst>
                    <a:rect l="0" t="0" r="r" b="b"/>
                    <a:pathLst>
                      <a:path w="267" h="538">
                        <a:moveTo>
                          <a:pt x="260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2"/>
                          <a:pt x="0" y="112"/>
                          <a:pt x="0" y="112"/>
                        </a:cubicBezTo>
                        <a:cubicBezTo>
                          <a:pt x="0" y="119"/>
                          <a:pt x="0" y="119"/>
                          <a:pt x="0" y="119"/>
                        </a:cubicBezTo>
                        <a:cubicBezTo>
                          <a:pt x="0" y="531"/>
                          <a:pt x="0" y="531"/>
                          <a:pt x="0" y="531"/>
                        </a:cubicBezTo>
                        <a:cubicBezTo>
                          <a:pt x="0" y="535"/>
                          <a:pt x="3" y="538"/>
                          <a:pt x="7" y="538"/>
                        </a:cubicBezTo>
                        <a:cubicBezTo>
                          <a:pt x="260" y="538"/>
                          <a:pt x="260" y="538"/>
                          <a:pt x="260" y="538"/>
                        </a:cubicBezTo>
                        <a:cubicBezTo>
                          <a:pt x="264" y="538"/>
                          <a:pt x="267" y="535"/>
                          <a:pt x="267" y="531"/>
                        </a:cubicBezTo>
                        <a:cubicBezTo>
                          <a:pt x="267" y="119"/>
                          <a:pt x="267" y="119"/>
                          <a:pt x="267" y="119"/>
                        </a:cubicBezTo>
                        <a:cubicBezTo>
                          <a:pt x="267" y="112"/>
                          <a:pt x="267" y="112"/>
                          <a:pt x="267" y="112"/>
                        </a:cubicBezTo>
                        <a:cubicBezTo>
                          <a:pt x="267" y="7"/>
                          <a:pt x="267" y="7"/>
                          <a:pt x="267" y="7"/>
                        </a:cubicBezTo>
                        <a:cubicBezTo>
                          <a:pt x="267" y="3"/>
                          <a:pt x="264" y="0"/>
                          <a:pt x="260" y="0"/>
                        </a:cubicBezTo>
                        <a:close/>
                        <a:moveTo>
                          <a:pt x="32" y="82"/>
                        </a:move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3"/>
                          <a:pt x="35" y="50"/>
                          <a:pt x="39" y="50"/>
                        </a:cubicBezTo>
                        <a:cubicBezTo>
                          <a:pt x="228" y="50"/>
                          <a:pt x="228" y="50"/>
                          <a:pt x="228" y="50"/>
                        </a:cubicBezTo>
                        <a:cubicBezTo>
                          <a:pt x="232" y="50"/>
                          <a:pt x="235" y="53"/>
                          <a:pt x="235" y="57"/>
                        </a:cubicBezTo>
                        <a:cubicBezTo>
                          <a:pt x="235" y="82"/>
                          <a:pt x="235" y="82"/>
                          <a:pt x="235" y="82"/>
                        </a:cubicBezTo>
                        <a:cubicBezTo>
                          <a:pt x="235" y="86"/>
                          <a:pt x="232" y="89"/>
                          <a:pt x="228" y="89"/>
                        </a:cubicBezTo>
                        <a:cubicBezTo>
                          <a:pt x="39" y="89"/>
                          <a:pt x="39" y="89"/>
                          <a:pt x="39" y="89"/>
                        </a:cubicBezTo>
                        <a:cubicBezTo>
                          <a:pt x="35" y="89"/>
                          <a:pt x="32" y="86"/>
                          <a:pt x="32" y="82"/>
                        </a:cubicBezTo>
                        <a:close/>
                        <a:moveTo>
                          <a:pt x="213" y="254"/>
                        </a:moveTo>
                        <a:cubicBezTo>
                          <a:pt x="203" y="254"/>
                          <a:pt x="195" y="246"/>
                          <a:pt x="195" y="236"/>
                        </a:cubicBezTo>
                        <a:cubicBezTo>
                          <a:pt x="195" y="226"/>
                          <a:pt x="203" y="218"/>
                          <a:pt x="213" y="218"/>
                        </a:cubicBezTo>
                        <a:cubicBezTo>
                          <a:pt x="223" y="218"/>
                          <a:pt x="232" y="226"/>
                          <a:pt x="232" y="236"/>
                        </a:cubicBezTo>
                        <a:cubicBezTo>
                          <a:pt x="232" y="246"/>
                          <a:pt x="223" y="254"/>
                          <a:pt x="213" y="254"/>
                        </a:cubicBezTo>
                        <a:close/>
                        <a:moveTo>
                          <a:pt x="213" y="194"/>
                        </a:moveTo>
                        <a:cubicBezTo>
                          <a:pt x="200" y="194"/>
                          <a:pt x="189" y="183"/>
                          <a:pt x="189" y="170"/>
                        </a:cubicBezTo>
                        <a:cubicBezTo>
                          <a:pt x="189" y="156"/>
                          <a:pt x="200" y="146"/>
                          <a:pt x="213" y="146"/>
                        </a:cubicBezTo>
                        <a:cubicBezTo>
                          <a:pt x="227" y="146"/>
                          <a:pt x="238" y="156"/>
                          <a:pt x="238" y="170"/>
                        </a:cubicBezTo>
                        <a:cubicBezTo>
                          <a:pt x="238" y="183"/>
                          <a:pt x="227" y="194"/>
                          <a:pt x="213" y="1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5" name="Freeform 88"/>
                  <p:cNvSpPr>
                    <a:spLocks noEditPoints="1"/>
                  </p:cNvSpPr>
                  <p:nvPr/>
                </p:nvSpPr>
                <p:spPr bwMode="black">
                  <a:xfrm>
                    <a:off x="863600" y="2393157"/>
                    <a:ext cx="622300" cy="527844"/>
                  </a:xfrm>
                  <a:custGeom>
                    <a:avLst/>
                    <a:gdLst/>
                    <a:ahLst/>
                    <a:cxnLst>
                      <a:cxn ang="0">
                        <a:pos x="494" y="0"/>
                      </a:cxn>
                      <a:cxn ang="0">
                        <a:pos x="17" y="0"/>
                      </a:cxn>
                      <a:cxn ang="0">
                        <a:pos x="0" y="16"/>
                      </a:cxn>
                      <a:cxn ang="0">
                        <a:pos x="0" y="361"/>
                      </a:cxn>
                      <a:cxn ang="0">
                        <a:pos x="17" y="377"/>
                      </a:cxn>
                      <a:cxn ang="0">
                        <a:pos x="174" y="377"/>
                      </a:cxn>
                      <a:cxn ang="0">
                        <a:pos x="174" y="402"/>
                      </a:cxn>
                      <a:cxn ang="0">
                        <a:pos x="139" y="435"/>
                      </a:cxn>
                      <a:cxn ang="0">
                        <a:pos x="380" y="435"/>
                      </a:cxn>
                      <a:cxn ang="0">
                        <a:pos x="346" y="402"/>
                      </a:cxn>
                      <a:cxn ang="0">
                        <a:pos x="346" y="377"/>
                      </a:cxn>
                      <a:cxn ang="0">
                        <a:pos x="494" y="377"/>
                      </a:cxn>
                      <a:cxn ang="0">
                        <a:pos x="510" y="361"/>
                      </a:cxn>
                      <a:cxn ang="0">
                        <a:pos x="510" y="16"/>
                      </a:cxn>
                      <a:cxn ang="0">
                        <a:pos x="494" y="0"/>
                      </a:cxn>
                      <a:cxn ang="0">
                        <a:pos x="481" y="335"/>
                      </a:cxn>
                      <a:cxn ang="0">
                        <a:pos x="467" y="349"/>
                      </a:cxn>
                      <a:cxn ang="0">
                        <a:pos x="44" y="349"/>
                      </a:cxn>
                      <a:cxn ang="0">
                        <a:pos x="30" y="335"/>
                      </a:cxn>
                      <a:cxn ang="0">
                        <a:pos x="30" y="42"/>
                      </a:cxn>
                      <a:cxn ang="0">
                        <a:pos x="44" y="28"/>
                      </a:cxn>
                      <a:cxn ang="0">
                        <a:pos x="467" y="28"/>
                      </a:cxn>
                      <a:cxn ang="0">
                        <a:pos x="481" y="42"/>
                      </a:cxn>
                      <a:cxn ang="0">
                        <a:pos x="481" y="335"/>
                      </a:cxn>
                    </a:cxnLst>
                    <a:rect l="0" t="0" r="r" b="b"/>
                    <a:pathLst>
                      <a:path w="510" h="435">
                        <a:moveTo>
                          <a:pt x="494" y="0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8" y="0"/>
                          <a:pt x="0" y="7"/>
                          <a:pt x="0" y="16"/>
                        </a:cubicBezTo>
                        <a:cubicBezTo>
                          <a:pt x="0" y="361"/>
                          <a:pt x="0" y="361"/>
                          <a:pt x="0" y="361"/>
                        </a:cubicBezTo>
                        <a:cubicBezTo>
                          <a:pt x="0" y="370"/>
                          <a:pt x="8" y="377"/>
                          <a:pt x="17" y="377"/>
                        </a:cubicBezTo>
                        <a:cubicBezTo>
                          <a:pt x="174" y="377"/>
                          <a:pt x="174" y="377"/>
                          <a:pt x="174" y="377"/>
                        </a:cubicBezTo>
                        <a:cubicBezTo>
                          <a:pt x="174" y="402"/>
                          <a:pt x="174" y="402"/>
                          <a:pt x="174" y="402"/>
                        </a:cubicBezTo>
                        <a:cubicBezTo>
                          <a:pt x="139" y="435"/>
                          <a:pt x="139" y="435"/>
                          <a:pt x="139" y="435"/>
                        </a:cubicBezTo>
                        <a:cubicBezTo>
                          <a:pt x="380" y="435"/>
                          <a:pt x="380" y="435"/>
                          <a:pt x="380" y="435"/>
                        </a:cubicBezTo>
                        <a:cubicBezTo>
                          <a:pt x="346" y="402"/>
                          <a:pt x="346" y="402"/>
                          <a:pt x="346" y="402"/>
                        </a:cubicBezTo>
                        <a:cubicBezTo>
                          <a:pt x="346" y="377"/>
                          <a:pt x="346" y="377"/>
                          <a:pt x="346" y="377"/>
                        </a:cubicBezTo>
                        <a:cubicBezTo>
                          <a:pt x="494" y="377"/>
                          <a:pt x="494" y="377"/>
                          <a:pt x="494" y="377"/>
                        </a:cubicBezTo>
                        <a:cubicBezTo>
                          <a:pt x="503" y="377"/>
                          <a:pt x="510" y="370"/>
                          <a:pt x="510" y="361"/>
                        </a:cubicBezTo>
                        <a:cubicBezTo>
                          <a:pt x="510" y="16"/>
                          <a:pt x="510" y="16"/>
                          <a:pt x="510" y="16"/>
                        </a:cubicBezTo>
                        <a:cubicBezTo>
                          <a:pt x="510" y="7"/>
                          <a:pt x="503" y="0"/>
                          <a:pt x="494" y="0"/>
                        </a:cubicBezTo>
                        <a:close/>
                        <a:moveTo>
                          <a:pt x="481" y="335"/>
                        </a:moveTo>
                        <a:cubicBezTo>
                          <a:pt x="481" y="343"/>
                          <a:pt x="475" y="349"/>
                          <a:pt x="467" y="349"/>
                        </a:cubicBezTo>
                        <a:cubicBezTo>
                          <a:pt x="44" y="349"/>
                          <a:pt x="44" y="349"/>
                          <a:pt x="44" y="349"/>
                        </a:cubicBezTo>
                        <a:cubicBezTo>
                          <a:pt x="36" y="349"/>
                          <a:pt x="30" y="343"/>
                          <a:pt x="30" y="335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30" y="34"/>
                          <a:pt x="36" y="28"/>
                          <a:pt x="44" y="28"/>
                        </a:cubicBezTo>
                        <a:cubicBezTo>
                          <a:pt x="467" y="28"/>
                          <a:pt x="467" y="28"/>
                          <a:pt x="467" y="28"/>
                        </a:cubicBezTo>
                        <a:cubicBezTo>
                          <a:pt x="475" y="28"/>
                          <a:pt x="481" y="34"/>
                          <a:pt x="481" y="42"/>
                        </a:cubicBezTo>
                        <a:lnTo>
                          <a:pt x="481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  <a14:imgEffect>
                            <a14:colorTemperature colorTemp="6625"/>
                          </a14:imgEffect>
                          <a14:imgEffect>
                            <a14:saturation sa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5997" y="6307865"/>
                  <a:ext cx="582994" cy="6845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0" name="Group 179"/>
            <p:cNvGrpSpPr/>
            <p:nvPr/>
          </p:nvGrpSpPr>
          <p:grpSpPr>
            <a:xfrm>
              <a:off x="6081833" y="6686355"/>
              <a:ext cx="1608071" cy="968377"/>
              <a:chOff x="6531216" y="7872067"/>
              <a:chExt cx="1929934" cy="1162203"/>
            </a:xfrm>
          </p:grpSpPr>
          <p:sp>
            <p:nvSpPr>
              <p:cNvPr id="29" name="Rectangle 28"/>
              <p:cNvSpPr/>
              <p:nvPr/>
            </p:nvSpPr>
            <p:spPr bwMode="black">
              <a:xfrm>
                <a:off x="6560385" y="7885725"/>
                <a:ext cx="1300555" cy="9582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38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9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531216" y="7872067"/>
                <a:ext cx="1929934" cy="1162203"/>
                <a:chOff x="6531216" y="7872067"/>
                <a:chExt cx="1929934" cy="1162203"/>
              </a:xfrm>
            </p:grpSpPr>
            <p:grpSp>
              <p:nvGrpSpPr>
                <p:cNvPr id="30" name="Group 29"/>
                <p:cNvGrpSpPr/>
                <p:nvPr/>
              </p:nvGrpSpPr>
              <p:grpSpPr bwMode="black">
                <a:xfrm>
                  <a:off x="6531216" y="7872067"/>
                  <a:ext cx="1929934" cy="1162203"/>
                  <a:chOff x="863600" y="2393157"/>
                  <a:chExt cx="876300" cy="527844"/>
                </a:xfrm>
                <a:solidFill>
                  <a:schemeClr val="tx2"/>
                </a:solidFill>
              </p:grpSpPr>
              <p:sp>
                <p:nvSpPr>
                  <p:cNvPr id="31" name="Freeform 30"/>
                  <p:cNvSpPr>
                    <a:spLocks noEditPoints="1"/>
                  </p:cNvSpPr>
                  <p:nvPr/>
                </p:nvSpPr>
                <p:spPr bwMode="black">
                  <a:xfrm>
                    <a:off x="1521931" y="2481334"/>
                    <a:ext cx="217969" cy="439667"/>
                  </a:xfrm>
                  <a:custGeom>
                    <a:avLst/>
                    <a:gdLst/>
                    <a:ahLst/>
                    <a:cxnLst>
                      <a:cxn ang="0">
                        <a:pos x="260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0" y="112"/>
                      </a:cxn>
                      <a:cxn ang="0">
                        <a:pos x="0" y="119"/>
                      </a:cxn>
                      <a:cxn ang="0">
                        <a:pos x="0" y="531"/>
                      </a:cxn>
                      <a:cxn ang="0">
                        <a:pos x="7" y="538"/>
                      </a:cxn>
                      <a:cxn ang="0">
                        <a:pos x="260" y="538"/>
                      </a:cxn>
                      <a:cxn ang="0">
                        <a:pos x="267" y="531"/>
                      </a:cxn>
                      <a:cxn ang="0">
                        <a:pos x="267" y="119"/>
                      </a:cxn>
                      <a:cxn ang="0">
                        <a:pos x="267" y="112"/>
                      </a:cxn>
                      <a:cxn ang="0">
                        <a:pos x="267" y="7"/>
                      </a:cxn>
                      <a:cxn ang="0">
                        <a:pos x="260" y="0"/>
                      </a:cxn>
                      <a:cxn ang="0">
                        <a:pos x="32" y="82"/>
                      </a:cxn>
                      <a:cxn ang="0">
                        <a:pos x="32" y="57"/>
                      </a:cxn>
                      <a:cxn ang="0">
                        <a:pos x="39" y="50"/>
                      </a:cxn>
                      <a:cxn ang="0">
                        <a:pos x="228" y="50"/>
                      </a:cxn>
                      <a:cxn ang="0">
                        <a:pos x="235" y="57"/>
                      </a:cxn>
                      <a:cxn ang="0">
                        <a:pos x="235" y="82"/>
                      </a:cxn>
                      <a:cxn ang="0">
                        <a:pos x="228" y="89"/>
                      </a:cxn>
                      <a:cxn ang="0">
                        <a:pos x="39" y="89"/>
                      </a:cxn>
                      <a:cxn ang="0">
                        <a:pos x="32" y="82"/>
                      </a:cxn>
                      <a:cxn ang="0">
                        <a:pos x="213" y="254"/>
                      </a:cxn>
                      <a:cxn ang="0">
                        <a:pos x="195" y="236"/>
                      </a:cxn>
                      <a:cxn ang="0">
                        <a:pos x="213" y="218"/>
                      </a:cxn>
                      <a:cxn ang="0">
                        <a:pos x="232" y="236"/>
                      </a:cxn>
                      <a:cxn ang="0">
                        <a:pos x="213" y="254"/>
                      </a:cxn>
                      <a:cxn ang="0">
                        <a:pos x="213" y="194"/>
                      </a:cxn>
                      <a:cxn ang="0">
                        <a:pos x="189" y="170"/>
                      </a:cxn>
                      <a:cxn ang="0">
                        <a:pos x="213" y="146"/>
                      </a:cxn>
                      <a:cxn ang="0">
                        <a:pos x="238" y="170"/>
                      </a:cxn>
                      <a:cxn ang="0">
                        <a:pos x="213" y="194"/>
                      </a:cxn>
                    </a:cxnLst>
                    <a:rect l="0" t="0" r="r" b="b"/>
                    <a:pathLst>
                      <a:path w="267" h="538">
                        <a:moveTo>
                          <a:pt x="260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2"/>
                          <a:pt x="0" y="112"/>
                          <a:pt x="0" y="112"/>
                        </a:cubicBezTo>
                        <a:cubicBezTo>
                          <a:pt x="0" y="119"/>
                          <a:pt x="0" y="119"/>
                          <a:pt x="0" y="119"/>
                        </a:cubicBezTo>
                        <a:cubicBezTo>
                          <a:pt x="0" y="531"/>
                          <a:pt x="0" y="531"/>
                          <a:pt x="0" y="531"/>
                        </a:cubicBezTo>
                        <a:cubicBezTo>
                          <a:pt x="0" y="535"/>
                          <a:pt x="3" y="538"/>
                          <a:pt x="7" y="538"/>
                        </a:cubicBezTo>
                        <a:cubicBezTo>
                          <a:pt x="260" y="538"/>
                          <a:pt x="260" y="538"/>
                          <a:pt x="260" y="538"/>
                        </a:cubicBezTo>
                        <a:cubicBezTo>
                          <a:pt x="264" y="538"/>
                          <a:pt x="267" y="535"/>
                          <a:pt x="267" y="531"/>
                        </a:cubicBezTo>
                        <a:cubicBezTo>
                          <a:pt x="267" y="119"/>
                          <a:pt x="267" y="119"/>
                          <a:pt x="267" y="119"/>
                        </a:cubicBezTo>
                        <a:cubicBezTo>
                          <a:pt x="267" y="112"/>
                          <a:pt x="267" y="112"/>
                          <a:pt x="267" y="112"/>
                        </a:cubicBezTo>
                        <a:cubicBezTo>
                          <a:pt x="267" y="7"/>
                          <a:pt x="267" y="7"/>
                          <a:pt x="267" y="7"/>
                        </a:cubicBezTo>
                        <a:cubicBezTo>
                          <a:pt x="267" y="3"/>
                          <a:pt x="264" y="0"/>
                          <a:pt x="260" y="0"/>
                        </a:cubicBezTo>
                        <a:close/>
                        <a:moveTo>
                          <a:pt x="32" y="82"/>
                        </a:move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3"/>
                          <a:pt x="35" y="50"/>
                          <a:pt x="39" y="50"/>
                        </a:cubicBezTo>
                        <a:cubicBezTo>
                          <a:pt x="228" y="50"/>
                          <a:pt x="228" y="50"/>
                          <a:pt x="228" y="50"/>
                        </a:cubicBezTo>
                        <a:cubicBezTo>
                          <a:pt x="232" y="50"/>
                          <a:pt x="235" y="53"/>
                          <a:pt x="235" y="57"/>
                        </a:cubicBezTo>
                        <a:cubicBezTo>
                          <a:pt x="235" y="82"/>
                          <a:pt x="235" y="82"/>
                          <a:pt x="235" y="82"/>
                        </a:cubicBezTo>
                        <a:cubicBezTo>
                          <a:pt x="235" y="86"/>
                          <a:pt x="232" y="89"/>
                          <a:pt x="228" y="89"/>
                        </a:cubicBezTo>
                        <a:cubicBezTo>
                          <a:pt x="39" y="89"/>
                          <a:pt x="39" y="89"/>
                          <a:pt x="39" y="89"/>
                        </a:cubicBezTo>
                        <a:cubicBezTo>
                          <a:pt x="35" y="89"/>
                          <a:pt x="32" y="86"/>
                          <a:pt x="32" y="82"/>
                        </a:cubicBezTo>
                        <a:close/>
                        <a:moveTo>
                          <a:pt x="213" y="254"/>
                        </a:moveTo>
                        <a:cubicBezTo>
                          <a:pt x="203" y="254"/>
                          <a:pt x="195" y="246"/>
                          <a:pt x="195" y="236"/>
                        </a:cubicBezTo>
                        <a:cubicBezTo>
                          <a:pt x="195" y="226"/>
                          <a:pt x="203" y="218"/>
                          <a:pt x="213" y="218"/>
                        </a:cubicBezTo>
                        <a:cubicBezTo>
                          <a:pt x="223" y="218"/>
                          <a:pt x="232" y="226"/>
                          <a:pt x="232" y="236"/>
                        </a:cubicBezTo>
                        <a:cubicBezTo>
                          <a:pt x="232" y="246"/>
                          <a:pt x="223" y="254"/>
                          <a:pt x="213" y="254"/>
                        </a:cubicBezTo>
                        <a:close/>
                        <a:moveTo>
                          <a:pt x="213" y="194"/>
                        </a:moveTo>
                        <a:cubicBezTo>
                          <a:pt x="200" y="194"/>
                          <a:pt x="189" y="183"/>
                          <a:pt x="189" y="170"/>
                        </a:cubicBezTo>
                        <a:cubicBezTo>
                          <a:pt x="189" y="156"/>
                          <a:pt x="200" y="146"/>
                          <a:pt x="213" y="146"/>
                        </a:cubicBezTo>
                        <a:cubicBezTo>
                          <a:pt x="227" y="146"/>
                          <a:pt x="238" y="156"/>
                          <a:pt x="238" y="170"/>
                        </a:cubicBezTo>
                        <a:cubicBezTo>
                          <a:pt x="238" y="183"/>
                          <a:pt x="227" y="194"/>
                          <a:pt x="213" y="1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2" name="Freeform 88"/>
                  <p:cNvSpPr>
                    <a:spLocks noEditPoints="1"/>
                  </p:cNvSpPr>
                  <p:nvPr/>
                </p:nvSpPr>
                <p:spPr bwMode="black">
                  <a:xfrm>
                    <a:off x="863600" y="2393157"/>
                    <a:ext cx="622300" cy="527844"/>
                  </a:xfrm>
                  <a:custGeom>
                    <a:avLst/>
                    <a:gdLst/>
                    <a:ahLst/>
                    <a:cxnLst>
                      <a:cxn ang="0">
                        <a:pos x="494" y="0"/>
                      </a:cxn>
                      <a:cxn ang="0">
                        <a:pos x="17" y="0"/>
                      </a:cxn>
                      <a:cxn ang="0">
                        <a:pos x="0" y="16"/>
                      </a:cxn>
                      <a:cxn ang="0">
                        <a:pos x="0" y="361"/>
                      </a:cxn>
                      <a:cxn ang="0">
                        <a:pos x="17" y="377"/>
                      </a:cxn>
                      <a:cxn ang="0">
                        <a:pos x="174" y="377"/>
                      </a:cxn>
                      <a:cxn ang="0">
                        <a:pos x="174" y="402"/>
                      </a:cxn>
                      <a:cxn ang="0">
                        <a:pos x="139" y="435"/>
                      </a:cxn>
                      <a:cxn ang="0">
                        <a:pos x="380" y="435"/>
                      </a:cxn>
                      <a:cxn ang="0">
                        <a:pos x="346" y="402"/>
                      </a:cxn>
                      <a:cxn ang="0">
                        <a:pos x="346" y="377"/>
                      </a:cxn>
                      <a:cxn ang="0">
                        <a:pos x="494" y="377"/>
                      </a:cxn>
                      <a:cxn ang="0">
                        <a:pos x="510" y="361"/>
                      </a:cxn>
                      <a:cxn ang="0">
                        <a:pos x="510" y="16"/>
                      </a:cxn>
                      <a:cxn ang="0">
                        <a:pos x="494" y="0"/>
                      </a:cxn>
                      <a:cxn ang="0">
                        <a:pos x="481" y="335"/>
                      </a:cxn>
                      <a:cxn ang="0">
                        <a:pos x="467" y="349"/>
                      </a:cxn>
                      <a:cxn ang="0">
                        <a:pos x="44" y="349"/>
                      </a:cxn>
                      <a:cxn ang="0">
                        <a:pos x="30" y="335"/>
                      </a:cxn>
                      <a:cxn ang="0">
                        <a:pos x="30" y="42"/>
                      </a:cxn>
                      <a:cxn ang="0">
                        <a:pos x="44" y="28"/>
                      </a:cxn>
                      <a:cxn ang="0">
                        <a:pos x="467" y="28"/>
                      </a:cxn>
                      <a:cxn ang="0">
                        <a:pos x="481" y="42"/>
                      </a:cxn>
                      <a:cxn ang="0">
                        <a:pos x="481" y="335"/>
                      </a:cxn>
                    </a:cxnLst>
                    <a:rect l="0" t="0" r="r" b="b"/>
                    <a:pathLst>
                      <a:path w="510" h="435">
                        <a:moveTo>
                          <a:pt x="494" y="0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8" y="0"/>
                          <a:pt x="0" y="7"/>
                          <a:pt x="0" y="16"/>
                        </a:cubicBezTo>
                        <a:cubicBezTo>
                          <a:pt x="0" y="361"/>
                          <a:pt x="0" y="361"/>
                          <a:pt x="0" y="361"/>
                        </a:cubicBezTo>
                        <a:cubicBezTo>
                          <a:pt x="0" y="370"/>
                          <a:pt x="8" y="377"/>
                          <a:pt x="17" y="377"/>
                        </a:cubicBezTo>
                        <a:cubicBezTo>
                          <a:pt x="174" y="377"/>
                          <a:pt x="174" y="377"/>
                          <a:pt x="174" y="377"/>
                        </a:cubicBezTo>
                        <a:cubicBezTo>
                          <a:pt x="174" y="402"/>
                          <a:pt x="174" y="402"/>
                          <a:pt x="174" y="402"/>
                        </a:cubicBezTo>
                        <a:cubicBezTo>
                          <a:pt x="139" y="435"/>
                          <a:pt x="139" y="435"/>
                          <a:pt x="139" y="435"/>
                        </a:cubicBezTo>
                        <a:cubicBezTo>
                          <a:pt x="380" y="435"/>
                          <a:pt x="380" y="435"/>
                          <a:pt x="380" y="435"/>
                        </a:cubicBezTo>
                        <a:cubicBezTo>
                          <a:pt x="346" y="402"/>
                          <a:pt x="346" y="402"/>
                          <a:pt x="346" y="402"/>
                        </a:cubicBezTo>
                        <a:cubicBezTo>
                          <a:pt x="346" y="377"/>
                          <a:pt x="346" y="377"/>
                          <a:pt x="346" y="377"/>
                        </a:cubicBezTo>
                        <a:cubicBezTo>
                          <a:pt x="494" y="377"/>
                          <a:pt x="494" y="377"/>
                          <a:pt x="494" y="377"/>
                        </a:cubicBezTo>
                        <a:cubicBezTo>
                          <a:pt x="503" y="377"/>
                          <a:pt x="510" y="370"/>
                          <a:pt x="510" y="361"/>
                        </a:cubicBezTo>
                        <a:cubicBezTo>
                          <a:pt x="510" y="16"/>
                          <a:pt x="510" y="16"/>
                          <a:pt x="510" y="16"/>
                        </a:cubicBezTo>
                        <a:cubicBezTo>
                          <a:pt x="510" y="7"/>
                          <a:pt x="503" y="0"/>
                          <a:pt x="494" y="0"/>
                        </a:cubicBezTo>
                        <a:close/>
                        <a:moveTo>
                          <a:pt x="481" y="335"/>
                        </a:moveTo>
                        <a:cubicBezTo>
                          <a:pt x="481" y="343"/>
                          <a:pt x="475" y="349"/>
                          <a:pt x="467" y="349"/>
                        </a:cubicBezTo>
                        <a:cubicBezTo>
                          <a:pt x="44" y="349"/>
                          <a:pt x="44" y="349"/>
                          <a:pt x="44" y="349"/>
                        </a:cubicBezTo>
                        <a:cubicBezTo>
                          <a:pt x="36" y="349"/>
                          <a:pt x="30" y="343"/>
                          <a:pt x="30" y="335"/>
                        </a:cubicBezTo>
                        <a:cubicBezTo>
                          <a:pt x="30" y="42"/>
                          <a:pt x="30" y="42"/>
                          <a:pt x="30" y="42"/>
                        </a:cubicBezTo>
                        <a:cubicBezTo>
                          <a:pt x="30" y="34"/>
                          <a:pt x="36" y="28"/>
                          <a:pt x="44" y="28"/>
                        </a:cubicBezTo>
                        <a:cubicBezTo>
                          <a:pt x="467" y="28"/>
                          <a:pt x="467" y="28"/>
                          <a:pt x="467" y="28"/>
                        </a:cubicBezTo>
                        <a:cubicBezTo>
                          <a:pt x="475" y="28"/>
                          <a:pt x="481" y="34"/>
                          <a:pt x="481" y="42"/>
                        </a:cubicBezTo>
                        <a:lnTo>
                          <a:pt x="481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xtLst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36" tIns="45718" rIns="91436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17040"/>
                    <a:endParaRPr lang="en-US" sz="1600" spc="-102" dirty="0">
                      <a:solidFill>
                        <a:schemeClr val="bg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5413"/>
                <a:stretch/>
              </p:blipFill>
              <p:spPr>
                <a:xfrm>
                  <a:off x="6823350" y="8066214"/>
                  <a:ext cx="786263" cy="626525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Rectangle 3"/>
            <p:cNvSpPr/>
            <p:nvPr/>
          </p:nvSpPr>
          <p:spPr>
            <a:xfrm>
              <a:off x="7695086" y="4362907"/>
              <a:ext cx="1459886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GIT : FTP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5086" y="5605284"/>
              <a:ext cx="1459886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GIT : FTP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5086" y="6829988"/>
              <a:ext cx="1459886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GIT : FTP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73460" y="6829988"/>
              <a:ext cx="3696806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Web Deploy : TFS Deploy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79262" y="4763017"/>
              <a:ext cx="4557659" cy="701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onsolas" pitchFamily="49" charset="0"/>
                </a:rPr>
                <a:t>1010111001010101010001010100011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79263" y="6003963"/>
              <a:ext cx="4557659" cy="701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onsolas" pitchFamily="49" charset="0"/>
                </a:rPr>
                <a:t>1010111001010101010001010100011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79262" y="7249232"/>
              <a:ext cx="4601201" cy="701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9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onsolas" pitchFamily="49" charset="0"/>
                </a:rPr>
                <a:t>1010111001010101010001010100011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3232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Development </a:t>
            </a:r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Environments 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Object 6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7129415"/>
              </p:ext>
            </p:extLst>
          </p:nvPr>
        </p:nvGraphicFramePr>
        <p:xfrm>
          <a:off x="0" y="10"/>
          <a:ext cx="11909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10"/>
                        <a:ext cx="119094" cy="15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/>
        </p:nvGrpSpPr>
        <p:grpSpPr>
          <a:xfrm>
            <a:off x="1369228" y="3064030"/>
            <a:ext cx="978892" cy="2663263"/>
            <a:chOff x="1901190" y="3130296"/>
            <a:chExt cx="1304849" cy="2286000"/>
          </a:xfrm>
        </p:grpSpPr>
        <p:sp>
          <p:nvSpPr>
            <p:cNvPr id="145" name="Rectangle 144"/>
            <p:cNvSpPr/>
            <p:nvPr>
              <p:custDataLst>
                <p:tags r:id="rId9"/>
              </p:custDataLst>
            </p:nvPr>
          </p:nvSpPr>
          <p:spPr bwMode="auto">
            <a:xfrm>
              <a:off x="1901190" y="3130296"/>
              <a:ext cx="1304849" cy="22860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Develop </a:t>
              </a:r>
              <a:b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</a:b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and Test </a:t>
              </a:r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735" y="4008252"/>
              <a:ext cx="883478" cy="530087"/>
            </a:xfrm>
            <a:prstGeom prst="rect">
              <a:avLst/>
            </a:prstGeom>
          </p:spPr>
        </p:pic>
      </p:grpSp>
      <p:grpSp>
        <p:nvGrpSpPr>
          <p:cNvPr id="147" name="Group 146"/>
          <p:cNvGrpSpPr/>
          <p:nvPr/>
        </p:nvGrpSpPr>
        <p:grpSpPr>
          <a:xfrm>
            <a:off x="287113" y="3064031"/>
            <a:ext cx="1014935" cy="2675908"/>
            <a:chOff x="462343" y="3119443"/>
            <a:chExt cx="1352894" cy="2296854"/>
          </a:xfrm>
        </p:grpSpPr>
        <p:sp>
          <p:nvSpPr>
            <p:cNvPr id="148" name="Rectangle 147"/>
            <p:cNvSpPr/>
            <p:nvPr>
              <p:custDataLst>
                <p:tags r:id="rId8"/>
              </p:custDataLst>
            </p:nvPr>
          </p:nvSpPr>
          <p:spPr bwMode="auto">
            <a:xfrm>
              <a:off x="462343" y="3119443"/>
              <a:ext cx="1352894" cy="229685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Migrating existing </a:t>
              </a:r>
              <a:r>
                <a:rPr lang="en-US" sz="11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apps</a:t>
              </a:r>
              <a:endPara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endParaRPr>
            </a:p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endPara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endParaRPr>
            </a:p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endPara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endParaRPr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524" y="4067151"/>
              <a:ext cx="602577" cy="471188"/>
            </a:xfrm>
            <a:prstGeom prst="rect">
              <a:avLst/>
            </a:prstGeom>
          </p:spPr>
        </p:pic>
      </p:grpSp>
      <p:sp>
        <p:nvSpPr>
          <p:cNvPr id="150" name="Rectangle 149"/>
          <p:cNvSpPr/>
          <p:nvPr>
            <p:custDataLst>
              <p:tags r:id="rId3"/>
            </p:custDataLst>
          </p:nvPr>
        </p:nvSpPr>
        <p:spPr bwMode="auto">
          <a:xfrm>
            <a:off x="287113" y="5720427"/>
            <a:ext cx="8532123" cy="350826"/>
          </a:xfrm>
          <a:prstGeom prst="rect">
            <a:avLst/>
          </a:prstGeom>
          <a:solidFill>
            <a:schemeClr val="accent5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73130" rIns="0" bIns="54847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247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1600" cap="all" spc="2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KEY </a:t>
            </a:r>
            <a:r>
              <a:rPr lang="en-US" sz="1600" cap="all" spc="2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SCENARIOS</a:t>
            </a:r>
            <a:endParaRPr lang="en-US" sz="1600" cap="all" spc="2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Segoe UI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631021" y="3064030"/>
            <a:ext cx="2023637" cy="2699727"/>
            <a:chOff x="6203706" y="3098998"/>
            <a:chExt cx="2697480" cy="2317298"/>
          </a:xfrm>
        </p:grpSpPr>
        <p:sp>
          <p:nvSpPr>
            <p:cNvPr id="152" name="Rectangle 151"/>
            <p:cNvSpPr/>
            <p:nvPr>
              <p:custDataLst>
                <p:tags r:id="rId7"/>
              </p:custDataLst>
            </p:nvPr>
          </p:nvSpPr>
          <p:spPr bwMode="auto">
            <a:xfrm>
              <a:off x="6203706" y="3098998"/>
              <a:ext cx="2697480" cy="231729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New cloud designed applications</a:t>
              </a:r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106" y="3950931"/>
              <a:ext cx="868680" cy="603839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417010" y="3064030"/>
            <a:ext cx="978892" cy="2663263"/>
            <a:chOff x="3291992" y="3130296"/>
            <a:chExt cx="1304849" cy="2286000"/>
          </a:xfrm>
        </p:grpSpPr>
        <p:sp>
          <p:nvSpPr>
            <p:cNvPr id="155" name="Rectangle 154"/>
            <p:cNvSpPr/>
            <p:nvPr>
              <p:custDataLst>
                <p:tags r:id="rId6"/>
              </p:custDataLst>
            </p:nvPr>
          </p:nvSpPr>
          <p:spPr bwMode="auto">
            <a:xfrm>
              <a:off x="3291992" y="3130296"/>
              <a:ext cx="1304849" cy="22860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VM Backup to the cloud </a:t>
              </a:r>
              <a:r>
                <a:rPr lang="en-US" sz="11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for Disaster </a:t>
              </a: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Recovery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839" y="4059028"/>
              <a:ext cx="1041155" cy="428534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3488655" y="3064030"/>
            <a:ext cx="978892" cy="2663263"/>
            <a:chOff x="4682795" y="3130296"/>
            <a:chExt cx="1304849" cy="2286000"/>
          </a:xfrm>
        </p:grpSpPr>
        <p:sp>
          <p:nvSpPr>
            <p:cNvPr id="158" name="Rectangle 157"/>
            <p:cNvSpPr/>
            <p:nvPr>
              <p:custDataLst>
                <p:tags r:id="rId5"/>
              </p:custDataLst>
            </p:nvPr>
          </p:nvSpPr>
          <p:spPr bwMode="auto">
            <a:xfrm>
              <a:off x="4682795" y="3130296"/>
              <a:ext cx="1304849" cy="22860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Hybrid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797" y="3874686"/>
              <a:ext cx="962845" cy="756329"/>
            </a:xfrm>
            <a:prstGeom prst="rect">
              <a:avLst/>
            </a:prstGeom>
          </p:spPr>
        </p:pic>
      </p:grpSp>
      <p:grpSp>
        <p:nvGrpSpPr>
          <p:cNvPr id="160" name="Group 159"/>
          <p:cNvGrpSpPr/>
          <p:nvPr/>
        </p:nvGrpSpPr>
        <p:grpSpPr>
          <a:xfrm>
            <a:off x="6795646" y="3064030"/>
            <a:ext cx="2023637" cy="2699728"/>
            <a:chOff x="8983482" y="3098997"/>
            <a:chExt cx="2697480" cy="2317300"/>
          </a:xfrm>
        </p:grpSpPr>
        <p:sp>
          <p:nvSpPr>
            <p:cNvPr id="161" name="Rectangle 160"/>
            <p:cNvSpPr/>
            <p:nvPr>
              <p:custDataLst>
                <p:tags r:id="rId4"/>
              </p:custDataLst>
            </p:nvPr>
          </p:nvSpPr>
          <p:spPr bwMode="auto">
            <a:xfrm>
              <a:off x="8983482" y="3098997"/>
              <a:ext cx="2697480" cy="23173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6094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8247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C2C2C2">
                    <a:lumMod val="75000"/>
                  </a:srgbClr>
                </a:buClr>
                <a:buSzPct val="100000"/>
              </a:pPr>
              <a:r>
                <a:rPr lang="en-US" sz="11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  <a:cs typeface="Segoe UI" pitchFamily="34" charset="0"/>
                </a:rPr>
                <a:t>Hybrid 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0800" y="3874686"/>
              <a:ext cx="962845" cy="756329"/>
            </a:xfrm>
            <a:prstGeom prst="rect">
              <a:avLst/>
            </a:prstGeom>
          </p:spPr>
        </p:pic>
      </p:grpSp>
      <p:sp>
        <p:nvSpPr>
          <p:cNvPr id="167" name="Rectangle 166"/>
          <p:cNvSpPr/>
          <p:nvPr/>
        </p:nvSpPr>
        <p:spPr bwMode="auto">
          <a:xfrm>
            <a:off x="287113" y="1628800"/>
            <a:ext cx="4177380" cy="1316736"/>
          </a:xfrm>
          <a:prstGeom prst="rect">
            <a:avLst/>
          </a:prstGeom>
          <a:solidFill>
            <a:schemeClr val="accent1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13" tIns="868418" rIns="91413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8247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FFFF99"/>
              </a:buClr>
              <a:buSzPct val="120000"/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Windows Azure Virtual Machine</a:t>
            </a:r>
          </a:p>
        </p:txBody>
      </p:sp>
      <p:sp>
        <p:nvSpPr>
          <p:cNvPr id="264" name="Rectangle 263"/>
          <p:cNvSpPr/>
          <p:nvPr/>
        </p:nvSpPr>
        <p:spPr bwMode="auto">
          <a:xfrm>
            <a:off x="4631021" y="1636265"/>
            <a:ext cx="4184054" cy="1316736"/>
          </a:xfrm>
          <a:prstGeom prst="rect">
            <a:avLst/>
          </a:prstGeom>
          <a:solidFill>
            <a:schemeClr val="accent1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13" tIns="868418" rIns="91413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8247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FFFF99"/>
              </a:buClr>
              <a:buSzPct val="120000"/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Windows Azure Cloud Services </a:t>
            </a:r>
            <a:endParaRPr lang="fi-FI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Segoe UI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495563" y="5339025"/>
            <a:ext cx="978892" cy="397006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defTabSz="1218619">
              <a:lnSpc>
                <a:spcPct val="90000"/>
              </a:lnSpc>
            </a:pPr>
            <a:r>
              <a: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High</a:t>
            </a:r>
          </a:p>
          <a:p>
            <a:pPr defTabSz="1218619">
              <a:lnSpc>
                <a:spcPct val="90000"/>
              </a:lnSpc>
            </a:pPr>
            <a:r>
              <a: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Availability 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3488655" y="4914292"/>
            <a:ext cx="978892" cy="397006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defTabSz="1218619">
              <a:lnSpc>
                <a:spcPct val="90000"/>
              </a:lnSpc>
            </a:pPr>
            <a:r>
              <a: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Extended</a:t>
            </a:r>
          </a:p>
          <a:p>
            <a:pPr defTabSz="1218619">
              <a:lnSpc>
                <a:spcPct val="90000"/>
              </a:lnSpc>
            </a:pPr>
            <a:r>
              <a: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Enterprise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6795645" y="5062026"/>
            <a:ext cx="2023638" cy="261584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defTabSz="1218619"/>
            <a:r>
              <a:rPr lang="en-US" sz="1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Cloud Bursting  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6792655" y="5315204"/>
            <a:ext cx="2026630" cy="424705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defTabSz="1218619">
              <a:lnSpc>
                <a:spcPct val="90000"/>
              </a:lnSpc>
            </a:pPr>
            <a:r>
              <a:rPr lang="en-US" sz="1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Connect new cloud </a:t>
            </a:r>
            <a:r>
              <a:rPr 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apps to on-premises </a:t>
            </a:r>
            <a:r>
              <a:rPr lang="en-US" sz="1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Segoe UI" pitchFamily="34" charset="0"/>
              </a:rPr>
              <a:t>assets</a:t>
            </a:r>
          </a:p>
        </p:txBody>
      </p:sp>
      <p:sp>
        <p:nvSpPr>
          <p:cNvPr id="280" name="Freeform 207"/>
          <p:cNvSpPr>
            <a:spLocks noEditPoints="1"/>
          </p:cNvSpPr>
          <p:nvPr/>
        </p:nvSpPr>
        <p:spPr bwMode="black">
          <a:xfrm>
            <a:off x="1970326" y="1941120"/>
            <a:ext cx="713007" cy="556772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1"/>
            </a:solidFill>
            <a:prstDash val="sysDash"/>
            <a:round/>
            <a:headEnd/>
            <a:tailEnd/>
          </a:ln>
          <a:extLst/>
        </p:spPr>
        <p:txBody>
          <a:bodyPr vert="horz" wrap="square" lIns="76170" tIns="38084" rIns="76170" bIns="38084" numCol="1" anchor="t" anchorCtr="0" compatLnSpc="1">
            <a:prstTxWarp prst="textNoShape">
              <a:avLst/>
            </a:prstTxWarp>
          </a:bodyPr>
          <a:lstStyle/>
          <a:p>
            <a:pPr defTabSz="913591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1" name="Freeform 7"/>
          <p:cNvSpPr>
            <a:spLocks/>
          </p:cNvSpPr>
          <p:nvPr/>
        </p:nvSpPr>
        <p:spPr bwMode="auto">
          <a:xfrm>
            <a:off x="5968680" y="1915122"/>
            <a:ext cx="504439" cy="346046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6170" tIns="38084" rIns="76170" bIns="38084" numCol="1" anchor="t" anchorCtr="0" compatLnSpc="1">
            <a:prstTxWarp prst="textNoShape">
              <a:avLst/>
            </a:prstTxWarp>
          </a:bodyPr>
          <a:lstStyle/>
          <a:p>
            <a:pPr defTabSz="913591"/>
            <a:endParaRPr 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Freeform 6"/>
          <p:cNvSpPr>
            <a:spLocks/>
          </p:cNvSpPr>
          <p:nvPr/>
        </p:nvSpPr>
        <p:spPr bwMode="auto">
          <a:xfrm>
            <a:off x="6166072" y="1741043"/>
            <a:ext cx="431728" cy="373100"/>
          </a:xfrm>
          <a:custGeom>
            <a:avLst/>
            <a:gdLst>
              <a:gd name="T0" fmla="*/ 138 w 189"/>
              <a:gd name="T1" fmla="*/ 0 h 101"/>
              <a:gd name="T2" fmla="*/ 94 w 189"/>
              <a:gd name="T3" fmla="*/ 26 h 101"/>
              <a:gd name="T4" fmla="*/ 75 w 189"/>
              <a:gd name="T5" fmla="*/ 21 h 101"/>
              <a:gd name="T6" fmla="*/ 40 w 189"/>
              <a:gd name="T7" fmla="*/ 42 h 101"/>
              <a:gd name="T8" fmla="*/ 29 w 189"/>
              <a:gd name="T9" fmla="*/ 40 h 101"/>
              <a:gd name="T10" fmla="*/ 0 w 189"/>
              <a:gd name="T11" fmla="*/ 64 h 101"/>
              <a:gd name="T12" fmla="*/ 11 w 189"/>
              <a:gd name="T13" fmla="*/ 62 h 101"/>
              <a:gd name="T14" fmla="*/ 30 w 189"/>
              <a:gd name="T15" fmla="*/ 66 h 101"/>
              <a:gd name="T16" fmla="*/ 82 w 189"/>
              <a:gd name="T17" fmla="*/ 39 h 101"/>
              <a:gd name="T18" fmla="*/ 145 w 189"/>
              <a:gd name="T19" fmla="*/ 101 h 101"/>
              <a:gd name="T20" fmla="*/ 189 w 189"/>
              <a:gd name="T21" fmla="*/ 51 h 101"/>
              <a:gd name="T22" fmla="*/ 138 w 189"/>
              <a:gd name="T2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" h="101">
                <a:moveTo>
                  <a:pt x="138" y="0"/>
                </a:moveTo>
                <a:cubicBezTo>
                  <a:pt x="119" y="0"/>
                  <a:pt x="103" y="10"/>
                  <a:pt x="94" y="26"/>
                </a:cubicBezTo>
                <a:cubicBezTo>
                  <a:pt x="89" y="23"/>
                  <a:pt x="82" y="21"/>
                  <a:pt x="75" y="21"/>
                </a:cubicBezTo>
                <a:cubicBezTo>
                  <a:pt x="60" y="21"/>
                  <a:pt x="46" y="30"/>
                  <a:pt x="40" y="42"/>
                </a:cubicBezTo>
                <a:cubicBezTo>
                  <a:pt x="36" y="41"/>
                  <a:pt x="33" y="40"/>
                  <a:pt x="29" y="40"/>
                </a:cubicBezTo>
                <a:cubicBezTo>
                  <a:pt x="15" y="40"/>
                  <a:pt x="3" y="50"/>
                  <a:pt x="0" y="64"/>
                </a:cubicBezTo>
                <a:cubicBezTo>
                  <a:pt x="3" y="63"/>
                  <a:pt x="7" y="62"/>
                  <a:pt x="11" y="62"/>
                </a:cubicBezTo>
                <a:cubicBezTo>
                  <a:pt x="17" y="62"/>
                  <a:pt x="24" y="64"/>
                  <a:pt x="30" y="66"/>
                </a:cubicBezTo>
                <a:cubicBezTo>
                  <a:pt x="42" y="49"/>
                  <a:pt x="61" y="39"/>
                  <a:pt x="82" y="39"/>
                </a:cubicBezTo>
                <a:cubicBezTo>
                  <a:pt x="117" y="39"/>
                  <a:pt x="145" y="67"/>
                  <a:pt x="145" y="101"/>
                </a:cubicBezTo>
                <a:cubicBezTo>
                  <a:pt x="170" y="98"/>
                  <a:pt x="189" y="77"/>
                  <a:pt x="189" y="51"/>
                </a:cubicBezTo>
                <a:cubicBezTo>
                  <a:pt x="189" y="22"/>
                  <a:pt x="167" y="0"/>
                  <a:pt x="1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6170" tIns="38084" rIns="76170" bIns="38084" numCol="1" anchor="t" anchorCtr="0" compatLnSpc="1">
            <a:prstTxWarp prst="textNoShape">
              <a:avLst/>
            </a:prstTxWarp>
          </a:bodyPr>
          <a:lstStyle/>
          <a:p>
            <a:pPr defTabSz="913591"/>
            <a:endParaRPr 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-31243" y="-4756"/>
            <a:ext cx="9324528" cy="1260000"/>
          </a:xfrm>
        </p:spPr>
        <p:txBody>
          <a:bodyPr>
            <a:noAutofit/>
          </a:bodyPr>
          <a:lstStyle/>
          <a:p>
            <a:pPr marL="0"/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Key Scenarios – VMs and Cloud Services 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271" grpId="0"/>
      <p:bldP spid="272" grpId="0"/>
      <p:bldP spid="273" grpId="0"/>
      <p:bldP spid="2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600" y="1852062"/>
            <a:ext cx="24130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  <a:buClr>
                <a:srgbClr val="16A5D9"/>
              </a:buClr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Start with free shared instance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7476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Scalability</a:t>
            </a:r>
            <a:endParaRPr lang="en-US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5" y="1504800"/>
            <a:ext cx="6621067" cy="45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3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5" y="1504800"/>
            <a:ext cx="6621067" cy="437247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Scalability - Out</a:t>
            </a:r>
            <a:endParaRPr lang="en-US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600" y="1852062"/>
            <a:ext cx="241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  <a:buClr>
                <a:srgbClr val="16A5D9"/>
              </a:buClr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Start with free shared instance, Scale Out as traffic grows</a:t>
            </a:r>
          </a:p>
        </p:txBody>
      </p:sp>
    </p:spTree>
    <p:extLst>
      <p:ext uri="{BB962C8B-B14F-4D97-AF65-F5344CB8AC3E}">
        <p14:creationId xmlns:p14="http://schemas.microsoft.com/office/powerpoint/2010/main" val="2898243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5" y="1504800"/>
            <a:ext cx="6621067" cy="422845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Scalability – Switch Up</a:t>
            </a:r>
            <a:endParaRPr lang="en-US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600" y="1852062"/>
            <a:ext cx="2413000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16A5D9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Start with free shared instance, Scale Out as traffic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grows, Scale Up to reserved instance when required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27610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5" y="1504800"/>
            <a:ext cx="6621067" cy="423909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Scalability – Out again</a:t>
            </a:r>
            <a:endParaRPr lang="en-US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600" y="1852062"/>
            <a:ext cx="2413000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16A5D9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Start with free shared instance, Scale Out as traffic grows, Scale Up to reserved instance when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required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16A5D9"/>
              </a:buClr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Segoe UI"/>
              </a:rPr>
              <a:t>Scale Out even further!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37700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66526"/>
          </a:xfrm>
        </p:spPr>
        <p:txBody>
          <a:bodyPr>
            <a:normAutofit/>
          </a:bodyPr>
          <a:lstStyle/>
          <a:p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dvantages of Cloud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Different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loud accounts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have identical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environments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There are invariably minor differences between different machines 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on-premises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environments</a:t>
            </a:r>
          </a:p>
          <a:p>
            <a:pPr lvl="1"/>
            <a:endParaRPr lang="en-US" sz="6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US" sz="3100" dirty="0">
                <a:solidFill>
                  <a:schemeClr val="bg1"/>
                </a:solidFill>
                <a:latin typeface="Calibri" panose="020F0502020204030204" pitchFamily="34" charset="0"/>
              </a:rPr>
              <a:t>Many Cloud platforms support quick roll back of changes in </a:t>
            </a:r>
            <a:r>
              <a:rPr lang="en-US" sz="31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production</a:t>
            </a:r>
          </a:p>
          <a:p>
            <a:pPr marL="731520" lvl="2" indent="-384048">
              <a:buSzPct val="80000"/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providing a Swap 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operation between two </a:t>
            </a:r>
            <a:r>
              <a:rPr lang="en-US" sz="2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deployments</a:t>
            </a:r>
          </a:p>
          <a:p>
            <a:pPr marL="731520" lvl="2" indent="-384048">
              <a:buSzPct val="80000"/>
              <a:buFont typeface="Wingdings" pitchFamily="2" charset="2"/>
              <a:buChar char="Ø"/>
            </a:pPr>
            <a:endParaRPr lang="en-IE" sz="7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risk of development and testing staff accidentally testing on live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Access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to the production storage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databases can be controlled and isolated from the test storage and databases</a:t>
            </a: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2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66526"/>
          </a:xfrm>
        </p:spPr>
        <p:txBody>
          <a:bodyPr>
            <a:normAutofit/>
          </a:bodyPr>
          <a:lstStyle/>
          <a:p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nd the Disadvantages…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ny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time you do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something,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even if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it is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only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testing,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it costs money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Billed for all environments used – Production, Staging and testing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Connectivity issues can hinder testing and diagnosis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1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66526"/>
          </a:xfrm>
        </p:spPr>
        <p:txBody>
          <a:bodyPr>
            <a:normAutofit/>
          </a:bodyPr>
          <a:lstStyle/>
          <a:p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Deployment Best Practices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U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scripts because it means that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operations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can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be repeated reliably</a:t>
            </a: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Log, so that errors are captured, which may assist in debugging problems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Automate as much of the process as possible</a:t>
            </a:r>
          </a:p>
          <a:p>
            <a:pPr marL="64008" indent="0">
              <a:buNone/>
            </a:pP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26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66526"/>
          </a:xfrm>
        </p:spPr>
        <p:txBody>
          <a:bodyPr>
            <a:normAutofit/>
          </a:bodyPr>
          <a:lstStyle/>
          <a:p>
            <a:r>
              <a:rPr lang="en-IE" sz="4400" spc="-267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Testing</a:t>
            </a:r>
            <a:endParaRPr lang="en-IE" sz="4400" spc="-267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Test locally first – does not cost</a:t>
            </a:r>
          </a:p>
          <a:p>
            <a:pPr marL="731520" lvl="2" indent="-384048"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 Windows Azure, most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testing can be performed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 the development machine by using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the Compute Emulator and Storage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Emulator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Deploy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an application to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Cloud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test environment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only when it is running successfully locally and ready for final testing to minimize the charges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charges separately for production and staging, so make sure that staging is deleted when not required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Be aware of the charging unit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Compute is charged by the hour, so a 10 minute test will cost the same as a 59 minute test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Azure SQL Database is charged by the maximum size per day, so a 5 GB test database used for 1 hour will cost more than a 1 GB test database used for 1 day</a:t>
            </a:r>
            <a:endParaRPr lang="en-I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Quiz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Q: Windows Azure Virtual Machines are available out of the box with which of the following operating systems:</a:t>
            </a: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Ubuntu Linux</a:t>
            </a: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VMS</a:t>
            </a: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CentOS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MVS</a:t>
            </a:r>
          </a:p>
          <a:p>
            <a:pPr marL="953262" lvl="1" indent="-514350">
              <a:buFont typeface="+mj-lt"/>
              <a:buAutoNum type="arabicPeriod"/>
            </a:pP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64008" indent="0">
              <a:buNone/>
            </a:pPr>
            <a:r>
              <a:rPr lang="en-IE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Ans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: Ubuntu and </a:t>
            </a:r>
            <a:r>
              <a:rPr lang="en-IE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CentOS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.  VMS is a legacy OS that was available for DEC machines, and MVS is for IBM Mainframes</a:t>
            </a:r>
            <a:endParaRPr lang="en-I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79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IE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Quiz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IE" dirty="0" smtClean="0">
                <a:solidFill>
                  <a:schemeClr val="bg1"/>
                </a:solidFill>
                <a:latin typeface="Calibri" panose="020F0502020204030204" pitchFamily="34" charset="0"/>
              </a:rPr>
              <a:t>Q: Windows Azure Web Sites Gallery contains which of the following open source offerings:</a:t>
            </a: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Joomla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OSCommerce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Magento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53262" lvl="1" indent="-514350">
              <a:buFont typeface="Wingdings" pitchFamily="2" charset="2"/>
              <a:buChar char="q"/>
            </a:pPr>
            <a:r>
              <a:rPr lang="en-I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WordPress</a:t>
            </a: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53262" lvl="1" indent="-514350">
              <a:buFont typeface="+mj-lt"/>
              <a:buAutoNum type="arabicPeriod"/>
            </a:pPr>
            <a:endParaRPr lang="en-I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64008" indent="0">
              <a:buNone/>
            </a:pPr>
            <a:r>
              <a:rPr lang="en-IE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Ans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IE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Joomla</a:t>
            </a:r>
            <a:r>
              <a:rPr lang="en-I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IE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WordPress</a:t>
            </a:r>
            <a:endParaRPr lang="en-I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2439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Why Use Virtual Machines for Existing Applications?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34176" y="1808116"/>
            <a:ext cx="5647360" cy="482128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182880" rIns="91436" bIns="182880" numCol="1" rtlCol="0" anchor="ctr" anchorCtr="0" compatLnSpc="1">
            <a:prstTxWarp prst="textNoShape">
              <a:avLst/>
            </a:prstTxWarp>
          </a:bodyPr>
          <a:lstStyle/>
          <a:p>
            <a:pPr marL="228600" defTabSz="914363"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Management</a:t>
            </a:r>
          </a:p>
          <a:p>
            <a:pPr marL="228600" defTabSz="914363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Retain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full control to configure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&amp;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maintain the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OS. Manage public &amp; private cloud 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VMs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centrally with Microsoft System Center.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28600" defTabSz="914363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 Mobility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28600" defTabSz="914363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ove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your virtual hard drives (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VHDs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) back and forth between on-premises and the cloud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No need to rebuild your app to run in the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cloud.</a:t>
            </a:r>
          </a:p>
          <a:p>
            <a:pPr marL="228600" defTabSz="914363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Run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popular Microsoft server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applications</a:t>
            </a:r>
          </a:p>
          <a:p>
            <a:pPr marL="228600" defTabSz="914363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Run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the same on-premises enterprise applications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&amp;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infrastructure in the cloud,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such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as Microsoft SQL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Server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6351" y="1808116"/>
            <a:ext cx="2894830" cy="482128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80" tIns="182880" rIns="91440" bIns="45718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buSzPct val="90000"/>
              <a:defRPr/>
            </a:pPr>
            <a:endParaRPr lang="en-US" sz="2900" ker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5418" y="2527089"/>
            <a:ext cx="1745616" cy="2802931"/>
            <a:chOff x="5062551" y="2861874"/>
            <a:chExt cx="2777268" cy="334546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 contrast="100000"/>
            </a:blip>
            <a:srcRect/>
            <a:stretch>
              <a:fillRect/>
            </a:stretch>
          </p:blipFill>
          <p:spPr bwMode="auto">
            <a:xfrm>
              <a:off x="5062551" y="2861874"/>
              <a:ext cx="2148932" cy="1968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Isosceles Triangle 12"/>
            <p:cNvSpPr/>
            <p:nvPr/>
          </p:nvSpPr>
          <p:spPr bwMode="auto">
            <a:xfrm rot="9180217">
              <a:off x="6169786" y="4246310"/>
              <a:ext cx="1061647" cy="1329862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chemeClr val="bg1">
                    <a:alpha val="58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1800" ker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lum bright="100000" contrast="100000"/>
            </a:blip>
            <a:stretch>
              <a:fillRect/>
            </a:stretch>
          </p:blipFill>
          <p:spPr>
            <a:xfrm>
              <a:off x="5725910" y="4947463"/>
              <a:ext cx="2113909" cy="125987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669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2936"/>
            <a:ext cx="9144000" cy="1474184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IE" sz="4800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 !~</a:t>
            </a:r>
            <a:endParaRPr lang="en-IE" sz="4800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816571" y="2508916"/>
            <a:ext cx="2400300" cy="339719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359" tIns="45681" rIns="91359" bIns="45681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34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86608" y="2508916"/>
            <a:ext cx="2400300" cy="339719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359" tIns="45681" rIns="91359" bIns="45681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34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Freeform 18"/>
          <p:cNvSpPr>
            <a:spLocks/>
          </p:cNvSpPr>
          <p:nvPr/>
        </p:nvSpPr>
        <p:spPr bwMode="black">
          <a:xfrm>
            <a:off x="6179544" y="3275603"/>
            <a:ext cx="2014429" cy="1388718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394" tIns="45699" rIns="91394" bIns="45699" numCol="1" anchor="t" anchorCtr="0" compatLnSpc="1">
            <a:prstTxWarp prst="textNoShape">
              <a:avLst/>
            </a:prstTxWarp>
          </a:bodyPr>
          <a:lstStyle/>
          <a:p>
            <a:pPr defTabSz="1218445"/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564427"/>
              </p:ext>
            </p:extLst>
          </p:nvPr>
        </p:nvGraphicFramePr>
        <p:xfrm>
          <a:off x="0" y="10"/>
          <a:ext cx="11909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0"/>
                        <a:ext cx="119094" cy="15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n 16"/>
          <p:cNvSpPr/>
          <p:nvPr>
            <p:custDataLst>
              <p:tags r:id="rId3"/>
            </p:custDataLst>
          </p:nvPr>
        </p:nvSpPr>
        <p:spPr>
          <a:xfrm>
            <a:off x="6128857" y="3479232"/>
            <a:ext cx="697919" cy="1185091"/>
          </a:xfrm>
          <a:prstGeom prst="can">
            <a:avLst/>
          </a:prstGeom>
          <a:solidFill>
            <a:schemeClr val="accent5">
              <a:lumMod val="75000"/>
            </a:schemeClr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9" rIns="91394" bIns="45699" rtlCol="0" anchor="ctr"/>
          <a:lstStyle/>
          <a:p>
            <a:pPr algn="ctr" defTabSz="9133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Blob Storage</a:t>
            </a:r>
          </a:p>
        </p:txBody>
      </p:sp>
      <p:sp>
        <p:nvSpPr>
          <p:cNvPr id="27" name="Rectangle 26"/>
          <p:cNvSpPr/>
          <p:nvPr>
            <p:custDataLst>
              <p:tags r:id="rId4"/>
            </p:custDataLst>
          </p:nvPr>
        </p:nvSpPr>
        <p:spPr>
          <a:xfrm>
            <a:off x="6027863" y="5435515"/>
            <a:ext cx="663871" cy="313890"/>
          </a:xfrm>
          <a:prstGeom prst="rect">
            <a:avLst/>
          </a:prstGeom>
        </p:spPr>
        <p:txBody>
          <a:bodyPr wrap="none" lIns="91394" tIns="45699" rIns="91394" bIns="45699">
            <a:spAutoFit/>
          </a:bodyPr>
          <a:lstStyle/>
          <a:p>
            <a:pPr algn="ctr" defTabSz="9133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Cloud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416174" y="3787637"/>
            <a:ext cx="901796" cy="537573"/>
            <a:chOff x="8259914" y="559044"/>
            <a:chExt cx="1202082" cy="568276"/>
          </a:xfrm>
        </p:grpSpPr>
        <p:grpSp>
          <p:nvGrpSpPr>
            <p:cNvPr id="94" name="Group 93"/>
            <p:cNvGrpSpPr/>
            <p:nvPr/>
          </p:nvGrpSpPr>
          <p:grpSpPr>
            <a:xfrm>
              <a:off x="8305732" y="582764"/>
              <a:ext cx="1110447" cy="520837"/>
              <a:chOff x="9653250" y="811543"/>
              <a:chExt cx="1110447" cy="520837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9695358" y="811543"/>
                <a:ext cx="1068339" cy="494151"/>
              </a:xfrm>
              <a:custGeom>
                <a:avLst/>
                <a:gdLst>
                  <a:gd name="connsiteX0" fmla="*/ 0 w 2000250"/>
                  <a:gd name="connsiteY0" fmla="*/ 333375 h 1347788"/>
                  <a:gd name="connsiteX1" fmla="*/ 895350 w 2000250"/>
                  <a:gd name="connsiteY1" fmla="*/ 0 h 1347788"/>
                  <a:gd name="connsiteX2" fmla="*/ 2000250 w 2000250"/>
                  <a:gd name="connsiteY2" fmla="*/ 357188 h 1347788"/>
                  <a:gd name="connsiteX3" fmla="*/ 1990725 w 2000250"/>
                  <a:gd name="connsiteY3" fmla="*/ 823913 h 1347788"/>
                  <a:gd name="connsiteX4" fmla="*/ 1147763 w 2000250"/>
                  <a:gd name="connsiteY4" fmla="*/ 1347788 h 1347788"/>
                  <a:gd name="connsiteX5" fmla="*/ 0 w 2000250"/>
                  <a:gd name="connsiteY5" fmla="*/ 333375 h 1347788"/>
                  <a:gd name="connsiteX0" fmla="*/ 19050 w 2019300"/>
                  <a:gd name="connsiteY0" fmla="*/ 333375 h 1347788"/>
                  <a:gd name="connsiteX1" fmla="*/ 914400 w 2019300"/>
                  <a:gd name="connsiteY1" fmla="*/ 0 h 1347788"/>
                  <a:gd name="connsiteX2" fmla="*/ 2019300 w 2019300"/>
                  <a:gd name="connsiteY2" fmla="*/ 357188 h 1347788"/>
                  <a:gd name="connsiteX3" fmla="*/ 2009775 w 2019300"/>
                  <a:gd name="connsiteY3" fmla="*/ 823913 h 1347788"/>
                  <a:gd name="connsiteX4" fmla="*/ 1166813 w 2019300"/>
                  <a:gd name="connsiteY4" fmla="*/ 1347788 h 1347788"/>
                  <a:gd name="connsiteX5" fmla="*/ 0 w 2019300"/>
                  <a:gd name="connsiteY5" fmla="*/ 702186 h 1347788"/>
                  <a:gd name="connsiteX6" fmla="*/ 19050 w 2019300"/>
                  <a:gd name="connsiteY6" fmla="*/ 333375 h 1347788"/>
                  <a:gd name="connsiteX0" fmla="*/ 19050 w 2019300"/>
                  <a:gd name="connsiteY0" fmla="*/ 333375 h 1347788"/>
                  <a:gd name="connsiteX1" fmla="*/ 914400 w 2019300"/>
                  <a:gd name="connsiteY1" fmla="*/ 0 h 1347788"/>
                  <a:gd name="connsiteX2" fmla="*/ 2019300 w 2019300"/>
                  <a:gd name="connsiteY2" fmla="*/ 357188 h 1347788"/>
                  <a:gd name="connsiteX3" fmla="*/ 2009775 w 2019300"/>
                  <a:gd name="connsiteY3" fmla="*/ 823913 h 1347788"/>
                  <a:gd name="connsiteX4" fmla="*/ 1166813 w 2019300"/>
                  <a:gd name="connsiteY4" fmla="*/ 1347788 h 1347788"/>
                  <a:gd name="connsiteX5" fmla="*/ 0 w 2019300"/>
                  <a:gd name="connsiteY5" fmla="*/ 702186 h 1347788"/>
                  <a:gd name="connsiteX6" fmla="*/ 19050 w 2019300"/>
                  <a:gd name="connsiteY6" fmla="*/ 333375 h 1347788"/>
                  <a:gd name="connsiteX0" fmla="*/ 19050 w 2019300"/>
                  <a:gd name="connsiteY0" fmla="*/ 333375 h 1347788"/>
                  <a:gd name="connsiteX1" fmla="*/ 914400 w 2019300"/>
                  <a:gd name="connsiteY1" fmla="*/ 0 h 1347788"/>
                  <a:gd name="connsiteX2" fmla="*/ 2019300 w 2019300"/>
                  <a:gd name="connsiteY2" fmla="*/ 357188 h 1347788"/>
                  <a:gd name="connsiteX3" fmla="*/ 2009775 w 2019300"/>
                  <a:gd name="connsiteY3" fmla="*/ 823913 h 1347788"/>
                  <a:gd name="connsiteX4" fmla="*/ 1166813 w 2019300"/>
                  <a:gd name="connsiteY4" fmla="*/ 1347788 h 1347788"/>
                  <a:gd name="connsiteX5" fmla="*/ 0 w 2019300"/>
                  <a:gd name="connsiteY5" fmla="*/ 702186 h 1347788"/>
                  <a:gd name="connsiteX6" fmla="*/ 19050 w 2019300"/>
                  <a:gd name="connsiteY6" fmla="*/ 333375 h 1347788"/>
                  <a:gd name="connsiteX0" fmla="*/ 19050 w 2028825"/>
                  <a:gd name="connsiteY0" fmla="*/ 333375 h 1347788"/>
                  <a:gd name="connsiteX1" fmla="*/ 914400 w 2028825"/>
                  <a:gd name="connsiteY1" fmla="*/ 0 h 1347788"/>
                  <a:gd name="connsiteX2" fmla="*/ 2028825 w 2028825"/>
                  <a:gd name="connsiteY2" fmla="*/ 404813 h 1347788"/>
                  <a:gd name="connsiteX3" fmla="*/ 2009775 w 2028825"/>
                  <a:gd name="connsiteY3" fmla="*/ 823913 h 1347788"/>
                  <a:gd name="connsiteX4" fmla="*/ 1166813 w 2028825"/>
                  <a:gd name="connsiteY4" fmla="*/ 1347788 h 1347788"/>
                  <a:gd name="connsiteX5" fmla="*/ 0 w 2028825"/>
                  <a:gd name="connsiteY5" fmla="*/ 702186 h 1347788"/>
                  <a:gd name="connsiteX6" fmla="*/ 19050 w 2028825"/>
                  <a:gd name="connsiteY6" fmla="*/ 333375 h 1347788"/>
                  <a:gd name="connsiteX0" fmla="*/ 0 w 2050257"/>
                  <a:gd name="connsiteY0" fmla="*/ 330994 h 1347788"/>
                  <a:gd name="connsiteX1" fmla="*/ 935832 w 2050257"/>
                  <a:gd name="connsiteY1" fmla="*/ 0 h 1347788"/>
                  <a:gd name="connsiteX2" fmla="*/ 2050257 w 2050257"/>
                  <a:gd name="connsiteY2" fmla="*/ 404813 h 1347788"/>
                  <a:gd name="connsiteX3" fmla="*/ 2031207 w 2050257"/>
                  <a:gd name="connsiteY3" fmla="*/ 823913 h 1347788"/>
                  <a:gd name="connsiteX4" fmla="*/ 1188245 w 2050257"/>
                  <a:gd name="connsiteY4" fmla="*/ 1347788 h 1347788"/>
                  <a:gd name="connsiteX5" fmla="*/ 21432 w 2050257"/>
                  <a:gd name="connsiteY5" fmla="*/ 702186 h 1347788"/>
                  <a:gd name="connsiteX6" fmla="*/ 0 w 2050257"/>
                  <a:gd name="connsiteY6" fmla="*/ 330994 h 1347788"/>
                  <a:gd name="connsiteX0" fmla="*/ 0 w 2050257"/>
                  <a:gd name="connsiteY0" fmla="*/ 330994 h 1347788"/>
                  <a:gd name="connsiteX1" fmla="*/ 935832 w 2050257"/>
                  <a:gd name="connsiteY1" fmla="*/ 0 h 1347788"/>
                  <a:gd name="connsiteX2" fmla="*/ 2050257 w 2050257"/>
                  <a:gd name="connsiteY2" fmla="*/ 404813 h 1347788"/>
                  <a:gd name="connsiteX3" fmla="*/ 2038351 w 2050257"/>
                  <a:gd name="connsiteY3" fmla="*/ 766763 h 1347788"/>
                  <a:gd name="connsiteX4" fmla="*/ 1188245 w 2050257"/>
                  <a:gd name="connsiteY4" fmla="*/ 1347788 h 1347788"/>
                  <a:gd name="connsiteX5" fmla="*/ 21432 w 2050257"/>
                  <a:gd name="connsiteY5" fmla="*/ 702186 h 1347788"/>
                  <a:gd name="connsiteX6" fmla="*/ 0 w 2050257"/>
                  <a:gd name="connsiteY6" fmla="*/ 330994 h 134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0257" h="1347788">
                    <a:moveTo>
                      <a:pt x="0" y="330994"/>
                    </a:moveTo>
                    <a:lnTo>
                      <a:pt x="935832" y="0"/>
                    </a:lnTo>
                    <a:lnTo>
                      <a:pt x="2050257" y="404813"/>
                    </a:lnTo>
                    <a:lnTo>
                      <a:pt x="2038351" y="766763"/>
                    </a:lnTo>
                    <a:lnTo>
                      <a:pt x="1188245" y="1347788"/>
                    </a:lnTo>
                    <a:cubicBezTo>
                      <a:pt x="988220" y="1253237"/>
                      <a:pt x="188120" y="801500"/>
                      <a:pt x="21432" y="702186"/>
                    </a:cubicBezTo>
                    <a:lnTo>
                      <a:pt x="0" y="33099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10335579" y="979939"/>
                <a:ext cx="413225" cy="301205"/>
              </a:xfrm>
              <a:custGeom>
                <a:avLst/>
                <a:gdLst>
                  <a:gd name="connsiteX0" fmla="*/ 847725 w 847725"/>
                  <a:gd name="connsiteY0" fmla="*/ 0 h 962025"/>
                  <a:gd name="connsiteX1" fmla="*/ 0 w 847725"/>
                  <a:gd name="connsiteY1" fmla="*/ 519112 h 962025"/>
                  <a:gd name="connsiteX2" fmla="*/ 0 w 847725"/>
                  <a:gd name="connsiteY2" fmla="*/ 962025 h 962025"/>
                  <a:gd name="connsiteX3" fmla="*/ 833438 w 847725"/>
                  <a:gd name="connsiteY3" fmla="*/ 428625 h 962025"/>
                  <a:gd name="connsiteX4" fmla="*/ 847725 w 847725"/>
                  <a:gd name="connsiteY4" fmla="*/ 0 h 962025"/>
                  <a:gd name="connsiteX0" fmla="*/ 847725 w 847725"/>
                  <a:gd name="connsiteY0" fmla="*/ 0 h 909638"/>
                  <a:gd name="connsiteX1" fmla="*/ 0 w 847725"/>
                  <a:gd name="connsiteY1" fmla="*/ 466725 h 909638"/>
                  <a:gd name="connsiteX2" fmla="*/ 0 w 847725"/>
                  <a:gd name="connsiteY2" fmla="*/ 909638 h 909638"/>
                  <a:gd name="connsiteX3" fmla="*/ 833438 w 847725"/>
                  <a:gd name="connsiteY3" fmla="*/ 376238 h 909638"/>
                  <a:gd name="connsiteX4" fmla="*/ 847725 w 847725"/>
                  <a:gd name="connsiteY4" fmla="*/ 0 h 909638"/>
                  <a:gd name="connsiteX0" fmla="*/ 850106 w 850106"/>
                  <a:gd name="connsiteY0" fmla="*/ 0 h 909638"/>
                  <a:gd name="connsiteX1" fmla="*/ 0 w 850106"/>
                  <a:gd name="connsiteY1" fmla="*/ 516731 h 909638"/>
                  <a:gd name="connsiteX2" fmla="*/ 2381 w 850106"/>
                  <a:gd name="connsiteY2" fmla="*/ 909638 h 909638"/>
                  <a:gd name="connsiteX3" fmla="*/ 835819 w 850106"/>
                  <a:gd name="connsiteY3" fmla="*/ 376238 h 909638"/>
                  <a:gd name="connsiteX4" fmla="*/ 850106 w 850106"/>
                  <a:gd name="connsiteY4" fmla="*/ 0 h 909638"/>
                  <a:gd name="connsiteX0" fmla="*/ 850106 w 850106"/>
                  <a:gd name="connsiteY0" fmla="*/ 0 h 892969"/>
                  <a:gd name="connsiteX1" fmla="*/ 0 w 850106"/>
                  <a:gd name="connsiteY1" fmla="*/ 516731 h 892969"/>
                  <a:gd name="connsiteX2" fmla="*/ 4763 w 850106"/>
                  <a:gd name="connsiteY2" fmla="*/ 892969 h 892969"/>
                  <a:gd name="connsiteX3" fmla="*/ 835819 w 850106"/>
                  <a:gd name="connsiteY3" fmla="*/ 376238 h 892969"/>
                  <a:gd name="connsiteX4" fmla="*/ 850106 w 850106"/>
                  <a:gd name="connsiteY4" fmla="*/ 0 h 892969"/>
                  <a:gd name="connsiteX0" fmla="*/ 845350 w 845350"/>
                  <a:gd name="connsiteY0" fmla="*/ 0 h 892969"/>
                  <a:gd name="connsiteX1" fmla="*/ 71444 w 845350"/>
                  <a:gd name="connsiteY1" fmla="*/ 502444 h 892969"/>
                  <a:gd name="connsiteX2" fmla="*/ 7 w 845350"/>
                  <a:gd name="connsiteY2" fmla="*/ 892969 h 892969"/>
                  <a:gd name="connsiteX3" fmla="*/ 831063 w 845350"/>
                  <a:gd name="connsiteY3" fmla="*/ 376238 h 892969"/>
                  <a:gd name="connsiteX4" fmla="*/ 845350 w 845350"/>
                  <a:gd name="connsiteY4" fmla="*/ 0 h 892969"/>
                  <a:gd name="connsiteX0" fmla="*/ 792978 w 792978"/>
                  <a:gd name="connsiteY0" fmla="*/ 0 h 850106"/>
                  <a:gd name="connsiteX1" fmla="*/ 19072 w 792978"/>
                  <a:gd name="connsiteY1" fmla="*/ 502444 h 850106"/>
                  <a:gd name="connsiteX2" fmla="*/ 23 w 792978"/>
                  <a:gd name="connsiteY2" fmla="*/ 850106 h 850106"/>
                  <a:gd name="connsiteX3" fmla="*/ 778691 w 792978"/>
                  <a:gd name="connsiteY3" fmla="*/ 376238 h 850106"/>
                  <a:gd name="connsiteX4" fmla="*/ 792978 w 792978"/>
                  <a:gd name="connsiteY4" fmla="*/ 0 h 850106"/>
                  <a:gd name="connsiteX0" fmla="*/ 793023 w 793023"/>
                  <a:gd name="connsiteY0" fmla="*/ 0 h 850106"/>
                  <a:gd name="connsiteX1" fmla="*/ 4829 w 793023"/>
                  <a:gd name="connsiteY1" fmla="*/ 511969 h 850106"/>
                  <a:gd name="connsiteX2" fmla="*/ 68 w 793023"/>
                  <a:gd name="connsiteY2" fmla="*/ 850106 h 850106"/>
                  <a:gd name="connsiteX3" fmla="*/ 778736 w 793023"/>
                  <a:gd name="connsiteY3" fmla="*/ 376238 h 850106"/>
                  <a:gd name="connsiteX4" fmla="*/ 793023 w 793023"/>
                  <a:gd name="connsiteY4" fmla="*/ 0 h 850106"/>
                  <a:gd name="connsiteX0" fmla="*/ 793023 w 793023"/>
                  <a:gd name="connsiteY0" fmla="*/ 0 h 821531"/>
                  <a:gd name="connsiteX1" fmla="*/ 4829 w 793023"/>
                  <a:gd name="connsiteY1" fmla="*/ 483394 h 821531"/>
                  <a:gd name="connsiteX2" fmla="*/ 68 w 793023"/>
                  <a:gd name="connsiteY2" fmla="*/ 821531 h 821531"/>
                  <a:gd name="connsiteX3" fmla="*/ 778736 w 793023"/>
                  <a:gd name="connsiteY3" fmla="*/ 347663 h 821531"/>
                  <a:gd name="connsiteX4" fmla="*/ 793023 w 793023"/>
                  <a:gd name="connsiteY4" fmla="*/ 0 h 821531"/>
                  <a:gd name="connsiteX0" fmla="*/ 793023 w 793023"/>
                  <a:gd name="connsiteY0" fmla="*/ 0 h 821531"/>
                  <a:gd name="connsiteX1" fmla="*/ 4829 w 793023"/>
                  <a:gd name="connsiteY1" fmla="*/ 483394 h 821531"/>
                  <a:gd name="connsiteX2" fmla="*/ 68 w 793023"/>
                  <a:gd name="connsiteY2" fmla="*/ 821531 h 821531"/>
                  <a:gd name="connsiteX3" fmla="*/ 783498 w 793023"/>
                  <a:gd name="connsiteY3" fmla="*/ 290513 h 821531"/>
                  <a:gd name="connsiteX4" fmla="*/ 793023 w 793023"/>
                  <a:gd name="connsiteY4" fmla="*/ 0 h 82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23" h="821531">
                    <a:moveTo>
                      <a:pt x="793023" y="0"/>
                    </a:moveTo>
                    <a:lnTo>
                      <a:pt x="4829" y="483394"/>
                    </a:lnTo>
                    <a:cubicBezTo>
                      <a:pt x="5623" y="614363"/>
                      <a:pt x="-726" y="690562"/>
                      <a:pt x="68" y="821531"/>
                    </a:cubicBezTo>
                    <a:lnTo>
                      <a:pt x="783498" y="290513"/>
                    </a:lnTo>
                    <a:lnTo>
                      <a:pt x="793023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9666258" y="917023"/>
                <a:ext cx="656375" cy="415357"/>
              </a:xfrm>
              <a:custGeom>
                <a:avLst/>
                <a:gdLst>
                  <a:gd name="connsiteX0" fmla="*/ 0 w 1117600"/>
                  <a:gd name="connsiteY0" fmla="*/ 0 h 1123950"/>
                  <a:gd name="connsiteX1" fmla="*/ 1117600 w 1117600"/>
                  <a:gd name="connsiteY1" fmla="*/ 660400 h 1123950"/>
                  <a:gd name="connsiteX2" fmla="*/ 1111250 w 1117600"/>
                  <a:gd name="connsiteY2" fmla="*/ 1123950 h 1123950"/>
                  <a:gd name="connsiteX3" fmla="*/ 0 w 1117600"/>
                  <a:gd name="connsiteY3" fmla="*/ 476250 h 1123950"/>
                  <a:gd name="connsiteX4" fmla="*/ 0 w 1117600"/>
                  <a:gd name="connsiteY4" fmla="*/ 0 h 1123950"/>
                  <a:gd name="connsiteX0" fmla="*/ 19050 w 1117600"/>
                  <a:gd name="connsiteY0" fmla="*/ 0 h 1022350"/>
                  <a:gd name="connsiteX1" fmla="*/ 1117600 w 1117600"/>
                  <a:gd name="connsiteY1" fmla="*/ 558800 h 1022350"/>
                  <a:gd name="connsiteX2" fmla="*/ 1111250 w 1117600"/>
                  <a:gd name="connsiteY2" fmla="*/ 1022350 h 1022350"/>
                  <a:gd name="connsiteX3" fmla="*/ 0 w 1117600"/>
                  <a:gd name="connsiteY3" fmla="*/ 374650 h 1022350"/>
                  <a:gd name="connsiteX4" fmla="*/ 19050 w 1117600"/>
                  <a:gd name="connsiteY4" fmla="*/ 0 h 1022350"/>
                  <a:gd name="connsiteX0" fmla="*/ 19050 w 1117600"/>
                  <a:gd name="connsiteY0" fmla="*/ 0 h 1022350"/>
                  <a:gd name="connsiteX1" fmla="*/ 1117600 w 1117600"/>
                  <a:gd name="connsiteY1" fmla="*/ 596900 h 1022350"/>
                  <a:gd name="connsiteX2" fmla="*/ 1111250 w 1117600"/>
                  <a:gd name="connsiteY2" fmla="*/ 1022350 h 1022350"/>
                  <a:gd name="connsiteX3" fmla="*/ 0 w 1117600"/>
                  <a:gd name="connsiteY3" fmla="*/ 374650 h 1022350"/>
                  <a:gd name="connsiteX4" fmla="*/ 19050 w 1117600"/>
                  <a:gd name="connsiteY4" fmla="*/ 0 h 1022350"/>
                  <a:gd name="connsiteX0" fmla="*/ 6350 w 1117600"/>
                  <a:gd name="connsiteY0" fmla="*/ 0 h 990600"/>
                  <a:gd name="connsiteX1" fmla="*/ 1117600 w 1117600"/>
                  <a:gd name="connsiteY1" fmla="*/ 565150 h 990600"/>
                  <a:gd name="connsiteX2" fmla="*/ 1111250 w 1117600"/>
                  <a:gd name="connsiteY2" fmla="*/ 990600 h 990600"/>
                  <a:gd name="connsiteX3" fmla="*/ 0 w 1117600"/>
                  <a:gd name="connsiteY3" fmla="*/ 342900 h 990600"/>
                  <a:gd name="connsiteX4" fmla="*/ 6350 w 1117600"/>
                  <a:gd name="connsiteY4" fmla="*/ 0 h 990600"/>
                  <a:gd name="connsiteX0" fmla="*/ 0 w 1117686"/>
                  <a:gd name="connsiteY0" fmla="*/ 0 h 1003471"/>
                  <a:gd name="connsiteX1" fmla="*/ 1117686 w 1117686"/>
                  <a:gd name="connsiteY1" fmla="*/ 578021 h 1003471"/>
                  <a:gd name="connsiteX2" fmla="*/ 1111336 w 1117686"/>
                  <a:gd name="connsiteY2" fmla="*/ 1003471 h 1003471"/>
                  <a:gd name="connsiteX3" fmla="*/ 86 w 1117686"/>
                  <a:gd name="connsiteY3" fmla="*/ 355771 h 1003471"/>
                  <a:gd name="connsiteX4" fmla="*/ 0 w 1117686"/>
                  <a:gd name="connsiteY4" fmla="*/ 0 h 1003471"/>
                  <a:gd name="connsiteX0" fmla="*/ 0 w 1124122"/>
                  <a:gd name="connsiteY0" fmla="*/ 0 h 1003471"/>
                  <a:gd name="connsiteX1" fmla="*/ 1124122 w 1124122"/>
                  <a:gd name="connsiteY1" fmla="*/ 560858 h 1003471"/>
                  <a:gd name="connsiteX2" fmla="*/ 1111336 w 1124122"/>
                  <a:gd name="connsiteY2" fmla="*/ 1003471 h 1003471"/>
                  <a:gd name="connsiteX3" fmla="*/ 86 w 1124122"/>
                  <a:gd name="connsiteY3" fmla="*/ 355771 h 1003471"/>
                  <a:gd name="connsiteX4" fmla="*/ 0 w 1124122"/>
                  <a:gd name="connsiteY4" fmla="*/ 0 h 1003471"/>
                  <a:gd name="connsiteX0" fmla="*/ 0 w 1124122"/>
                  <a:gd name="connsiteY0" fmla="*/ 0 h 1020634"/>
                  <a:gd name="connsiteX1" fmla="*/ 1124122 w 1124122"/>
                  <a:gd name="connsiteY1" fmla="*/ 560858 h 1020634"/>
                  <a:gd name="connsiteX2" fmla="*/ 1117772 w 1124122"/>
                  <a:gd name="connsiteY2" fmla="*/ 1020634 h 1020634"/>
                  <a:gd name="connsiteX3" fmla="*/ 86 w 1124122"/>
                  <a:gd name="connsiteY3" fmla="*/ 355771 h 1020634"/>
                  <a:gd name="connsiteX4" fmla="*/ 0 w 1124122"/>
                  <a:gd name="connsiteY4" fmla="*/ 0 h 1020634"/>
                  <a:gd name="connsiteX0" fmla="*/ 0 w 1134848"/>
                  <a:gd name="connsiteY0" fmla="*/ 0 h 1020634"/>
                  <a:gd name="connsiteX1" fmla="*/ 1134848 w 1134848"/>
                  <a:gd name="connsiteY1" fmla="*/ 563003 h 1020634"/>
                  <a:gd name="connsiteX2" fmla="*/ 1117772 w 1134848"/>
                  <a:gd name="connsiteY2" fmla="*/ 1020634 h 1020634"/>
                  <a:gd name="connsiteX3" fmla="*/ 86 w 1134848"/>
                  <a:gd name="connsiteY3" fmla="*/ 355771 h 1020634"/>
                  <a:gd name="connsiteX4" fmla="*/ 0 w 1134848"/>
                  <a:gd name="connsiteY4" fmla="*/ 0 h 1020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4848" h="1020634">
                    <a:moveTo>
                      <a:pt x="0" y="0"/>
                    </a:moveTo>
                    <a:lnTo>
                      <a:pt x="1134848" y="563003"/>
                    </a:lnTo>
                    <a:cubicBezTo>
                      <a:pt x="1132731" y="717520"/>
                      <a:pt x="1119889" y="866117"/>
                      <a:pt x="1117772" y="1020634"/>
                    </a:cubicBezTo>
                    <a:lnTo>
                      <a:pt x="86" y="355771"/>
                    </a:lnTo>
                    <a:cubicBezTo>
                      <a:pt x="57" y="237181"/>
                      <a:pt x="29" y="118590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9666308" y="922261"/>
                <a:ext cx="646399" cy="403135"/>
              </a:xfrm>
              <a:custGeom>
                <a:avLst/>
                <a:gdLst/>
                <a:ahLst/>
                <a:cxnLst/>
                <a:rect l="l" t="t" r="r" b="b"/>
                <a:pathLst>
                  <a:path w="1240510" h="1099542">
                    <a:moveTo>
                      <a:pt x="674872" y="621210"/>
                    </a:moveTo>
                    <a:lnTo>
                      <a:pt x="1024916" y="795041"/>
                    </a:lnTo>
                    <a:lnTo>
                      <a:pt x="1015392" y="861716"/>
                    </a:lnTo>
                    <a:lnTo>
                      <a:pt x="679634" y="687885"/>
                    </a:lnTo>
                    <a:close/>
                    <a:moveTo>
                      <a:pt x="674872" y="525469"/>
                    </a:moveTo>
                    <a:lnTo>
                      <a:pt x="1024916" y="699300"/>
                    </a:lnTo>
                    <a:lnTo>
                      <a:pt x="1015392" y="765975"/>
                    </a:lnTo>
                    <a:lnTo>
                      <a:pt x="679634" y="592144"/>
                    </a:lnTo>
                    <a:close/>
                    <a:moveTo>
                      <a:pt x="674872" y="438306"/>
                    </a:moveTo>
                    <a:lnTo>
                      <a:pt x="1024916" y="612137"/>
                    </a:lnTo>
                    <a:lnTo>
                      <a:pt x="1015392" y="678812"/>
                    </a:lnTo>
                    <a:lnTo>
                      <a:pt x="679634" y="504981"/>
                    </a:lnTo>
                    <a:close/>
                    <a:moveTo>
                      <a:pt x="148616" y="321907"/>
                    </a:moveTo>
                    <a:lnTo>
                      <a:pt x="229578" y="360007"/>
                    </a:lnTo>
                    <a:lnTo>
                      <a:pt x="220052" y="421920"/>
                    </a:lnTo>
                    <a:lnTo>
                      <a:pt x="162904" y="388582"/>
                    </a:lnTo>
                    <a:close/>
                    <a:moveTo>
                      <a:pt x="148616" y="245426"/>
                    </a:moveTo>
                    <a:lnTo>
                      <a:pt x="229578" y="283526"/>
                    </a:lnTo>
                    <a:lnTo>
                      <a:pt x="220052" y="345439"/>
                    </a:lnTo>
                    <a:lnTo>
                      <a:pt x="162904" y="312101"/>
                    </a:lnTo>
                    <a:close/>
                    <a:moveTo>
                      <a:pt x="148616" y="166843"/>
                    </a:moveTo>
                    <a:lnTo>
                      <a:pt x="229578" y="204943"/>
                    </a:lnTo>
                    <a:lnTo>
                      <a:pt x="220052" y="266856"/>
                    </a:lnTo>
                    <a:lnTo>
                      <a:pt x="162904" y="233518"/>
                    </a:lnTo>
                    <a:close/>
                    <a:moveTo>
                      <a:pt x="50232" y="67454"/>
                    </a:moveTo>
                    <a:lnTo>
                      <a:pt x="54244" y="360335"/>
                    </a:lnTo>
                    <a:lnTo>
                      <a:pt x="1190278" y="1041612"/>
                    </a:lnTo>
                    <a:cubicBezTo>
                      <a:pt x="1192116" y="907489"/>
                      <a:pt x="1189190" y="792150"/>
                      <a:pt x="1191028" y="658027"/>
                    </a:cubicBezTo>
                    <a:close/>
                    <a:moveTo>
                      <a:pt x="7048" y="0"/>
                    </a:moveTo>
                    <a:lnTo>
                      <a:pt x="1240510" y="627303"/>
                    </a:lnTo>
                    <a:cubicBezTo>
                      <a:pt x="1238160" y="798813"/>
                      <a:pt x="1235812" y="928032"/>
                      <a:pt x="1233462" y="1099542"/>
                    </a:cubicBezTo>
                    <a:lnTo>
                      <a:pt x="0" y="380611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9653250" y="962938"/>
                <a:ext cx="83128" cy="136445"/>
              </a:xfrm>
              <a:custGeom>
                <a:avLst/>
                <a:gdLst>
                  <a:gd name="connsiteX0" fmla="*/ 107950 w 152400"/>
                  <a:gd name="connsiteY0" fmla="*/ 0 h 349250"/>
                  <a:gd name="connsiteX1" fmla="*/ 0 w 152400"/>
                  <a:gd name="connsiteY1" fmla="*/ 50800 h 349250"/>
                  <a:gd name="connsiteX2" fmla="*/ 0 w 152400"/>
                  <a:gd name="connsiteY2" fmla="*/ 349250 h 349250"/>
                  <a:gd name="connsiteX3" fmla="*/ 146050 w 152400"/>
                  <a:gd name="connsiteY3" fmla="*/ 266700 h 349250"/>
                  <a:gd name="connsiteX4" fmla="*/ 152400 w 152400"/>
                  <a:gd name="connsiteY4" fmla="*/ 209550 h 349250"/>
                  <a:gd name="connsiteX5" fmla="*/ 38100 w 152400"/>
                  <a:gd name="connsiteY5" fmla="*/ 285750 h 349250"/>
                  <a:gd name="connsiteX6" fmla="*/ 38100 w 152400"/>
                  <a:gd name="connsiteY6" fmla="*/ 101600 h 349250"/>
                  <a:gd name="connsiteX7" fmla="*/ 107950 w 152400"/>
                  <a:gd name="connsiteY7" fmla="*/ 69850 h 349250"/>
                  <a:gd name="connsiteX8" fmla="*/ 107950 w 152400"/>
                  <a:gd name="connsiteY8" fmla="*/ 0 h 349250"/>
                  <a:gd name="connsiteX0" fmla="*/ 107950 w 146050"/>
                  <a:gd name="connsiteY0" fmla="*/ 0 h 349250"/>
                  <a:gd name="connsiteX1" fmla="*/ 0 w 146050"/>
                  <a:gd name="connsiteY1" fmla="*/ 50800 h 349250"/>
                  <a:gd name="connsiteX2" fmla="*/ 0 w 146050"/>
                  <a:gd name="connsiteY2" fmla="*/ 349250 h 349250"/>
                  <a:gd name="connsiteX3" fmla="*/ 146050 w 146050"/>
                  <a:gd name="connsiteY3" fmla="*/ 266700 h 349250"/>
                  <a:gd name="connsiteX4" fmla="*/ 123825 w 146050"/>
                  <a:gd name="connsiteY4" fmla="*/ 230981 h 349250"/>
                  <a:gd name="connsiteX5" fmla="*/ 38100 w 146050"/>
                  <a:gd name="connsiteY5" fmla="*/ 285750 h 349250"/>
                  <a:gd name="connsiteX6" fmla="*/ 38100 w 146050"/>
                  <a:gd name="connsiteY6" fmla="*/ 101600 h 349250"/>
                  <a:gd name="connsiteX7" fmla="*/ 107950 w 146050"/>
                  <a:gd name="connsiteY7" fmla="*/ 69850 h 349250"/>
                  <a:gd name="connsiteX8" fmla="*/ 107950 w 146050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88131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78606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1577 h 350827"/>
                  <a:gd name="connsiteX1" fmla="*/ 0 w 124619"/>
                  <a:gd name="connsiteY1" fmla="*/ 52377 h 350827"/>
                  <a:gd name="connsiteX2" fmla="*/ 0 w 124619"/>
                  <a:gd name="connsiteY2" fmla="*/ 350827 h 350827"/>
                  <a:gd name="connsiteX3" fmla="*/ 124619 w 124619"/>
                  <a:gd name="connsiteY3" fmla="*/ 280183 h 350827"/>
                  <a:gd name="connsiteX4" fmla="*/ 123825 w 124619"/>
                  <a:gd name="connsiteY4" fmla="*/ 232558 h 350827"/>
                  <a:gd name="connsiteX5" fmla="*/ 38100 w 124619"/>
                  <a:gd name="connsiteY5" fmla="*/ 287327 h 350827"/>
                  <a:gd name="connsiteX6" fmla="*/ 38100 w 124619"/>
                  <a:gd name="connsiteY6" fmla="*/ 103177 h 350827"/>
                  <a:gd name="connsiteX7" fmla="*/ 107950 w 124619"/>
                  <a:gd name="connsiteY7" fmla="*/ 71427 h 350827"/>
                  <a:gd name="connsiteX8" fmla="*/ 107950 w 124619"/>
                  <a:gd name="connsiteY8" fmla="*/ 1577 h 350827"/>
                  <a:gd name="connsiteX0" fmla="*/ 107950 w 127415"/>
                  <a:gd name="connsiteY0" fmla="*/ 1450 h 350700"/>
                  <a:gd name="connsiteX1" fmla="*/ 0 w 127415"/>
                  <a:gd name="connsiteY1" fmla="*/ 52250 h 350700"/>
                  <a:gd name="connsiteX2" fmla="*/ 0 w 127415"/>
                  <a:gd name="connsiteY2" fmla="*/ 350700 h 350700"/>
                  <a:gd name="connsiteX3" fmla="*/ 124619 w 127415"/>
                  <a:gd name="connsiteY3" fmla="*/ 280056 h 350700"/>
                  <a:gd name="connsiteX4" fmla="*/ 123825 w 127415"/>
                  <a:gd name="connsiteY4" fmla="*/ 232431 h 350700"/>
                  <a:gd name="connsiteX5" fmla="*/ 38100 w 127415"/>
                  <a:gd name="connsiteY5" fmla="*/ 287200 h 350700"/>
                  <a:gd name="connsiteX6" fmla="*/ 38100 w 127415"/>
                  <a:gd name="connsiteY6" fmla="*/ 103050 h 350700"/>
                  <a:gd name="connsiteX7" fmla="*/ 107950 w 127415"/>
                  <a:gd name="connsiteY7" fmla="*/ 71300 h 350700"/>
                  <a:gd name="connsiteX8" fmla="*/ 107950 w 127415"/>
                  <a:gd name="connsiteY8" fmla="*/ 1450 h 350700"/>
                  <a:gd name="connsiteX0" fmla="*/ 107950 w 135126"/>
                  <a:gd name="connsiteY0" fmla="*/ 1450 h 350700"/>
                  <a:gd name="connsiteX1" fmla="*/ 0 w 135126"/>
                  <a:gd name="connsiteY1" fmla="*/ 52250 h 350700"/>
                  <a:gd name="connsiteX2" fmla="*/ 0 w 135126"/>
                  <a:gd name="connsiteY2" fmla="*/ 350700 h 350700"/>
                  <a:gd name="connsiteX3" fmla="*/ 124619 w 135126"/>
                  <a:gd name="connsiteY3" fmla="*/ 280056 h 350700"/>
                  <a:gd name="connsiteX4" fmla="*/ 123825 w 135126"/>
                  <a:gd name="connsiteY4" fmla="*/ 232431 h 350700"/>
                  <a:gd name="connsiteX5" fmla="*/ 38100 w 135126"/>
                  <a:gd name="connsiteY5" fmla="*/ 287200 h 350700"/>
                  <a:gd name="connsiteX6" fmla="*/ 38100 w 135126"/>
                  <a:gd name="connsiteY6" fmla="*/ 103050 h 350700"/>
                  <a:gd name="connsiteX7" fmla="*/ 107950 w 135126"/>
                  <a:gd name="connsiteY7" fmla="*/ 71300 h 350700"/>
                  <a:gd name="connsiteX8" fmla="*/ 107950 w 135126"/>
                  <a:gd name="connsiteY8" fmla="*/ 1450 h 350700"/>
                  <a:gd name="connsiteX0" fmla="*/ 107950 w 150337"/>
                  <a:gd name="connsiteY0" fmla="*/ 1450 h 350700"/>
                  <a:gd name="connsiteX1" fmla="*/ 0 w 150337"/>
                  <a:gd name="connsiteY1" fmla="*/ 52250 h 350700"/>
                  <a:gd name="connsiteX2" fmla="*/ 0 w 150337"/>
                  <a:gd name="connsiteY2" fmla="*/ 350700 h 350700"/>
                  <a:gd name="connsiteX3" fmla="*/ 124619 w 150337"/>
                  <a:gd name="connsiteY3" fmla="*/ 280056 h 350700"/>
                  <a:gd name="connsiteX4" fmla="*/ 123825 w 150337"/>
                  <a:gd name="connsiteY4" fmla="*/ 232431 h 350700"/>
                  <a:gd name="connsiteX5" fmla="*/ 38100 w 150337"/>
                  <a:gd name="connsiteY5" fmla="*/ 287200 h 350700"/>
                  <a:gd name="connsiteX6" fmla="*/ 38100 w 150337"/>
                  <a:gd name="connsiteY6" fmla="*/ 103050 h 350700"/>
                  <a:gd name="connsiteX7" fmla="*/ 107950 w 150337"/>
                  <a:gd name="connsiteY7" fmla="*/ 71300 h 350700"/>
                  <a:gd name="connsiteX8" fmla="*/ 107950 w 150337"/>
                  <a:gd name="connsiteY8" fmla="*/ 1450 h 3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337" h="350700">
                    <a:moveTo>
                      <a:pt x="107950" y="1450"/>
                    </a:moveTo>
                    <a:lnTo>
                      <a:pt x="0" y="52250"/>
                    </a:lnTo>
                    <a:lnTo>
                      <a:pt x="0" y="350700"/>
                    </a:lnTo>
                    <a:lnTo>
                      <a:pt x="124619" y="280056"/>
                    </a:lnTo>
                    <a:cubicBezTo>
                      <a:pt x="167802" y="254799"/>
                      <a:pt x="148917" y="214239"/>
                      <a:pt x="123825" y="232431"/>
                    </a:cubicBezTo>
                    <a:lnTo>
                      <a:pt x="38100" y="287200"/>
                    </a:lnTo>
                    <a:lnTo>
                      <a:pt x="38100" y="103050"/>
                    </a:lnTo>
                    <a:lnTo>
                      <a:pt x="107950" y="71300"/>
                    </a:lnTo>
                    <a:cubicBezTo>
                      <a:pt x="136916" y="54224"/>
                      <a:pt x="130708" y="-10439"/>
                      <a:pt x="107950" y="145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0166864" y="1151420"/>
                <a:ext cx="90161" cy="147988"/>
              </a:xfrm>
              <a:custGeom>
                <a:avLst/>
                <a:gdLst>
                  <a:gd name="connsiteX0" fmla="*/ 107950 w 152400"/>
                  <a:gd name="connsiteY0" fmla="*/ 0 h 349250"/>
                  <a:gd name="connsiteX1" fmla="*/ 0 w 152400"/>
                  <a:gd name="connsiteY1" fmla="*/ 50800 h 349250"/>
                  <a:gd name="connsiteX2" fmla="*/ 0 w 152400"/>
                  <a:gd name="connsiteY2" fmla="*/ 349250 h 349250"/>
                  <a:gd name="connsiteX3" fmla="*/ 146050 w 152400"/>
                  <a:gd name="connsiteY3" fmla="*/ 266700 h 349250"/>
                  <a:gd name="connsiteX4" fmla="*/ 152400 w 152400"/>
                  <a:gd name="connsiteY4" fmla="*/ 209550 h 349250"/>
                  <a:gd name="connsiteX5" fmla="*/ 38100 w 152400"/>
                  <a:gd name="connsiteY5" fmla="*/ 285750 h 349250"/>
                  <a:gd name="connsiteX6" fmla="*/ 38100 w 152400"/>
                  <a:gd name="connsiteY6" fmla="*/ 101600 h 349250"/>
                  <a:gd name="connsiteX7" fmla="*/ 107950 w 152400"/>
                  <a:gd name="connsiteY7" fmla="*/ 69850 h 349250"/>
                  <a:gd name="connsiteX8" fmla="*/ 107950 w 152400"/>
                  <a:gd name="connsiteY8" fmla="*/ 0 h 349250"/>
                  <a:gd name="connsiteX0" fmla="*/ 107950 w 146050"/>
                  <a:gd name="connsiteY0" fmla="*/ 0 h 349250"/>
                  <a:gd name="connsiteX1" fmla="*/ 0 w 146050"/>
                  <a:gd name="connsiteY1" fmla="*/ 50800 h 349250"/>
                  <a:gd name="connsiteX2" fmla="*/ 0 w 146050"/>
                  <a:gd name="connsiteY2" fmla="*/ 349250 h 349250"/>
                  <a:gd name="connsiteX3" fmla="*/ 146050 w 146050"/>
                  <a:gd name="connsiteY3" fmla="*/ 266700 h 349250"/>
                  <a:gd name="connsiteX4" fmla="*/ 123825 w 146050"/>
                  <a:gd name="connsiteY4" fmla="*/ 230981 h 349250"/>
                  <a:gd name="connsiteX5" fmla="*/ 38100 w 146050"/>
                  <a:gd name="connsiteY5" fmla="*/ 285750 h 349250"/>
                  <a:gd name="connsiteX6" fmla="*/ 38100 w 146050"/>
                  <a:gd name="connsiteY6" fmla="*/ 101600 h 349250"/>
                  <a:gd name="connsiteX7" fmla="*/ 107950 w 146050"/>
                  <a:gd name="connsiteY7" fmla="*/ 69850 h 349250"/>
                  <a:gd name="connsiteX8" fmla="*/ 107950 w 146050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88131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78606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1577 h 350827"/>
                  <a:gd name="connsiteX1" fmla="*/ 0 w 124619"/>
                  <a:gd name="connsiteY1" fmla="*/ 52377 h 350827"/>
                  <a:gd name="connsiteX2" fmla="*/ 0 w 124619"/>
                  <a:gd name="connsiteY2" fmla="*/ 350827 h 350827"/>
                  <a:gd name="connsiteX3" fmla="*/ 124619 w 124619"/>
                  <a:gd name="connsiteY3" fmla="*/ 280183 h 350827"/>
                  <a:gd name="connsiteX4" fmla="*/ 123825 w 124619"/>
                  <a:gd name="connsiteY4" fmla="*/ 232558 h 350827"/>
                  <a:gd name="connsiteX5" fmla="*/ 38100 w 124619"/>
                  <a:gd name="connsiteY5" fmla="*/ 287327 h 350827"/>
                  <a:gd name="connsiteX6" fmla="*/ 38100 w 124619"/>
                  <a:gd name="connsiteY6" fmla="*/ 103177 h 350827"/>
                  <a:gd name="connsiteX7" fmla="*/ 107950 w 124619"/>
                  <a:gd name="connsiteY7" fmla="*/ 71427 h 350827"/>
                  <a:gd name="connsiteX8" fmla="*/ 107950 w 124619"/>
                  <a:gd name="connsiteY8" fmla="*/ 1577 h 350827"/>
                  <a:gd name="connsiteX0" fmla="*/ 107950 w 127415"/>
                  <a:gd name="connsiteY0" fmla="*/ 1450 h 350700"/>
                  <a:gd name="connsiteX1" fmla="*/ 0 w 127415"/>
                  <a:gd name="connsiteY1" fmla="*/ 52250 h 350700"/>
                  <a:gd name="connsiteX2" fmla="*/ 0 w 127415"/>
                  <a:gd name="connsiteY2" fmla="*/ 350700 h 350700"/>
                  <a:gd name="connsiteX3" fmla="*/ 124619 w 127415"/>
                  <a:gd name="connsiteY3" fmla="*/ 280056 h 350700"/>
                  <a:gd name="connsiteX4" fmla="*/ 123825 w 127415"/>
                  <a:gd name="connsiteY4" fmla="*/ 232431 h 350700"/>
                  <a:gd name="connsiteX5" fmla="*/ 38100 w 127415"/>
                  <a:gd name="connsiteY5" fmla="*/ 287200 h 350700"/>
                  <a:gd name="connsiteX6" fmla="*/ 38100 w 127415"/>
                  <a:gd name="connsiteY6" fmla="*/ 103050 h 350700"/>
                  <a:gd name="connsiteX7" fmla="*/ 107950 w 127415"/>
                  <a:gd name="connsiteY7" fmla="*/ 71300 h 350700"/>
                  <a:gd name="connsiteX8" fmla="*/ 107950 w 127415"/>
                  <a:gd name="connsiteY8" fmla="*/ 1450 h 350700"/>
                  <a:gd name="connsiteX0" fmla="*/ 107950 w 135126"/>
                  <a:gd name="connsiteY0" fmla="*/ 1450 h 350700"/>
                  <a:gd name="connsiteX1" fmla="*/ 0 w 135126"/>
                  <a:gd name="connsiteY1" fmla="*/ 52250 h 350700"/>
                  <a:gd name="connsiteX2" fmla="*/ 0 w 135126"/>
                  <a:gd name="connsiteY2" fmla="*/ 350700 h 350700"/>
                  <a:gd name="connsiteX3" fmla="*/ 124619 w 135126"/>
                  <a:gd name="connsiteY3" fmla="*/ 280056 h 350700"/>
                  <a:gd name="connsiteX4" fmla="*/ 123825 w 135126"/>
                  <a:gd name="connsiteY4" fmla="*/ 232431 h 350700"/>
                  <a:gd name="connsiteX5" fmla="*/ 38100 w 135126"/>
                  <a:gd name="connsiteY5" fmla="*/ 287200 h 350700"/>
                  <a:gd name="connsiteX6" fmla="*/ 38100 w 135126"/>
                  <a:gd name="connsiteY6" fmla="*/ 103050 h 350700"/>
                  <a:gd name="connsiteX7" fmla="*/ 107950 w 135126"/>
                  <a:gd name="connsiteY7" fmla="*/ 71300 h 350700"/>
                  <a:gd name="connsiteX8" fmla="*/ 107950 w 135126"/>
                  <a:gd name="connsiteY8" fmla="*/ 1450 h 350700"/>
                  <a:gd name="connsiteX0" fmla="*/ 107950 w 150337"/>
                  <a:gd name="connsiteY0" fmla="*/ 1450 h 350700"/>
                  <a:gd name="connsiteX1" fmla="*/ 0 w 150337"/>
                  <a:gd name="connsiteY1" fmla="*/ 52250 h 350700"/>
                  <a:gd name="connsiteX2" fmla="*/ 0 w 150337"/>
                  <a:gd name="connsiteY2" fmla="*/ 350700 h 350700"/>
                  <a:gd name="connsiteX3" fmla="*/ 124619 w 150337"/>
                  <a:gd name="connsiteY3" fmla="*/ 280056 h 350700"/>
                  <a:gd name="connsiteX4" fmla="*/ 123825 w 150337"/>
                  <a:gd name="connsiteY4" fmla="*/ 232431 h 350700"/>
                  <a:gd name="connsiteX5" fmla="*/ 38100 w 150337"/>
                  <a:gd name="connsiteY5" fmla="*/ 287200 h 350700"/>
                  <a:gd name="connsiteX6" fmla="*/ 38100 w 150337"/>
                  <a:gd name="connsiteY6" fmla="*/ 103050 h 350700"/>
                  <a:gd name="connsiteX7" fmla="*/ 107950 w 150337"/>
                  <a:gd name="connsiteY7" fmla="*/ 71300 h 350700"/>
                  <a:gd name="connsiteX8" fmla="*/ 107950 w 150337"/>
                  <a:gd name="connsiteY8" fmla="*/ 1450 h 3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337" h="350700">
                    <a:moveTo>
                      <a:pt x="107950" y="1450"/>
                    </a:moveTo>
                    <a:lnTo>
                      <a:pt x="0" y="52250"/>
                    </a:lnTo>
                    <a:lnTo>
                      <a:pt x="0" y="350700"/>
                    </a:lnTo>
                    <a:lnTo>
                      <a:pt x="124619" y="280056"/>
                    </a:lnTo>
                    <a:cubicBezTo>
                      <a:pt x="167802" y="254799"/>
                      <a:pt x="148917" y="214239"/>
                      <a:pt x="123825" y="232431"/>
                    </a:cubicBezTo>
                    <a:lnTo>
                      <a:pt x="38100" y="287200"/>
                    </a:lnTo>
                    <a:lnTo>
                      <a:pt x="38100" y="103050"/>
                    </a:lnTo>
                    <a:lnTo>
                      <a:pt x="107950" y="71300"/>
                    </a:lnTo>
                    <a:cubicBezTo>
                      <a:pt x="136916" y="54224"/>
                      <a:pt x="130708" y="-10439"/>
                      <a:pt x="107950" y="145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9665449" y="970270"/>
                <a:ext cx="78674" cy="120381"/>
              </a:xfrm>
              <a:custGeom>
                <a:avLst/>
                <a:gdLst>
                  <a:gd name="connsiteX0" fmla="*/ 107950 w 152400"/>
                  <a:gd name="connsiteY0" fmla="*/ 0 h 349250"/>
                  <a:gd name="connsiteX1" fmla="*/ 0 w 152400"/>
                  <a:gd name="connsiteY1" fmla="*/ 50800 h 349250"/>
                  <a:gd name="connsiteX2" fmla="*/ 0 w 152400"/>
                  <a:gd name="connsiteY2" fmla="*/ 349250 h 349250"/>
                  <a:gd name="connsiteX3" fmla="*/ 146050 w 152400"/>
                  <a:gd name="connsiteY3" fmla="*/ 266700 h 349250"/>
                  <a:gd name="connsiteX4" fmla="*/ 152400 w 152400"/>
                  <a:gd name="connsiteY4" fmla="*/ 209550 h 349250"/>
                  <a:gd name="connsiteX5" fmla="*/ 38100 w 152400"/>
                  <a:gd name="connsiteY5" fmla="*/ 285750 h 349250"/>
                  <a:gd name="connsiteX6" fmla="*/ 38100 w 152400"/>
                  <a:gd name="connsiteY6" fmla="*/ 101600 h 349250"/>
                  <a:gd name="connsiteX7" fmla="*/ 107950 w 152400"/>
                  <a:gd name="connsiteY7" fmla="*/ 69850 h 349250"/>
                  <a:gd name="connsiteX8" fmla="*/ 107950 w 152400"/>
                  <a:gd name="connsiteY8" fmla="*/ 0 h 349250"/>
                  <a:gd name="connsiteX0" fmla="*/ 107950 w 146050"/>
                  <a:gd name="connsiteY0" fmla="*/ 0 h 349250"/>
                  <a:gd name="connsiteX1" fmla="*/ 0 w 146050"/>
                  <a:gd name="connsiteY1" fmla="*/ 50800 h 349250"/>
                  <a:gd name="connsiteX2" fmla="*/ 0 w 146050"/>
                  <a:gd name="connsiteY2" fmla="*/ 349250 h 349250"/>
                  <a:gd name="connsiteX3" fmla="*/ 146050 w 146050"/>
                  <a:gd name="connsiteY3" fmla="*/ 266700 h 349250"/>
                  <a:gd name="connsiteX4" fmla="*/ 123825 w 146050"/>
                  <a:gd name="connsiteY4" fmla="*/ 230981 h 349250"/>
                  <a:gd name="connsiteX5" fmla="*/ 38100 w 146050"/>
                  <a:gd name="connsiteY5" fmla="*/ 285750 h 349250"/>
                  <a:gd name="connsiteX6" fmla="*/ 38100 w 146050"/>
                  <a:gd name="connsiteY6" fmla="*/ 101600 h 349250"/>
                  <a:gd name="connsiteX7" fmla="*/ 107950 w 146050"/>
                  <a:gd name="connsiteY7" fmla="*/ 69850 h 349250"/>
                  <a:gd name="connsiteX8" fmla="*/ 107950 w 146050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88131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78606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1577 h 350827"/>
                  <a:gd name="connsiteX1" fmla="*/ 0 w 124619"/>
                  <a:gd name="connsiteY1" fmla="*/ 52377 h 350827"/>
                  <a:gd name="connsiteX2" fmla="*/ 0 w 124619"/>
                  <a:gd name="connsiteY2" fmla="*/ 350827 h 350827"/>
                  <a:gd name="connsiteX3" fmla="*/ 124619 w 124619"/>
                  <a:gd name="connsiteY3" fmla="*/ 280183 h 350827"/>
                  <a:gd name="connsiteX4" fmla="*/ 123825 w 124619"/>
                  <a:gd name="connsiteY4" fmla="*/ 232558 h 350827"/>
                  <a:gd name="connsiteX5" fmla="*/ 38100 w 124619"/>
                  <a:gd name="connsiteY5" fmla="*/ 287327 h 350827"/>
                  <a:gd name="connsiteX6" fmla="*/ 38100 w 124619"/>
                  <a:gd name="connsiteY6" fmla="*/ 103177 h 350827"/>
                  <a:gd name="connsiteX7" fmla="*/ 107950 w 124619"/>
                  <a:gd name="connsiteY7" fmla="*/ 71427 h 350827"/>
                  <a:gd name="connsiteX8" fmla="*/ 107950 w 124619"/>
                  <a:gd name="connsiteY8" fmla="*/ 1577 h 350827"/>
                  <a:gd name="connsiteX0" fmla="*/ 107950 w 127415"/>
                  <a:gd name="connsiteY0" fmla="*/ 1450 h 350700"/>
                  <a:gd name="connsiteX1" fmla="*/ 0 w 127415"/>
                  <a:gd name="connsiteY1" fmla="*/ 52250 h 350700"/>
                  <a:gd name="connsiteX2" fmla="*/ 0 w 127415"/>
                  <a:gd name="connsiteY2" fmla="*/ 350700 h 350700"/>
                  <a:gd name="connsiteX3" fmla="*/ 124619 w 127415"/>
                  <a:gd name="connsiteY3" fmla="*/ 280056 h 350700"/>
                  <a:gd name="connsiteX4" fmla="*/ 123825 w 127415"/>
                  <a:gd name="connsiteY4" fmla="*/ 232431 h 350700"/>
                  <a:gd name="connsiteX5" fmla="*/ 38100 w 127415"/>
                  <a:gd name="connsiteY5" fmla="*/ 287200 h 350700"/>
                  <a:gd name="connsiteX6" fmla="*/ 38100 w 127415"/>
                  <a:gd name="connsiteY6" fmla="*/ 103050 h 350700"/>
                  <a:gd name="connsiteX7" fmla="*/ 107950 w 127415"/>
                  <a:gd name="connsiteY7" fmla="*/ 71300 h 350700"/>
                  <a:gd name="connsiteX8" fmla="*/ 107950 w 127415"/>
                  <a:gd name="connsiteY8" fmla="*/ 1450 h 350700"/>
                  <a:gd name="connsiteX0" fmla="*/ 107950 w 135126"/>
                  <a:gd name="connsiteY0" fmla="*/ 1450 h 350700"/>
                  <a:gd name="connsiteX1" fmla="*/ 0 w 135126"/>
                  <a:gd name="connsiteY1" fmla="*/ 52250 h 350700"/>
                  <a:gd name="connsiteX2" fmla="*/ 0 w 135126"/>
                  <a:gd name="connsiteY2" fmla="*/ 350700 h 350700"/>
                  <a:gd name="connsiteX3" fmla="*/ 124619 w 135126"/>
                  <a:gd name="connsiteY3" fmla="*/ 280056 h 350700"/>
                  <a:gd name="connsiteX4" fmla="*/ 123825 w 135126"/>
                  <a:gd name="connsiteY4" fmla="*/ 232431 h 350700"/>
                  <a:gd name="connsiteX5" fmla="*/ 38100 w 135126"/>
                  <a:gd name="connsiteY5" fmla="*/ 287200 h 350700"/>
                  <a:gd name="connsiteX6" fmla="*/ 38100 w 135126"/>
                  <a:gd name="connsiteY6" fmla="*/ 103050 h 350700"/>
                  <a:gd name="connsiteX7" fmla="*/ 107950 w 135126"/>
                  <a:gd name="connsiteY7" fmla="*/ 71300 h 350700"/>
                  <a:gd name="connsiteX8" fmla="*/ 107950 w 135126"/>
                  <a:gd name="connsiteY8" fmla="*/ 1450 h 350700"/>
                  <a:gd name="connsiteX0" fmla="*/ 107950 w 150337"/>
                  <a:gd name="connsiteY0" fmla="*/ 1450 h 350700"/>
                  <a:gd name="connsiteX1" fmla="*/ 0 w 150337"/>
                  <a:gd name="connsiteY1" fmla="*/ 52250 h 350700"/>
                  <a:gd name="connsiteX2" fmla="*/ 0 w 150337"/>
                  <a:gd name="connsiteY2" fmla="*/ 350700 h 350700"/>
                  <a:gd name="connsiteX3" fmla="*/ 124619 w 150337"/>
                  <a:gd name="connsiteY3" fmla="*/ 280056 h 350700"/>
                  <a:gd name="connsiteX4" fmla="*/ 123825 w 150337"/>
                  <a:gd name="connsiteY4" fmla="*/ 232431 h 350700"/>
                  <a:gd name="connsiteX5" fmla="*/ 38100 w 150337"/>
                  <a:gd name="connsiteY5" fmla="*/ 287200 h 350700"/>
                  <a:gd name="connsiteX6" fmla="*/ 38100 w 150337"/>
                  <a:gd name="connsiteY6" fmla="*/ 103050 h 350700"/>
                  <a:gd name="connsiteX7" fmla="*/ 107950 w 150337"/>
                  <a:gd name="connsiteY7" fmla="*/ 71300 h 350700"/>
                  <a:gd name="connsiteX8" fmla="*/ 107950 w 150337"/>
                  <a:gd name="connsiteY8" fmla="*/ 1450 h 350700"/>
                  <a:gd name="connsiteX0" fmla="*/ 101218 w 150337"/>
                  <a:gd name="connsiteY0" fmla="*/ 1994 h 331047"/>
                  <a:gd name="connsiteX1" fmla="*/ 0 w 150337"/>
                  <a:gd name="connsiteY1" fmla="*/ 32597 h 331047"/>
                  <a:gd name="connsiteX2" fmla="*/ 0 w 150337"/>
                  <a:gd name="connsiteY2" fmla="*/ 331047 h 331047"/>
                  <a:gd name="connsiteX3" fmla="*/ 124619 w 150337"/>
                  <a:gd name="connsiteY3" fmla="*/ 260403 h 331047"/>
                  <a:gd name="connsiteX4" fmla="*/ 123825 w 150337"/>
                  <a:gd name="connsiteY4" fmla="*/ 212778 h 331047"/>
                  <a:gd name="connsiteX5" fmla="*/ 38100 w 150337"/>
                  <a:gd name="connsiteY5" fmla="*/ 267547 h 331047"/>
                  <a:gd name="connsiteX6" fmla="*/ 38100 w 150337"/>
                  <a:gd name="connsiteY6" fmla="*/ 83397 h 331047"/>
                  <a:gd name="connsiteX7" fmla="*/ 107950 w 150337"/>
                  <a:gd name="connsiteY7" fmla="*/ 51647 h 331047"/>
                  <a:gd name="connsiteX8" fmla="*/ 101218 w 150337"/>
                  <a:gd name="connsiteY8" fmla="*/ 1994 h 331047"/>
                  <a:gd name="connsiteX0" fmla="*/ 101218 w 150337"/>
                  <a:gd name="connsiteY0" fmla="*/ 1994 h 331047"/>
                  <a:gd name="connsiteX1" fmla="*/ 11220 w 150337"/>
                  <a:gd name="connsiteY1" fmla="*/ 41573 h 331047"/>
                  <a:gd name="connsiteX2" fmla="*/ 0 w 150337"/>
                  <a:gd name="connsiteY2" fmla="*/ 331047 h 331047"/>
                  <a:gd name="connsiteX3" fmla="*/ 124619 w 150337"/>
                  <a:gd name="connsiteY3" fmla="*/ 260403 h 331047"/>
                  <a:gd name="connsiteX4" fmla="*/ 123825 w 150337"/>
                  <a:gd name="connsiteY4" fmla="*/ 212778 h 331047"/>
                  <a:gd name="connsiteX5" fmla="*/ 38100 w 150337"/>
                  <a:gd name="connsiteY5" fmla="*/ 267547 h 331047"/>
                  <a:gd name="connsiteX6" fmla="*/ 38100 w 150337"/>
                  <a:gd name="connsiteY6" fmla="*/ 83397 h 331047"/>
                  <a:gd name="connsiteX7" fmla="*/ 107950 w 150337"/>
                  <a:gd name="connsiteY7" fmla="*/ 51647 h 331047"/>
                  <a:gd name="connsiteX8" fmla="*/ 101218 w 150337"/>
                  <a:gd name="connsiteY8" fmla="*/ 1994 h 33104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12778 h 308607"/>
                  <a:gd name="connsiteX5" fmla="*/ 31369 w 143606"/>
                  <a:gd name="connsiteY5" fmla="*/ 267547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12778 h 308607"/>
                  <a:gd name="connsiteX5" fmla="*/ 24637 w 143606"/>
                  <a:gd name="connsiteY5" fmla="*/ 281012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26243 h 308607"/>
                  <a:gd name="connsiteX5" fmla="*/ 24637 w 143606"/>
                  <a:gd name="connsiteY5" fmla="*/ 281012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2280"/>
                  <a:gd name="connsiteY0" fmla="*/ 1994 h 308607"/>
                  <a:gd name="connsiteX1" fmla="*/ 4489 w 142280"/>
                  <a:gd name="connsiteY1" fmla="*/ 41573 h 308607"/>
                  <a:gd name="connsiteX2" fmla="*/ 0 w 142280"/>
                  <a:gd name="connsiteY2" fmla="*/ 308607 h 308607"/>
                  <a:gd name="connsiteX3" fmla="*/ 115643 w 142280"/>
                  <a:gd name="connsiteY3" fmla="*/ 249183 h 308607"/>
                  <a:gd name="connsiteX4" fmla="*/ 117094 w 142280"/>
                  <a:gd name="connsiteY4" fmla="*/ 226243 h 308607"/>
                  <a:gd name="connsiteX5" fmla="*/ 24637 w 142280"/>
                  <a:gd name="connsiteY5" fmla="*/ 281012 h 308607"/>
                  <a:gd name="connsiteX6" fmla="*/ 31369 w 142280"/>
                  <a:gd name="connsiteY6" fmla="*/ 83397 h 308607"/>
                  <a:gd name="connsiteX7" fmla="*/ 101219 w 142280"/>
                  <a:gd name="connsiteY7" fmla="*/ 51647 h 308607"/>
                  <a:gd name="connsiteX8" fmla="*/ 94487 w 142280"/>
                  <a:gd name="connsiteY8" fmla="*/ 1994 h 308607"/>
                  <a:gd name="connsiteX0" fmla="*/ 94487 w 142280"/>
                  <a:gd name="connsiteY0" fmla="*/ 2800 h 309413"/>
                  <a:gd name="connsiteX1" fmla="*/ 4489 w 142280"/>
                  <a:gd name="connsiteY1" fmla="*/ 42379 h 309413"/>
                  <a:gd name="connsiteX2" fmla="*/ 0 w 142280"/>
                  <a:gd name="connsiteY2" fmla="*/ 309413 h 309413"/>
                  <a:gd name="connsiteX3" fmla="*/ 115643 w 142280"/>
                  <a:gd name="connsiteY3" fmla="*/ 249989 h 309413"/>
                  <a:gd name="connsiteX4" fmla="*/ 117094 w 142280"/>
                  <a:gd name="connsiteY4" fmla="*/ 227049 h 309413"/>
                  <a:gd name="connsiteX5" fmla="*/ 24637 w 142280"/>
                  <a:gd name="connsiteY5" fmla="*/ 281818 h 309413"/>
                  <a:gd name="connsiteX6" fmla="*/ 31369 w 142280"/>
                  <a:gd name="connsiteY6" fmla="*/ 84203 h 309413"/>
                  <a:gd name="connsiteX7" fmla="*/ 96732 w 142280"/>
                  <a:gd name="connsiteY7" fmla="*/ 36746 h 309413"/>
                  <a:gd name="connsiteX8" fmla="*/ 94487 w 142280"/>
                  <a:gd name="connsiteY8" fmla="*/ 2800 h 309413"/>
                  <a:gd name="connsiteX0" fmla="*/ 94487 w 142280"/>
                  <a:gd name="connsiteY0" fmla="*/ 2800 h 309413"/>
                  <a:gd name="connsiteX1" fmla="*/ 4489 w 142280"/>
                  <a:gd name="connsiteY1" fmla="*/ 42379 h 309413"/>
                  <a:gd name="connsiteX2" fmla="*/ 0 w 142280"/>
                  <a:gd name="connsiteY2" fmla="*/ 309413 h 309413"/>
                  <a:gd name="connsiteX3" fmla="*/ 115643 w 142280"/>
                  <a:gd name="connsiteY3" fmla="*/ 249989 h 309413"/>
                  <a:gd name="connsiteX4" fmla="*/ 117094 w 142280"/>
                  <a:gd name="connsiteY4" fmla="*/ 227049 h 309413"/>
                  <a:gd name="connsiteX5" fmla="*/ 24637 w 142280"/>
                  <a:gd name="connsiteY5" fmla="*/ 281818 h 309413"/>
                  <a:gd name="connsiteX6" fmla="*/ 24638 w 142280"/>
                  <a:gd name="connsiteY6" fmla="*/ 68495 h 309413"/>
                  <a:gd name="connsiteX7" fmla="*/ 96732 w 142280"/>
                  <a:gd name="connsiteY7" fmla="*/ 36746 h 309413"/>
                  <a:gd name="connsiteX8" fmla="*/ 94487 w 142280"/>
                  <a:gd name="connsiteY8" fmla="*/ 2800 h 30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280" h="309413">
                    <a:moveTo>
                      <a:pt x="94487" y="2800"/>
                    </a:moveTo>
                    <a:lnTo>
                      <a:pt x="4489" y="42379"/>
                    </a:lnTo>
                    <a:cubicBezTo>
                      <a:pt x="2993" y="131390"/>
                      <a:pt x="1496" y="220402"/>
                      <a:pt x="0" y="309413"/>
                    </a:cubicBezTo>
                    <a:lnTo>
                      <a:pt x="115643" y="249989"/>
                    </a:lnTo>
                    <a:cubicBezTo>
                      <a:pt x="158826" y="224732"/>
                      <a:pt x="142186" y="208857"/>
                      <a:pt x="117094" y="227049"/>
                    </a:cubicBezTo>
                    <a:lnTo>
                      <a:pt x="24637" y="281818"/>
                    </a:lnTo>
                    <a:cubicBezTo>
                      <a:pt x="24637" y="210710"/>
                      <a:pt x="24638" y="139603"/>
                      <a:pt x="24638" y="68495"/>
                    </a:cubicBezTo>
                    <a:lnTo>
                      <a:pt x="96732" y="36746"/>
                    </a:lnTo>
                    <a:cubicBezTo>
                      <a:pt x="125698" y="19670"/>
                      <a:pt x="117245" y="-9089"/>
                      <a:pt x="94487" y="280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10175871" y="1160342"/>
                <a:ext cx="81154" cy="130136"/>
              </a:xfrm>
              <a:custGeom>
                <a:avLst/>
                <a:gdLst>
                  <a:gd name="connsiteX0" fmla="*/ 107950 w 152400"/>
                  <a:gd name="connsiteY0" fmla="*/ 0 h 349250"/>
                  <a:gd name="connsiteX1" fmla="*/ 0 w 152400"/>
                  <a:gd name="connsiteY1" fmla="*/ 50800 h 349250"/>
                  <a:gd name="connsiteX2" fmla="*/ 0 w 152400"/>
                  <a:gd name="connsiteY2" fmla="*/ 349250 h 349250"/>
                  <a:gd name="connsiteX3" fmla="*/ 146050 w 152400"/>
                  <a:gd name="connsiteY3" fmla="*/ 266700 h 349250"/>
                  <a:gd name="connsiteX4" fmla="*/ 152400 w 152400"/>
                  <a:gd name="connsiteY4" fmla="*/ 209550 h 349250"/>
                  <a:gd name="connsiteX5" fmla="*/ 38100 w 152400"/>
                  <a:gd name="connsiteY5" fmla="*/ 285750 h 349250"/>
                  <a:gd name="connsiteX6" fmla="*/ 38100 w 152400"/>
                  <a:gd name="connsiteY6" fmla="*/ 101600 h 349250"/>
                  <a:gd name="connsiteX7" fmla="*/ 107950 w 152400"/>
                  <a:gd name="connsiteY7" fmla="*/ 69850 h 349250"/>
                  <a:gd name="connsiteX8" fmla="*/ 107950 w 152400"/>
                  <a:gd name="connsiteY8" fmla="*/ 0 h 349250"/>
                  <a:gd name="connsiteX0" fmla="*/ 107950 w 146050"/>
                  <a:gd name="connsiteY0" fmla="*/ 0 h 349250"/>
                  <a:gd name="connsiteX1" fmla="*/ 0 w 146050"/>
                  <a:gd name="connsiteY1" fmla="*/ 50800 h 349250"/>
                  <a:gd name="connsiteX2" fmla="*/ 0 w 146050"/>
                  <a:gd name="connsiteY2" fmla="*/ 349250 h 349250"/>
                  <a:gd name="connsiteX3" fmla="*/ 146050 w 146050"/>
                  <a:gd name="connsiteY3" fmla="*/ 266700 h 349250"/>
                  <a:gd name="connsiteX4" fmla="*/ 123825 w 146050"/>
                  <a:gd name="connsiteY4" fmla="*/ 230981 h 349250"/>
                  <a:gd name="connsiteX5" fmla="*/ 38100 w 146050"/>
                  <a:gd name="connsiteY5" fmla="*/ 285750 h 349250"/>
                  <a:gd name="connsiteX6" fmla="*/ 38100 w 146050"/>
                  <a:gd name="connsiteY6" fmla="*/ 101600 h 349250"/>
                  <a:gd name="connsiteX7" fmla="*/ 107950 w 146050"/>
                  <a:gd name="connsiteY7" fmla="*/ 69850 h 349250"/>
                  <a:gd name="connsiteX8" fmla="*/ 107950 w 146050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88131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0 h 349250"/>
                  <a:gd name="connsiteX1" fmla="*/ 0 w 124619"/>
                  <a:gd name="connsiteY1" fmla="*/ 50800 h 349250"/>
                  <a:gd name="connsiteX2" fmla="*/ 0 w 124619"/>
                  <a:gd name="connsiteY2" fmla="*/ 349250 h 349250"/>
                  <a:gd name="connsiteX3" fmla="*/ 124619 w 124619"/>
                  <a:gd name="connsiteY3" fmla="*/ 278606 h 349250"/>
                  <a:gd name="connsiteX4" fmla="*/ 123825 w 124619"/>
                  <a:gd name="connsiteY4" fmla="*/ 230981 h 349250"/>
                  <a:gd name="connsiteX5" fmla="*/ 38100 w 124619"/>
                  <a:gd name="connsiteY5" fmla="*/ 285750 h 349250"/>
                  <a:gd name="connsiteX6" fmla="*/ 38100 w 124619"/>
                  <a:gd name="connsiteY6" fmla="*/ 101600 h 349250"/>
                  <a:gd name="connsiteX7" fmla="*/ 107950 w 124619"/>
                  <a:gd name="connsiteY7" fmla="*/ 69850 h 349250"/>
                  <a:gd name="connsiteX8" fmla="*/ 107950 w 124619"/>
                  <a:gd name="connsiteY8" fmla="*/ 0 h 349250"/>
                  <a:gd name="connsiteX0" fmla="*/ 107950 w 124619"/>
                  <a:gd name="connsiteY0" fmla="*/ 1577 h 350827"/>
                  <a:gd name="connsiteX1" fmla="*/ 0 w 124619"/>
                  <a:gd name="connsiteY1" fmla="*/ 52377 h 350827"/>
                  <a:gd name="connsiteX2" fmla="*/ 0 w 124619"/>
                  <a:gd name="connsiteY2" fmla="*/ 350827 h 350827"/>
                  <a:gd name="connsiteX3" fmla="*/ 124619 w 124619"/>
                  <a:gd name="connsiteY3" fmla="*/ 280183 h 350827"/>
                  <a:gd name="connsiteX4" fmla="*/ 123825 w 124619"/>
                  <a:gd name="connsiteY4" fmla="*/ 232558 h 350827"/>
                  <a:gd name="connsiteX5" fmla="*/ 38100 w 124619"/>
                  <a:gd name="connsiteY5" fmla="*/ 287327 h 350827"/>
                  <a:gd name="connsiteX6" fmla="*/ 38100 w 124619"/>
                  <a:gd name="connsiteY6" fmla="*/ 103177 h 350827"/>
                  <a:gd name="connsiteX7" fmla="*/ 107950 w 124619"/>
                  <a:gd name="connsiteY7" fmla="*/ 71427 h 350827"/>
                  <a:gd name="connsiteX8" fmla="*/ 107950 w 124619"/>
                  <a:gd name="connsiteY8" fmla="*/ 1577 h 350827"/>
                  <a:gd name="connsiteX0" fmla="*/ 107950 w 127415"/>
                  <a:gd name="connsiteY0" fmla="*/ 1450 h 350700"/>
                  <a:gd name="connsiteX1" fmla="*/ 0 w 127415"/>
                  <a:gd name="connsiteY1" fmla="*/ 52250 h 350700"/>
                  <a:gd name="connsiteX2" fmla="*/ 0 w 127415"/>
                  <a:gd name="connsiteY2" fmla="*/ 350700 h 350700"/>
                  <a:gd name="connsiteX3" fmla="*/ 124619 w 127415"/>
                  <a:gd name="connsiteY3" fmla="*/ 280056 h 350700"/>
                  <a:gd name="connsiteX4" fmla="*/ 123825 w 127415"/>
                  <a:gd name="connsiteY4" fmla="*/ 232431 h 350700"/>
                  <a:gd name="connsiteX5" fmla="*/ 38100 w 127415"/>
                  <a:gd name="connsiteY5" fmla="*/ 287200 h 350700"/>
                  <a:gd name="connsiteX6" fmla="*/ 38100 w 127415"/>
                  <a:gd name="connsiteY6" fmla="*/ 103050 h 350700"/>
                  <a:gd name="connsiteX7" fmla="*/ 107950 w 127415"/>
                  <a:gd name="connsiteY7" fmla="*/ 71300 h 350700"/>
                  <a:gd name="connsiteX8" fmla="*/ 107950 w 127415"/>
                  <a:gd name="connsiteY8" fmla="*/ 1450 h 350700"/>
                  <a:gd name="connsiteX0" fmla="*/ 107950 w 135126"/>
                  <a:gd name="connsiteY0" fmla="*/ 1450 h 350700"/>
                  <a:gd name="connsiteX1" fmla="*/ 0 w 135126"/>
                  <a:gd name="connsiteY1" fmla="*/ 52250 h 350700"/>
                  <a:gd name="connsiteX2" fmla="*/ 0 w 135126"/>
                  <a:gd name="connsiteY2" fmla="*/ 350700 h 350700"/>
                  <a:gd name="connsiteX3" fmla="*/ 124619 w 135126"/>
                  <a:gd name="connsiteY3" fmla="*/ 280056 h 350700"/>
                  <a:gd name="connsiteX4" fmla="*/ 123825 w 135126"/>
                  <a:gd name="connsiteY4" fmla="*/ 232431 h 350700"/>
                  <a:gd name="connsiteX5" fmla="*/ 38100 w 135126"/>
                  <a:gd name="connsiteY5" fmla="*/ 287200 h 350700"/>
                  <a:gd name="connsiteX6" fmla="*/ 38100 w 135126"/>
                  <a:gd name="connsiteY6" fmla="*/ 103050 h 350700"/>
                  <a:gd name="connsiteX7" fmla="*/ 107950 w 135126"/>
                  <a:gd name="connsiteY7" fmla="*/ 71300 h 350700"/>
                  <a:gd name="connsiteX8" fmla="*/ 107950 w 135126"/>
                  <a:gd name="connsiteY8" fmla="*/ 1450 h 350700"/>
                  <a:gd name="connsiteX0" fmla="*/ 107950 w 150337"/>
                  <a:gd name="connsiteY0" fmla="*/ 1450 h 350700"/>
                  <a:gd name="connsiteX1" fmla="*/ 0 w 150337"/>
                  <a:gd name="connsiteY1" fmla="*/ 52250 h 350700"/>
                  <a:gd name="connsiteX2" fmla="*/ 0 w 150337"/>
                  <a:gd name="connsiteY2" fmla="*/ 350700 h 350700"/>
                  <a:gd name="connsiteX3" fmla="*/ 124619 w 150337"/>
                  <a:gd name="connsiteY3" fmla="*/ 280056 h 350700"/>
                  <a:gd name="connsiteX4" fmla="*/ 123825 w 150337"/>
                  <a:gd name="connsiteY4" fmla="*/ 232431 h 350700"/>
                  <a:gd name="connsiteX5" fmla="*/ 38100 w 150337"/>
                  <a:gd name="connsiteY5" fmla="*/ 287200 h 350700"/>
                  <a:gd name="connsiteX6" fmla="*/ 38100 w 150337"/>
                  <a:gd name="connsiteY6" fmla="*/ 103050 h 350700"/>
                  <a:gd name="connsiteX7" fmla="*/ 107950 w 150337"/>
                  <a:gd name="connsiteY7" fmla="*/ 71300 h 350700"/>
                  <a:gd name="connsiteX8" fmla="*/ 107950 w 150337"/>
                  <a:gd name="connsiteY8" fmla="*/ 1450 h 350700"/>
                  <a:gd name="connsiteX0" fmla="*/ 101218 w 150337"/>
                  <a:gd name="connsiteY0" fmla="*/ 1994 h 331047"/>
                  <a:gd name="connsiteX1" fmla="*/ 0 w 150337"/>
                  <a:gd name="connsiteY1" fmla="*/ 32597 h 331047"/>
                  <a:gd name="connsiteX2" fmla="*/ 0 w 150337"/>
                  <a:gd name="connsiteY2" fmla="*/ 331047 h 331047"/>
                  <a:gd name="connsiteX3" fmla="*/ 124619 w 150337"/>
                  <a:gd name="connsiteY3" fmla="*/ 260403 h 331047"/>
                  <a:gd name="connsiteX4" fmla="*/ 123825 w 150337"/>
                  <a:gd name="connsiteY4" fmla="*/ 212778 h 331047"/>
                  <a:gd name="connsiteX5" fmla="*/ 38100 w 150337"/>
                  <a:gd name="connsiteY5" fmla="*/ 267547 h 331047"/>
                  <a:gd name="connsiteX6" fmla="*/ 38100 w 150337"/>
                  <a:gd name="connsiteY6" fmla="*/ 83397 h 331047"/>
                  <a:gd name="connsiteX7" fmla="*/ 107950 w 150337"/>
                  <a:gd name="connsiteY7" fmla="*/ 51647 h 331047"/>
                  <a:gd name="connsiteX8" fmla="*/ 101218 w 150337"/>
                  <a:gd name="connsiteY8" fmla="*/ 1994 h 331047"/>
                  <a:gd name="connsiteX0" fmla="*/ 101218 w 150337"/>
                  <a:gd name="connsiteY0" fmla="*/ 1994 h 331047"/>
                  <a:gd name="connsiteX1" fmla="*/ 11220 w 150337"/>
                  <a:gd name="connsiteY1" fmla="*/ 41573 h 331047"/>
                  <a:gd name="connsiteX2" fmla="*/ 0 w 150337"/>
                  <a:gd name="connsiteY2" fmla="*/ 331047 h 331047"/>
                  <a:gd name="connsiteX3" fmla="*/ 124619 w 150337"/>
                  <a:gd name="connsiteY3" fmla="*/ 260403 h 331047"/>
                  <a:gd name="connsiteX4" fmla="*/ 123825 w 150337"/>
                  <a:gd name="connsiteY4" fmla="*/ 212778 h 331047"/>
                  <a:gd name="connsiteX5" fmla="*/ 38100 w 150337"/>
                  <a:gd name="connsiteY5" fmla="*/ 267547 h 331047"/>
                  <a:gd name="connsiteX6" fmla="*/ 38100 w 150337"/>
                  <a:gd name="connsiteY6" fmla="*/ 83397 h 331047"/>
                  <a:gd name="connsiteX7" fmla="*/ 107950 w 150337"/>
                  <a:gd name="connsiteY7" fmla="*/ 51647 h 331047"/>
                  <a:gd name="connsiteX8" fmla="*/ 101218 w 150337"/>
                  <a:gd name="connsiteY8" fmla="*/ 1994 h 33104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12778 h 308607"/>
                  <a:gd name="connsiteX5" fmla="*/ 31369 w 143606"/>
                  <a:gd name="connsiteY5" fmla="*/ 267547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12778 h 308607"/>
                  <a:gd name="connsiteX5" fmla="*/ 24637 w 143606"/>
                  <a:gd name="connsiteY5" fmla="*/ 281012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3606"/>
                  <a:gd name="connsiteY0" fmla="*/ 1994 h 308607"/>
                  <a:gd name="connsiteX1" fmla="*/ 4489 w 143606"/>
                  <a:gd name="connsiteY1" fmla="*/ 41573 h 308607"/>
                  <a:gd name="connsiteX2" fmla="*/ 0 w 143606"/>
                  <a:gd name="connsiteY2" fmla="*/ 308607 h 308607"/>
                  <a:gd name="connsiteX3" fmla="*/ 117888 w 143606"/>
                  <a:gd name="connsiteY3" fmla="*/ 260403 h 308607"/>
                  <a:gd name="connsiteX4" fmla="*/ 117094 w 143606"/>
                  <a:gd name="connsiteY4" fmla="*/ 226243 h 308607"/>
                  <a:gd name="connsiteX5" fmla="*/ 24637 w 143606"/>
                  <a:gd name="connsiteY5" fmla="*/ 281012 h 308607"/>
                  <a:gd name="connsiteX6" fmla="*/ 31369 w 143606"/>
                  <a:gd name="connsiteY6" fmla="*/ 83397 h 308607"/>
                  <a:gd name="connsiteX7" fmla="*/ 101219 w 143606"/>
                  <a:gd name="connsiteY7" fmla="*/ 51647 h 308607"/>
                  <a:gd name="connsiteX8" fmla="*/ 94487 w 143606"/>
                  <a:gd name="connsiteY8" fmla="*/ 1994 h 308607"/>
                  <a:gd name="connsiteX0" fmla="*/ 94487 w 142280"/>
                  <a:gd name="connsiteY0" fmla="*/ 1994 h 308607"/>
                  <a:gd name="connsiteX1" fmla="*/ 4489 w 142280"/>
                  <a:gd name="connsiteY1" fmla="*/ 41573 h 308607"/>
                  <a:gd name="connsiteX2" fmla="*/ 0 w 142280"/>
                  <a:gd name="connsiteY2" fmla="*/ 308607 h 308607"/>
                  <a:gd name="connsiteX3" fmla="*/ 115643 w 142280"/>
                  <a:gd name="connsiteY3" fmla="*/ 249183 h 308607"/>
                  <a:gd name="connsiteX4" fmla="*/ 117094 w 142280"/>
                  <a:gd name="connsiteY4" fmla="*/ 226243 h 308607"/>
                  <a:gd name="connsiteX5" fmla="*/ 24637 w 142280"/>
                  <a:gd name="connsiteY5" fmla="*/ 281012 h 308607"/>
                  <a:gd name="connsiteX6" fmla="*/ 31369 w 142280"/>
                  <a:gd name="connsiteY6" fmla="*/ 83397 h 308607"/>
                  <a:gd name="connsiteX7" fmla="*/ 101219 w 142280"/>
                  <a:gd name="connsiteY7" fmla="*/ 51647 h 308607"/>
                  <a:gd name="connsiteX8" fmla="*/ 94487 w 142280"/>
                  <a:gd name="connsiteY8" fmla="*/ 1994 h 308607"/>
                  <a:gd name="connsiteX0" fmla="*/ 94487 w 142280"/>
                  <a:gd name="connsiteY0" fmla="*/ 2800 h 309413"/>
                  <a:gd name="connsiteX1" fmla="*/ 4489 w 142280"/>
                  <a:gd name="connsiteY1" fmla="*/ 42379 h 309413"/>
                  <a:gd name="connsiteX2" fmla="*/ 0 w 142280"/>
                  <a:gd name="connsiteY2" fmla="*/ 309413 h 309413"/>
                  <a:gd name="connsiteX3" fmla="*/ 115643 w 142280"/>
                  <a:gd name="connsiteY3" fmla="*/ 249989 h 309413"/>
                  <a:gd name="connsiteX4" fmla="*/ 117094 w 142280"/>
                  <a:gd name="connsiteY4" fmla="*/ 227049 h 309413"/>
                  <a:gd name="connsiteX5" fmla="*/ 24637 w 142280"/>
                  <a:gd name="connsiteY5" fmla="*/ 281818 h 309413"/>
                  <a:gd name="connsiteX6" fmla="*/ 31369 w 142280"/>
                  <a:gd name="connsiteY6" fmla="*/ 84203 h 309413"/>
                  <a:gd name="connsiteX7" fmla="*/ 96732 w 142280"/>
                  <a:gd name="connsiteY7" fmla="*/ 36746 h 309413"/>
                  <a:gd name="connsiteX8" fmla="*/ 94487 w 142280"/>
                  <a:gd name="connsiteY8" fmla="*/ 2800 h 309413"/>
                  <a:gd name="connsiteX0" fmla="*/ 94487 w 142280"/>
                  <a:gd name="connsiteY0" fmla="*/ 2800 h 309413"/>
                  <a:gd name="connsiteX1" fmla="*/ 4489 w 142280"/>
                  <a:gd name="connsiteY1" fmla="*/ 42379 h 309413"/>
                  <a:gd name="connsiteX2" fmla="*/ 0 w 142280"/>
                  <a:gd name="connsiteY2" fmla="*/ 309413 h 309413"/>
                  <a:gd name="connsiteX3" fmla="*/ 115643 w 142280"/>
                  <a:gd name="connsiteY3" fmla="*/ 249989 h 309413"/>
                  <a:gd name="connsiteX4" fmla="*/ 117094 w 142280"/>
                  <a:gd name="connsiteY4" fmla="*/ 227049 h 309413"/>
                  <a:gd name="connsiteX5" fmla="*/ 24637 w 142280"/>
                  <a:gd name="connsiteY5" fmla="*/ 281818 h 309413"/>
                  <a:gd name="connsiteX6" fmla="*/ 24638 w 142280"/>
                  <a:gd name="connsiteY6" fmla="*/ 68495 h 309413"/>
                  <a:gd name="connsiteX7" fmla="*/ 96732 w 142280"/>
                  <a:gd name="connsiteY7" fmla="*/ 36746 h 309413"/>
                  <a:gd name="connsiteX8" fmla="*/ 94487 w 142280"/>
                  <a:gd name="connsiteY8" fmla="*/ 2800 h 309413"/>
                  <a:gd name="connsiteX0" fmla="*/ 98975 w 146768"/>
                  <a:gd name="connsiteY0" fmla="*/ 2800 h 322390"/>
                  <a:gd name="connsiteX1" fmla="*/ 8977 w 146768"/>
                  <a:gd name="connsiteY1" fmla="*/ 42379 h 322390"/>
                  <a:gd name="connsiteX2" fmla="*/ 0 w 146768"/>
                  <a:gd name="connsiteY2" fmla="*/ 322390 h 322390"/>
                  <a:gd name="connsiteX3" fmla="*/ 120131 w 146768"/>
                  <a:gd name="connsiteY3" fmla="*/ 249989 h 322390"/>
                  <a:gd name="connsiteX4" fmla="*/ 121582 w 146768"/>
                  <a:gd name="connsiteY4" fmla="*/ 227049 h 322390"/>
                  <a:gd name="connsiteX5" fmla="*/ 29125 w 146768"/>
                  <a:gd name="connsiteY5" fmla="*/ 281818 h 322390"/>
                  <a:gd name="connsiteX6" fmla="*/ 29126 w 146768"/>
                  <a:gd name="connsiteY6" fmla="*/ 68495 h 322390"/>
                  <a:gd name="connsiteX7" fmla="*/ 101220 w 146768"/>
                  <a:gd name="connsiteY7" fmla="*/ 36746 h 322390"/>
                  <a:gd name="connsiteX8" fmla="*/ 98975 w 146768"/>
                  <a:gd name="connsiteY8" fmla="*/ 2800 h 322390"/>
                  <a:gd name="connsiteX0" fmla="*/ 98975 w 146768"/>
                  <a:gd name="connsiteY0" fmla="*/ 2800 h 322390"/>
                  <a:gd name="connsiteX1" fmla="*/ 8977 w 146768"/>
                  <a:gd name="connsiteY1" fmla="*/ 42379 h 322390"/>
                  <a:gd name="connsiteX2" fmla="*/ 0 w 146768"/>
                  <a:gd name="connsiteY2" fmla="*/ 322390 h 322390"/>
                  <a:gd name="connsiteX3" fmla="*/ 120131 w 146768"/>
                  <a:gd name="connsiteY3" fmla="*/ 249989 h 322390"/>
                  <a:gd name="connsiteX4" fmla="*/ 121582 w 146768"/>
                  <a:gd name="connsiteY4" fmla="*/ 227049 h 322390"/>
                  <a:gd name="connsiteX5" fmla="*/ 24636 w 146768"/>
                  <a:gd name="connsiteY5" fmla="*/ 296958 h 322390"/>
                  <a:gd name="connsiteX6" fmla="*/ 29126 w 146768"/>
                  <a:gd name="connsiteY6" fmla="*/ 68495 h 322390"/>
                  <a:gd name="connsiteX7" fmla="*/ 101220 w 146768"/>
                  <a:gd name="connsiteY7" fmla="*/ 36746 h 322390"/>
                  <a:gd name="connsiteX8" fmla="*/ 98975 w 146768"/>
                  <a:gd name="connsiteY8" fmla="*/ 2800 h 32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768" h="322390">
                    <a:moveTo>
                      <a:pt x="98975" y="2800"/>
                    </a:moveTo>
                    <a:lnTo>
                      <a:pt x="8977" y="42379"/>
                    </a:lnTo>
                    <a:cubicBezTo>
                      <a:pt x="7481" y="131390"/>
                      <a:pt x="1496" y="233379"/>
                      <a:pt x="0" y="322390"/>
                    </a:cubicBezTo>
                    <a:lnTo>
                      <a:pt x="120131" y="249989"/>
                    </a:lnTo>
                    <a:cubicBezTo>
                      <a:pt x="163314" y="224732"/>
                      <a:pt x="146674" y="208857"/>
                      <a:pt x="121582" y="227049"/>
                    </a:cubicBezTo>
                    <a:lnTo>
                      <a:pt x="24636" y="296958"/>
                    </a:lnTo>
                    <a:cubicBezTo>
                      <a:pt x="24636" y="225850"/>
                      <a:pt x="29126" y="139603"/>
                      <a:pt x="29126" y="68495"/>
                    </a:cubicBezTo>
                    <a:lnTo>
                      <a:pt x="101220" y="36746"/>
                    </a:lnTo>
                    <a:cubicBezTo>
                      <a:pt x="130186" y="19670"/>
                      <a:pt x="121733" y="-9089"/>
                      <a:pt x="98975" y="280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9827443" y="817056"/>
                <a:ext cx="796379" cy="214095"/>
              </a:xfrm>
              <a:custGeom>
                <a:avLst/>
                <a:gdLst>
                  <a:gd name="connsiteX0" fmla="*/ 226219 w 504825"/>
                  <a:gd name="connsiteY0" fmla="*/ 0 h 192882"/>
                  <a:gd name="connsiteX1" fmla="*/ 226219 w 504825"/>
                  <a:gd name="connsiteY1" fmla="*/ 61913 h 192882"/>
                  <a:gd name="connsiteX2" fmla="*/ 0 w 504825"/>
                  <a:gd name="connsiteY2" fmla="*/ 164307 h 192882"/>
                  <a:gd name="connsiteX3" fmla="*/ 235744 w 504825"/>
                  <a:gd name="connsiteY3" fmla="*/ 83344 h 192882"/>
                  <a:gd name="connsiteX4" fmla="*/ 504825 w 504825"/>
                  <a:gd name="connsiteY4" fmla="*/ 192882 h 192882"/>
                  <a:gd name="connsiteX5" fmla="*/ 242887 w 504825"/>
                  <a:gd name="connsiteY5" fmla="*/ 64294 h 192882"/>
                  <a:gd name="connsiteX6" fmla="*/ 226219 w 504825"/>
                  <a:gd name="connsiteY6" fmla="*/ 0 h 192882"/>
                  <a:gd name="connsiteX0" fmla="*/ 226219 w 504825"/>
                  <a:gd name="connsiteY0" fmla="*/ 0 h 192882"/>
                  <a:gd name="connsiteX1" fmla="*/ 226219 w 504825"/>
                  <a:gd name="connsiteY1" fmla="*/ 61913 h 192882"/>
                  <a:gd name="connsiteX2" fmla="*/ 0 w 504825"/>
                  <a:gd name="connsiteY2" fmla="*/ 164307 h 192882"/>
                  <a:gd name="connsiteX3" fmla="*/ 228601 w 504825"/>
                  <a:gd name="connsiteY3" fmla="*/ 71438 h 192882"/>
                  <a:gd name="connsiteX4" fmla="*/ 504825 w 504825"/>
                  <a:gd name="connsiteY4" fmla="*/ 192882 h 192882"/>
                  <a:gd name="connsiteX5" fmla="*/ 242887 w 504825"/>
                  <a:gd name="connsiteY5" fmla="*/ 64294 h 192882"/>
                  <a:gd name="connsiteX6" fmla="*/ 226219 w 504825"/>
                  <a:gd name="connsiteY6" fmla="*/ 0 h 192882"/>
                  <a:gd name="connsiteX0" fmla="*/ 226219 w 504825"/>
                  <a:gd name="connsiteY0" fmla="*/ 0 h 192882"/>
                  <a:gd name="connsiteX1" fmla="*/ 219075 w 504825"/>
                  <a:gd name="connsiteY1" fmla="*/ 64295 h 192882"/>
                  <a:gd name="connsiteX2" fmla="*/ 0 w 504825"/>
                  <a:gd name="connsiteY2" fmla="*/ 164307 h 192882"/>
                  <a:gd name="connsiteX3" fmla="*/ 228601 w 504825"/>
                  <a:gd name="connsiteY3" fmla="*/ 71438 h 192882"/>
                  <a:gd name="connsiteX4" fmla="*/ 504825 w 504825"/>
                  <a:gd name="connsiteY4" fmla="*/ 192882 h 192882"/>
                  <a:gd name="connsiteX5" fmla="*/ 242887 w 504825"/>
                  <a:gd name="connsiteY5" fmla="*/ 64294 h 192882"/>
                  <a:gd name="connsiteX6" fmla="*/ 226219 w 504825"/>
                  <a:gd name="connsiteY6" fmla="*/ 0 h 192882"/>
                  <a:gd name="connsiteX0" fmla="*/ 226219 w 504825"/>
                  <a:gd name="connsiteY0" fmla="*/ 0 h 192882"/>
                  <a:gd name="connsiteX1" fmla="*/ 219075 w 504825"/>
                  <a:gd name="connsiteY1" fmla="*/ 64295 h 192882"/>
                  <a:gd name="connsiteX2" fmla="*/ 0 w 504825"/>
                  <a:gd name="connsiteY2" fmla="*/ 164307 h 192882"/>
                  <a:gd name="connsiteX3" fmla="*/ 228601 w 504825"/>
                  <a:gd name="connsiteY3" fmla="*/ 71438 h 192882"/>
                  <a:gd name="connsiteX4" fmla="*/ 504825 w 504825"/>
                  <a:gd name="connsiteY4" fmla="*/ 192882 h 192882"/>
                  <a:gd name="connsiteX5" fmla="*/ 230981 w 504825"/>
                  <a:gd name="connsiteY5" fmla="*/ 64294 h 192882"/>
                  <a:gd name="connsiteX6" fmla="*/ 226219 w 504825"/>
                  <a:gd name="connsiteY6" fmla="*/ 0 h 19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825" h="192882">
                    <a:moveTo>
                      <a:pt x="226219" y="0"/>
                    </a:moveTo>
                    <a:lnTo>
                      <a:pt x="219075" y="64295"/>
                    </a:lnTo>
                    <a:lnTo>
                      <a:pt x="0" y="164307"/>
                    </a:lnTo>
                    <a:lnTo>
                      <a:pt x="228601" y="71438"/>
                    </a:lnTo>
                    <a:lnTo>
                      <a:pt x="504825" y="192882"/>
                    </a:lnTo>
                    <a:lnTo>
                      <a:pt x="230981" y="64294"/>
                    </a:lnTo>
                    <a:lnTo>
                      <a:pt x="226219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45"/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8259914" y="559044"/>
              <a:ext cx="1202082" cy="568276"/>
            </a:xfrm>
            <a:custGeom>
              <a:avLst/>
              <a:gdLst>
                <a:gd name="connsiteX0" fmla="*/ 352425 w 762000"/>
                <a:gd name="connsiteY0" fmla="*/ 0 h 511969"/>
                <a:gd name="connsiteX1" fmla="*/ 47625 w 762000"/>
                <a:gd name="connsiteY1" fmla="*/ 97631 h 511969"/>
                <a:gd name="connsiteX2" fmla="*/ 11906 w 762000"/>
                <a:gd name="connsiteY2" fmla="*/ 97631 h 511969"/>
                <a:gd name="connsiteX3" fmla="*/ 9525 w 762000"/>
                <a:gd name="connsiteY3" fmla="*/ 169069 h 511969"/>
                <a:gd name="connsiteX4" fmla="*/ 0 w 762000"/>
                <a:gd name="connsiteY4" fmla="*/ 183356 h 511969"/>
                <a:gd name="connsiteX5" fmla="*/ 2381 w 762000"/>
                <a:gd name="connsiteY5" fmla="*/ 295275 h 511969"/>
                <a:gd name="connsiteX6" fmla="*/ 52387 w 762000"/>
                <a:gd name="connsiteY6" fmla="*/ 276225 h 511969"/>
                <a:gd name="connsiteX7" fmla="*/ 333375 w 762000"/>
                <a:gd name="connsiteY7" fmla="*/ 440531 h 511969"/>
                <a:gd name="connsiteX8" fmla="*/ 326231 w 762000"/>
                <a:gd name="connsiteY8" fmla="*/ 481013 h 511969"/>
                <a:gd name="connsiteX9" fmla="*/ 376237 w 762000"/>
                <a:gd name="connsiteY9" fmla="*/ 464344 h 511969"/>
                <a:gd name="connsiteX10" fmla="*/ 445293 w 762000"/>
                <a:gd name="connsiteY10" fmla="*/ 511969 h 511969"/>
                <a:gd name="connsiteX11" fmla="*/ 464343 w 762000"/>
                <a:gd name="connsiteY11" fmla="*/ 478631 h 511969"/>
                <a:gd name="connsiteX12" fmla="*/ 754856 w 762000"/>
                <a:gd name="connsiteY12" fmla="*/ 276225 h 511969"/>
                <a:gd name="connsiteX13" fmla="*/ 762000 w 762000"/>
                <a:gd name="connsiteY13" fmla="*/ 138113 h 511969"/>
                <a:gd name="connsiteX14" fmla="*/ 352425 w 762000"/>
                <a:gd name="connsiteY14" fmla="*/ 0 h 51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000" h="511969">
                  <a:moveTo>
                    <a:pt x="352425" y="0"/>
                  </a:moveTo>
                  <a:lnTo>
                    <a:pt x="47625" y="97631"/>
                  </a:lnTo>
                  <a:lnTo>
                    <a:pt x="11906" y="97631"/>
                  </a:lnTo>
                  <a:cubicBezTo>
                    <a:pt x="11112" y="121444"/>
                    <a:pt x="10319" y="145256"/>
                    <a:pt x="9525" y="169069"/>
                  </a:cubicBezTo>
                  <a:lnTo>
                    <a:pt x="0" y="183356"/>
                  </a:lnTo>
                  <a:cubicBezTo>
                    <a:pt x="794" y="220662"/>
                    <a:pt x="1587" y="257969"/>
                    <a:pt x="2381" y="295275"/>
                  </a:cubicBezTo>
                  <a:lnTo>
                    <a:pt x="52387" y="276225"/>
                  </a:lnTo>
                  <a:lnTo>
                    <a:pt x="333375" y="440531"/>
                  </a:lnTo>
                  <a:lnTo>
                    <a:pt x="326231" y="481013"/>
                  </a:lnTo>
                  <a:lnTo>
                    <a:pt x="376237" y="464344"/>
                  </a:lnTo>
                  <a:lnTo>
                    <a:pt x="445293" y="511969"/>
                  </a:lnTo>
                  <a:lnTo>
                    <a:pt x="464343" y="478631"/>
                  </a:lnTo>
                  <a:lnTo>
                    <a:pt x="754856" y="276225"/>
                  </a:lnTo>
                  <a:lnTo>
                    <a:pt x="762000" y="138113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 w="3175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445"/>
              <a:endParaRPr lang="en-US" sz="1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9" name="Right Arrow 128"/>
          <p:cNvSpPr/>
          <p:nvPr/>
        </p:nvSpPr>
        <p:spPr bwMode="auto">
          <a:xfrm>
            <a:off x="6940028" y="3871130"/>
            <a:ext cx="445847" cy="401293"/>
          </a:xfrm>
          <a:prstGeom prst="rightArrow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393" tIns="45696" rIns="91393" bIns="45696" numCol="1" rtlCol="0" anchor="ctr" anchorCtr="0" compatLnSpc="1">
            <a:prstTxWarp prst="textNoShape">
              <a:avLst/>
            </a:prstTxWarp>
          </a:bodyPr>
          <a:lstStyle/>
          <a:p>
            <a:pPr algn="ctr" defTabSz="913654" fontAlgn="base">
              <a:spcBef>
                <a:spcPts val="200"/>
              </a:spcBef>
              <a:spcAft>
                <a:spcPct val="0"/>
              </a:spcAft>
            </a:pPr>
            <a:endParaRPr lang="en-US" sz="16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47664" y="3126193"/>
            <a:ext cx="182880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445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Management Portal</a:t>
            </a:r>
          </a:p>
        </p:txBody>
      </p:sp>
      <p:pic>
        <p:nvPicPr>
          <p:cNvPr id="2050" name="Picture 2" descr="http://social.technet.microsoft.com/wiki/cfs-filesystemfile.ashx/__key/communityserver-components-imagefileviewer/communityserver-wikis-components-files-00-00-00-00-05/5315.powershell_2D00_logo.gif_2D00_550x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6" y="3928225"/>
            <a:ext cx="580604" cy="3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1699282" y="3928225"/>
            <a:ext cx="1828800" cy="714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445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Scripting </a:t>
            </a:r>
          </a:p>
          <a:p>
            <a:pPr defTabSz="1218445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(Windows, </a:t>
            </a:r>
            <a:b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Linux and Mac)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99282" y="5230774"/>
            <a:ext cx="99971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445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REST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572" y="1988840"/>
            <a:ext cx="1309076" cy="369255"/>
          </a:xfrm>
          <a:prstGeom prst="rect">
            <a:avLst/>
          </a:prstGeom>
          <a:noFill/>
        </p:spPr>
        <p:txBody>
          <a:bodyPr wrap="none" lIns="0" tIns="60922" rIns="0" bIns="60922">
            <a:spAutoFit/>
          </a:bodyPr>
          <a:lstStyle/>
          <a:p>
            <a:pPr defTabSz="1218445"/>
            <a:r>
              <a:rPr lang="en-US" sz="160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Getting Started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01590" y="1988840"/>
            <a:ext cx="2122441" cy="369255"/>
          </a:xfrm>
          <a:prstGeom prst="rect">
            <a:avLst/>
          </a:prstGeom>
          <a:noFill/>
        </p:spPr>
        <p:txBody>
          <a:bodyPr wrap="none" lIns="0" tIns="60922" rIns="0" bIns="60922">
            <a:spAutoFit/>
          </a:bodyPr>
          <a:lstStyle/>
          <a:p>
            <a:pPr defTabSz="1218445"/>
            <a:r>
              <a:rPr lang="en-US" sz="160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Select Image and VM Size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986881" y="1988840"/>
            <a:ext cx="2540824" cy="369255"/>
          </a:xfrm>
          <a:prstGeom prst="rect">
            <a:avLst/>
          </a:prstGeom>
          <a:noFill/>
        </p:spPr>
        <p:txBody>
          <a:bodyPr wrap="none" lIns="0" tIns="60922" rIns="0" bIns="60922">
            <a:spAutoFit/>
          </a:bodyPr>
          <a:lstStyle/>
          <a:p>
            <a:pPr defTabSz="1218445"/>
            <a:r>
              <a:rPr lang="en-US" sz="160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New Disk Persisted in Storage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70038" y="2954126"/>
            <a:ext cx="2255081" cy="369255"/>
          </a:xfrm>
          <a:prstGeom prst="rect">
            <a:avLst/>
          </a:prstGeom>
          <a:noFill/>
        </p:spPr>
        <p:txBody>
          <a:bodyPr wrap="none" lIns="121845" tIns="60922" rIns="121845" bIns="60922">
            <a:spAutoFit/>
          </a:bodyPr>
          <a:lstStyle/>
          <a:p>
            <a:pPr algn="ctr" defTabSz="1218445"/>
            <a:r>
              <a:rPr lang="en-US" sz="1600" dirty="0">
                <a:ln w="1905"/>
                <a:solidFill>
                  <a:schemeClr val="bg1"/>
                </a:solidFill>
                <a:latin typeface="Calibri" panose="020F0502020204030204" pitchFamily="34" charset="0"/>
              </a:rPr>
              <a:t>Boot VM from New Disk</a:t>
            </a:r>
          </a:p>
        </p:txBody>
      </p:sp>
      <p:grpSp>
        <p:nvGrpSpPr>
          <p:cNvPr id="182" name="Group 181"/>
          <p:cNvGrpSpPr/>
          <p:nvPr/>
        </p:nvGrpSpPr>
        <p:grpSpPr bwMode="black">
          <a:xfrm>
            <a:off x="917249" y="4966539"/>
            <a:ext cx="699995" cy="647549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183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91"/>
              <a:endParaRPr lang="en-US" sz="12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91"/>
              <a:endParaRPr lang="en-US" sz="12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5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91"/>
              <a:endParaRPr lang="en-US" sz="12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01590" y="2508915"/>
            <a:ext cx="2400300" cy="3399787"/>
            <a:chOff x="5442542" y="3586294"/>
            <a:chExt cx="3840480" cy="4079744"/>
          </a:xfrm>
        </p:grpSpPr>
        <p:sp>
          <p:nvSpPr>
            <p:cNvPr id="63" name="Rectangle 62"/>
            <p:cNvSpPr/>
            <p:nvPr/>
          </p:nvSpPr>
          <p:spPr>
            <a:xfrm>
              <a:off x="5442542" y="3586294"/>
              <a:ext cx="3840480" cy="407974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673" tIns="54838" rIns="109673" bIns="54838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34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093470" y="3706425"/>
              <a:ext cx="709067" cy="682199"/>
              <a:chOff x="2488368" y="1695452"/>
              <a:chExt cx="980990" cy="98099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488368" y="1695452"/>
                <a:ext cx="980990" cy="980990"/>
              </a:xfrm>
              <a:prstGeom prst="ellipse">
                <a:avLst/>
              </a:prstGeom>
              <a:solidFill>
                <a:schemeClr val="tx1">
                  <a:lumMod val="50000"/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56395" y="2063479"/>
                <a:ext cx="244936" cy="24493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pic>
          <p:nvPicPr>
            <p:cNvPr id="16" name="Picture 3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33" r="1352" b="7782"/>
            <a:stretch/>
          </p:blipFill>
          <p:spPr bwMode="auto">
            <a:xfrm>
              <a:off x="5835852" y="3927989"/>
              <a:ext cx="1997214" cy="330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 descr="New Windows 8 logo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508" y="4690396"/>
              <a:ext cx="1838558" cy="29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http://t3.gstatic.com/images?q=tbn:ANd9GcQtFqt1pk-YGmPWhTtB3AsZDmra-Et1fd8-nPSkBdNd8MPUBbvJulvWio_A4A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5622" y="5302843"/>
              <a:ext cx="1697445" cy="614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wiki.ubuntu.com/Brand?action=AttachFile&amp;do=get&amp;target=blackeubuntulogo.pn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888" y="6982806"/>
              <a:ext cx="1857181" cy="32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3" name="Picture 105" descr="http://t0.gstatic.com/images?q=tbn:ANd9GcQrbLd7LkXlgv-V8XbX4YDBQjR-Ay7-uxppQtQx4M-BKRL8epwumHKvsj_Bjg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548" y="6035256"/>
              <a:ext cx="1329518" cy="81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6" name="Group 185"/>
            <p:cNvGrpSpPr/>
            <p:nvPr/>
          </p:nvGrpSpPr>
          <p:grpSpPr>
            <a:xfrm>
              <a:off x="8093470" y="4501378"/>
              <a:ext cx="709067" cy="682199"/>
              <a:chOff x="2488368" y="1695452"/>
              <a:chExt cx="980990" cy="980990"/>
            </a:xfrm>
          </p:grpSpPr>
          <p:sp>
            <p:nvSpPr>
              <p:cNvPr id="187" name="Oval 186"/>
              <p:cNvSpPr/>
              <p:nvPr/>
            </p:nvSpPr>
            <p:spPr bwMode="auto">
              <a:xfrm>
                <a:off x="2488368" y="1695452"/>
                <a:ext cx="980990" cy="980990"/>
              </a:xfrm>
              <a:prstGeom prst="ellipse">
                <a:avLst/>
              </a:prstGeom>
              <a:solidFill>
                <a:schemeClr val="tx1">
                  <a:lumMod val="50000"/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2856395" y="2063479"/>
                <a:ext cx="244936" cy="24493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8093470" y="5296331"/>
              <a:ext cx="709067" cy="682199"/>
              <a:chOff x="2488368" y="1695452"/>
              <a:chExt cx="980990" cy="980990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2488368" y="1695452"/>
                <a:ext cx="980990" cy="980990"/>
              </a:xfrm>
              <a:prstGeom prst="ellipse">
                <a:avLst/>
              </a:prstGeom>
              <a:solidFill>
                <a:schemeClr val="tx1">
                  <a:lumMod val="50000"/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2856395" y="2063479"/>
                <a:ext cx="244936" cy="24493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093470" y="6091284"/>
              <a:ext cx="709067" cy="682199"/>
              <a:chOff x="2488368" y="1695452"/>
              <a:chExt cx="980990" cy="980990"/>
            </a:xfrm>
          </p:grpSpPr>
          <p:sp>
            <p:nvSpPr>
              <p:cNvPr id="193" name="Oval 192"/>
              <p:cNvSpPr/>
              <p:nvPr/>
            </p:nvSpPr>
            <p:spPr bwMode="auto">
              <a:xfrm>
                <a:off x="2488368" y="1695452"/>
                <a:ext cx="980990" cy="980990"/>
              </a:xfrm>
              <a:prstGeom prst="ellipse">
                <a:avLst/>
              </a:prstGeom>
              <a:solidFill>
                <a:schemeClr val="tx1">
                  <a:lumMod val="50000"/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2856395" y="2063479"/>
                <a:ext cx="244936" cy="24493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8093470" y="6886236"/>
              <a:ext cx="709067" cy="682199"/>
              <a:chOff x="2488368" y="1695452"/>
              <a:chExt cx="980990" cy="980990"/>
            </a:xfrm>
          </p:grpSpPr>
          <p:sp>
            <p:nvSpPr>
              <p:cNvPr id="196" name="Oval 195"/>
              <p:cNvSpPr/>
              <p:nvPr/>
            </p:nvSpPr>
            <p:spPr bwMode="auto">
              <a:xfrm>
                <a:off x="2488368" y="1695452"/>
                <a:ext cx="980990" cy="980990"/>
              </a:xfrm>
              <a:prstGeom prst="ellipse">
                <a:avLst/>
              </a:prstGeom>
              <a:solidFill>
                <a:schemeClr val="tx1">
                  <a:lumMod val="50000"/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2856395" y="2063479"/>
                <a:ext cx="244936" cy="24493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654" fontAlgn="base">
                  <a:spcBef>
                    <a:spcPts val="200"/>
                  </a:spcBef>
                  <a:spcAft>
                    <a:spcPct val="0"/>
                  </a:spcAft>
                </a:pPr>
                <a:endPara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8" name="Group 237"/>
          <p:cNvGrpSpPr>
            <a:grpSpLocks noChangeAspect="1"/>
          </p:cNvGrpSpPr>
          <p:nvPr/>
        </p:nvGrpSpPr>
        <p:grpSpPr bwMode="black">
          <a:xfrm>
            <a:off x="971320" y="2964247"/>
            <a:ext cx="559528" cy="383546"/>
            <a:chOff x="8843608" y="828600"/>
            <a:chExt cx="925448" cy="557448"/>
          </a:xfrm>
        </p:grpSpPr>
        <p:sp>
          <p:nvSpPr>
            <p:cNvPr id="239" name="Rectangle 238"/>
            <p:cNvSpPr/>
            <p:nvPr/>
          </p:nvSpPr>
          <p:spPr bwMode="black">
            <a:xfrm>
              <a:off x="8857595" y="835151"/>
              <a:ext cx="623646" cy="4596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1" fontAlgn="base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40" name="Group 239"/>
            <p:cNvGrpSpPr/>
            <p:nvPr/>
          </p:nvGrpSpPr>
          <p:grpSpPr bwMode="black">
            <a:xfrm>
              <a:off x="8843608" y="828600"/>
              <a:ext cx="925448" cy="557448"/>
              <a:chOff x="863600" y="2393157"/>
              <a:chExt cx="876300" cy="527844"/>
            </a:xfrm>
            <a:solidFill>
              <a:schemeClr val="tx1"/>
            </a:solidFill>
          </p:grpSpPr>
          <p:sp>
            <p:nvSpPr>
              <p:cNvPr id="241" name="Freeform 240"/>
              <p:cNvSpPr>
                <a:spLocks noEditPoints="1"/>
              </p:cNvSpPr>
              <p:nvPr/>
            </p:nvSpPr>
            <p:spPr bwMode="black">
              <a:xfrm>
                <a:off x="1521931" y="2481334"/>
                <a:ext cx="217969" cy="439667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17040"/>
                <a:endParaRPr lang="en-US" sz="1600" spc="-10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2" name="Freeform 88"/>
              <p:cNvSpPr>
                <a:spLocks noEditPoints="1"/>
              </p:cNvSpPr>
              <p:nvPr/>
            </p:nvSpPr>
            <p:spPr bwMode="black">
              <a:xfrm>
                <a:off x="863600" y="2393157"/>
                <a:ext cx="622300" cy="527844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17040"/>
                <a:endParaRPr lang="en-US" sz="1600" spc="-10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44" name="Title 1"/>
          <p:cNvSpPr txBox="1">
            <a:spLocks/>
          </p:cNvSpPr>
          <p:nvPr/>
        </p:nvSpPr>
        <p:spPr>
          <a:xfrm>
            <a:off x="0" y="13175"/>
            <a:ext cx="9144000" cy="139903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b="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 Azure Virtual Machines</a:t>
            </a:r>
            <a:endParaRPr lang="en-IE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197"/>
            <a:ext cx="9144000" cy="1399032"/>
          </a:xfrm>
        </p:spPr>
        <p:txBody>
          <a:bodyPr>
            <a:norm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Supported Operating 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ystems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5985" y="1992196"/>
            <a:ext cx="1026258" cy="43171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27115" y="1992196"/>
            <a:ext cx="1026258" cy="4317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708809" y="1992196"/>
            <a:ext cx="3018306" cy="43171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182880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Supported:</a:t>
            </a:r>
          </a:p>
          <a:p>
            <a:pPr marL="117475" defTabSz="914363">
              <a:spcBef>
                <a:spcPts val="600"/>
              </a:spcBef>
              <a:spcAft>
                <a:spcPts val="24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Community &amp; commercial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distributions including</a:t>
            </a:r>
          </a:p>
          <a:p>
            <a:pPr marL="117475" defTabSz="914363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Library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Images: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>
              <a:spcAft>
                <a:spcPts val="1200"/>
              </a:spcAft>
              <a:buSzPct val="85000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SUSE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Linux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SUSE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Linux Enterprise Server 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SP2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&amp; 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OpenSuse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12.1)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>
              <a:lnSpc>
                <a:spcPts val="3000"/>
              </a:lnSpc>
              <a:spcAft>
                <a:spcPts val="1200"/>
              </a:spcAft>
              <a:buSzPct val="85000"/>
            </a:pP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CentOS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CentOS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6.2)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>
              <a:lnSpc>
                <a:spcPts val="3000"/>
              </a:lnSpc>
              <a:spcAft>
                <a:spcPts val="1200"/>
              </a:spcAft>
              <a:buSzPct val="85000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Ubuntu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Ubuntu 12.04)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2242" y="1992196"/>
            <a:ext cx="3134363" cy="4306497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182880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Supported:</a:t>
            </a:r>
          </a:p>
          <a:p>
            <a:pPr marL="457182" lvl="1" defTabSz="914363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Server 2008 </a:t>
            </a:r>
            <a:r>
              <a:rPr lang="en-US" sz="16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R2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64-bit</a:t>
            </a:r>
          </a:p>
          <a:p>
            <a:pPr defTabSz="914363">
              <a:spcBef>
                <a:spcPts val="24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Library Images:</a:t>
            </a:r>
          </a:p>
          <a:p>
            <a:pPr marL="457182" lvl="1" defTabSz="914363">
              <a:spcAft>
                <a:spcPts val="1200"/>
              </a:spcAft>
              <a:buSzPct val="85000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Windows Server 2008 </a:t>
            </a:r>
            <a:r>
              <a:rPr lang="en-US" sz="16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R2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>
              <a:spcAft>
                <a:spcPts val="1200"/>
              </a:spcAft>
              <a:buSzPct val="85000"/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Server 2012 RC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182" lvl="1" defTabSz="914363">
              <a:spcAft>
                <a:spcPts val="600"/>
              </a:spcAft>
              <a:buSzPct val="85000"/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Windows Server 2008 </a:t>
            </a:r>
            <a:r>
              <a:rPr lang="en-US" sz="16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R2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with SQL Server 2008 or 2012 (Available at GA. Only SQL Server 2012 </a:t>
            </a:r>
            <a:r>
              <a:rPr lang="en-US" sz="16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Eval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available at Preview))</a:t>
            </a:r>
          </a:p>
          <a:p>
            <a:pPr defTabSz="914363">
              <a:spcAft>
                <a:spcPts val="2400"/>
              </a:spcAft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0638" y="2196873"/>
            <a:ext cx="816950" cy="584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6625"/>
                    </a14:imgEffect>
                    <a14:imgEffect>
                      <a14:saturation sa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3" y="2096073"/>
            <a:ext cx="523344" cy="6848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07674" y="2915186"/>
            <a:ext cx="5466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Linux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512000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it Works</a:t>
            </a:r>
            <a:b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Select from Image 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Gallery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9" name="Curved Up Arrow 98"/>
          <p:cNvSpPr/>
          <p:nvPr/>
        </p:nvSpPr>
        <p:spPr bwMode="auto">
          <a:xfrm flipH="1">
            <a:off x="5727124" y="5208335"/>
            <a:ext cx="2411113" cy="906291"/>
          </a:xfrm>
          <a:prstGeom prst="curvedUp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4153" y="4217550"/>
            <a:ext cx="1312539" cy="8032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Create new </a:t>
            </a:r>
            <a:b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VM from</a:t>
            </a:r>
          </a:p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image gallery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rot="5400000">
            <a:off x="2286916" y="2981104"/>
            <a:ext cx="103870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8" name="Up Arrow 27"/>
          <p:cNvSpPr/>
          <p:nvPr/>
        </p:nvSpPr>
        <p:spPr bwMode="auto">
          <a:xfrm rot="5400000">
            <a:off x="4355226" y="2981104"/>
            <a:ext cx="103870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9" name="Freeform 79"/>
          <p:cNvSpPr>
            <a:spLocks noEditPoints="1"/>
          </p:cNvSpPr>
          <p:nvPr/>
        </p:nvSpPr>
        <p:spPr bwMode="black">
          <a:xfrm>
            <a:off x="5496730" y="2650746"/>
            <a:ext cx="794120" cy="1431029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Up Arrow 29"/>
          <p:cNvSpPr/>
          <p:nvPr/>
        </p:nvSpPr>
        <p:spPr bwMode="auto">
          <a:xfrm rot="5400000">
            <a:off x="6393651" y="2981104"/>
            <a:ext cx="103870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7177" y="4217551"/>
            <a:ext cx="2076824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irtual Machine booted. Changes copied </a:t>
            </a:r>
            <a:b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to blob storage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 bwMode="black">
          <a:xfrm>
            <a:off x="389436" y="2645947"/>
            <a:ext cx="1794677" cy="1440627"/>
            <a:chOff x="8843608" y="828600"/>
            <a:chExt cx="925448" cy="557448"/>
          </a:xfrm>
          <a:solidFill>
            <a:schemeClr val="tx2"/>
          </a:solidFill>
        </p:grpSpPr>
        <p:sp>
          <p:nvSpPr>
            <p:cNvPr id="33" name="Rectangle 32"/>
            <p:cNvSpPr/>
            <p:nvPr/>
          </p:nvSpPr>
          <p:spPr bwMode="black">
            <a:xfrm>
              <a:off x="8857595" y="835151"/>
              <a:ext cx="623646" cy="4596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2278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 bwMode="black">
            <a:xfrm>
              <a:off x="8843608" y="828600"/>
              <a:ext cx="925448" cy="557448"/>
              <a:chOff x="863600" y="2393157"/>
              <a:chExt cx="876300" cy="527844"/>
            </a:xfrm>
            <a:grpFill/>
          </p:grpSpPr>
          <p:sp>
            <p:nvSpPr>
              <p:cNvPr id="35" name="Freeform 34"/>
              <p:cNvSpPr>
                <a:spLocks noEditPoints="1"/>
              </p:cNvSpPr>
              <p:nvPr/>
            </p:nvSpPr>
            <p:spPr bwMode="black">
              <a:xfrm>
                <a:off x="1521931" y="2481334"/>
                <a:ext cx="217969" cy="439667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Segoe Light" pitchFamily="34" charset="0"/>
                </a:endParaRPr>
              </a:p>
            </p:txBody>
          </p:sp>
          <p:sp>
            <p:nvSpPr>
              <p:cNvPr id="36" name="Freeform 88"/>
              <p:cNvSpPr>
                <a:spLocks noEditPoints="1"/>
              </p:cNvSpPr>
              <p:nvPr/>
            </p:nvSpPr>
            <p:spPr bwMode="black">
              <a:xfrm>
                <a:off x="863600" y="2393157"/>
                <a:ext cx="622300" cy="527844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Segoe Light" pitchFamily="34" charset="0"/>
                </a:endParaRPr>
              </a:p>
            </p:txBody>
          </p:sp>
        </p:grp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55" y="3018983"/>
            <a:ext cx="1206166" cy="694552"/>
          </a:xfrm>
          <a:prstGeom prst="roundRect">
            <a:avLst>
              <a:gd name="adj" fmla="val 11234"/>
            </a:avLst>
          </a:prstGeom>
          <a:solidFill>
            <a:schemeClr val="tx2"/>
          </a:solidFill>
          <a:ln w="63500">
            <a:solidFill>
              <a:schemeClr val="tx2"/>
            </a:solidFill>
          </a:ln>
          <a:effectLst/>
        </p:spPr>
      </p:pic>
      <p:sp>
        <p:nvSpPr>
          <p:cNvPr id="38" name="Freeform 79"/>
          <p:cNvSpPr>
            <a:spLocks noEditPoints="1"/>
          </p:cNvSpPr>
          <p:nvPr/>
        </p:nvSpPr>
        <p:spPr bwMode="black">
          <a:xfrm rot="16200000">
            <a:off x="3397845" y="2858956"/>
            <a:ext cx="885154" cy="82400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95" y="4217551"/>
            <a:ext cx="1911164" cy="858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Log in to</a:t>
            </a:r>
          </a:p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Windows Azure</a:t>
            </a:r>
          </a:p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Management 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ortal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8600" y="4217551"/>
            <a:ext cx="25503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The image is copied to</a:t>
            </a:r>
          </a:p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your blob storage account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21286" y="2951793"/>
            <a:ext cx="243681" cy="190850"/>
            <a:chOff x="3754314" y="1990170"/>
            <a:chExt cx="432339" cy="230929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754314" y="1990170"/>
              <a:ext cx="432339" cy="23092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r="-1542" b="60894"/>
            <a:stretch/>
          </p:blipFill>
          <p:spPr>
            <a:xfrm>
              <a:off x="3783773" y="2057857"/>
              <a:ext cx="382621" cy="163242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 rot="20728046">
            <a:off x="4117494" y="2264176"/>
            <a:ext cx="301066" cy="402408"/>
            <a:chOff x="4480921" y="4009689"/>
            <a:chExt cx="432339" cy="433513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480921" y="4009689"/>
              <a:ext cx="432339" cy="4335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b="28579"/>
            <a:stretch/>
          </p:blipFill>
          <p:spPr>
            <a:xfrm>
              <a:off x="4510380" y="4077377"/>
              <a:ext cx="373420" cy="29813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 rot="21317832">
            <a:off x="4665992" y="1836019"/>
            <a:ext cx="400719" cy="535605"/>
            <a:chOff x="4480921" y="4009689"/>
            <a:chExt cx="432339" cy="43351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4480921" y="4009689"/>
              <a:ext cx="432339" cy="4335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b="28579"/>
            <a:stretch/>
          </p:blipFill>
          <p:spPr>
            <a:xfrm>
              <a:off x="4510380" y="4077377"/>
              <a:ext cx="373420" cy="298136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 bwMode="auto">
          <a:xfrm>
            <a:off x="3707028" y="3127277"/>
            <a:ext cx="497736" cy="25631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9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4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4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8" grpId="0" animBg="1"/>
      <p:bldP spid="39" grpId="0"/>
      <p:bldP spid="40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639"/>
            <a:ext cx="9144000" cy="1552445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it Works</a:t>
            </a:r>
            <a:b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Bring your own VHD</a:t>
            </a:r>
          </a:p>
        </p:txBody>
      </p:sp>
      <p:sp>
        <p:nvSpPr>
          <p:cNvPr id="21" name="Up Arrow 20"/>
          <p:cNvSpPr/>
          <p:nvPr/>
        </p:nvSpPr>
        <p:spPr bwMode="auto">
          <a:xfrm rot="5400000">
            <a:off x="1978610" y="2705708"/>
            <a:ext cx="95576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 rot="5400000">
            <a:off x="3768676" y="2705708"/>
            <a:ext cx="95576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9924" y="4044586"/>
            <a:ext cx="1819285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a disk using the uploaded image in the Windows Azure Management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ortal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Freeform 79"/>
          <p:cNvSpPr>
            <a:spLocks noEditPoints="1"/>
          </p:cNvSpPr>
          <p:nvPr/>
        </p:nvSpPr>
        <p:spPr bwMode="black">
          <a:xfrm>
            <a:off x="2954466" y="2416820"/>
            <a:ext cx="794120" cy="1431029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Up Arrow 25"/>
          <p:cNvSpPr/>
          <p:nvPr/>
        </p:nvSpPr>
        <p:spPr bwMode="auto">
          <a:xfrm rot="5400000">
            <a:off x="6559300" y="2705708"/>
            <a:ext cx="955763" cy="7703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1360" y="4044586"/>
            <a:ext cx="1300329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Upload image to blob storage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4497" y="4044586"/>
            <a:ext cx="1567478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Virtual Machine booted. Changes copied to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blob storage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504" y="4044586"/>
            <a:ext cx="1164557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3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your own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VHD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black">
          <a:xfrm>
            <a:off x="163841" y="2363964"/>
            <a:ext cx="1794677" cy="1440627"/>
            <a:chOff x="8843608" y="828600"/>
            <a:chExt cx="925448" cy="557448"/>
          </a:xfrm>
          <a:solidFill>
            <a:schemeClr val="tx2"/>
          </a:solidFill>
        </p:grpSpPr>
        <p:sp>
          <p:nvSpPr>
            <p:cNvPr id="40" name="Rectangle 39"/>
            <p:cNvSpPr/>
            <p:nvPr/>
          </p:nvSpPr>
          <p:spPr bwMode="black">
            <a:xfrm>
              <a:off x="8857595" y="835151"/>
              <a:ext cx="623646" cy="4596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2278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 bwMode="black">
            <a:xfrm>
              <a:off x="8843608" y="828600"/>
              <a:ext cx="925448" cy="557448"/>
              <a:chOff x="863600" y="2393157"/>
              <a:chExt cx="876300" cy="527844"/>
            </a:xfrm>
            <a:grpFill/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black">
              <a:xfrm>
                <a:off x="1521931" y="2481334"/>
                <a:ext cx="217969" cy="439667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Freeform 88"/>
              <p:cNvSpPr>
                <a:spLocks noEditPoints="1"/>
              </p:cNvSpPr>
              <p:nvPr/>
            </p:nvSpPr>
            <p:spPr bwMode="black">
              <a:xfrm>
                <a:off x="863600" y="2393157"/>
                <a:ext cx="622300" cy="527844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54" y="2785057"/>
            <a:ext cx="1206166" cy="694552"/>
          </a:xfrm>
          <a:prstGeom prst="roundRect">
            <a:avLst>
              <a:gd name="adj" fmla="val 11234"/>
            </a:avLst>
          </a:prstGeom>
          <a:solidFill>
            <a:schemeClr val="tx2"/>
          </a:solidFill>
          <a:ln w="63500">
            <a:solidFill>
              <a:schemeClr val="tx2"/>
            </a:solidFill>
          </a:ln>
          <a:effectLst/>
        </p:spPr>
      </p:pic>
      <p:cxnSp>
        <p:nvCxnSpPr>
          <p:cNvPr id="45" name="Elbow Connector 44"/>
          <p:cNvCxnSpPr/>
          <p:nvPr/>
        </p:nvCxnSpPr>
        <p:spPr>
          <a:xfrm rot="5400000">
            <a:off x="5802723" y="2689633"/>
            <a:ext cx="12700" cy="4778402"/>
          </a:xfrm>
          <a:prstGeom prst="bentConnector3">
            <a:avLst>
              <a:gd name="adj1" fmla="val 10048780"/>
            </a:avLst>
          </a:prstGeom>
          <a:ln w="419100">
            <a:solidFill>
              <a:schemeClr val="accent1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>
            <a:grpSpLocks noChangeAspect="1"/>
          </p:cNvGrpSpPr>
          <p:nvPr/>
        </p:nvGrpSpPr>
        <p:grpSpPr bwMode="black">
          <a:xfrm>
            <a:off x="4744531" y="2564421"/>
            <a:ext cx="1794677" cy="1440627"/>
            <a:chOff x="8843608" y="828600"/>
            <a:chExt cx="925448" cy="557448"/>
          </a:xfrm>
          <a:solidFill>
            <a:schemeClr val="tx2"/>
          </a:solidFill>
        </p:grpSpPr>
        <p:sp>
          <p:nvSpPr>
            <p:cNvPr id="60" name="Rectangle 59"/>
            <p:cNvSpPr/>
            <p:nvPr/>
          </p:nvSpPr>
          <p:spPr bwMode="black">
            <a:xfrm>
              <a:off x="8857595" y="835151"/>
              <a:ext cx="623646" cy="4596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2278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 bwMode="black">
            <a:xfrm>
              <a:off x="8843608" y="828600"/>
              <a:ext cx="925448" cy="557448"/>
              <a:chOff x="863600" y="2393157"/>
              <a:chExt cx="876300" cy="527844"/>
            </a:xfrm>
            <a:grpFill/>
          </p:grpSpPr>
          <p:sp>
            <p:nvSpPr>
              <p:cNvPr id="64" name="Freeform 63"/>
              <p:cNvSpPr>
                <a:spLocks noEditPoints="1"/>
              </p:cNvSpPr>
              <p:nvPr/>
            </p:nvSpPr>
            <p:spPr bwMode="black">
              <a:xfrm>
                <a:off x="1521931" y="2481334"/>
                <a:ext cx="217969" cy="439667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Freeform 88"/>
              <p:cNvSpPr>
                <a:spLocks noEditPoints="1"/>
              </p:cNvSpPr>
              <p:nvPr/>
            </p:nvSpPr>
            <p:spPr bwMode="black">
              <a:xfrm>
                <a:off x="863600" y="2393157"/>
                <a:ext cx="622300" cy="527844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z="1800" spc="-122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835697" y="2795524"/>
            <a:ext cx="292836" cy="346146"/>
            <a:chOff x="4480921" y="4009689"/>
            <a:chExt cx="432339" cy="43351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480921" y="4009689"/>
              <a:ext cx="432339" cy="4335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b="28579"/>
            <a:stretch/>
          </p:blipFill>
          <p:spPr>
            <a:xfrm>
              <a:off x="4510380" y="4077377"/>
              <a:ext cx="373420" cy="29813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87504" y="2785054"/>
            <a:ext cx="366731" cy="356616"/>
            <a:chOff x="444278" y="2785054"/>
            <a:chExt cx="359080" cy="356616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44278" y="2785054"/>
              <a:ext cx="359080" cy="3566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colorTemperature colorTemp="6625"/>
                      </a14:imgEffect>
                      <a14:imgEffect>
                        <a14:saturation sa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6" y="2827178"/>
              <a:ext cx="257938" cy="302863"/>
            </a:xfrm>
            <a:prstGeom prst="rect">
              <a:avLst/>
            </a:prstGeom>
          </p:spPr>
        </p:pic>
      </p:grpSp>
      <p:sp>
        <p:nvSpPr>
          <p:cNvPr id="9" name="Arc 8"/>
          <p:cNvSpPr/>
          <p:nvPr/>
        </p:nvSpPr>
        <p:spPr>
          <a:xfrm rot="16200000">
            <a:off x="1690655" y="1383067"/>
            <a:ext cx="1069578" cy="1818643"/>
          </a:xfrm>
          <a:prstGeom prst="arc">
            <a:avLst>
              <a:gd name="adj1" fmla="val 16200000"/>
              <a:gd name="adj2" fmla="val 5245117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3"/>
            <a:endParaRPr 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 rot="21317832">
            <a:off x="2343789" y="1477789"/>
            <a:ext cx="400719" cy="438111"/>
            <a:chOff x="4480921" y="4009689"/>
            <a:chExt cx="432339" cy="433513"/>
          </a:xfrm>
        </p:grpSpPr>
        <p:sp>
          <p:nvSpPr>
            <p:cNvPr id="82" name="Rectangle 81"/>
            <p:cNvSpPr/>
            <p:nvPr/>
          </p:nvSpPr>
          <p:spPr bwMode="auto">
            <a:xfrm>
              <a:off x="4480921" y="4009689"/>
              <a:ext cx="432339" cy="4335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b="28579"/>
            <a:stretch/>
          </p:blipFill>
          <p:spPr>
            <a:xfrm>
              <a:off x="4510380" y="4077377"/>
              <a:ext cx="373420" cy="29813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 rot="20728046">
            <a:off x="1663347" y="1641814"/>
            <a:ext cx="306516" cy="354149"/>
            <a:chOff x="4480921" y="4009689"/>
            <a:chExt cx="432339" cy="433513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80921" y="4009689"/>
              <a:ext cx="432339" cy="4335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228600" defTabSz="914363">
                <a:spcBef>
                  <a:spcPts val="1800"/>
                </a:spcBef>
                <a:spcAft>
                  <a:spcPts val="2400"/>
                </a:spcAft>
              </a:pPr>
              <a:endParaRPr lang="en-US" sz="360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7" b="28579"/>
            <a:stretch/>
          </p:blipFill>
          <p:spPr>
            <a:xfrm>
              <a:off x="4510380" y="4077377"/>
              <a:ext cx="373420" cy="298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2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 animBg="1"/>
      <p:bldP spid="26" grpId="0" animBg="1"/>
      <p:bldP spid="27" grpId="0"/>
      <p:bldP spid="28" grpId="0"/>
      <p:bldP spid="3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600" y="1852062"/>
            <a:ext cx="264924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056" indent="-384048" defTabSz="9144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Uses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standard VHD format, easy to move between Windows Azure and On-Premises Data Centers</a:t>
            </a:r>
          </a:p>
          <a:p>
            <a:pPr marL="448056" indent="-384048" defTabSz="9144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Equally easy to directly move to another service provider that supports VHDs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33149" y="768541"/>
            <a:ext cx="2559923" cy="2243600"/>
          </a:xfrm>
          <a:prstGeom prst="roundRect">
            <a:avLst/>
          </a:prstGeom>
          <a:solidFill>
            <a:srgbClr val="FFFFFF">
              <a:alpha val="9411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044685" y="4743450"/>
            <a:ext cx="3084873" cy="2114550"/>
          </a:xfrm>
          <a:prstGeom prst="roundRect">
            <a:avLst>
              <a:gd name="adj" fmla="val 6579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35657" y="5164326"/>
            <a:ext cx="542332" cy="623207"/>
            <a:chOff x="328301" y="3881331"/>
            <a:chExt cx="722921" cy="623207"/>
          </a:xfrm>
        </p:grpSpPr>
        <p:sp>
          <p:nvSpPr>
            <p:cNvPr id="16" name="Hexagon 15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 bwMode="auto">
          <a:xfrm>
            <a:off x="6103016" y="880600"/>
            <a:ext cx="81664" cy="108857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10511" y="430049"/>
            <a:ext cx="2129289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8987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Windows Azure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0489" y="5743524"/>
            <a:ext cx="2129289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8987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Other Data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Center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33423" y="5164326"/>
            <a:ext cx="542332" cy="623207"/>
            <a:chOff x="328301" y="3881331"/>
            <a:chExt cx="722921" cy="623207"/>
          </a:xfrm>
        </p:grpSpPr>
        <p:sp>
          <p:nvSpPr>
            <p:cNvPr id="22" name="Hexagon 21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031188" y="5164326"/>
            <a:ext cx="542332" cy="623207"/>
            <a:chOff x="328301" y="3881331"/>
            <a:chExt cx="722921" cy="623207"/>
          </a:xfrm>
        </p:grpSpPr>
        <p:sp>
          <p:nvSpPr>
            <p:cNvPr id="25" name="Hexagon 24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796800" y="1731311"/>
            <a:ext cx="542332" cy="623207"/>
            <a:chOff x="328301" y="3881331"/>
            <a:chExt cx="722921" cy="623207"/>
          </a:xfrm>
        </p:grpSpPr>
        <p:sp>
          <p:nvSpPr>
            <p:cNvPr id="28" name="Hexagon 27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282316" y="1731311"/>
            <a:ext cx="542332" cy="623207"/>
            <a:chOff x="328301" y="3881331"/>
            <a:chExt cx="722921" cy="623207"/>
          </a:xfrm>
        </p:grpSpPr>
        <p:sp>
          <p:nvSpPr>
            <p:cNvPr id="31" name="Hexagon 30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593447" y="5927273"/>
            <a:ext cx="2211914" cy="864991"/>
            <a:chOff x="3849232" y="5927272"/>
            <a:chExt cx="2948451" cy="864991"/>
          </a:xfrm>
        </p:grpSpPr>
        <p:grpSp>
          <p:nvGrpSpPr>
            <p:cNvPr id="34" name="Group 33"/>
            <p:cNvGrpSpPr/>
            <p:nvPr/>
          </p:nvGrpSpPr>
          <p:grpSpPr>
            <a:xfrm>
              <a:off x="3849232" y="6384280"/>
              <a:ext cx="2948451" cy="407983"/>
              <a:chOff x="-830593" y="6105876"/>
              <a:chExt cx="5019459" cy="694552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326" y="6105876"/>
                <a:ext cx="1607803" cy="694552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1063" y="6105876"/>
                <a:ext cx="1607803" cy="69455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0593" y="6105876"/>
                <a:ext cx="1607803" cy="694552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3849232" y="5927272"/>
              <a:ext cx="2948451" cy="407983"/>
              <a:chOff x="-830593" y="6105876"/>
              <a:chExt cx="5019459" cy="69455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326" y="6105876"/>
                <a:ext cx="1607803" cy="694552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1063" y="6105876"/>
                <a:ext cx="1607803" cy="69455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0593" y="6105876"/>
                <a:ext cx="1607803" cy="694552"/>
              </a:xfrm>
              <a:prstGeom prst="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6535550" y="1141128"/>
            <a:ext cx="542332" cy="623207"/>
            <a:chOff x="328301" y="3881331"/>
            <a:chExt cx="722921" cy="623207"/>
          </a:xfrm>
        </p:grpSpPr>
        <p:sp>
          <p:nvSpPr>
            <p:cNvPr id="43" name="Hexagon 42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022202" y="1144331"/>
            <a:ext cx="542332" cy="623207"/>
            <a:chOff x="328301" y="3881331"/>
            <a:chExt cx="722921" cy="623207"/>
          </a:xfrm>
        </p:grpSpPr>
        <p:sp>
          <p:nvSpPr>
            <p:cNvPr id="46" name="Hexagon 45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63976" y="1720687"/>
            <a:ext cx="542332" cy="623207"/>
            <a:chOff x="328301" y="3881331"/>
            <a:chExt cx="722921" cy="623207"/>
          </a:xfrm>
        </p:grpSpPr>
        <p:sp>
          <p:nvSpPr>
            <p:cNvPr id="49" name="Hexagon 48"/>
            <p:cNvSpPr/>
            <p:nvPr/>
          </p:nvSpPr>
          <p:spPr bwMode="auto">
            <a:xfrm rot="19780699">
              <a:off x="328301" y="3881331"/>
              <a:ext cx="722921" cy="623207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98" y="4051799"/>
              <a:ext cx="314925" cy="314925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2895600" y="1984481"/>
            <a:ext cx="2129289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8987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Microsoft Data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Center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12000"/>
          </a:xfrm>
        </p:spPr>
        <p:txBody>
          <a:bodyPr>
            <a:noAutofit/>
          </a:bodyPr>
          <a:lstStyle/>
          <a:p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How it Works</a:t>
            </a: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/>
            </a:r>
            <a:b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</a:br>
            <a:r>
              <a:rPr lang="en-US" sz="4400" dirty="0">
                <a:ln w="63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+mj-cs"/>
              </a:rPr>
              <a:t>No Lock-In</a:t>
            </a:r>
            <a:endParaRPr lang="en-US" sz="4400" dirty="0">
              <a:ln w="63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4361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4872E-7 -4.8623E-6 L 0.00091 -0.586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9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4326E-7 2.27494E-6 L -0.0267 0.501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25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 animBg="1"/>
      <p:bldP spid="19" grpId="0"/>
      <p:bldP spid="2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ATtRzhzEGfEASLaOqm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efHcPrr0WlgQ8TgC77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URfxmAC06960d2C6oWs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xGrdItlk28IM1BKgbeT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.VsuBQaKESO3pDLox_D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eiN2v0ME6nhkNliWLD6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_IEFF_4T0WppEVyI2v_a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eDWAPkUquYlSaquy_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eiN2v0ME6nhkNliWLD6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eiN2v0ME6nhkNliWLD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eDWAPkUquYlSaquy_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1530</TotalTime>
  <Words>1478</Words>
  <Application>Microsoft Office PowerPoint</Application>
  <PresentationFormat>On-screen Show (4:3)</PresentationFormat>
  <Paragraphs>355</Paragraphs>
  <Slides>40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Segoe Light</vt:lpstr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</vt:lpstr>
      <vt:lpstr>Wingdings 2</vt:lpstr>
      <vt:lpstr>Verve</vt:lpstr>
      <vt:lpstr>think-cell Slide</vt:lpstr>
      <vt:lpstr>Virtual Machines and Web Sites</vt:lpstr>
      <vt:lpstr>    Agenda</vt:lpstr>
      <vt:lpstr>Key Scenarios – VMs and Cloud Services </vt:lpstr>
      <vt:lpstr>Why Use Virtual Machines for Existing Applications?</vt:lpstr>
      <vt:lpstr>PowerPoint Presentation</vt:lpstr>
      <vt:lpstr>Supported Operating Systems</vt:lpstr>
      <vt:lpstr>How it Works Select from Image Gallery</vt:lpstr>
      <vt:lpstr>How it Works Bring your own VHD</vt:lpstr>
      <vt:lpstr>How it Works No Lock-In</vt:lpstr>
      <vt:lpstr>Create a new Windows Server 2012 machine </vt:lpstr>
      <vt:lpstr>Networks</vt:lpstr>
      <vt:lpstr>Cross-premise Connectivity</vt:lpstr>
      <vt:lpstr>Does Your App Need a Virtual Network?</vt:lpstr>
      <vt:lpstr>Windows Azure Networking</vt:lpstr>
      <vt:lpstr>Windows Azure Virtual Network</vt:lpstr>
      <vt:lpstr>Identity Management</vt:lpstr>
      <vt:lpstr>      AD in the Cloud</vt:lpstr>
      <vt:lpstr>Deploying AD in a Windows Azure VM</vt:lpstr>
      <vt:lpstr>Cloud Services Configuration for AD</vt:lpstr>
      <vt:lpstr>Domain Controller in Separate Cloud Service</vt:lpstr>
      <vt:lpstr>Domain Controller On-Premises</vt:lpstr>
      <vt:lpstr>Domain Controller in the Cloud</vt:lpstr>
      <vt:lpstr>Active Directory Cloud Only</vt:lpstr>
      <vt:lpstr>Web Sites</vt:lpstr>
      <vt:lpstr>Windows Azure Web Sites</vt:lpstr>
      <vt:lpstr>Web Sites Gallery</vt:lpstr>
      <vt:lpstr>Create a new Web Site from the Gallery </vt:lpstr>
      <vt:lpstr>Development Environments </vt:lpstr>
      <vt:lpstr>Development Environments </vt:lpstr>
      <vt:lpstr>Scalability</vt:lpstr>
      <vt:lpstr>Scalability - Out</vt:lpstr>
      <vt:lpstr>Scalability – Switch Up</vt:lpstr>
      <vt:lpstr>Scalability – Out again</vt:lpstr>
      <vt:lpstr>Advantages of Cloud</vt:lpstr>
      <vt:lpstr>and the Disadvantages…</vt:lpstr>
      <vt:lpstr>Deployment Best Practices</vt:lpstr>
      <vt:lpstr>Testing</vt:lpstr>
      <vt:lpstr>Quiz</vt:lpstr>
      <vt:lpstr>Quiz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SQL Database</dc:title>
  <dc:creator>Vikas Sahni</dc:creator>
  <cp:lastModifiedBy>Jiang Xiao</cp:lastModifiedBy>
  <cp:revision>111</cp:revision>
  <dcterms:created xsi:type="dcterms:W3CDTF">2012-06-07T14:57:11Z</dcterms:created>
  <dcterms:modified xsi:type="dcterms:W3CDTF">2013-03-12T04:02:49Z</dcterms:modified>
</cp:coreProperties>
</file>