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0" r:id="rId4"/>
    <p:sldId id="276" r:id="rId5"/>
    <p:sldId id="261" r:id="rId6"/>
    <p:sldId id="262" r:id="rId7"/>
    <p:sldId id="267" r:id="rId8"/>
    <p:sldId id="263" r:id="rId9"/>
    <p:sldId id="275" r:id="rId10"/>
    <p:sldId id="268" r:id="rId11"/>
    <p:sldId id="278" r:id="rId12"/>
    <p:sldId id="269" r:id="rId13"/>
    <p:sldId id="270" r:id="rId14"/>
    <p:sldId id="271" r:id="rId15"/>
    <p:sldId id="272" r:id="rId16"/>
    <p:sldId id="277" r:id="rId17"/>
    <p:sldId id="273" r:id="rId18"/>
    <p:sldId id="274" r:id="rId19"/>
    <p:sldId id="297" r:id="rId20"/>
    <p:sldId id="298" r:id="rId21"/>
    <p:sldId id="299" r:id="rId22"/>
    <p:sldId id="300" r:id="rId23"/>
    <p:sldId id="301" r:id="rId24"/>
    <p:sldId id="302" r:id="rId25"/>
    <p:sldId id="303" r:id="rId26"/>
    <p:sldId id="304" r:id="rId27"/>
    <p:sldId id="305" r:id="rId28"/>
    <p:sldId id="306" r:id="rId29"/>
    <p:sldId id="296"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p:cViewPr varScale="1">
        <p:scale>
          <a:sx n="82" d="100"/>
          <a:sy n="82" d="100"/>
        </p:scale>
        <p:origin x="161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1A4F8-D650-411E-B6F1-9301A1E479BA}" type="datetimeFigureOut">
              <a:rPr lang="zh-CN" altLang="en-US" smtClean="0"/>
              <a:t>2017/3/9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CB939-8764-4DB5-A344-4C4E6243AEB3}" type="slidenum">
              <a:rPr lang="zh-CN" altLang="en-US" smtClean="0"/>
              <a:t>‹#›</a:t>
            </a:fld>
            <a:endParaRPr lang="zh-CN" altLang="en-US"/>
          </a:p>
        </p:txBody>
      </p:sp>
    </p:spTree>
    <p:extLst>
      <p:ext uri="{BB962C8B-B14F-4D97-AF65-F5344CB8AC3E}">
        <p14:creationId xmlns:p14="http://schemas.microsoft.com/office/powerpoint/2010/main" val="330121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8C8AAB-7B6E-405D-9040-B9BB50036245}" type="slidenum">
              <a:rPr lang="en-US" altLang="zh-CN"/>
              <a:pPr>
                <a:defRPr/>
              </a:pPr>
              <a:t>‹#›</a:t>
            </a:fld>
            <a:endParaRPr lang="en-US" altLang="zh-CN"/>
          </a:p>
        </p:txBody>
      </p:sp>
    </p:spTree>
    <p:extLst>
      <p:ext uri="{BB962C8B-B14F-4D97-AF65-F5344CB8AC3E}">
        <p14:creationId xmlns:p14="http://schemas.microsoft.com/office/powerpoint/2010/main" val="149870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124488-4446-4DB1-9EF6-4C1FE5A6EA15}" type="slidenum">
              <a:rPr lang="en-US" altLang="zh-CN"/>
              <a:pPr>
                <a:defRPr/>
              </a:pPr>
              <a:t>‹#›</a:t>
            </a:fld>
            <a:endParaRPr lang="en-US" altLang="zh-CN"/>
          </a:p>
        </p:txBody>
      </p:sp>
    </p:spTree>
    <p:extLst>
      <p:ext uri="{BB962C8B-B14F-4D97-AF65-F5344CB8AC3E}">
        <p14:creationId xmlns:p14="http://schemas.microsoft.com/office/powerpoint/2010/main" val="161278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35B38F-4FD4-4EEF-A2B1-4C54BAC1CAE2}" type="slidenum">
              <a:rPr lang="en-US" altLang="zh-CN"/>
              <a:pPr>
                <a:defRPr/>
              </a:pPr>
              <a:t>‹#›</a:t>
            </a:fld>
            <a:endParaRPr lang="en-US" altLang="zh-CN"/>
          </a:p>
        </p:txBody>
      </p:sp>
    </p:spTree>
    <p:extLst>
      <p:ext uri="{BB962C8B-B14F-4D97-AF65-F5344CB8AC3E}">
        <p14:creationId xmlns:p14="http://schemas.microsoft.com/office/powerpoint/2010/main" val="169704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61D3DB-F983-417C-99DE-572F5A6CF93D}" type="slidenum">
              <a:rPr lang="en-US" altLang="zh-CN"/>
              <a:pPr>
                <a:defRPr/>
              </a:pPr>
              <a:t>‹#›</a:t>
            </a:fld>
            <a:endParaRPr lang="en-US" altLang="zh-CN"/>
          </a:p>
        </p:txBody>
      </p:sp>
    </p:spTree>
    <p:extLst>
      <p:ext uri="{BB962C8B-B14F-4D97-AF65-F5344CB8AC3E}">
        <p14:creationId xmlns:p14="http://schemas.microsoft.com/office/powerpoint/2010/main" val="270641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A9BFEE9-74DD-4728-95A0-0D0D775490D3}" type="slidenum">
              <a:rPr lang="en-US" altLang="zh-CN"/>
              <a:pPr>
                <a:defRPr/>
              </a:pPr>
              <a:t>‹#›</a:t>
            </a:fld>
            <a:endParaRPr lang="en-US" altLang="zh-CN"/>
          </a:p>
        </p:txBody>
      </p:sp>
    </p:spTree>
    <p:extLst>
      <p:ext uri="{BB962C8B-B14F-4D97-AF65-F5344CB8AC3E}">
        <p14:creationId xmlns:p14="http://schemas.microsoft.com/office/powerpoint/2010/main" val="145715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D413F6-6DC8-40CC-BB6D-2B12DF56EAEE}" type="slidenum">
              <a:rPr lang="en-US" altLang="zh-CN"/>
              <a:pPr>
                <a:defRPr/>
              </a:pPr>
              <a:t>‹#›</a:t>
            </a:fld>
            <a:endParaRPr lang="en-US" altLang="zh-CN"/>
          </a:p>
        </p:txBody>
      </p:sp>
    </p:spTree>
    <p:extLst>
      <p:ext uri="{BB962C8B-B14F-4D97-AF65-F5344CB8AC3E}">
        <p14:creationId xmlns:p14="http://schemas.microsoft.com/office/powerpoint/2010/main" val="20522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A2AB5D8-60DE-4047-805B-650DDB93918F}" type="slidenum">
              <a:rPr lang="en-US" altLang="zh-CN"/>
              <a:pPr>
                <a:defRPr/>
              </a:pPr>
              <a:t>‹#›</a:t>
            </a:fld>
            <a:endParaRPr lang="en-US" altLang="zh-CN"/>
          </a:p>
        </p:txBody>
      </p:sp>
    </p:spTree>
    <p:extLst>
      <p:ext uri="{BB962C8B-B14F-4D97-AF65-F5344CB8AC3E}">
        <p14:creationId xmlns:p14="http://schemas.microsoft.com/office/powerpoint/2010/main" val="26754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716EE6F-AC86-4C3D-BDCE-80F07835B102}" type="slidenum">
              <a:rPr lang="en-US" altLang="zh-CN"/>
              <a:pPr>
                <a:defRPr/>
              </a:pPr>
              <a:t>‹#›</a:t>
            </a:fld>
            <a:endParaRPr lang="en-US" altLang="zh-CN"/>
          </a:p>
        </p:txBody>
      </p:sp>
    </p:spTree>
    <p:extLst>
      <p:ext uri="{BB962C8B-B14F-4D97-AF65-F5344CB8AC3E}">
        <p14:creationId xmlns:p14="http://schemas.microsoft.com/office/powerpoint/2010/main" val="12673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6E5AC75-D233-4EA1-A256-3AF69885C403}" type="slidenum">
              <a:rPr lang="en-US" altLang="zh-CN"/>
              <a:pPr>
                <a:defRPr/>
              </a:pPr>
              <a:t>‹#›</a:t>
            </a:fld>
            <a:endParaRPr lang="en-US" altLang="zh-CN"/>
          </a:p>
        </p:txBody>
      </p:sp>
    </p:spTree>
    <p:extLst>
      <p:ext uri="{BB962C8B-B14F-4D97-AF65-F5344CB8AC3E}">
        <p14:creationId xmlns:p14="http://schemas.microsoft.com/office/powerpoint/2010/main" val="345591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8E18C2C-9F86-46A4-98F7-6B8C8F3BACE1}" type="slidenum">
              <a:rPr lang="en-US" altLang="zh-CN"/>
              <a:pPr>
                <a:defRPr/>
              </a:pPr>
              <a:t>‹#›</a:t>
            </a:fld>
            <a:endParaRPr lang="en-US" altLang="zh-CN"/>
          </a:p>
        </p:txBody>
      </p:sp>
    </p:spTree>
    <p:extLst>
      <p:ext uri="{BB962C8B-B14F-4D97-AF65-F5344CB8AC3E}">
        <p14:creationId xmlns:p14="http://schemas.microsoft.com/office/powerpoint/2010/main" val="264447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4F9E52-44A2-4A22-AC51-8A27E08FBDA9}" type="slidenum">
              <a:rPr lang="en-US" altLang="zh-CN"/>
              <a:pPr>
                <a:defRPr/>
              </a:pPr>
              <a:t>‹#›</a:t>
            </a:fld>
            <a:endParaRPr lang="en-US" altLang="zh-CN"/>
          </a:p>
        </p:txBody>
      </p:sp>
    </p:spTree>
    <p:extLst>
      <p:ext uri="{BB962C8B-B14F-4D97-AF65-F5344CB8AC3E}">
        <p14:creationId xmlns:p14="http://schemas.microsoft.com/office/powerpoint/2010/main" val="109325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aseline="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aseline="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aseline="0"/>
            </a:lvl1pPr>
          </a:lstStyle>
          <a:p>
            <a:pPr>
              <a:defRPr/>
            </a:pPr>
            <a:fld id="{8027A18E-6A18-4A14-9E97-8012718647A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0"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1"/>
          <p:cNvSpPr>
            <a:spLocks noGrp="1" noChangeArrowheads="1"/>
          </p:cNvSpPr>
          <p:nvPr>
            <p:ph type="ctrTitle"/>
          </p:nvPr>
        </p:nvSpPr>
        <p:spPr>
          <a:xfrm>
            <a:off x="762000" y="2362200"/>
            <a:ext cx="7772400" cy="1470025"/>
          </a:xfrm>
        </p:spPr>
        <p:txBody>
          <a:bodyPr anchor="ctr"/>
          <a:lstStyle/>
          <a:p>
            <a:pPr eaLnBrk="1" hangingPunct="1"/>
            <a:r>
              <a:rPr lang="en-US" altLang="zh-CN" sz="4400" dirty="0"/>
              <a:t>Docker</a:t>
            </a:r>
            <a:endParaRPr lang="zh-CN" altLang="zh-CN" sz="4400" dirty="0"/>
          </a:p>
        </p:txBody>
      </p:sp>
      <p:sp>
        <p:nvSpPr>
          <p:cNvPr id="2052" name="Rectangle 12"/>
          <p:cNvSpPr>
            <a:spLocks noGrp="1" noChangeArrowheads="1"/>
          </p:cNvSpPr>
          <p:nvPr>
            <p:ph type="subTitle" idx="1"/>
          </p:nvPr>
        </p:nvSpPr>
        <p:spPr>
          <a:xfrm>
            <a:off x="1371600" y="5181600"/>
            <a:ext cx="6400800" cy="990600"/>
          </a:xfrm>
        </p:spPr>
        <p:txBody>
          <a:bodyPr/>
          <a:lstStyle/>
          <a:p>
            <a:pPr eaLnBrk="1" hangingPunct="1"/>
            <a:r>
              <a:rPr lang="zh-CN" altLang="en-US" sz="3200"/>
              <a:t>王锦鹏、王和康、王杰</a:t>
            </a:r>
            <a:endParaRPr lang="zh-CN"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10"/>
          <p:cNvSpPr>
            <a:spLocks noGrp="1" noChangeArrowheads="1"/>
          </p:cNvSpPr>
          <p:nvPr>
            <p:ph type="body" idx="1"/>
          </p:nvPr>
        </p:nvSpPr>
        <p:spPr/>
        <p:txBody>
          <a:bodyPr/>
          <a:lstStyle/>
          <a:p>
            <a:pPr eaLnBrk="1" hangingPunct="1"/>
            <a:r>
              <a:rPr lang="zh-CN" altLang="en-US">
                <a:ea typeface="楷体_GB2312" pitchFamily="49" charset="-122"/>
              </a:rPr>
              <a:t>局限</a:t>
            </a:r>
            <a:endParaRPr lang="en-US" altLang="zh-CN">
              <a:ea typeface="楷体_GB2312" pitchFamily="49" charset="-122"/>
            </a:endParaRPr>
          </a:p>
          <a:p>
            <a:pPr lvl="1" eaLnBrk="1" hangingPunct="1">
              <a:buFont typeface="Arial" panose="020B0604020202020204" pitchFamily="34" charset="0"/>
              <a:buChar char="•"/>
            </a:pPr>
            <a:r>
              <a:rPr lang="en-US" altLang="zh-CN" sz="2000">
                <a:ea typeface="楷体_GB2312" pitchFamily="49" charset="-122"/>
              </a:rPr>
              <a:t>Docker</a:t>
            </a:r>
            <a:r>
              <a:rPr lang="zh-CN" altLang="en-US" sz="2000">
                <a:ea typeface="楷体_GB2312" pitchFamily="49" charset="-122"/>
              </a:rPr>
              <a:t>是基于</a:t>
            </a:r>
            <a:r>
              <a:rPr lang="en-US" altLang="zh-CN" sz="2000">
                <a:ea typeface="楷体_GB2312" pitchFamily="49" charset="-122"/>
              </a:rPr>
              <a:t>Linux 64bit</a:t>
            </a:r>
            <a:r>
              <a:rPr lang="zh-CN" altLang="en-US" sz="2000">
                <a:ea typeface="楷体_GB2312" pitchFamily="49" charset="-122"/>
              </a:rPr>
              <a:t>的，无法在</a:t>
            </a:r>
            <a:r>
              <a:rPr lang="en-US" altLang="zh-CN" sz="2000">
                <a:ea typeface="楷体_GB2312" pitchFamily="49" charset="-122"/>
              </a:rPr>
              <a:t>32bit</a:t>
            </a:r>
            <a:r>
              <a:rPr lang="zh-CN" altLang="en-US" sz="2000">
                <a:ea typeface="楷体_GB2312" pitchFamily="49" charset="-122"/>
              </a:rPr>
              <a:t>的</a:t>
            </a:r>
            <a:r>
              <a:rPr lang="en-US" altLang="zh-CN" sz="2000">
                <a:ea typeface="楷体_GB2312" pitchFamily="49" charset="-122"/>
              </a:rPr>
              <a:t>linux/Windows/unix</a:t>
            </a:r>
            <a:r>
              <a:rPr lang="zh-CN" altLang="en-US" sz="2000">
                <a:ea typeface="楷体_GB2312" pitchFamily="49" charset="-122"/>
              </a:rPr>
              <a:t>环境下使用</a:t>
            </a:r>
          </a:p>
          <a:p>
            <a:pPr lvl="1" eaLnBrk="1" hangingPunct="1">
              <a:buFont typeface="Arial" panose="020B0604020202020204" pitchFamily="34" charset="0"/>
              <a:buChar char="•"/>
            </a:pPr>
            <a:r>
              <a:rPr lang="en-US" altLang="zh-CN" sz="2000">
                <a:ea typeface="楷体_GB2312" pitchFamily="49" charset="-122"/>
              </a:rPr>
              <a:t>LXC</a:t>
            </a:r>
            <a:r>
              <a:rPr lang="zh-CN" altLang="en-US" sz="2000">
                <a:ea typeface="楷体_GB2312" pitchFamily="49" charset="-122"/>
              </a:rPr>
              <a:t>是基于</a:t>
            </a:r>
            <a:r>
              <a:rPr lang="en-US" altLang="zh-CN" sz="2000">
                <a:ea typeface="楷体_GB2312" pitchFamily="49" charset="-122"/>
              </a:rPr>
              <a:t>cgroups</a:t>
            </a:r>
            <a:r>
              <a:rPr lang="zh-CN" altLang="en-US" sz="2000">
                <a:ea typeface="楷体_GB2312" pitchFamily="49" charset="-122"/>
              </a:rPr>
              <a:t>、</a:t>
            </a:r>
            <a:r>
              <a:rPr lang="en-US" altLang="zh-CN" sz="2000">
                <a:ea typeface="楷体_GB2312" pitchFamily="49" charset="-122"/>
              </a:rPr>
              <a:t>namespace</a:t>
            </a:r>
            <a:r>
              <a:rPr lang="zh-CN" altLang="en-US" sz="2000">
                <a:ea typeface="楷体_GB2312" pitchFamily="49" charset="-122"/>
              </a:rPr>
              <a:t>等</a:t>
            </a:r>
            <a:r>
              <a:rPr lang="en-US" altLang="zh-CN" sz="2000">
                <a:ea typeface="楷体_GB2312" pitchFamily="49" charset="-122"/>
              </a:rPr>
              <a:t>linux kernel</a:t>
            </a:r>
            <a:r>
              <a:rPr lang="zh-CN" altLang="en-US" sz="2000">
                <a:ea typeface="楷体_GB2312" pitchFamily="49" charset="-122"/>
              </a:rPr>
              <a:t>功能的，因此</a:t>
            </a:r>
            <a:r>
              <a:rPr lang="en-US" altLang="zh-CN" sz="2000">
                <a:ea typeface="楷体_GB2312" pitchFamily="49" charset="-122"/>
              </a:rPr>
              <a:t>container</a:t>
            </a:r>
            <a:r>
              <a:rPr lang="zh-CN" altLang="en-US" sz="2000">
                <a:ea typeface="楷体_GB2312" pitchFamily="49" charset="-122"/>
              </a:rPr>
              <a:t>的</a:t>
            </a:r>
            <a:r>
              <a:rPr lang="en-US" altLang="zh-CN" sz="2000">
                <a:ea typeface="楷体_GB2312" pitchFamily="49" charset="-122"/>
              </a:rPr>
              <a:t>guest</a:t>
            </a:r>
            <a:r>
              <a:rPr lang="zh-CN" altLang="en-US" sz="2000">
                <a:ea typeface="楷体_GB2312" pitchFamily="49" charset="-122"/>
              </a:rPr>
              <a:t>系统只能是</a:t>
            </a:r>
            <a:r>
              <a:rPr lang="en-US" altLang="zh-CN" sz="2000">
                <a:ea typeface="楷体_GB2312" pitchFamily="49" charset="-122"/>
              </a:rPr>
              <a:t>linux base</a:t>
            </a:r>
            <a:r>
              <a:rPr lang="zh-CN" altLang="en-US" sz="2000">
                <a:ea typeface="楷体_GB2312" pitchFamily="49" charset="-122"/>
              </a:rPr>
              <a:t>的</a:t>
            </a:r>
          </a:p>
          <a:p>
            <a:pPr lvl="1" eaLnBrk="1" hangingPunct="1">
              <a:buFont typeface="Arial" panose="020B0604020202020204" pitchFamily="34" charset="0"/>
              <a:buChar char="•"/>
            </a:pPr>
            <a:r>
              <a:rPr lang="zh-CN" altLang="en-US" sz="2000">
                <a:ea typeface="楷体_GB2312" pitchFamily="49" charset="-122"/>
              </a:rPr>
              <a:t>隔离性相比</a:t>
            </a:r>
            <a:r>
              <a:rPr lang="en-US" altLang="zh-CN" sz="2000">
                <a:ea typeface="楷体_GB2312" pitchFamily="49" charset="-122"/>
              </a:rPr>
              <a:t>KVM</a:t>
            </a:r>
            <a:r>
              <a:rPr lang="zh-CN" altLang="en-US" sz="2000">
                <a:ea typeface="楷体_GB2312" pitchFamily="49" charset="-122"/>
              </a:rPr>
              <a:t>之类的虚拟化方案还是有些欠缺，所有</a:t>
            </a:r>
            <a:r>
              <a:rPr lang="en-US" altLang="zh-CN" sz="2000">
                <a:ea typeface="楷体_GB2312" pitchFamily="49" charset="-122"/>
              </a:rPr>
              <a:t>container</a:t>
            </a:r>
            <a:r>
              <a:rPr lang="zh-CN" altLang="en-US" sz="2000">
                <a:ea typeface="楷体_GB2312" pitchFamily="49" charset="-122"/>
              </a:rPr>
              <a:t>公用一部分的运行库</a:t>
            </a:r>
          </a:p>
          <a:p>
            <a:pPr lvl="1" eaLnBrk="1" hangingPunct="1">
              <a:buFont typeface="Arial" panose="020B0604020202020204" pitchFamily="34" charset="0"/>
              <a:buChar char="•"/>
            </a:pPr>
            <a:r>
              <a:rPr lang="zh-CN" altLang="en-US" sz="2000">
                <a:ea typeface="楷体_GB2312" pitchFamily="49" charset="-122"/>
              </a:rPr>
              <a:t>网络管理相对简单，主要是基于</a:t>
            </a:r>
            <a:r>
              <a:rPr lang="en-US" altLang="zh-CN" sz="2000">
                <a:ea typeface="楷体_GB2312" pitchFamily="49" charset="-122"/>
              </a:rPr>
              <a:t>namespace</a:t>
            </a:r>
            <a:r>
              <a:rPr lang="zh-CN" altLang="en-US" sz="2000">
                <a:ea typeface="楷体_GB2312" pitchFamily="49" charset="-122"/>
              </a:rPr>
              <a:t>隔离</a:t>
            </a:r>
          </a:p>
          <a:p>
            <a:pPr lvl="1" eaLnBrk="1" hangingPunct="1">
              <a:buFont typeface="Arial" panose="020B0604020202020204" pitchFamily="34" charset="0"/>
              <a:buChar char="•"/>
            </a:pPr>
            <a:r>
              <a:rPr lang="en-US" altLang="zh-CN" sz="2000">
                <a:ea typeface="楷体_GB2312" pitchFamily="49" charset="-122"/>
              </a:rPr>
              <a:t>cgroup</a:t>
            </a:r>
            <a:r>
              <a:rPr lang="zh-CN" altLang="en-US" sz="2000">
                <a:ea typeface="楷体_GB2312" pitchFamily="49" charset="-122"/>
              </a:rPr>
              <a:t>的</a:t>
            </a:r>
            <a:r>
              <a:rPr lang="en-US" altLang="zh-CN" sz="2000">
                <a:ea typeface="楷体_GB2312" pitchFamily="49" charset="-122"/>
              </a:rPr>
              <a:t>cpu</a:t>
            </a:r>
            <a:r>
              <a:rPr lang="zh-CN" altLang="en-US" sz="2000">
                <a:ea typeface="楷体_GB2312" pitchFamily="49" charset="-122"/>
              </a:rPr>
              <a:t>和</a:t>
            </a:r>
            <a:r>
              <a:rPr lang="en-US" altLang="zh-CN" sz="2000">
                <a:ea typeface="楷体_GB2312" pitchFamily="49" charset="-122"/>
              </a:rPr>
              <a:t>cpuset</a:t>
            </a:r>
            <a:r>
              <a:rPr lang="zh-CN" altLang="en-US" sz="2000">
                <a:ea typeface="楷体_GB2312" pitchFamily="49" charset="-122"/>
              </a:rPr>
              <a:t>提供的</a:t>
            </a:r>
            <a:r>
              <a:rPr lang="en-US" altLang="zh-CN" sz="2000">
                <a:ea typeface="楷体_GB2312" pitchFamily="49" charset="-122"/>
              </a:rPr>
              <a:t>cpu</a:t>
            </a:r>
            <a:r>
              <a:rPr lang="zh-CN" altLang="en-US" sz="2000">
                <a:ea typeface="楷体_GB2312" pitchFamily="49" charset="-122"/>
              </a:rPr>
              <a:t>功能相比</a:t>
            </a:r>
            <a:r>
              <a:rPr lang="en-US" altLang="zh-CN" sz="2000">
                <a:ea typeface="楷体_GB2312" pitchFamily="49" charset="-122"/>
              </a:rPr>
              <a:t>KVM</a:t>
            </a:r>
            <a:r>
              <a:rPr lang="zh-CN" altLang="en-US" sz="2000">
                <a:ea typeface="楷体_GB2312" pitchFamily="49" charset="-122"/>
              </a:rPr>
              <a:t>的等虚拟化方案相比难以度量</a:t>
            </a:r>
            <a:r>
              <a:rPr lang="en-US" altLang="zh-CN" sz="2000">
                <a:ea typeface="楷体_GB2312" pitchFamily="49" charset="-122"/>
              </a:rPr>
              <a:t>(</a:t>
            </a:r>
            <a:r>
              <a:rPr lang="zh-CN" altLang="en-US" sz="2000">
                <a:ea typeface="楷体_GB2312" pitchFamily="49" charset="-122"/>
              </a:rPr>
              <a:t>所以</a:t>
            </a:r>
            <a:r>
              <a:rPr lang="en-US" altLang="zh-CN" sz="2000">
                <a:ea typeface="楷体_GB2312" pitchFamily="49" charset="-122"/>
              </a:rPr>
              <a:t>dotcloud</a:t>
            </a:r>
            <a:r>
              <a:rPr lang="zh-CN" altLang="en-US" sz="2000">
                <a:ea typeface="楷体_GB2312" pitchFamily="49" charset="-122"/>
              </a:rPr>
              <a:t>主要是按内存收费</a:t>
            </a:r>
            <a:r>
              <a:rPr lang="en-US" altLang="zh-CN" sz="2000">
                <a:ea typeface="楷体_GB2312" pitchFamily="49" charset="-122"/>
              </a:rPr>
              <a:t>)</a:t>
            </a:r>
          </a:p>
          <a:p>
            <a:pPr lvl="1" eaLnBrk="1" hangingPunct="1">
              <a:buFont typeface="Arial" panose="020B0604020202020204" pitchFamily="34" charset="0"/>
              <a:buChar char="•"/>
            </a:pPr>
            <a:r>
              <a:rPr lang="en-US" altLang="zh-CN" sz="2000">
                <a:ea typeface="楷体_GB2312" pitchFamily="49" charset="-122"/>
              </a:rPr>
              <a:t>container</a:t>
            </a:r>
            <a:r>
              <a:rPr lang="zh-CN" altLang="en-US" sz="2000">
                <a:ea typeface="楷体_GB2312" pitchFamily="49" charset="-122"/>
              </a:rPr>
              <a:t>随着用户进程的停止而销毁，</a:t>
            </a:r>
            <a:r>
              <a:rPr lang="en-US" altLang="zh-CN" sz="2000">
                <a:ea typeface="楷体_GB2312" pitchFamily="49" charset="-122"/>
              </a:rPr>
              <a:t>container</a:t>
            </a:r>
            <a:r>
              <a:rPr lang="zh-CN" altLang="en-US" sz="2000">
                <a:ea typeface="楷体_GB2312" pitchFamily="49" charset="-122"/>
              </a:rPr>
              <a:t>中的</a:t>
            </a:r>
            <a:r>
              <a:rPr lang="en-US" altLang="zh-CN" sz="2000">
                <a:ea typeface="楷体_GB2312" pitchFamily="49" charset="-122"/>
              </a:rPr>
              <a:t>log</a:t>
            </a:r>
            <a:r>
              <a:rPr lang="zh-CN" altLang="en-US" sz="2000">
                <a:ea typeface="楷体_GB2312" pitchFamily="49" charset="-122"/>
              </a:rPr>
              <a:t>等用户数据不便收集</a:t>
            </a:r>
            <a:endParaRPr lang="zh-CN" altLang="zh-CN" sz="2400">
              <a:ea typeface="楷体_GB2312" pitchFamily="49" charset="-122"/>
            </a:endParaRPr>
          </a:p>
        </p:txBody>
      </p:sp>
      <p:sp>
        <p:nvSpPr>
          <p:cNvPr id="11268"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10"/>
          <p:cNvSpPr>
            <a:spLocks noGrp="1" noChangeArrowheads="1"/>
          </p:cNvSpPr>
          <p:nvPr>
            <p:ph type="body" idx="1"/>
          </p:nvPr>
        </p:nvSpPr>
        <p:spPr/>
        <p:txBody>
          <a:bodyPr/>
          <a:lstStyle/>
          <a:p>
            <a:pPr eaLnBrk="1" hangingPunct="1"/>
            <a:r>
              <a:rPr lang="en-US" altLang="zh-CN">
                <a:ea typeface="楷体_GB2312" pitchFamily="49" charset="-122"/>
              </a:rPr>
              <a:t>Docker</a:t>
            </a:r>
            <a:r>
              <a:rPr lang="zh-CN" altLang="en-US">
                <a:ea typeface="楷体_GB2312" pitchFamily="49" charset="-122"/>
              </a:rPr>
              <a:t>与</a:t>
            </a:r>
            <a:r>
              <a:rPr lang="en-US" altLang="zh-CN">
                <a:ea typeface="楷体_GB2312" pitchFamily="49" charset="-122"/>
              </a:rPr>
              <a:t>LXC</a:t>
            </a:r>
          </a:p>
          <a:p>
            <a:pPr eaLnBrk="1" hangingPunct="1"/>
            <a:endParaRPr lang="en-US" altLang="zh-CN">
              <a:ea typeface="楷体_GB2312" pitchFamily="49" charset="-122"/>
            </a:endParaRPr>
          </a:p>
          <a:p>
            <a:pPr eaLnBrk="1" hangingPunct="1"/>
            <a:r>
              <a:rPr lang="en-US" altLang="zh-CN">
                <a:ea typeface="楷体_GB2312" pitchFamily="49" charset="-122"/>
              </a:rPr>
              <a:t>Docker</a:t>
            </a:r>
            <a:r>
              <a:rPr lang="zh-CN" altLang="en-US">
                <a:ea typeface="楷体_GB2312" pitchFamily="49" charset="-122"/>
              </a:rPr>
              <a:t>与虚拟机</a:t>
            </a:r>
            <a:endParaRPr lang="en-US" altLang="zh-CN">
              <a:ea typeface="楷体_GB2312" pitchFamily="49" charset="-122"/>
            </a:endParaRPr>
          </a:p>
          <a:p>
            <a:pPr eaLnBrk="1" hangingPunct="1"/>
            <a:endParaRPr lang="en-US" altLang="zh-CN">
              <a:ea typeface="楷体_GB2312" pitchFamily="49" charset="-122"/>
            </a:endParaRPr>
          </a:p>
          <a:p>
            <a:pPr eaLnBrk="1" hangingPunct="1"/>
            <a:r>
              <a:rPr lang="en-US" altLang="zh-CN">
                <a:ea typeface="楷体_GB2312" pitchFamily="49" charset="-122"/>
              </a:rPr>
              <a:t>Docker</a:t>
            </a:r>
            <a:r>
              <a:rPr lang="zh-CN" altLang="en-US">
                <a:ea typeface="楷体_GB2312" pitchFamily="49" charset="-122"/>
              </a:rPr>
              <a:t>与</a:t>
            </a:r>
            <a:r>
              <a:rPr lang="en-US" altLang="zh-CN">
                <a:ea typeface="楷体_GB2312" pitchFamily="49" charset="-122"/>
              </a:rPr>
              <a:t>OpenStack</a:t>
            </a:r>
          </a:p>
          <a:p>
            <a:pPr eaLnBrk="1" hangingPunct="1"/>
            <a:endParaRPr lang="zh-CN" altLang="zh-CN">
              <a:ea typeface="楷体_GB2312" pitchFamily="49" charset="-122"/>
            </a:endParaRPr>
          </a:p>
        </p:txBody>
      </p:sp>
      <p:sp>
        <p:nvSpPr>
          <p:cNvPr id="12292" name="Rectangle 11"/>
          <p:cNvSpPr>
            <a:spLocks noGrp="1" noChangeArrowheads="1"/>
          </p:cNvSpPr>
          <p:nvPr>
            <p:ph type="title"/>
          </p:nvPr>
        </p:nvSpPr>
        <p:spPr>
          <a:xfrm>
            <a:off x="457200" y="274638"/>
            <a:ext cx="5029200" cy="563562"/>
          </a:xfrm>
        </p:spPr>
        <p:txBody>
          <a:bodyPr/>
          <a:lstStyle/>
          <a:p>
            <a:pPr algn="l" eaLnBrk="1" hangingPunct="1"/>
            <a:r>
              <a:rPr lang="zh-CN" altLang="en-US" sz="4000"/>
              <a:t>常见技术对比</a:t>
            </a:r>
            <a:endParaRPr lang="zh-CN" altLang="zh-CN"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10"/>
          <p:cNvSpPr>
            <a:spLocks noGrp="1" noChangeArrowheads="1"/>
          </p:cNvSpPr>
          <p:nvPr>
            <p:ph type="body" idx="1"/>
          </p:nvPr>
        </p:nvSpPr>
        <p:spPr/>
        <p:txBody>
          <a:bodyPr/>
          <a:lstStyle/>
          <a:p>
            <a:pPr eaLnBrk="1" hangingPunct="1"/>
            <a:r>
              <a:rPr lang="en-US" altLang="zh-CN" sz="2800" dirty="0" err="1">
                <a:ea typeface="楷体_GB2312" pitchFamily="49" charset="-122"/>
              </a:rPr>
              <a:t>LinuX</a:t>
            </a:r>
            <a:r>
              <a:rPr lang="en-US" altLang="zh-CN" sz="2800" dirty="0">
                <a:ea typeface="楷体_GB2312" pitchFamily="49" charset="-122"/>
              </a:rPr>
              <a:t> Container:</a:t>
            </a:r>
            <a:r>
              <a:rPr lang="zh-CN" altLang="en-US" sz="2800" dirty="0">
                <a:ea typeface="楷体_GB2312" pitchFamily="49" charset="-122"/>
              </a:rPr>
              <a:t>是指</a:t>
            </a:r>
            <a:r>
              <a:rPr lang="en-US" altLang="zh-CN" sz="2800" dirty="0">
                <a:ea typeface="楷体_GB2312" pitchFamily="49" charset="-122"/>
              </a:rPr>
              <a:t>Linux</a:t>
            </a:r>
            <a:r>
              <a:rPr lang="zh-CN" altLang="en-US" sz="2800" dirty="0">
                <a:ea typeface="楷体_GB2312" pitchFamily="49" charset="-122"/>
              </a:rPr>
              <a:t>内核（尤指</a:t>
            </a:r>
            <a:r>
              <a:rPr lang="en-US" altLang="zh-CN" sz="2800" dirty="0">
                <a:ea typeface="楷体_GB2312" pitchFamily="49" charset="-122"/>
              </a:rPr>
              <a:t>namespace</a:t>
            </a:r>
            <a:r>
              <a:rPr lang="zh-CN" altLang="en-US" sz="2800" dirty="0">
                <a:ea typeface="楷体_GB2312" pitchFamily="49" charset="-122"/>
              </a:rPr>
              <a:t>以及</a:t>
            </a:r>
            <a:r>
              <a:rPr lang="en-US" altLang="zh-CN" sz="2800" dirty="0" err="1">
                <a:ea typeface="楷体_GB2312" pitchFamily="49" charset="-122"/>
              </a:rPr>
              <a:t>Cgroup</a:t>
            </a:r>
            <a:r>
              <a:rPr lang="zh-CN" altLang="en-US" sz="2800" dirty="0">
                <a:ea typeface="楷体_GB2312" pitchFamily="49" charset="-122"/>
              </a:rPr>
              <a:t>）的一个特性，它允许其他一些沙盒进程运行在一块相对独立的空间，并且能够方便的控制他们的资源调度。</a:t>
            </a:r>
            <a:endParaRPr lang="en-US" altLang="zh-CN" sz="2800" dirty="0">
              <a:ea typeface="楷体_GB2312" pitchFamily="49" charset="-122"/>
            </a:endParaRPr>
          </a:p>
          <a:p>
            <a:pPr eaLnBrk="1" hangingPunct="1"/>
            <a:r>
              <a:rPr lang="en-US" altLang="zh-CN" sz="2800" dirty="0">
                <a:ea typeface="楷体_GB2312" pitchFamily="49" charset="-122"/>
              </a:rPr>
              <a:t>Docker:</a:t>
            </a:r>
            <a:r>
              <a:rPr lang="zh-CN" altLang="en-US" sz="2800" dirty="0">
                <a:ea typeface="楷体_GB2312" pitchFamily="49" charset="-122"/>
              </a:rPr>
              <a:t>基于</a:t>
            </a:r>
            <a:r>
              <a:rPr lang="en-US" altLang="zh-CN" sz="2800" dirty="0">
                <a:ea typeface="楷体_GB2312" pitchFamily="49" charset="-122"/>
              </a:rPr>
              <a:t>LXC</a:t>
            </a:r>
            <a:r>
              <a:rPr lang="zh-CN" altLang="en-US" sz="2800" dirty="0">
                <a:ea typeface="楷体_GB2312" pitchFamily="49" charset="-122"/>
              </a:rPr>
              <a:t>提供了一系列更强的功能。</a:t>
            </a:r>
            <a:endParaRPr lang="en-US" altLang="zh-CN" sz="2800" dirty="0">
              <a:ea typeface="楷体_GB2312" pitchFamily="49" charset="-122"/>
            </a:endParaRPr>
          </a:p>
          <a:p>
            <a:pPr lvl="1" eaLnBrk="1" hangingPunct="1">
              <a:buFont typeface="Arial" panose="020B0604020202020204" pitchFamily="34" charset="0"/>
              <a:buChar char="•"/>
            </a:pPr>
            <a:r>
              <a:rPr lang="zh-CN" altLang="en-US" sz="2400" dirty="0">
                <a:ea typeface="楷体_GB2312" pitchFamily="49" charset="-122"/>
              </a:rPr>
              <a:t>可移植的跨机器部署</a:t>
            </a:r>
            <a:endParaRPr lang="en-US" altLang="zh-CN" sz="2400" dirty="0">
              <a:ea typeface="楷体_GB2312" pitchFamily="49" charset="-122"/>
            </a:endParaRPr>
          </a:p>
          <a:p>
            <a:pPr lvl="1" eaLnBrk="1" hangingPunct="1">
              <a:buFont typeface="Arial" panose="020B0604020202020204" pitchFamily="34" charset="0"/>
              <a:buChar char="•"/>
            </a:pPr>
            <a:r>
              <a:rPr lang="zh-CN" altLang="en-US" sz="2400" dirty="0">
                <a:ea typeface="楷体_GB2312" pitchFamily="49" charset="-122"/>
              </a:rPr>
              <a:t>自动构建</a:t>
            </a:r>
            <a:endParaRPr lang="en-US" altLang="zh-CN" sz="2400" dirty="0">
              <a:ea typeface="楷体_GB2312" pitchFamily="49" charset="-122"/>
            </a:endParaRPr>
          </a:p>
          <a:p>
            <a:pPr lvl="1" eaLnBrk="1" hangingPunct="1">
              <a:buFont typeface="Arial" panose="020B0604020202020204" pitchFamily="34" charset="0"/>
              <a:buChar char="•"/>
            </a:pPr>
            <a:r>
              <a:rPr lang="zh-CN" altLang="en-US" sz="2400" dirty="0">
                <a:ea typeface="楷体_GB2312" pitchFamily="49" charset="-122"/>
              </a:rPr>
              <a:t>版本化</a:t>
            </a:r>
            <a:endParaRPr lang="en-US" altLang="zh-CN" sz="2400" dirty="0">
              <a:ea typeface="楷体_GB2312" pitchFamily="49" charset="-122"/>
            </a:endParaRPr>
          </a:p>
          <a:p>
            <a:pPr lvl="1" eaLnBrk="1" hangingPunct="1">
              <a:buFont typeface="Arial" panose="020B0604020202020204" pitchFamily="34" charset="0"/>
              <a:buChar char="•"/>
            </a:pPr>
            <a:r>
              <a:rPr lang="zh-CN" altLang="en-US" sz="2400" dirty="0">
                <a:ea typeface="楷体_GB2312" pitchFamily="49" charset="-122"/>
              </a:rPr>
              <a:t>组件的重用</a:t>
            </a:r>
            <a:endParaRPr lang="en-US" altLang="zh-CN" sz="2400" dirty="0">
              <a:ea typeface="楷体_GB2312" pitchFamily="49" charset="-122"/>
            </a:endParaRPr>
          </a:p>
          <a:p>
            <a:pPr lvl="1" eaLnBrk="1" hangingPunct="1">
              <a:buFont typeface="Arial" panose="020B0604020202020204" pitchFamily="34" charset="0"/>
              <a:buChar char="•"/>
            </a:pPr>
            <a:r>
              <a:rPr lang="zh-CN" altLang="en-US" sz="2400" dirty="0">
                <a:ea typeface="楷体_GB2312" pitchFamily="49" charset="-122"/>
              </a:rPr>
              <a:t>共享</a:t>
            </a:r>
            <a:endParaRPr lang="en-US" altLang="zh-CN" sz="2400" dirty="0">
              <a:ea typeface="楷体_GB2312" pitchFamily="49" charset="-122"/>
            </a:endParaRPr>
          </a:p>
          <a:p>
            <a:pPr lvl="1" eaLnBrk="1" hangingPunct="1">
              <a:buFont typeface="Arial" panose="020B0604020202020204" pitchFamily="34" charset="0"/>
              <a:buChar char="•"/>
            </a:pPr>
            <a:r>
              <a:rPr lang="zh-CN" altLang="en-US" sz="2400" dirty="0">
                <a:ea typeface="楷体_GB2312" pitchFamily="49" charset="-122"/>
              </a:rPr>
              <a:t>工具生态圈</a:t>
            </a:r>
            <a:endParaRPr lang="zh-CN" altLang="zh-CN" sz="2400" dirty="0">
              <a:ea typeface="楷体_GB2312" pitchFamily="49" charset="-122"/>
            </a:endParaRPr>
          </a:p>
        </p:txBody>
      </p:sp>
      <p:sp>
        <p:nvSpPr>
          <p:cNvPr id="13316" name="Rectangle 11"/>
          <p:cNvSpPr>
            <a:spLocks noGrp="1" noChangeArrowheads="1"/>
          </p:cNvSpPr>
          <p:nvPr>
            <p:ph type="title"/>
          </p:nvPr>
        </p:nvSpPr>
        <p:spPr>
          <a:xfrm>
            <a:off x="457200" y="274638"/>
            <a:ext cx="5029200" cy="563562"/>
          </a:xfrm>
        </p:spPr>
        <p:txBody>
          <a:bodyPr/>
          <a:lstStyle/>
          <a:p>
            <a:pPr algn="l" eaLnBrk="1" hangingPunct="1"/>
            <a:r>
              <a:rPr lang="en-US" altLang="zh-CN" sz="4000">
                <a:ea typeface="楷体_GB2312" pitchFamily="49" charset="-122"/>
              </a:rPr>
              <a:t>Docker</a:t>
            </a:r>
            <a:r>
              <a:rPr lang="zh-CN" altLang="en-US" sz="4000">
                <a:ea typeface="楷体_GB2312" pitchFamily="49" charset="-122"/>
              </a:rPr>
              <a:t>与</a:t>
            </a:r>
            <a:r>
              <a:rPr lang="en-US" altLang="zh-CN" sz="4000">
                <a:ea typeface="楷体_GB2312" pitchFamily="49" charset="-122"/>
              </a:rPr>
              <a:t>LXC</a:t>
            </a:r>
            <a:endParaRPr lang="zh-CN" altLang="zh-CN"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0"/>
          <p:cNvSpPr>
            <a:spLocks noGrp="1" noChangeArrowheads="1"/>
          </p:cNvSpPr>
          <p:nvPr>
            <p:ph type="body" idx="1"/>
          </p:nvPr>
        </p:nvSpPr>
        <p:spPr/>
        <p:txBody>
          <a:bodyPr/>
          <a:lstStyle/>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marL="0" indent="0" eaLnBrk="1" hangingPunct="1">
              <a:buFontTx/>
              <a:buNone/>
              <a:defRPr/>
            </a:pPr>
            <a:r>
              <a:rPr lang="en-US" altLang="zh-CN" dirty="0">
                <a:ea typeface="楷体_GB2312" pitchFamily="49" charset="-122"/>
              </a:rPr>
              <a:t>	      Docker                       </a:t>
            </a:r>
            <a:r>
              <a:rPr lang="zh-CN" altLang="en-US" dirty="0">
                <a:ea typeface="楷体_GB2312" pitchFamily="49" charset="-122"/>
              </a:rPr>
              <a:t>虚拟机</a:t>
            </a: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eaLnBrk="1" hangingPunct="1">
              <a:defRPr/>
            </a:pPr>
            <a:endParaRPr lang="en-US" altLang="zh-CN" dirty="0">
              <a:ea typeface="楷体_GB2312" pitchFamily="49" charset="-122"/>
            </a:endParaRPr>
          </a:p>
          <a:p>
            <a:pPr marL="0" indent="0" eaLnBrk="1" hangingPunct="1">
              <a:buFontTx/>
              <a:buNone/>
              <a:defRPr/>
            </a:pPr>
            <a:r>
              <a:rPr lang="zh-CN" altLang="en-US" sz="2800" dirty="0">
                <a:ea typeface="楷体_GB2312" pitchFamily="49" charset="-122"/>
              </a:rPr>
              <a:t>                      </a:t>
            </a:r>
            <a:endParaRPr lang="en-US" altLang="zh-CN" sz="2800" dirty="0">
              <a:ea typeface="楷体_GB2312" pitchFamily="49" charset="-122"/>
            </a:endParaRPr>
          </a:p>
        </p:txBody>
      </p:sp>
      <p:sp>
        <p:nvSpPr>
          <p:cNvPr id="14340" name="Rectangle 11"/>
          <p:cNvSpPr>
            <a:spLocks noGrp="1" noChangeArrowheads="1"/>
          </p:cNvSpPr>
          <p:nvPr>
            <p:ph type="title"/>
          </p:nvPr>
        </p:nvSpPr>
        <p:spPr>
          <a:xfrm>
            <a:off x="457200" y="274638"/>
            <a:ext cx="5029200" cy="563562"/>
          </a:xfrm>
        </p:spPr>
        <p:txBody>
          <a:bodyPr/>
          <a:lstStyle/>
          <a:p>
            <a:pPr algn="l" eaLnBrk="1" hangingPunct="1"/>
            <a:r>
              <a:rPr lang="en-US" altLang="zh-CN" sz="4000">
                <a:ea typeface="楷体_GB2312" pitchFamily="49" charset="-122"/>
              </a:rPr>
              <a:t>Docker</a:t>
            </a:r>
            <a:r>
              <a:rPr lang="zh-CN" altLang="en-US" sz="4000">
                <a:ea typeface="楷体_GB2312" pitchFamily="49" charset="-122"/>
              </a:rPr>
              <a:t>与虚拟机</a:t>
            </a:r>
            <a:endParaRPr lang="en-US" altLang="zh-CN" sz="4000">
              <a:ea typeface="楷体_GB2312" pitchFamily="49" charset="-122"/>
            </a:endParaRPr>
          </a:p>
        </p:txBody>
      </p:sp>
      <p:pic>
        <p:nvPicPr>
          <p:cNvPr id="1434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752600"/>
            <a:ext cx="70199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0"/>
          <p:cNvSpPr>
            <a:spLocks noGrp="1" noChangeArrowheads="1"/>
          </p:cNvSpPr>
          <p:nvPr>
            <p:ph type="body" idx="1"/>
          </p:nvPr>
        </p:nvSpPr>
        <p:spPr/>
        <p:txBody>
          <a:bodyPr/>
          <a:lstStyle/>
          <a:p>
            <a:pPr eaLnBrk="1" hangingPunct="1">
              <a:buFont typeface="Arial" panose="020B0604020202020204" pitchFamily="34" charset="0"/>
              <a:buChar char="•"/>
              <a:defRPr/>
            </a:pPr>
            <a:r>
              <a:rPr lang="zh-CN" altLang="en-US" sz="2800" dirty="0">
                <a:ea typeface="楷体_GB2312" pitchFamily="49" charset="-122"/>
              </a:rPr>
              <a:t>启动速度上的差距</a:t>
            </a:r>
            <a:endParaRPr lang="en-US" altLang="zh-CN" sz="2800" dirty="0">
              <a:ea typeface="楷体_GB2312" pitchFamily="49" charset="-122"/>
            </a:endParaRPr>
          </a:p>
          <a:p>
            <a:pPr eaLnBrk="1" hangingPunct="1">
              <a:buFont typeface="Arial" panose="020B0604020202020204" pitchFamily="34" charset="0"/>
              <a:buChar char="•"/>
              <a:defRPr/>
            </a:pPr>
            <a:endParaRPr lang="en-US" altLang="zh-CN" sz="2800" dirty="0">
              <a:ea typeface="楷体_GB2312" pitchFamily="49" charset="-122"/>
            </a:endParaRPr>
          </a:p>
          <a:p>
            <a:pPr eaLnBrk="1" hangingPunct="1">
              <a:buFont typeface="Arial" panose="020B0604020202020204" pitchFamily="34" charset="0"/>
              <a:buChar char="•"/>
              <a:defRPr/>
            </a:pPr>
            <a:r>
              <a:rPr lang="zh-CN" altLang="en-US" sz="2800" dirty="0">
                <a:ea typeface="楷体_GB2312" pitchFamily="49" charset="-122"/>
              </a:rPr>
              <a:t>运行效率上的差距</a:t>
            </a:r>
            <a:endParaRPr lang="en-US" altLang="zh-CN" sz="2800" dirty="0">
              <a:ea typeface="楷体_GB2312" pitchFamily="49" charset="-122"/>
            </a:endParaRPr>
          </a:p>
          <a:p>
            <a:pPr eaLnBrk="1" hangingPunct="1">
              <a:buFont typeface="Arial" panose="020B0604020202020204" pitchFamily="34" charset="0"/>
              <a:buChar char="•"/>
              <a:defRPr/>
            </a:pPr>
            <a:endParaRPr lang="en-US" altLang="zh-CN" sz="2800" dirty="0">
              <a:ea typeface="楷体_GB2312" pitchFamily="49" charset="-122"/>
            </a:endParaRPr>
          </a:p>
          <a:p>
            <a:pPr eaLnBrk="1" hangingPunct="1">
              <a:buFont typeface="Arial" panose="020B0604020202020204" pitchFamily="34" charset="0"/>
              <a:buChar char="•"/>
              <a:defRPr/>
            </a:pPr>
            <a:r>
              <a:rPr lang="en-US" altLang="zh-CN" sz="2800" dirty="0">
                <a:ea typeface="楷体_GB2312" pitchFamily="49" charset="-122"/>
              </a:rPr>
              <a:t>Docker</a:t>
            </a:r>
            <a:r>
              <a:rPr lang="zh-CN" altLang="en-US" sz="2800" dirty="0">
                <a:ea typeface="楷体_GB2312" pitchFamily="49" charset="-122"/>
              </a:rPr>
              <a:t>无法实时的热迁移、</a:t>
            </a:r>
            <a:endParaRPr lang="en-US" altLang="zh-CN" sz="2800" dirty="0">
              <a:ea typeface="楷体_GB2312" pitchFamily="49" charset="-122"/>
            </a:endParaRPr>
          </a:p>
          <a:p>
            <a:pPr marL="400050" lvl="1" indent="0" eaLnBrk="1" hangingPunct="1">
              <a:buFontTx/>
              <a:buNone/>
              <a:defRPr/>
            </a:pPr>
            <a:r>
              <a:rPr lang="zh-CN" altLang="en-US" dirty="0">
                <a:ea typeface="楷体_GB2312" pitchFamily="49" charset="-122"/>
              </a:rPr>
              <a:t>热克隆、挂起</a:t>
            </a:r>
            <a:endParaRPr lang="en-US" altLang="zh-CN" dirty="0">
              <a:ea typeface="楷体_GB2312" pitchFamily="49" charset="-122"/>
            </a:endParaRPr>
          </a:p>
          <a:p>
            <a:pPr lvl="1" indent="-342900" eaLnBrk="1" hangingPunct="1">
              <a:buFont typeface="Arial" panose="020B0604020202020204" pitchFamily="34" charset="0"/>
              <a:buChar char="•"/>
              <a:defRPr/>
            </a:pPr>
            <a:endParaRPr lang="zh-CN" altLang="zh-CN" sz="2400" dirty="0">
              <a:ea typeface="楷体_GB2312" pitchFamily="49" charset="-122"/>
            </a:endParaRPr>
          </a:p>
        </p:txBody>
      </p:sp>
      <p:sp>
        <p:nvSpPr>
          <p:cNvPr id="15364" name="Rectangle 11"/>
          <p:cNvSpPr>
            <a:spLocks noGrp="1" noChangeArrowheads="1"/>
          </p:cNvSpPr>
          <p:nvPr>
            <p:ph type="title"/>
          </p:nvPr>
        </p:nvSpPr>
        <p:spPr>
          <a:xfrm>
            <a:off x="457200" y="274638"/>
            <a:ext cx="5029200" cy="563562"/>
          </a:xfrm>
        </p:spPr>
        <p:txBody>
          <a:bodyPr/>
          <a:lstStyle/>
          <a:p>
            <a:pPr algn="l" eaLnBrk="1" hangingPunct="1"/>
            <a:r>
              <a:rPr lang="en-US" altLang="zh-CN" sz="4000">
                <a:ea typeface="楷体_GB2312" pitchFamily="49" charset="-122"/>
              </a:rPr>
              <a:t>Docker</a:t>
            </a:r>
            <a:r>
              <a:rPr lang="zh-CN" altLang="en-US" sz="4000">
                <a:ea typeface="楷体_GB2312" pitchFamily="49" charset="-122"/>
              </a:rPr>
              <a:t>与虚拟机</a:t>
            </a:r>
            <a:endParaRPr lang="en-US" altLang="zh-CN" sz="4000">
              <a:ea typeface="楷体_GB2312" pitchFamily="49" charset="-122"/>
            </a:endParaRPr>
          </a:p>
        </p:txBody>
      </p:sp>
      <p:pic>
        <p:nvPicPr>
          <p:cNvPr id="15365" name="Picture 2" descr="https://pic1.zhimg.com/6488c97d0891e36f46acf49d71c390d8_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2068513"/>
            <a:ext cx="414337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11"/>
          <p:cNvSpPr>
            <a:spLocks noGrp="1" noChangeArrowheads="1"/>
          </p:cNvSpPr>
          <p:nvPr>
            <p:ph type="title"/>
          </p:nvPr>
        </p:nvSpPr>
        <p:spPr>
          <a:xfrm>
            <a:off x="457200" y="274638"/>
            <a:ext cx="5029200" cy="563562"/>
          </a:xfrm>
        </p:spPr>
        <p:txBody>
          <a:bodyPr/>
          <a:lstStyle/>
          <a:p>
            <a:pPr algn="l" eaLnBrk="1" hangingPunct="1"/>
            <a:r>
              <a:rPr lang="en-US" altLang="zh-CN" sz="4000">
                <a:ea typeface="楷体_GB2312" pitchFamily="49" charset="-122"/>
              </a:rPr>
              <a:t>Docker</a:t>
            </a:r>
            <a:r>
              <a:rPr lang="zh-CN" altLang="en-US" sz="4000">
                <a:ea typeface="楷体_GB2312" pitchFamily="49" charset="-122"/>
              </a:rPr>
              <a:t>与</a:t>
            </a:r>
            <a:r>
              <a:rPr lang="en-US" altLang="zh-CN" sz="4000">
                <a:ea typeface="楷体_GB2312" pitchFamily="49" charset="-122"/>
              </a:rPr>
              <a:t>OpenStack</a:t>
            </a:r>
          </a:p>
        </p:txBody>
      </p:sp>
      <p:pic>
        <p:nvPicPr>
          <p:cNvPr id="16388" name="Picture 2" descr="http://f.hiphotos.baidu.com/baike/w%3D268%3Bg%3D0/sign=66912f32ceea15ce41eee70f8e3b5dce/d1160924ab18972bb1ad417de1cd7b899f510af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67013"/>
            <a:ext cx="25527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https://timgsa.baidu.com/timg?image&amp;quality=80&amp;size=b9999_10000&amp;sec=1489073734540&amp;di=135058b885b50b376722f7e33532b0df&amp;imgtype=0&amp;src=http%3A%2F%2Fimages.51cto.com%2Ffiles%2Fuploadimg%2F20110524%2F09573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670175"/>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0"/>
          <p:cNvSpPr>
            <a:spLocks noGrp="1" noChangeArrowheads="1"/>
          </p:cNvSpPr>
          <p:nvPr>
            <p:ph type="body" idx="1"/>
          </p:nvPr>
        </p:nvSpPr>
        <p:spPr/>
        <p:txBody>
          <a:bodyPr/>
          <a:lstStyle/>
          <a:p>
            <a:pPr eaLnBrk="1" hangingPunct="1">
              <a:defRPr/>
            </a:pPr>
            <a:r>
              <a:rPr lang="en-US" altLang="zh-CN" dirty="0"/>
              <a:t>OpenStack</a:t>
            </a:r>
          </a:p>
          <a:p>
            <a:pPr marL="400050" lvl="1" indent="0" eaLnBrk="1" hangingPunct="1">
              <a:buFontTx/>
              <a:buNone/>
              <a:defRPr/>
            </a:pPr>
            <a:r>
              <a:rPr lang="zh-CN" altLang="en-US" dirty="0"/>
              <a:t>是一个开源的云计算管理平台项目，由几个主要的组件组合起来完成具体工作。</a:t>
            </a:r>
            <a:endParaRPr lang="en-US" altLang="zh-CN" dirty="0"/>
          </a:p>
          <a:p>
            <a:pPr eaLnBrk="1" hangingPunct="1">
              <a:defRPr/>
            </a:pPr>
            <a:r>
              <a:rPr lang="en-US" altLang="zh-CN" dirty="0"/>
              <a:t>OpenStack</a:t>
            </a:r>
            <a:r>
              <a:rPr lang="zh-CN" altLang="en-US" dirty="0"/>
              <a:t>组件</a:t>
            </a:r>
            <a:endParaRPr lang="en-US" altLang="zh-CN" dirty="0"/>
          </a:p>
          <a:p>
            <a:pPr lvl="1" eaLnBrk="1" hangingPunct="1">
              <a:defRPr/>
            </a:pPr>
            <a:r>
              <a:rPr lang="zh-CN" altLang="en-US" dirty="0"/>
              <a:t>计算（</a:t>
            </a:r>
            <a:r>
              <a:rPr lang="en-US" altLang="zh-CN" dirty="0"/>
              <a:t>Compute</a:t>
            </a:r>
            <a:r>
              <a:rPr lang="zh-CN" altLang="en-US" dirty="0"/>
              <a:t>）：</a:t>
            </a:r>
            <a:r>
              <a:rPr lang="en-US" altLang="zh-CN" dirty="0"/>
              <a:t>Nova</a:t>
            </a:r>
          </a:p>
          <a:p>
            <a:pPr lvl="1" eaLnBrk="1" hangingPunct="1">
              <a:defRPr/>
            </a:pPr>
            <a:r>
              <a:rPr lang="zh-CN" altLang="en-US" dirty="0"/>
              <a:t>对象存储（</a:t>
            </a:r>
            <a:r>
              <a:rPr lang="en-US" altLang="zh-CN" dirty="0"/>
              <a:t>Object Storage</a:t>
            </a:r>
            <a:r>
              <a:rPr lang="zh-CN" altLang="en-US" dirty="0"/>
              <a:t>）：</a:t>
            </a:r>
            <a:r>
              <a:rPr lang="en-US" altLang="zh-CN" dirty="0"/>
              <a:t>Swift</a:t>
            </a:r>
          </a:p>
          <a:p>
            <a:pPr lvl="1" eaLnBrk="1" hangingPunct="1">
              <a:defRPr/>
            </a:pPr>
            <a:r>
              <a:rPr lang="zh-CN" altLang="en-US" dirty="0"/>
              <a:t>镜像服务（</a:t>
            </a:r>
            <a:r>
              <a:rPr lang="en-US" altLang="zh-CN" dirty="0"/>
              <a:t>Image Service</a:t>
            </a:r>
            <a:r>
              <a:rPr lang="zh-CN" altLang="en-US" dirty="0"/>
              <a:t>）：</a:t>
            </a:r>
            <a:r>
              <a:rPr lang="en-US" altLang="zh-CN" dirty="0"/>
              <a:t>Glance</a:t>
            </a:r>
          </a:p>
          <a:p>
            <a:pPr lvl="1" eaLnBrk="1" hangingPunct="1">
              <a:defRPr/>
            </a:pPr>
            <a:r>
              <a:rPr lang="zh-CN" altLang="en-US" dirty="0"/>
              <a:t>网络</a:t>
            </a:r>
            <a:r>
              <a:rPr lang="en-US" altLang="zh-CN" dirty="0"/>
              <a:t>&amp;</a:t>
            </a:r>
            <a:r>
              <a:rPr lang="zh-CN" altLang="en-US" dirty="0"/>
              <a:t>地址管理（</a:t>
            </a:r>
            <a:r>
              <a:rPr lang="en-US" altLang="zh-CN" dirty="0"/>
              <a:t>Network</a:t>
            </a:r>
            <a:r>
              <a:rPr lang="zh-CN" altLang="en-US" dirty="0"/>
              <a:t>）：</a:t>
            </a:r>
            <a:r>
              <a:rPr lang="en-US" altLang="zh-CN" dirty="0"/>
              <a:t>Neutron</a:t>
            </a:r>
          </a:p>
          <a:p>
            <a:pPr lvl="1" eaLnBrk="1" hangingPunct="1">
              <a:defRPr/>
            </a:pPr>
            <a:r>
              <a:rPr lang="zh-CN" altLang="en-US" dirty="0"/>
              <a:t>测量 </a:t>
            </a:r>
            <a:r>
              <a:rPr lang="en-US" altLang="zh-CN" dirty="0"/>
              <a:t>(Metering)</a:t>
            </a:r>
            <a:r>
              <a:rPr lang="zh-CN" altLang="en-US" dirty="0"/>
              <a:t>：</a:t>
            </a:r>
            <a:r>
              <a:rPr lang="en-US" altLang="zh-CN" dirty="0"/>
              <a:t>Ceilometer</a:t>
            </a:r>
          </a:p>
          <a:p>
            <a:pPr eaLnBrk="1" hangingPunct="1">
              <a:defRPr/>
            </a:pPr>
            <a:endParaRPr lang="en-US" altLang="zh-CN" dirty="0"/>
          </a:p>
          <a:p>
            <a:pPr marL="400050" lvl="1" indent="0" eaLnBrk="1" hangingPunct="1">
              <a:buFontTx/>
              <a:buNone/>
              <a:defRPr/>
            </a:pPr>
            <a:endParaRPr lang="en-US" altLang="zh-CN" dirty="0"/>
          </a:p>
          <a:p>
            <a:pPr eaLnBrk="1" hangingPunct="1">
              <a:defRPr/>
            </a:pPr>
            <a:endParaRPr lang="zh-CN" altLang="zh-CN" dirty="0">
              <a:ea typeface="楷体_GB2312" pitchFamily="49" charset="-122"/>
            </a:endParaRPr>
          </a:p>
        </p:txBody>
      </p:sp>
      <p:sp>
        <p:nvSpPr>
          <p:cNvPr id="17412" name="Rectangle 11"/>
          <p:cNvSpPr>
            <a:spLocks noGrp="1" noChangeArrowheads="1"/>
          </p:cNvSpPr>
          <p:nvPr>
            <p:ph type="title"/>
          </p:nvPr>
        </p:nvSpPr>
        <p:spPr>
          <a:xfrm>
            <a:off x="457200" y="274638"/>
            <a:ext cx="5029200" cy="563562"/>
          </a:xfrm>
        </p:spPr>
        <p:txBody>
          <a:bodyPr/>
          <a:lstStyle/>
          <a:p>
            <a:pPr algn="l" eaLnBrk="1" hangingPunct="1"/>
            <a:r>
              <a:rPr lang="en-US" altLang="zh-CN" sz="4000"/>
              <a:t>OpenStack</a:t>
            </a:r>
            <a:r>
              <a:rPr lang="zh-CN" altLang="en-US" sz="4000"/>
              <a:t>简介</a:t>
            </a:r>
            <a:endParaRPr lang="zh-CN" altLang="zh-CN"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0"/>
          <p:cNvSpPr>
            <a:spLocks noGrp="1" noChangeArrowheads="1"/>
          </p:cNvSpPr>
          <p:nvPr>
            <p:ph type="body" idx="1"/>
          </p:nvPr>
        </p:nvSpPr>
        <p:spPr/>
        <p:txBody>
          <a:bodyPr/>
          <a:lstStyle/>
          <a:p>
            <a:pPr eaLnBrk="1" hangingPunct="1">
              <a:defRPr/>
            </a:pPr>
            <a:r>
              <a:rPr lang="en-US" altLang="zh-CN" dirty="0">
                <a:ea typeface="楷体_GB2312" pitchFamily="49" charset="-122"/>
              </a:rPr>
              <a:t>OpenStack</a:t>
            </a:r>
          </a:p>
          <a:p>
            <a:pPr marL="400050" lvl="1" indent="0" eaLnBrk="1" hangingPunct="1">
              <a:buFontTx/>
              <a:buNone/>
              <a:defRPr/>
            </a:pPr>
            <a:r>
              <a:rPr lang="zh-CN" altLang="en-US" dirty="0">
                <a:ea typeface="楷体_GB2312" pitchFamily="49" charset="-122"/>
              </a:rPr>
              <a:t>包含了多租户的安全、隔离、管理、监控、存储、网络等服务的云平台</a:t>
            </a:r>
            <a:endParaRPr lang="en-US" altLang="zh-CN" dirty="0">
              <a:ea typeface="楷体_GB2312" pitchFamily="49" charset="-122"/>
            </a:endParaRPr>
          </a:p>
          <a:p>
            <a:pPr eaLnBrk="1" hangingPunct="1">
              <a:defRPr/>
            </a:pPr>
            <a:r>
              <a:rPr lang="en-US" altLang="zh-CN" dirty="0">
                <a:ea typeface="楷体_GB2312" pitchFamily="49" charset="-122"/>
              </a:rPr>
              <a:t>Docker</a:t>
            </a:r>
          </a:p>
          <a:p>
            <a:pPr marL="457200" lvl="1" indent="0" eaLnBrk="1" hangingPunct="1">
              <a:buFontTx/>
              <a:buNone/>
              <a:defRPr/>
            </a:pPr>
            <a:r>
              <a:rPr lang="zh-CN" altLang="en-US" dirty="0">
                <a:ea typeface="楷体_GB2312" pitchFamily="49" charset="-122"/>
              </a:rPr>
              <a:t>容器虚拟化技术</a:t>
            </a:r>
            <a:endParaRPr lang="en-US" altLang="zh-CN" dirty="0">
              <a:ea typeface="楷体_GB2312" pitchFamily="49" charset="-122"/>
            </a:endParaRPr>
          </a:p>
          <a:p>
            <a:pPr marL="457200" lvl="1" indent="0" eaLnBrk="1" hangingPunct="1">
              <a:buFontTx/>
              <a:buNone/>
              <a:defRPr/>
            </a:pPr>
            <a:endParaRPr lang="en-US" altLang="zh-CN" dirty="0">
              <a:ea typeface="楷体_GB2312" pitchFamily="49" charset="-122"/>
            </a:endParaRPr>
          </a:p>
        </p:txBody>
      </p:sp>
      <p:sp>
        <p:nvSpPr>
          <p:cNvPr id="18436"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与</a:t>
            </a:r>
            <a:r>
              <a:rPr lang="en-US" altLang="zh-CN" sz="4000"/>
              <a:t>OpenStack</a:t>
            </a:r>
            <a:endParaRPr lang="zh-CN" altLang="zh-CN"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0"/>
          <p:cNvSpPr>
            <a:spLocks noGrp="1" noChangeArrowheads="1"/>
          </p:cNvSpPr>
          <p:nvPr>
            <p:ph type="body" idx="1"/>
          </p:nvPr>
        </p:nvSpPr>
        <p:spPr/>
        <p:txBody>
          <a:bodyPr/>
          <a:lstStyle/>
          <a:p>
            <a:pPr eaLnBrk="1" hangingPunct="1"/>
            <a:r>
              <a:rPr lang="en-US" altLang="zh-CN">
                <a:ea typeface="楷体_GB2312" pitchFamily="49" charset="-122"/>
              </a:rPr>
              <a:t>docker</a:t>
            </a:r>
            <a:r>
              <a:rPr lang="zh-CN" altLang="en-US">
                <a:ea typeface="楷体_GB2312" pitchFamily="49" charset="-122"/>
              </a:rPr>
              <a:t>和</a:t>
            </a:r>
            <a:r>
              <a:rPr lang="en-US" altLang="zh-CN">
                <a:ea typeface="楷体_GB2312" pitchFamily="49" charset="-122"/>
              </a:rPr>
              <a:t>openstack</a:t>
            </a:r>
            <a:r>
              <a:rPr lang="zh-CN" altLang="en-US">
                <a:ea typeface="楷体_GB2312" pitchFamily="49" charset="-122"/>
              </a:rPr>
              <a:t>的融合</a:t>
            </a:r>
            <a:endParaRPr lang="en-US" altLang="zh-CN">
              <a:ea typeface="楷体_GB2312" pitchFamily="49" charset="-122"/>
            </a:endParaRPr>
          </a:p>
          <a:p>
            <a:pPr eaLnBrk="1" hangingPunct="1"/>
            <a:endParaRPr lang="en-US" altLang="zh-CN">
              <a:ea typeface="楷体_GB2312" pitchFamily="49" charset="-122"/>
            </a:endParaRPr>
          </a:p>
          <a:p>
            <a:pPr lvl="1" eaLnBrk="1" hangingPunct="1"/>
            <a:r>
              <a:rPr lang="zh-CN" altLang="en-US">
                <a:ea typeface="楷体_GB2312" pitchFamily="49" charset="-122"/>
              </a:rPr>
              <a:t>把</a:t>
            </a:r>
            <a:r>
              <a:rPr lang="en-US" altLang="zh-CN">
                <a:ea typeface="楷体_GB2312" pitchFamily="49" charset="-122"/>
              </a:rPr>
              <a:t>docker</a:t>
            </a:r>
            <a:r>
              <a:rPr lang="zh-CN" altLang="en-US">
                <a:ea typeface="楷体_GB2312" pitchFamily="49" charset="-122"/>
              </a:rPr>
              <a:t>封装一层，变成类似</a:t>
            </a:r>
            <a:r>
              <a:rPr lang="en-US" altLang="zh-CN">
                <a:ea typeface="楷体_GB2312" pitchFamily="49" charset="-122"/>
              </a:rPr>
              <a:t>kvm</a:t>
            </a:r>
            <a:r>
              <a:rPr lang="zh-CN" altLang="en-US">
                <a:ea typeface="楷体_GB2312" pitchFamily="49" charset="-122"/>
              </a:rPr>
              <a:t>的虚拟机引擎</a:t>
            </a:r>
            <a:endParaRPr lang="en-US" altLang="zh-CN">
              <a:ea typeface="楷体_GB2312" pitchFamily="49" charset="-122"/>
            </a:endParaRPr>
          </a:p>
          <a:p>
            <a:pPr lvl="1" eaLnBrk="1" hangingPunct="1"/>
            <a:endParaRPr lang="en-US" altLang="zh-CN">
              <a:ea typeface="楷体_GB2312" pitchFamily="49" charset="-122"/>
            </a:endParaRPr>
          </a:p>
          <a:p>
            <a:pPr lvl="1" eaLnBrk="1" hangingPunct="1"/>
            <a:r>
              <a:rPr lang="zh-CN" altLang="en-US">
                <a:ea typeface="楷体_GB2312" pitchFamily="49" charset="-122"/>
              </a:rPr>
              <a:t>把</a:t>
            </a:r>
            <a:r>
              <a:rPr lang="en-US" altLang="zh-CN">
                <a:ea typeface="楷体_GB2312" pitchFamily="49" charset="-122"/>
              </a:rPr>
              <a:t>openstack</a:t>
            </a:r>
            <a:r>
              <a:rPr lang="zh-CN" altLang="en-US">
                <a:ea typeface="楷体_GB2312" pitchFamily="49" charset="-122"/>
              </a:rPr>
              <a:t>用到的各个组件装到</a:t>
            </a:r>
            <a:r>
              <a:rPr lang="en-US" altLang="zh-CN">
                <a:ea typeface="楷体_GB2312" pitchFamily="49" charset="-122"/>
              </a:rPr>
              <a:t>docker</a:t>
            </a:r>
            <a:r>
              <a:rPr lang="zh-CN" altLang="en-US">
                <a:ea typeface="楷体_GB2312" pitchFamily="49" charset="-122"/>
              </a:rPr>
              <a:t>容器，方便部署</a:t>
            </a:r>
            <a:endParaRPr lang="zh-CN" altLang="zh-CN">
              <a:ea typeface="楷体_GB2312" pitchFamily="49" charset="-122"/>
            </a:endParaRPr>
          </a:p>
        </p:txBody>
      </p:sp>
      <p:sp>
        <p:nvSpPr>
          <p:cNvPr id="19460"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与</a:t>
            </a:r>
            <a:r>
              <a:rPr lang="en-US" altLang="zh-CN" sz="4000"/>
              <a:t>OpenStack</a:t>
            </a:r>
            <a:endParaRPr lang="zh-CN" altLang="zh-CN"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
          <p:cNvSpPr>
            <a:spLocks noGrp="1" noChangeArrowheads="1"/>
          </p:cNvSpPr>
          <p:nvPr>
            <p:ph type="body" idx="1"/>
          </p:nvPr>
        </p:nvSpPr>
        <p:spPr/>
        <p:txBody>
          <a:bodyPr/>
          <a:lstStyle/>
          <a:p>
            <a:pPr eaLnBrk="1" hangingPunct="1"/>
            <a:endParaRPr lang="en-US" altLang="zh-CN" dirty="0">
              <a:ea typeface="楷体_GB2312" pitchFamily="49" charset="-122"/>
            </a:endParaRPr>
          </a:p>
          <a:p>
            <a:pPr eaLnBrk="1" hangingPunct="1"/>
            <a:r>
              <a:rPr lang="en-US" altLang="zh-CN" dirty="0">
                <a:ea typeface="楷体_GB2312" pitchFamily="49" charset="-122"/>
              </a:rPr>
              <a:t>Docker</a:t>
            </a:r>
            <a:r>
              <a:rPr lang="zh-CN" altLang="en-US" dirty="0">
                <a:ea typeface="楷体_GB2312" pitchFamily="49" charset="-122"/>
              </a:rPr>
              <a:t>实现原理</a:t>
            </a:r>
            <a:endParaRPr lang="en-US" altLang="zh-CN" dirty="0">
              <a:ea typeface="楷体_GB2312" pitchFamily="49" charset="-122"/>
            </a:endParaRPr>
          </a:p>
          <a:p>
            <a:pPr eaLnBrk="1" hangingPunct="1"/>
            <a:endParaRPr lang="en-US" altLang="zh-CN" dirty="0">
              <a:ea typeface="楷体_GB2312" pitchFamily="49" charset="-122"/>
            </a:endParaRPr>
          </a:p>
          <a:p>
            <a:pPr eaLnBrk="1" hangingPunct="1"/>
            <a:r>
              <a:rPr lang="en-US" altLang="zh-CN" dirty="0">
                <a:ea typeface="楷体_GB2312" pitchFamily="49" charset="-122"/>
              </a:rPr>
              <a:t>Docker</a:t>
            </a:r>
            <a:r>
              <a:rPr lang="zh-CN" altLang="en-US" dirty="0">
                <a:ea typeface="楷体_GB2312" pitchFamily="49" charset="-122"/>
              </a:rPr>
              <a:t>架构</a:t>
            </a:r>
            <a:endParaRPr lang="en-US" altLang="zh-CN" dirty="0">
              <a:ea typeface="楷体_GB2312" pitchFamily="49" charset="-122"/>
            </a:endParaRPr>
          </a:p>
          <a:p>
            <a:pPr eaLnBrk="1" hangingPunct="1"/>
            <a:endParaRPr lang="en-US" altLang="zh-CN" dirty="0">
              <a:ea typeface="楷体_GB2312" pitchFamily="49" charset="-122"/>
            </a:endParaRPr>
          </a:p>
          <a:p>
            <a:pPr eaLnBrk="1" hangingPunct="1"/>
            <a:r>
              <a:rPr lang="en-US" altLang="zh-CN" dirty="0">
                <a:ea typeface="楷体_GB2312" pitchFamily="49" charset="-122"/>
              </a:rPr>
              <a:t>Docker</a:t>
            </a:r>
            <a:r>
              <a:rPr lang="zh-CN" altLang="en-US" dirty="0">
                <a:ea typeface="楷体_GB2312" pitchFamily="49" charset="-122"/>
              </a:rPr>
              <a:t>容器创建</a:t>
            </a:r>
            <a:endParaRPr lang="en-US" altLang="zh-CN" dirty="0">
              <a:ea typeface="楷体_GB2312" pitchFamily="49" charset="-122"/>
            </a:endParaRPr>
          </a:p>
        </p:txBody>
      </p:sp>
      <p:sp>
        <p:nvSpPr>
          <p:cNvPr id="3076" name="Rectangle 11"/>
          <p:cNvSpPr>
            <a:spLocks noGrp="1" noChangeArrowheads="1"/>
          </p:cNvSpPr>
          <p:nvPr>
            <p:ph type="title"/>
          </p:nvPr>
        </p:nvSpPr>
        <p:spPr>
          <a:xfrm>
            <a:off x="457200" y="274638"/>
            <a:ext cx="5029200" cy="563562"/>
          </a:xfrm>
        </p:spPr>
        <p:txBody>
          <a:bodyPr/>
          <a:lstStyle/>
          <a:p>
            <a:pPr algn="l" eaLnBrk="1" hangingPunct="1"/>
            <a:endParaRPr lang="zh-CN" altLang="zh-CN" sz="4000" dirty="0"/>
          </a:p>
        </p:txBody>
      </p:sp>
      <p:pic>
        <p:nvPicPr>
          <p:cNvPr id="19458" name="Picture 2" descr="https://timgsa.baidu.com/timg?image&amp;quality=80&amp;size=b9999_10000&amp;sec=1489081646685&amp;di=40f04a6eac5777b6c968e3f538fc8ee7&amp;imgtype=0&amp;src=http%3A%2F%2Fstatic.open-open.com%2Flib%2FuploadImg%2F20150824%2F20150824142657_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57400"/>
            <a:ext cx="5143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
          <p:cNvSpPr>
            <a:spLocks noGrp="1" noChangeArrowheads="1"/>
          </p:cNvSpPr>
          <p:nvPr>
            <p:ph type="body" idx="1"/>
          </p:nvPr>
        </p:nvSpPr>
        <p:spPr/>
        <p:txBody>
          <a:bodyPr/>
          <a:lstStyle/>
          <a:p>
            <a:pPr eaLnBrk="1" hangingPunct="1"/>
            <a:r>
              <a:rPr lang="en-US" altLang="zh-CN" dirty="0">
                <a:ea typeface="楷体_GB2312" pitchFamily="49" charset="-122"/>
              </a:rPr>
              <a:t>Docker</a:t>
            </a:r>
            <a:r>
              <a:rPr lang="zh-CN" altLang="en-US" dirty="0">
                <a:ea typeface="楷体_GB2312" pitchFamily="49" charset="-122"/>
              </a:rPr>
              <a:t>介绍</a:t>
            </a:r>
            <a:endParaRPr lang="en-US" altLang="zh-CN" dirty="0">
              <a:ea typeface="楷体_GB2312" pitchFamily="49" charset="-122"/>
            </a:endParaRPr>
          </a:p>
          <a:p>
            <a:pPr eaLnBrk="1" hangingPunct="1"/>
            <a:r>
              <a:rPr lang="zh-CN" altLang="en-US" dirty="0">
                <a:ea typeface="楷体_GB2312" pitchFamily="49" charset="-122"/>
              </a:rPr>
              <a:t>常见技术对比</a:t>
            </a:r>
            <a:endParaRPr lang="en-US" altLang="zh-CN" dirty="0">
              <a:ea typeface="楷体_GB2312" pitchFamily="49" charset="-122"/>
            </a:endParaRPr>
          </a:p>
          <a:p>
            <a:pPr eaLnBrk="1" hangingPunct="1"/>
            <a:r>
              <a:rPr lang="en-US" altLang="zh-CN" dirty="0">
                <a:ea typeface="楷体_GB2312" pitchFamily="49" charset="-122"/>
              </a:rPr>
              <a:t>Docker</a:t>
            </a:r>
            <a:r>
              <a:rPr lang="zh-CN" altLang="en-US" dirty="0">
                <a:ea typeface="楷体_GB2312" pitchFamily="49" charset="-122"/>
              </a:rPr>
              <a:t>实现原理</a:t>
            </a:r>
            <a:endParaRPr lang="en-US" altLang="zh-CN" dirty="0">
              <a:ea typeface="楷体_GB2312" pitchFamily="49" charset="-122"/>
            </a:endParaRPr>
          </a:p>
          <a:p>
            <a:pPr eaLnBrk="1" hangingPunct="1"/>
            <a:r>
              <a:rPr lang="en-US" altLang="zh-CN" dirty="0">
                <a:ea typeface="楷体_GB2312" pitchFamily="49" charset="-122"/>
              </a:rPr>
              <a:t>Docker</a:t>
            </a:r>
            <a:r>
              <a:rPr lang="zh-CN" altLang="en-US" dirty="0">
                <a:ea typeface="楷体_GB2312" pitchFamily="49" charset="-122"/>
              </a:rPr>
              <a:t>架构</a:t>
            </a:r>
            <a:endParaRPr lang="en-US" altLang="zh-CN" dirty="0">
              <a:ea typeface="楷体_GB2312" pitchFamily="49" charset="-122"/>
            </a:endParaRPr>
          </a:p>
          <a:p>
            <a:pPr eaLnBrk="1" hangingPunct="1"/>
            <a:r>
              <a:rPr lang="en-US" altLang="zh-CN" dirty="0">
                <a:ea typeface="楷体_GB2312" pitchFamily="49" charset="-122"/>
              </a:rPr>
              <a:t>Docker Swarm</a:t>
            </a:r>
            <a:endParaRPr lang="zh-CN" altLang="zh-CN" dirty="0">
              <a:ea typeface="楷体_GB2312" pitchFamily="49" charset="-122"/>
            </a:endParaRPr>
          </a:p>
        </p:txBody>
      </p:sp>
      <p:sp>
        <p:nvSpPr>
          <p:cNvPr id="3076" name="Rectangle 11"/>
          <p:cNvSpPr>
            <a:spLocks noGrp="1" noChangeArrowheads="1"/>
          </p:cNvSpPr>
          <p:nvPr>
            <p:ph type="title"/>
          </p:nvPr>
        </p:nvSpPr>
        <p:spPr>
          <a:xfrm>
            <a:off x="457200" y="274638"/>
            <a:ext cx="5029200" cy="563562"/>
          </a:xfrm>
        </p:spPr>
        <p:txBody>
          <a:bodyPr/>
          <a:lstStyle/>
          <a:p>
            <a:pPr algn="l" eaLnBrk="1" hangingPunct="1"/>
            <a:r>
              <a:rPr lang="zh-CN" altLang="en-US" sz="4000"/>
              <a:t>目录</a:t>
            </a:r>
            <a:endParaRPr lang="zh-CN" altLang="zh-CN" sz="4000"/>
          </a:p>
        </p:txBody>
      </p:sp>
      <p:pic>
        <p:nvPicPr>
          <p:cNvPr id="307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2020888"/>
            <a:ext cx="3667125"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10"/>
          <p:cNvSpPr>
            <a:spLocks noGrp="1" noChangeArrowheads="1"/>
          </p:cNvSpPr>
          <p:nvPr>
            <p:ph type="body" idx="4294967295"/>
          </p:nvPr>
        </p:nvSpPr>
        <p:spPr/>
        <p:txBody>
          <a:bodyPr/>
          <a:lstStyle/>
          <a:p>
            <a:pPr eaLnBrk="1" hangingPunct="1"/>
            <a:r>
              <a:rPr lang="zh-CN" altLang="en-US">
                <a:ea typeface="楷体_GB2312" pitchFamily="1" charset="-122"/>
              </a:rPr>
              <a:t>本质</a:t>
            </a:r>
            <a:r>
              <a:rPr lang="en-US" altLang="zh-CN">
                <a:ea typeface="楷体_GB2312" pitchFamily="1" charset="-122"/>
              </a:rPr>
              <a:t>:</a:t>
            </a:r>
            <a:r>
              <a:rPr lang="zh-CN" altLang="en-US">
                <a:ea typeface="楷体_GB2312" pitchFamily="1" charset="-122"/>
              </a:rPr>
              <a:t>宿主机上的进程</a:t>
            </a:r>
          </a:p>
          <a:p>
            <a:pPr eaLnBrk="1" hangingPunct="1"/>
            <a:endParaRPr lang="zh-CN" altLang="en-US">
              <a:ea typeface="楷体_GB2312" pitchFamily="1" charset="-122"/>
            </a:endParaRPr>
          </a:p>
          <a:p>
            <a:pPr eaLnBrk="1" hangingPunct="1"/>
            <a:r>
              <a:rPr lang="zh-CN" altLang="en-US">
                <a:ea typeface="楷体_GB2312" pitchFamily="1" charset="-122"/>
              </a:rPr>
              <a:t>区别于一般进程</a:t>
            </a:r>
            <a:r>
              <a:rPr lang="en-US" altLang="zh-CN">
                <a:ea typeface="楷体_GB2312" pitchFamily="1" charset="-122"/>
              </a:rPr>
              <a:t>:</a:t>
            </a:r>
            <a:r>
              <a:rPr lang="zh-CN" altLang="en-US">
                <a:ea typeface="楷体_GB2312" pitchFamily="1" charset="-122"/>
              </a:rPr>
              <a:t>资源隔离和资源限制</a:t>
            </a:r>
          </a:p>
          <a:p>
            <a:pPr eaLnBrk="1" hangingPunct="1"/>
            <a:endParaRPr lang="zh-CN" altLang="en-US">
              <a:ea typeface="楷体_GB2312" pitchFamily="1" charset="-122"/>
            </a:endParaRPr>
          </a:p>
          <a:p>
            <a:pPr eaLnBrk="1" hangingPunct="1"/>
            <a:r>
              <a:rPr lang="zh-CN" altLang="en-US">
                <a:ea typeface="楷体_GB2312" pitchFamily="1" charset="-122"/>
              </a:rPr>
              <a:t>哪些方面隔离？如何实现隔离？</a:t>
            </a:r>
          </a:p>
        </p:txBody>
      </p:sp>
      <p:sp>
        <p:nvSpPr>
          <p:cNvPr id="9220" name="Rectangle 11"/>
          <p:cNvSpPr>
            <a:spLocks noGrp="1" noChangeArrowheads="1"/>
          </p:cNvSpPr>
          <p:nvPr>
            <p:ph type="title" idx="4294967295"/>
          </p:nvPr>
        </p:nvSpPr>
        <p:spPr>
          <a:xfrm>
            <a:off x="457200" y="274638"/>
            <a:ext cx="5029200" cy="563562"/>
          </a:xfrm>
        </p:spPr>
        <p:txBody>
          <a:bodyPr/>
          <a:lstStyle/>
          <a:p>
            <a:pPr algn="l" eaLnBrk="1" hangingPunct="1"/>
            <a:r>
              <a:rPr lang="en-US" altLang="zh-CN" sz="4000"/>
              <a:t>docker</a:t>
            </a:r>
            <a:r>
              <a:rPr lang="zh-CN" altLang="en-US" sz="4000"/>
              <a:t>容器实现原理</a:t>
            </a:r>
          </a:p>
        </p:txBody>
      </p:sp>
    </p:spTree>
    <p:extLst>
      <p:ext uri="{BB962C8B-B14F-4D97-AF65-F5344CB8AC3E}">
        <p14:creationId xmlns:p14="http://schemas.microsoft.com/office/powerpoint/2010/main" val="17776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10"/>
          <p:cNvSpPr>
            <a:spLocks noGrp="1"/>
          </p:cNvSpPr>
          <p:nvPr>
            <p:ph type="body" idx="4294967295"/>
          </p:nvPr>
        </p:nvSpPr>
        <p:spPr/>
        <p:txBody>
          <a:bodyPr/>
          <a:lstStyle/>
          <a:p>
            <a:pPr eaLnBrk="1" hangingPunct="1"/>
            <a:r>
              <a:rPr lang="en-US" altLang="en-US">
                <a:ea typeface="楷体_GB2312" pitchFamily="1" charset="-122"/>
              </a:rPr>
              <a:t>namespace</a:t>
            </a:r>
            <a:r>
              <a:rPr lang="zh-CN" altLang="en-US">
                <a:ea typeface="楷体_GB2312" pitchFamily="1" charset="-122"/>
              </a:rPr>
              <a:t>的</a:t>
            </a:r>
            <a:r>
              <a:rPr lang="en-US" altLang="zh-CN">
                <a:ea typeface="楷体_GB2312" pitchFamily="1" charset="-122"/>
              </a:rPr>
              <a:t>6</a:t>
            </a:r>
            <a:r>
              <a:rPr lang="zh-CN" altLang="en-US">
                <a:ea typeface="楷体_GB2312" pitchFamily="1" charset="-122"/>
              </a:rPr>
              <a:t>项隔离</a:t>
            </a:r>
          </a:p>
          <a:p>
            <a:pPr eaLnBrk="1" hangingPunct="1"/>
            <a:endParaRPr lang="zh-CN" altLang="en-US">
              <a:ea typeface="楷体_GB2312" pitchFamily="1" charset="-122"/>
            </a:endParaRPr>
          </a:p>
          <a:p>
            <a:pPr eaLnBrk="1" hangingPunct="1"/>
            <a:endParaRPr lang="zh-CN" altLang="en-US">
              <a:ea typeface="楷体_GB2312" pitchFamily="1" charset="-122"/>
            </a:endParaRPr>
          </a:p>
          <a:p>
            <a:pPr eaLnBrk="1" hangingPunct="1"/>
            <a:endParaRPr lang="zh-CN" altLang="en-US">
              <a:ea typeface="楷体_GB2312" pitchFamily="1" charset="-122"/>
            </a:endParaRPr>
          </a:p>
          <a:p>
            <a:pPr eaLnBrk="1" hangingPunct="1"/>
            <a:endParaRPr lang="zh-CN" altLang="en-US">
              <a:ea typeface="楷体_GB2312" pitchFamily="1" charset="-122"/>
            </a:endParaRPr>
          </a:p>
          <a:p>
            <a:pPr eaLnBrk="1" hangingPunct="1"/>
            <a:endParaRPr lang="zh-CN" altLang="en-US">
              <a:ea typeface="楷体_GB2312" pitchFamily="1" charset="-122"/>
            </a:endParaRPr>
          </a:p>
          <a:p>
            <a:pPr eaLnBrk="1" hangingPunct="1"/>
            <a:endParaRPr lang="zh-CN" altLang="en-US">
              <a:ea typeface="楷体_GB2312" pitchFamily="1" charset="-122"/>
            </a:endParaRPr>
          </a:p>
          <a:p>
            <a:pPr eaLnBrk="1" hangingPunct="1">
              <a:buFont typeface="Arial" panose="020B0604020202020204" pitchFamily="34" charset="0"/>
              <a:buNone/>
            </a:pPr>
            <a:endParaRPr lang="zh-CN" altLang="en-US">
              <a:ea typeface="楷体_GB2312" pitchFamily="1" charset="-122"/>
            </a:endParaRPr>
          </a:p>
          <a:p>
            <a:pPr eaLnBrk="1" hangingPunct="1">
              <a:buFont typeface="Arial" panose="020B0604020202020204" pitchFamily="34" charset="0"/>
              <a:buNone/>
            </a:pPr>
            <a:endParaRPr lang="zh-CN" altLang="en-US">
              <a:ea typeface="楷体_GB2312" pitchFamily="1" charset="-122"/>
            </a:endParaRPr>
          </a:p>
        </p:txBody>
      </p:sp>
      <p:sp>
        <p:nvSpPr>
          <p:cNvPr id="10244" name="Rectangle 11"/>
          <p:cNvSpPr>
            <a:spLocks noGrp="1" noChangeArrowheads="1"/>
          </p:cNvSpPr>
          <p:nvPr>
            <p:ph type="title" idx="4294967295"/>
          </p:nvPr>
        </p:nvSpPr>
        <p:spPr>
          <a:xfrm>
            <a:off x="457200" y="274638"/>
            <a:ext cx="5029200" cy="563562"/>
          </a:xfrm>
        </p:spPr>
        <p:txBody>
          <a:bodyPr/>
          <a:lstStyle/>
          <a:p>
            <a:pPr algn="l" eaLnBrk="1" hangingPunct="1"/>
            <a:r>
              <a:rPr lang="zh-CN" altLang="en-US" sz="4000"/>
              <a:t>资源隔离</a:t>
            </a:r>
            <a:r>
              <a:rPr lang="en-US" altLang="zh-CN" sz="4000"/>
              <a:t>namespace</a:t>
            </a:r>
          </a:p>
        </p:txBody>
      </p:sp>
      <p:graphicFrame>
        <p:nvGraphicFramePr>
          <p:cNvPr id="2" name="表格 1"/>
          <p:cNvGraphicFramePr/>
          <p:nvPr/>
        </p:nvGraphicFramePr>
        <p:xfrm>
          <a:off x="1130300" y="2359025"/>
          <a:ext cx="6399213" cy="344424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buNone/>
                      </a:pPr>
                      <a:r>
                        <a:rPr lang="en-US" altLang="zh-CN"/>
                        <a:t>namespace</a:t>
                      </a:r>
                    </a:p>
                  </a:txBody>
                  <a:tcPr marL="91445" marR="91445"/>
                </a:tc>
                <a:tc>
                  <a:txBody>
                    <a:bodyPr/>
                    <a:lstStyle/>
                    <a:p>
                      <a:pPr>
                        <a:buNone/>
                      </a:pPr>
                      <a:r>
                        <a:rPr lang="zh-CN" altLang="en-US"/>
                        <a:t>系统调用参数</a:t>
                      </a:r>
                    </a:p>
                  </a:txBody>
                  <a:tcPr marL="91445" marR="91445"/>
                </a:tc>
                <a:tc>
                  <a:txBody>
                    <a:bodyPr/>
                    <a:lstStyle/>
                    <a:p>
                      <a:pPr>
                        <a:buNone/>
                      </a:pPr>
                      <a:r>
                        <a:rPr lang="zh-CN" altLang="en-US"/>
                        <a:t>隔离内容</a:t>
                      </a:r>
                    </a:p>
                  </a:txBody>
                  <a:tcPr marL="91445" marR="91445"/>
                </a:tc>
                <a:extLst>
                  <a:ext uri="{0D108BD9-81ED-4DB2-BD59-A6C34878D82A}">
                    <a16:rowId xmlns:a16="http://schemas.microsoft.com/office/drawing/2014/main" val="10000"/>
                  </a:ext>
                </a:extLst>
              </a:tr>
              <a:tr h="381000">
                <a:tc>
                  <a:txBody>
                    <a:bodyPr/>
                    <a:lstStyle/>
                    <a:p>
                      <a:pPr>
                        <a:buNone/>
                      </a:pPr>
                      <a:r>
                        <a:rPr lang="en-US" altLang="zh-CN"/>
                        <a:t>UTS</a:t>
                      </a:r>
                    </a:p>
                  </a:txBody>
                  <a:tcPr marL="91445" marR="91445"/>
                </a:tc>
                <a:tc>
                  <a:txBody>
                    <a:bodyPr/>
                    <a:lstStyle/>
                    <a:p>
                      <a:pPr>
                        <a:buNone/>
                      </a:pPr>
                      <a:r>
                        <a:rPr lang="en-US" altLang="zh-CN"/>
                        <a:t>CLONE_NEWTS</a:t>
                      </a:r>
                    </a:p>
                  </a:txBody>
                  <a:tcPr marL="91445" marR="91445"/>
                </a:tc>
                <a:tc>
                  <a:txBody>
                    <a:bodyPr/>
                    <a:lstStyle/>
                    <a:p>
                      <a:pPr>
                        <a:buNone/>
                      </a:pPr>
                      <a:r>
                        <a:rPr lang="zh-CN" altLang="en-US"/>
                        <a:t>主机名与域名</a:t>
                      </a:r>
                    </a:p>
                  </a:txBody>
                  <a:tcPr marL="91445" marR="91445"/>
                </a:tc>
                <a:extLst>
                  <a:ext uri="{0D108BD9-81ED-4DB2-BD59-A6C34878D82A}">
                    <a16:rowId xmlns:a16="http://schemas.microsoft.com/office/drawing/2014/main" val="10001"/>
                  </a:ext>
                </a:extLst>
              </a:tr>
              <a:tr h="381000">
                <a:tc>
                  <a:txBody>
                    <a:bodyPr/>
                    <a:lstStyle/>
                    <a:p>
                      <a:pPr>
                        <a:buNone/>
                      </a:pPr>
                      <a:r>
                        <a:rPr lang="en-US" altLang="zh-CN"/>
                        <a:t>IPC</a:t>
                      </a:r>
                    </a:p>
                  </a:txBody>
                  <a:tcPr marL="91445" marR="91445"/>
                </a:tc>
                <a:tc>
                  <a:txBody>
                    <a:bodyPr/>
                    <a:lstStyle/>
                    <a:p>
                      <a:pPr>
                        <a:buNone/>
                      </a:pPr>
                      <a:r>
                        <a:rPr lang="en-US" altLang="zh-CN" sz="1800">
                          <a:sym typeface="+mn-ea"/>
                        </a:rPr>
                        <a:t>CLONE_NEWIPC</a:t>
                      </a:r>
                    </a:p>
                  </a:txBody>
                  <a:tcPr marL="91445" marR="91445"/>
                </a:tc>
                <a:tc>
                  <a:txBody>
                    <a:bodyPr/>
                    <a:lstStyle/>
                    <a:p>
                      <a:pPr>
                        <a:buNone/>
                      </a:pPr>
                      <a:r>
                        <a:rPr lang="zh-CN" altLang="en-US"/>
                        <a:t>信号量、消息队列和共享内存</a:t>
                      </a:r>
                    </a:p>
                  </a:txBody>
                  <a:tcPr marL="91445" marR="91445"/>
                </a:tc>
                <a:extLst>
                  <a:ext uri="{0D108BD9-81ED-4DB2-BD59-A6C34878D82A}">
                    <a16:rowId xmlns:a16="http://schemas.microsoft.com/office/drawing/2014/main" val="10002"/>
                  </a:ext>
                </a:extLst>
              </a:tr>
              <a:tr h="381000">
                <a:tc>
                  <a:txBody>
                    <a:bodyPr/>
                    <a:lstStyle/>
                    <a:p>
                      <a:pPr>
                        <a:buNone/>
                      </a:pPr>
                      <a:r>
                        <a:rPr lang="en-US" altLang="zh-CN"/>
                        <a:t>PID</a:t>
                      </a:r>
                    </a:p>
                  </a:txBody>
                  <a:tcPr marL="91445" marR="91445"/>
                </a:tc>
                <a:tc>
                  <a:txBody>
                    <a:bodyPr/>
                    <a:lstStyle/>
                    <a:p>
                      <a:pPr>
                        <a:buNone/>
                      </a:pPr>
                      <a:r>
                        <a:rPr lang="en-US" altLang="zh-CN" sz="1800">
                          <a:sym typeface="+mn-ea"/>
                        </a:rPr>
                        <a:t>CLONE_NEWPID</a:t>
                      </a:r>
                    </a:p>
                  </a:txBody>
                  <a:tcPr marL="91445" marR="91445"/>
                </a:tc>
                <a:tc>
                  <a:txBody>
                    <a:bodyPr/>
                    <a:lstStyle/>
                    <a:p>
                      <a:pPr>
                        <a:buNone/>
                      </a:pPr>
                      <a:r>
                        <a:rPr lang="zh-CN" altLang="en-US"/>
                        <a:t>进程编号</a:t>
                      </a:r>
                    </a:p>
                  </a:txBody>
                  <a:tcPr marL="91445" marR="91445"/>
                </a:tc>
                <a:extLst>
                  <a:ext uri="{0D108BD9-81ED-4DB2-BD59-A6C34878D82A}">
                    <a16:rowId xmlns:a16="http://schemas.microsoft.com/office/drawing/2014/main" val="10003"/>
                  </a:ext>
                </a:extLst>
              </a:tr>
              <a:tr h="381000">
                <a:tc>
                  <a:txBody>
                    <a:bodyPr/>
                    <a:lstStyle/>
                    <a:p>
                      <a:pPr>
                        <a:buNone/>
                      </a:pPr>
                      <a:r>
                        <a:rPr lang="en-US" altLang="zh-CN"/>
                        <a:t>Network</a:t>
                      </a:r>
                    </a:p>
                  </a:txBody>
                  <a:tcPr marL="91445" marR="91445"/>
                </a:tc>
                <a:tc>
                  <a:txBody>
                    <a:bodyPr/>
                    <a:lstStyle/>
                    <a:p>
                      <a:pPr>
                        <a:buNone/>
                      </a:pPr>
                      <a:r>
                        <a:rPr lang="en-US" altLang="zh-CN" sz="1800">
                          <a:sym typeface="+mn-ea"/>
                        </a:rPr>
                        <a:t>CLONE_NEWNET</a:t>
                      </a:r>
                    </a:p>
                  </a:txBody>
                  <a:tcPr marL="91445" marR="91445"/>
                </a:tc>
                <a:tc>
                  <a:txBody>
                    <a:bodyPr/>
                    <a:lstStyle/>
                    <a:p>
                      <a:pPr>
                        <a:buNone/>
                      </a:pPr>
                      <a:r>
                        <a:rPr lang="zh-CN" altLang="en-US"/>
                        <a:t>网络设备、网络栈、端口</a:t>
                      </a:r>
                    </a:p>
                  </a:txBody>
                  <a:tcPr marL="91445" marR="91445"/>
                </a:tc>
                <a:extLst>
                  <a:ext uri="{0D108BD9-81ED-4DB2-BD59-A6C34878D82A}">
                    <a16:rowId xmlns:a16="http://schemas.microsoft.com/office/drawing/2014/main" val="10004"/>
                  </a:ext>
                </a:extLst>
              </a:tr>
              <a:tr h="381000">
                <a:tc>
                  <a:txBody>
                    <a:bodyPr/>
                    <a:lstStyle/>
                    <a:p>
                      <a:pPr>
                        <a:buNone/>
                      </a:pPr>
                      <a:r>
                        <a:rPr lang="en-US" altLang="zh-CN"/>
                        <a:t>Mount</a:t>
                      </a:r>
                    </a:p>
                  </a:txBody>
                  <a:tcPr marL="91445" marR="91445"/>
                </a:tc>
                <a:tc>
                  <a:txBody>
                    <a:bodyPr/>
                    <a:lstStyle/>
                    <a:p>
                      <a:pPr>
                        <a:buNone/>
                      </a:pPr>
                      <a:r>
                        <a:rPr lang="en-US" altLang="zh-CN" sz="1800">
                          <a:sym typeface="+mn-ea"/>
                        </a:rPr>
                        <a:t>CLONE_NEWNS</a:t>
                      </a:r>
                    </a:p>
                  </a:txBody>
                  <a:tcPr marL="91445" marR="91445"/>
                </a:tc>
                <a:tc>
                  <a:txBody>
                    <a:bodyPr/>
                    <a:lstStyle/>
                    <a:p>
                      <a:pPr>
                        <a:buNone/>
                      </a:pPr>
                      <a:r>
                        <a:rPr lang="zh-CN" altLang="en-US"/>
                        <a:t>挂载点</a:t>
                      </a:r>
                    </a:p>
                  </a:txBody>
                  <a:tcPr marL="91445" marR="91445"/>
                </a:tc>
                <a:extLst>
                  <a:ext uri="{0D108BD9-81ED-4DB2-BD59-A6C34878D82A}">
                    <a16:rowId xmlns:a16="http://schemas.microsoft.com/office/drawing/2014/main" val="10005"/>
                  </a:ext>
                </a:extLst>
              </a:tr>
              <a:tr h="381000">
                <a:tc>
                  <a:txBody>
                    <a:bodyPr/>
                    <a:lstStyle/>
                    <a:p>
                      <a:pPr>
                        <a:buNone/>
                      </a:pPr>
                      <a:r>
                        <a:rPr lang="en-US" altLang="zh-CN"/>
                        <a:t>User</a:t>
                      </a:r>
                    </a:p>
                  </a:txBody>
                  <a:tcPr marL="91445" marR="91445"/>
                </a:tc>
                <a:tc>
                  <a:txBody>
                    <a:bodyPr/>
                    <a:lstStyle/>
                    <a:p>
                      <a:pPr>
                        <a:buNone/>
                      </a:pPr>
                      <a:r>
                        <a:rPr lang="en-US" altLang="zh-CN" sz="1800">
                          <a:sym typeface="+mn-ea"/>
                        </a:rPr>
                        <a:t>CLONE_NEWUSER</a:t>
                      </a:r>
                    </a:p>
                  </a:txBody>
                  <a:tcPr marL="91445" marR="91445"/>
                </a:tc>
                <a:tc>
                  <a:txBody>
                    <a:bodyPr/>
                    <a:lstStyle/>
                    <a:p>
                      <a:pPr>
                        <a:buNone/>
                      </a:pPr>
                      <a:r>
                        <a:rPr lang="zh-CN" altLang="en-US" dirty="0"/>
                        <a:t>用户和用户组</a:t>
                      </a:r>
                    </a:p>
                  </a:txBody>
                  <a:tcPr marL="91445" marR="9144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338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10"/>
          <p:cNvSpPr>
            <a:spLocks noGrp="1"/>
          </p:cNvSpPr>
          <p:nvPr>
            <p:ph type="body" idx="4294967295"/>
          </p:nvPr>
        </p:nvSpPr>
        <p:spPr/>
        <p:txBody>
          <a:bodyPr/>
          <a:lstStyle/>
          <a:p>
            <a:pPr eaLnBrk="1" hangingPunct="1"/>
            <a:r>
              <a:rPr lang="en-US" altLang="en-US">
                <a:ea typeface="楷体_GB2312" pitchFamily="1" charset="-122"/>
              </a:rPr>
              <a:t>4</a:t>
            </a:r>
            <a:r>
              <a:rPr lang="zh-CN" altLang="en-US">
                <a:ea typeface="楷体_GB2312" pitchFamily="1" charset="-122"/>
              </a:rPr>
              <a:t>种</a:t>
            </a:r>
            <a:r>
              <a:rPr lang="en-US" altLang="en-US">
                <a:ea typeface="楷体_GB2312" pitchFamily="1" charset="-122"/>
              </a:rPr>
              <a:t>namespace API </a:t>
            </a:r>
          </a:p>
          <a:p>
            <a:pPr eaLnBrk="1" hangingPunct="1">
              <a:buFont typeface="Arial" panose="020B0604020202020204" pitchFamily="34" charset="0"/>
              <a:buNone/>
            </a:pPr>
            <a:r>
              <a:rPr lang="en-US" altLang="zh-CN">
                <a:ea typeface="楷体_GB2312" pitchFamily="1" charset="-122"/>
              </a:rPr>
              <a:t>   clone()</a:t>
            </a:r>
            <a:r>
              <a:rPr lang="zh-CN" altLang="en-US">
                <a:ea typeface="楷体_GB2312" pitchFamily="1" charset="-122"/>
              </a:rPr>
              <a:t>：创建进程的时候创建</a:t>
            </a:r>
            <a:r>
              <a:rPr lang="en-US" altLang="zh-CN">
                <a:ea typeface="楷体_GB2312" pitchFamily="1" charset="-122"/>
              </a:rPr>
              <a:t>namespace</a:t>
            </a:r>
          </a:p>
          <a:p>
            <a:pPr eaLnBrk="1" hangingPunct="1">
              <a:buFont typeface="Arial" panose="020B0604020202020204" pitchFamily="34" charset="0"/>
              <a:buNone/>
            </a:pPr>
            <a:r>
              <a:rPr lang="en-US" altLang="zh-CN">
                <a:ea typeface="楷体_GB2312" pitchFamily="1" charset="-122"/>
              </a:rPr>
              <a:t>   setns()</a:t>
            </a:r>
            <a:r>
              <a:rPr lang="zh-CN" altLang="en-US">
                <a:ea typeface="楷体_GB2312" pitchFamily="1" charset="-122"/>
              </a:rPr>
              <a:t>：加入已存在的</a:t>
            </a:r>
            <a:r>
              <a:rPr lang="en-US" altLang="zh-CN">
                <a:ea typeface="楷体_GB2312" pitchFamily="1" charset="-122"/>
              </a:rPr>
              <a:t>namespace</a:t>
            </a:r>
          </a:p>
          <a:p>
            <a:pPr eaLnBrk="1" hangingPunct="1">
              <a:buFont typeface="Arial" panose="020B0604020202020204" pitchFamily="34" charset="0"/>
              <a:buNone/>
            </a:pPr>
            <a:r>
              <a:rPr lang="en-US" altLang="zh-CN">
                <a:ea typeface="楷体_GB2312" pitchFamily="1" charset="-122"/>
              </a:rPr>
              <a:t>   unshare()</a:t>
            </a:r>
            <a:r>
              <a:rPr lang="zh-CN" altLang="en-US">
                <a:ea typeface="楷体_GB2312" pitchFamily="1" charset="-122"/>
              </a:rPr>
              <a:t>：在原先进程上</a:t>
            </a:r>
            <a:r>
              <a:rPr lang="en-US" altLang="zh-CN">
                <a:ea typeface="楷体_GB2312" pitchFamily="1" charset="-122"/>
              </a:rPr>
              <a:t>namespace</a:t>
            </a:r>
            <a:r>
              <a:rPr lang="zh-CN" altLang="en-US">
                <a:ea typeface="楷体_GB2312" pitchFamily="1" charset="-122"/>
              </a:rPr>
              <a:t>隔离</a:t>
            </a:r>
          </a:p>
          <a:p>
            <a:pPr eaLnBrk="1" hangingPunct="1">
              <a:buFont typeface="Arial" panose="020B0604020202020204" pitchFamily="34" charset="0"/>
              <a:buNone/>
            </a:pPr>
            <a:r>
              <a:rPr lang="en-US" altLang="zh-CN">
                <a:ea typeface="楷体_GB2312" pitchFamily="1" charset="-122"/>
              </a:rPr>
              <a:t>   /proc</a:t>
            </a:r>
            <a:r>
              <a:rPr lang="zh-CN" altLang="en-US">
                <a:ea typeface="楷体_GB2312" pitchFamily="1" charset="-122"/>
              </a:rPr>
              <a:t>下的部分文件：</a:t>
            </a:r>
          </a:p>
        </p:txBody>
      </p:sp>
      <p:sp>
        <p:nvSpPr>
          <p:cNvPr id="11268" name="Rectangle 11"/>
          <p:cNvSpPr>
            <a:spLocks noGrp="1" noChangeArrowheads="1"/>
          </p:cNvSpPr>
          <p:nvPr>
            <p:ph type="title" idx="4294967295"/>
          </p:nvPr>
        </p:nvSpPr>
        <p:spPr>
          <a:xfrm>
            <a:off x="457200" y="274638"/>
            <a:ext cx="5029200" cy="563562"/>
          </a:xfrm>
        </p:spPr>
        <p:txBody>
          <a:bodyPr/>
          <a:lstStyle/>
          <a:p>
            <a:pPr algn="l" eaLnBrk="1" hangingPunct="1"/>
            <a:r>
              <a:rPr lang="zh-CN" altLang="en-US" sz="4000"/>
              <a:t>资源隔离</a:t>
            </a:r>
            <a:r>
              <a:rPr lang="en-US" altLang="zh-CN" sz="4000"/>
              <a:t>namespace</a:t>
            </a:r>
            <a:endParaRPr lang="zh-CN" altLang="en-US" sz="4000"/>
          </a:p>
        </p:txBody>
      </p:sp>
      <p:pic>
        <p:nvPicPr>
          <p:cNvPr id="11269" name="图片 1" descr="J][DY4MVH@A6B$[K(C9C5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664075"/>
            <a:ext cx="50784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284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10"/>
          <p:cNvSpPr>
            <a:spLocks noGrp="1" noChangeArrowheads="1"/>
          </p:cNvSpPr>
          <p:nvPr>
            <p:ph type="body" idx="4294967295"/>
          </p:nvPr>
        </p:nvSpPr>
        <p:spPr/>
        <p:txBody>
          <a:bodyPr/>
          <a:lstStyle/>
          <a:p>
            <a:pPr eaLnBrk="1" hangingPunct="1"/>
            <a:r>
              <a:rPr lang="en-US" altLang="en-US">
                <a:ea typeface="楷体_GB2312" pitchFamily="1" charset="-122"/>
              </a:rPr>
              <a:t>cgroups</a:t>
            </a:r>
            <a:r>
              <a:rPr lang="zh-CN" altLang="en-US">
                <a:ea typeface="楷体_GB2312" pitchFamily="1" charset="-122"/>
              </a:rPr>
              <a:t>：</a:t>
            </a:r>
            <a:r>
              <a:rPr lang="en-US" altLang="zh-CN">
                <a:ea typeface="楷体_GB2312" pitchFamily="1" charset="-122"/>
              </a:rPr>
              <a:t>linux</a:t>
            </a:r>
            <a:r>
              <a:rPr lang="zh-CN" altLang="en-US">
                <a:ea typeface="楷体_GB2312" pitchFamily="1" charset="-122"/>
              </a:rPr>
              <a:t>内核提供的可以根据需求把一系列系统任务及其子任务整合到按资源划分等级的不同组内的一种机制，为系统资源管理提供一个同一框架。</a:t>
            </a:r>
          </a:p>
          <a:p>
            <a:pPr eaLnBrk="1" hangingPunct="1"/>
            <a:r>
              <a:rPr lang="zh-CN" altLang="en-US">
                <a:ea typeface="楷体_GB2312" pitchFamily="1" charset="-122"/>
              </a:rPr>
              <a:t>特点：操作单元可以细粒度到线程级别。</a:t>
            </a:r>
          </a:p>
          <a:p>
            <a:pPr eaLnBrk="1" hangingPunct="1"/>
            <a:r>
              <a:rPr lang="zh-CN" altLang="en-US">
                <a:ea typeface="楷体_GB2312" pitchFamily="1" charset="-122"/>
              </a:rPr>
              <a:t>作用：资源限制、优先级分配、资源统计、任务控制。</a:t>
            </a:r>
          </a:p>
        </p:txBody>
      </p:sp>
      <p:sp>
        <p:nvSpPr>
          <p:cNvPr id="12292" name="Rectangle 11"/>
          <p:cNvSpPr>
            <a:spLocks noGrp="1" noChangeArrowheads="1"/>
          </p:cNvSpPr>
          <p:nvPr>
            <p:ph type="title" idx="4294967295"/>
          </p:nvPr>
        </p:nvSpPr>
        <p:spPr>
          <a:xfrm>
            <a:off x="457200" y="274638"/>
            <a:ext cx="5029200" cy="563562"/>
          </a:xfrm>
        </p:spPr>
        <p:txBody>
          <a:bodyPr/>
          <a:lstStyle/>
          <a:p>
            <a:pPr algn="l" eaLnBrk="1" hangingPunct="1"/>
            <a:r>
              <a:rPr lang="zh-CN" altLang="en-US" sz="4000"/>
              <a:t>资源限制</a:t>
            </a:r>
            <a:r>
              <a:rPr lang="en-US" altLang="zh-CN" sz="4000"/>
              <a:t>cgroups</a:t>
            </a:r>
          </a:p>
        </p:txBody>
      </p:sp>
    </p:spTree>
    <p:extLst>
      <p:ext uri="{BB962C8B-B14F-4D97-AF65-F5344CB8AC3E}">
        <p14:creationId xmlns:p14="http://schemas.microsoft.com/office/powerpoint/2010/main" val="344188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10"/>
          <p:cNvSpPr>
            <a:spLocks noGrp="1" noChangeArrowheads="1"/>
          </p:cNvSpPr>
          <p:nvPr>
            <p:ph type="body" idx="4294967295"/>
          </p:nvPr>
        </p:nvSpPr>
        <p:spPr/>
        <p:txBody>
          <a:bodyPr/>
          <a:lstStyle/>
          <a:p>
            <a:pPr eaLnBrk="1" hangingPunct="1"/>
            <a:r>
              <a:rPr lang="zh-CN" altLang="en-US">
                <a:ea typeface="楷体_GB2312" pitchFamily="1" charset="-122"/>
              </a:rPr>
              <a:t>使用传统的</a:t>
            </a:r>
            <a:r>
              <a:rPr lang="en-US" altLang="zh-CN">
                <a:ea typeface="楷体_GB2312" pitchFamily="1" charset="-122"/>
              </a:rPr>
              <a:t>CS</a:t>
            </a:r>
            <a:r>
              <a:rPr lang="zh-CN" altLang="en-US">
                <a:ea typeface="楷体_GB2312" pitchFamily="1" charset="-122"/>
              </a:rPr>
              <a:t>架构模式。</a:t>
            </a:r>
          </a:p>
        </p:txBody>
      </p:sp>
      <p:sp>
        <p:nvSpPr>
          <p:cNvPr id="13316" name="Rectangle 11"/>
          <p:cNvSpPr>
            <a:spLocks noGrp="1" noChangeArrowheads="1"/>
          </p:cNvSpPr>
          <p:nvPr>
            <p:ph type="title" idx="4294967295"/>
          </p:nvPr>
        </p:nvSpPr>
        <p:spPr>
          <a:xfrm>
            <a:off x="457200" y="274638"/>
            <a:ext cx="5029200" cy="563562"/>
          </a:xfrm>
        </p:spPr>
        <p:txBody>
          <a:bodyPr/>
          <a:lstStyle/>
          <a:p>
            <a:pPr algn="l" eaLnBrk="1" hangingPunct="1"/>
            <a:r>
              <a:rPr lang="en-US" altLang="zh-CN" sz="4000"/>
              <a:t>Docker</a:t>
            </a:r>
            <a:r>
              <a:rPr lang="zh-CN" altLang="en-US" sz="4000"/>
              <a:t>架构</a:t>
            </a:r>
          </a:p>
        </p:txBody>
      </p:sp>
      <p:pic>
        <p:nvPicPr>
          <p:cNvPr id="13317" name="图片 1" descr="H}TWW(6@8I~C3IXREA{D1N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2143125"/>
            <a:ext cx="65817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703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10"/>
          <p:cNvSpPr>
            <a:spLocks noGrp="1" noChangeArrowheads="1"/>
          </p:cNvSpPr>
          <p:nvPr>
            <p:ph type="body" idx="4294967295"/>
          </p:nvPr>
        </p:nvSpPr>
        <p:spPr/>
        <p:txBody>
          <a:bodyPr/>
          <a:lstStyle/>
          <a:p>
            <a:pPr eaLnBrk="1" hangingPunct="1"/>
            <a:r>
              <a:rPr lang="en-US" altLang="zh-CN">
                <a:ea typeface="楷体_GB2312" pitchFamily="1" charset="-122"/>
              </a:rPr>
              <a:t>Docker run hello-world</a:t>
            </a:r>
          </a:p>
          <a:p>
            <a:pPr eaLnBrk="1" hangingPunct="1"/>
            <a:r>
              <a:rPr lang="en-US" altLang="zh-CN">
                <a:ea typeface="楷体_GB2312" pitchFamily="1" charset="-122"/>
              </a:rPr>
              <a:t>1</a:t>
            </a:r>
            <a:r>
              <a:rPr lang="zh-CN" altLang="en-US">
                <a:ea typeface="楷体_GB2312" pitchFamily="1" charset="-122"/>
              </a:rPr>
              <a:t>、发起请求 </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docker run,</a:t>
            </a:r>
            <a:r>
              <a:rPr lang="zh-CN" altLang="en-US">
                <a:ea typeface="楷体_GB2312" pitchFamily="1" charset="-122"/>
              </a:rPr>
              <a:t>进入</a:t>
            </a:r>
            <a:r>
              <a:rPr lang="en-US" altLang="zh-CN">
                <a:ea typeface="楷体_GB2312" pitchFamily="1" charset="-122"/>
              </a:rPr>
              <a:t>client</a:t>
            </a:r>
            <a:r>
              <a:rPr lang="zh-CN" altLang="en-US">
                <a:ea typeface="楷体_GB2312" pitchFamily="1" charset="-122"/>
              </a:rPr>
              <a:t>模式，通过反射机制找到</a:t>
            </a:r>
            <a:r>
              <a:rPr lang="en-US" altLang="zh-CN">
                <a:ea typeface="楷体_GB2312" pitchFamily="1" charset="-122"/>
              </a:rPr>
              <a:t>CmdRun</a:t>
            </a:r>
            <a:r>
              <a:rPr lang="zh-CN" altLang="en-US">
                <a:ea typeface="楷体_GB2312" pitchFamily="1" charset="-122"/>
              </a:rPr>
              <a:t>方法，</a:t>
            </a:r>
            <a:r>
              <a:rPr lang="en-US" altLang="zh-CN">
                <a:ea typeface="楷体_GB2312" pitchFamily="1" charset="-122"/>
              </a:rPr>
              <a:t> CmdRun</a:t>
            </a:r>
            <a:r>
              <a:rPr lang="zh-CN" altLang="en-US">
                <a:ea typeface="楷体_GB2312" pitchFamily="1" charset="-122"/>
              </a:rPr>
              <a:t>解析用户提供的容器参数等一系列操作后，最后发出两个请求：</a:t>
            </a:r>
            <a:endParaRPr lang="en-US" altLang="zh-CN">
              <a:ea typeface="楷体_GB2312" pitchFamily="1" charset="-122"/>
            </a:endParaRPr>
          </a:p>
          <a:p>
            <a:pPr eaLnBrk="1" hangingPunct="1">
              <a:buFont typeface="Arial" panose="020B0604020202020204" pitchFamily="34" charset="0"/>
              <a:buNone/>
            </a:pPr>
            <a:r>
              <a:rPr lang="zh-CN" altLang="en-US" sz="2800">
                <a:ea typeface="楷体_GB2312" pitchFamily="1" charset="-122"/>
              </a:rPr>
              <a:t>“</a:t>
            </a:r>
            <a:r>
              <a:rPr lang="en-US" altLang="zh-CN" sz="2800">
                <a:ea typeface="楷体_GB2312" pitchFamily="1" charset="-122"/>
              </a:rPr>
              <a:t>post</a:t>
            </a:r>
            <a:r>
              <a:rPr lang="zh-CN" altLang="en-US" sz="2800">
                <a:ea typeface="楷体_GB2312" pitchFamily="1" charset="-122"/>
              </a:rPr>
              <a:t>”，“</a:t>
            </a:r>
            <a:r>
              <a:rPr lang="en-US" altLang="zh-CN" sz="2800">
                <a:ea typeface="楷体_GB2312" pitchFamily="1" charset="-122"/>
              </a:rPr>
              <a:t>/container/create</a:t>
            </a:r>
            <a:r>
              <a:rPr lang="zh-CN" altLang="en-US" sz="2800">
                <a:ea typeface="楷体_GB2312" pitchFamily="1" charset="-122"/>
              </a:rPr>
              <a:t>？”</a:t>
            </a:r>
            <a:r>
              <a:rPr lang="en-US" altLang="zh-CN" sz="2800">
                <a:ea typeface="楷体_GB2312" pitchFamily="1" charset="-122"/>
              </a:rPr>
              <a:t>+containerValues</a:t>
            </a:r>
          </a:p>
          <a:p>
            <a:pPr eaLnBrk="1" hangingPunct="1">
              <a:buFont typeface="Arial" panose="020B0604020202020204" pitchFamily="34" charset="0"/>
              <a:buNone/>
            </a:pPr>
            <a:r>
              <a:rPr lang="zh-CN" altLang="en-US" sz="2800">
                <a:ea typeface="楷体_GB2312" pitchFamily="1" charset="-122"/>
              </a:rPr>
              <a:t>“</a:t>
            </a:r>
            <a:r>
              <a:rPr lang="en-US" altLang="zh-CN" sz="2800">
                <a:ea typeface="楷体_GB2312" pitchFamily="1" charset="-122"/>
              </a:rPr>
              <a:t>post</a:t>
            </a:r>
            <a:r>
              <a:rPr lang="zh-CN" altLang="en-US" sz="2800">
                <a:ea typeface="楷体_GB2312" pitchFamily="1" charset="-122"/>
              </a:rPr>
              <a:t>”，“</a:t>
            </a:r>
            <a:r>
              <a:rPr lang="en-US" altLang="zh-CN" sz="2800">
                <a:ea typeface="楷体_GB2312" pitchFamily="1" charset="-122"/>
              </a:rPr>
              <a:t>/container/</a:t>
            </a:r>
            <a:r>
              <a:rPr lang="zh-CN" altLang="en-US" sz="2800">
                <a:ea typeface="楷体_GB2312" pitchFamily="1" charset="-122"/>
              </a:rPr>
              <a:t>”</a:t>
            </a:r>
            <a:r>
              <a:rPr lang="en-US" altLang="zh-CN" sz="2800">
                <a:ea typeface="楷体_GB2312" pitchFamily="1" charset="-122"/>
              </a:rPr>
              <a:t>+createResponse.ID+</a:t>
            </a:r>
            <a:r>
              <a:rPr lang="zh-CN" altLang="en-US" sz="2800">
                <a:ea typeface="楷体_GB2312" pitchFamily="1" charset="-122"/>
              </a:rPr>
              <a:t>”</a:t>
            </a:r>
            <a:r>
              <a:rPr lang="en-US" altLang="zh-CN" sz="2800">
                <a:ea typeface="楷体_GB2312" pitchFamily="1" charset="-122"/>
              </a:rPr>
              <a:t>/start</a:t>
            </a:r>
            <a:r>
              <a:rPr lang="zh-CN" altLang="en-US" sz="2800">
                <a:ea typeface="楷体_GB2312" pitchFamily="1" charset="-122"/>
              </a:rPr>
              <a:t>“</a:t>
            </a:r>
            <a:endParaRPr lang="en-US" altLang="zh-CN" sz="2800">
              <a:ea typeface="楷体_GB2312" pitchFamily="1" charset="-122"/>
            </a:endParaRPr>
          </a:p>
          <a:p>
            <a:pPr eaLnBrk="1" hangingPunct="1">
              <a:buFont typeface="Arial" panose="020B0604020202020204" pitchFamily="34" charset="0"/>
              <a:buNone/>
            </a:pPr>
            <a:endParaRPr lang="zh-CN" altLang="en-US" sz="2800">
              <a:ea typeface="楷体_GB2312" pitchFamily="1" charset="-122"/>
            </a:endParaRPr>
          </a:p>
        </p:txBody>
      </p:sp>
      <p:sp>
        <p:nvSpPr>
          <p:cNvPr id="14340" name="Rectangle 11"/>
          <p:cNvSpPr>
            <a:spLocks noGrp="1" noChangeArrowheads="1"/>
          </p:cNvSpPr>
          <p:nvPr>
            <p:ph type="title" idx="4294967295"/>
          </p:nvPr>
        </p:nvSpPr>
        <p:spPr>
          <a:xfrm>
            <a:off x="457200" y="274638"/>
            <a:ext cx="5029200" cy="563562"/>
          </a:xfrm>
        </p:spPr>
        <p:txBody>
          <a:bodyPr/>
          <a:lstStyle/>
          <a:p>
            <a:pPr algn="l" eaLnBrk="1" hangingPunct="1"/>
            <a:r>
              <a:rPr lang="en-US" altLang="zh-CN" sz="4000"/>
              <a:t>Docker</a:t>
            </a:r>
            <a:r>
              <a:rPr lang="zh-CN" altLang="en-US" sz="4000"/>
              <a:t>容器创建</a:t>
            </a:r>
            <a:endParaRPr lang="en-US" altLang="zh-CN" sz="4000"/>
          </a:p>
        </p:txBody>
      </p:sp>
    </p:spTree>
    <p:extLst>
      <p:ext uri="{BB962C8B-B14F-4D97-AF65-F5344CB8AC3E}">
        <p14:creationId xmlns:p14="http://schemas.microsoft.com/office/powerpoint/2010/main" val="197486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0"/>
          <p:cNvSpPr>
            <a:spLocks noGrp="1" noChangeArrowheads="1"/>
          </p:cNvSpPr>
          <p:nvPr>
            <p:ph type="body" idx="4294967295"/>
          </p:nvPr>
        </p:nvSpPr>
        <p:spPr/>
        <p:txBody>
          <a:bodyPr/>
          <a:lstStyle/>
          <a:p>
            <a:pPr eaLnBrk="1" hangingPunct="1"/>
            <a:r>
              <a:rPr lang="en-US" altLang="zh-CN">
                <a:ea typeface="楷体_GB2312" pitchFamily="1" charset="-122"/>
              </a:rPr>
              <a:t>2</a:t>
            </a:r>
            <a:r>
              <a:rPr lang="zh-CN" altLang="en-US">
                <a:ea typeface="楷体_GB2312" pitchFamily="1" charset="-122"/>
              </a:rPr>
              <a:t>、创建容器</a:t>
            </a:r>
            <a:endParaRPr lang="en-US" altLang="zh-CN">
              <a:ea typeface="楷体_GB2312" pitchFamily="1" charset="-122"/>
            </a:endParaRPr>
          </a:p>
          <a:p>
            <a:pPr eaLnBrk="1" hangingPunct="1">
              <a:buFont typeface="Arial" panose="020B0604020202020204" pitchFamily="34" charset="0"/>
              <a:buNone/>
            </a:pPr>
            <a:r>
              <a:rPr lang="zh-CN" altLang="en-US">
                <a:ea typeface="楷体_GB2312" pitchFamily="1" charset="-122"/>
              </a:rPr>
              <a:t>   并不真正创建一个</a:t>
            </a:r>
            <a:r>
              <a:rPr lang="en-US" altLang="zh-CN">
                <a:ea typeface="楷体_GB2312" pitchFamily="1" charset="-122"/>
              </a:rPr>
              <a:t>linux</a:t>
            </a:r>
            <a:r>
              <a:rPr lang="zh-CN" altLang="en-US">
                <a:ea typeface="楷体_GB2312" pitchFamily="1" charset="-122"/>
              </a:rPr>
              <a:t>容器，解析</a:t>
            </a:r>
            <a:r>
              <a:rPr lang="en-US" altLang="zh-CN">
                <a:ea typeface="楷体_GB2312" pitchFamily="1" charset="-122"/>
              </a:rPr>
              <a:t>post</a:t>
            </a:r>
            <a:r>
              <a:rPr lang="zh-CN" altLang="en-US">
                <a:ea typeface="楷体_GB2312" pitchFamily="1" charset="-122"/>
              </a:rPr>
              <a:t>方法提交的表单，使用这些参数在</a:t>
            </a:r>
            <a:r>
              <a:rPr lang="en-US" altLang="zh-CN">
                <a:ea typeface="楷体_GB2312" pitchFamily="1" charset="-122"/>
              </a:rPr>
              <a:t>daemon</a:t>
            </a:r>
            <a:r>
              <a:rPr lang="zh-CN" altLang="en-US">
                <a:ea typeface="楷体_GB2312" pitchFamily="1" charset="-122"/>
              </a:rPr>
              <a:t>中新建一个</a:t>
            </a:r>
            <a:r>
              <a:rPr lang="en-US" altLang="zh-CN">
                <a:ea typeface="楷体_GB2312" pitchFamily="1" charset="-122"/>
              </a:rPr>
              <a:t>container</a:t>
            </a:r>
            <a:r>
              <a:rPr lang="zh-CN" altLang="en-US">
                <a:ea typeface="楷体_GB2312" pitchFamily="1" charset="-122"/>
              </a:rPr>
              <a:t>对象即可。</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a:t>
            </a:r>
            <a:r>
              <a:rPr lang="zh-CN" altLang="en-US">
                <a:ea typeface="楷体_GB2312" pitchFamily="1" charset="-122"/>
              </a:rPr>
              <a:t>意义：抽象了容器，为以后兼容</a:t>
            </a:r>
            <a:r>
              <a:rPr lang="en-US" altLang="zh-CN">
                <a:ea typeface="楷体_GB2312" pitchFamily="1" charset="-122"/>
              </a:rPr>
              <a:t>window</a:t>
            </a:r>
            <a:r>
              <a:rPr lang="zh-CN" altLang="en-US">
                <a:ea typeface="楷体_GB2312" pitchFamily="1" charset="-122"/>
              </a:rPr>
              <a:t>平台上容器。</a:t>
            </a:r>
          </a:p>
        </p:txBody>
      </p:sp>
      <p:sp>
        <p:nvSpPr>
          <p:cNvPr id="15364" name="Rectangle 11"/>
          <p:cNvSpPr>
            <a:spLocks noGrp="1" noChangeArrowheads="1"/>
          </p:cNvSpPr>
          <p:nvPr>
            <p:ph type="title" idx="4294967295"/>
          </p:nvPr>
        </p:nvSpPr>
        <p:spPr>
          <a:xfrm>
            <a:off x="457200" y="274638"/>
            <a:ext cx="5029200" cy="563562"/>
          </a:xfrm>
        </p:spPr>
        <p:txBody>
          <a:bodyPr/>
          <a:lstStyle/>
          <a:p>
            <a:pPr algn="l" eaLnBrk="1" hangingPunct="1"/>
            <a:r>
              <a:rPr lang="en-US" altLang="zh-CN" sz="4000"/>
              <a:t>Docker</a:t>
            </a:r>
            <a:r>
              <a:rPr lang="zh-CN" altLang="en-US" sz="4000"/>
              <a:t>容器创建 </a:t>
            </a:r>
            <a:endParaRPr lang="en-US" altLang="zh-CN" sz="4000"/>
          </a:p>
        </p:txBody>
      </p:sp>
    </p:spTree>
    <p:extLst>
      <p:ext uri="{BB962C8B-B14F-4D97-AF65-F5344CB8AC3E}">
        <p14:creationId xmlns:p14="http://schemas.microsoft.com/office/powerpoint/2010/main" val="1482738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10"/>
          <p:cNvSpPr>
            <a:spLocks noGrp="1" noChangeArrowheads="1"/>
          </p:cNvSpPr>
          <p:nvPr>
            <p:ph type="body" idx="4294967295"/>
          </p:nvPr>
        </p:nvSpPr>
        <p:spPr/>
        <p:txBody>
          <a:bodyPr/>
          <a:lstStyle/>
          <a:p>
            <a:pPr eaLnBrk="1" hangingPunct="1"/>
            <a:r>
              <a:rPr lang="en-US" altLang="zh-CN">
                <a:ea typeface="楷体_GB2312" pitchFamily="1" charset="-122"/>
              </a:rPr>
              <a:t>3</a:t>
            </a:r>
            <a:r>
              <a:rPr lang="zh-CN" altLang="en-US">
                <a:ea typeface="楷体_GB2312" pitchFamily="1" charset="-122"/>
              </a:rPr>
              <a:t>、启动容器</a:t>
            </a:r>
            <a:endParaRPr lang="en-US" altLang="zh-CN">
              <a:ea typeface="楷体_GB2312" pitchFamily="1" charset="-122"/>
            </a:endParaRPr>
          </a:p>
          <a:p>
            <a:pPr eaLnBrk="1" hangingPunct="1">
              <a:buFont typeface="Arial" panose="020B0604020202020204" pitchFamily="34" charset="0"/>
              <a:buNone/>
            </a:pPr>
            <a:r>
              <a:rPr lang="zh-CN" altLang="en-US">
                <a:ea typeface="楷体_GB2312" pitchFamily="1" charset="-122"/>
              </a:rPr>
              <a:t>   </a:t>
            </a:r>
            <a:r>
              <a:rPr lang="en-US" altLang="zh-CN">
                <a:ea typeface="楷体_GB2312" pitchFamily="1" charset="-122"/>
              </a:rPr>
              <a:t>API server </a:t>
            </a:r>
            <a:r>
              <a:rPr lang="zh-CN" altLang="en-US">
                <a:ea typeface="楷体_GB2312" pitchFamily="1" charset="-122"/>
              </a:rPr>
              <a:t>接收到</a:t>
            </a:r>
            <a:r>
              <a:rPr lang="en-US" altLang="zh-CN">
                <a:ea typeface="楷体_GB2312" pitchFamily="1" charset="-122"/>
              </a:rPr>
              <a:t>start</a:t>
            </a:r>
            <a:r>
              <a:rPr lang="zh-CN" altLang="en-US">
                <a:ea typeface="楷体_GB2312" pitchFamily="1" charset="-122"/>
              </a:rPr>
              <a:t>请求后会告诉</a:t>
            </a:r>
            <a:r>
              <a:rPr lang="en-US" altLang="zh-CN">
                <a:ea typeface="楷体_GB2312" pitchFamily="1" charset="-122"/>
              </a:rPr>
              <a:t>docker daemon</a:t>
            </a:r>
            <a:r>
              <a:rPr lang="zh-CN" altLang="en-US">
                <a:ea typeface="楷体_GB2312" pitchFamily="1" charset="-122"/>
              </a:rPr>
              <a:t>进行</a:t>
            </a:r>
            <a:r>
              <a:rPr lang="en-US" altLang="zh-CN">
                <a:ea typeface="楷体_GB2312" pitchFamily="1" charset="-122"/>
              </a:rPr>
              <a:t>container</a:t>
            </a:r>
            <a:r>
              <a:rPr lang="zh-CN" altLang="en-US">
                <a:ea typeface="楷体_GB2312" pitchFamily="1" charset="-122"/>
              </a:rPr>
              <a:t>启动容器操作，这个过程是“</a:t>
            </a:r>
            <a:r>
              <a:rPr lang="en-US" altLang="zh-CN">
                <a:ea typeface="楷体_GB2312" pitchFamily="1" charset="-122"/>
              </a:rPr>
              <a:t>daemon/start.go</a:t>
            </a:r>
            <a:r>
              <a:rPr lang="zh-CN" altLang="en-US">
                <a:ea typeface="楷体_GB2312" pitchFamily="1" charset="-122"/>
              </a:rPr>
              <a:t>”</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a:t>
            </a:r>
            <a:r>
              <a:rPr lang="zh-CN" altLang="en-US">
                <a:ea typeface="楷体_GB2312" pitchFamily="1" charset="-122"/>
              </a:rPr>
              <a:t>容器对象包含了创建容器的所有参数，包括</a:t>
            </a:r>
            <a:r>
              <a:rPr lang="en-US" altLang="zh-CN">
                <a:ea typeface="楷体_GB2312" pitchFamily="1" charset="-122"/>
              </a:rPr>
              <a:t>NetworkSettings</a:t>
            </a:r>
            <a:r>
              <a:rPr lang="zh-CN" altLang="en-US">
                <a:ea typeface="楷体_GB2312" pitchFamily="1" charset="-122"/>
              </a:rPr>
              <a:t>、</a:t>
            </a:r>
            <a:r>
              <a:rPr lang="en-US" altLang="zh-CN">
                <a:ea typeface="楷体_GB2312" pitchFamily="1" charset="-122"/>
              </a:rPr>
              <a:t>ImageID</a:t>
            </a:r>
            <a:r>
              <a:rPr lang="zh-CN" altLang="en-US">
                <a:ea typeface="楷体_GB2312" pitchFamily="1" charset="-122"/>
              </a:rPr>
              <a:t>等。</a:t>
            </a:r>
            <a:r>
              <a:rPr lang="en-US" altLang="zh-CN">
                <a:ea typeface="楷体_GB2312" pitchFamily="1" charset="-122"/>
              </a:rPr>
              <a:t> docker daemon</a:t>
            </a:r>
            <a:r>
              <a:rPr lang="zh-CN" altLang="en-US">
                <a:ea typeface="楷体_GB2312" pitchFamily="1" charset="-122"/>
              </a:rPr>
              <a:t>在</a:t>
            </a:r>
            <a:r>
              <a:rPr lang="en-US" altLang="zh-CN">
                <a:ea typeface="楷体_GB2312" pitchFamily="1" charset="-122"/>
              </a:rPr>
              <a:t>daemon/start.go</a:t>
            </a:r>
            <a:r>
              <a:rPr lang="zh-CN" altLang="en-US">
                <a:ea typeface="楷体_GB2312" pitchFamily="1" charset="-122"/>
              </a:rPr>
              <a:t>中执行</a:t>
            </a:r>
            <a:r>
              <a:rPr lang="en-US" altLang="zh-CN">
                <a:ea typeface="楷体_GB2312" pitchFamily="1" charset="-122"/>
              </a:rPr>
              <a:t>daemon.ContainerStart</a:t>
            </a:r>
            <a:r>
              <a:rPr lang="zh-CN" altLang="en-US">
                <a:ea typeface="楷体_GB2312" pitchFamily="1" charset="-122"/>
              </a:rPr>
              <a:t>。在宿主机上创建相应的容器。（资源隔离和限制）</a:t>
            </a:r>
            <a:endParaRPr lang="en-US" altLang="zh-CN">
              <a:ea typeface="楷体_GB2312" pitchFamily="1" charset="-122"/>
            </a:endParaRPr>
          </a:p>
          <a:p>
            <a:pPr eaLnBrk="1" hangingPunct="1">
              <a:buFont typeface="Arial" panose="020B0604020202020204" pitchFamily="34" charset="0"/>
              <a:buNone/>
            </a:pPr>
            <a:endParaRPr lang="zh-CN" altLang="en-US">
              <a:ea typeface="楷体_GB2312" pitchFamily="1" charset="-122"/>
            </a:endParaRPr>
          </a:p>
        </p:txBody>
      </p:sp>
      <p:sp>
        <p:nvSpPr>
          <p:cNvPr id="16388" name="Rectangle 11"/>
          <p:cNvSpPr>
            <a:spLocks noGrp="1" noChangeArrowheads="1"/>
          </p:cNvSpPr>
          <p:nvPr>
            <p:ph type="title" idx="4294967295"/>
          </p:nvPr>
        </p:nvSpPr>
        <p:spPr>
          <a:xfrm>
            <a:off x="457200" y="274638"/>
            <a:ext cx="5029200" cy="563562"/>
          </a:xfrm>
        </p:spPr>
        <p:txBody>
          <a:bodyPr/>
          <a:lstStyle/>
          <a:p>
            <a:pPr algn="l" eaLnBrk="1" hangingPunct="1"/>
            <a:r>
              <a:rPr lang="en-US" altLang="zh-CN" sz="4000"/>
              <a:t>Docker</a:t>
            </a:r>
            <a:r>
              <a:rPr lang="zh-CN" altLang="en-US" sz="4000"/>
              <a:t>容器创建 </a:t>
            </a:r>
            <a:endParaRPr lang="en-US" altLang="zh-CN" sz="4000"/>
          </a:p>
        </p:txBody>
      </p:sp>
    </p:spTree>
    <p:extLst>
      <p:ext uri="{BB962C8B-B14F-4D97-AF65-F5344CB8AC3E}">
        <p14:creationId xmlns:p14="http://schemas.microsoft.com/office/powerpoint/2010/main" val="232556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10"/>
          <p:cNvSpPr>
            <a:spLocks noGrp="1" noChangeArrowheads="1"/>
          </p:cNvSpPr>
          <p:nvPr>
            <p:ph type="body" idx="4294967295"/>
          </p:nvPr>
        </p:nvSpPr>
        <p:spPr/>
        <p:txBody>
          <a:bodyPr/>
          <a:lstStyle/>
          <a:p>
            <a:pPr eaLnBrk="1" hangingPunct="1"/>
            <a:r>
              <a:rPr lang="en-US" altLang="zh-CN">
                <a:ea typeface="楷体_GB2312" pitchFamily="1" charset="-122"/>
              </a:rPr>
              <a:t>4</a:t>
            </a:r>
            <a:r>
              <a:rPr lang="zh-CN" altLang="en-US">
                <a:ea typeface="楷体_GB2312" pitchFamily="1" charset="-122"/>
              </a:rPr>
              <a:t>、最后一步</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docker daemon</a:t>
            </a:r>
            <a:r>
              <a:rPr lang="zh-CN" altLang="en-US">
                <a:ea typeface="楷体_GB2312" pitchFamily="1" charset="-122"/>
              </a:rPr>
              <a:t>向</a:t>
            </a:r>
            <a:r>
              <a:rPr lang="en-US" altLang="zh-CN">
                <a:ea typeface="楷体_GB2312" pitchFamily="1" charset="-122"/>
              </a:rPr>
              <a:t>execdriver</a:t>
            </a:r>
            <a:r>
              <a:rPr lang="zh-CN" altLang="en-US">
                <a:ea typeface="楷体_GB2312" pitchFamily="1" charset="-122"/>
              </a:rPr>
              <a:t>提供三点参数，等待返回结果即可。（资源隔离和限制等）</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a:t>
            </a:r>
            <a:r>
              <a:rPr lang="zh-CN" altLang="en-US">
                <a:ea typeface="楷体_GB2312" pitchFamily="1" charset="-122"/>
              </a:rPr>
              <a:t>参数：</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commandv</a:t>
            </a:r>
            <a:r>
              <a:rPr lang="zh-CN" altLang="en-US">
                <a:ea typeface="楷体_GB2312" pitchFamily="1" charset="-122"/>
              </a:rPr>
              <a:t>：容器所有配置信息集合</a:t>
            </a:r>
            <a:endParaRPr lang="en-US" altLang="zh-CN">
              <a:ea typeface="楷体_GB2312" pitchFamily="1" charset="-122"/>
            </a:endParaRPr>
          </a:p>
          <a:p>
            <a:pPr eaLnBrk="1" hangingPunct="1">
              <a:buFont typeface="Arial" panose="020B0604020202020204" pitchFamily="34" charset="0"/>
              <a:buNone/>
            </a:pPr>
            <a:r>
              <a:rPr lang="en-US" altLang="zh-CN">
                <a:ea typeface="楷体_GB2312" pitchFamily="1" charset="-122"/>
              </a:rPr>
              <a:t>    pipes</a:t>
            </a:r>
            <a:r>
              <a:rPr lang="zh-CN" altLang="en-US">
                <a:ea typeface="楷体_GB2312" pitchFamily="1" charset="-122"/>
              </a:rPr>
              <a:t>：将容器</a:t>
            </a:r>
            <a:r>
              <a:rPr lang="en-US" altLang="zh-CN">
                <a:ea typeface="楷体_GB2312" pitchFamily="1" charset="-122"/>
              </a:rPr>
              <a:t>stdin</a:t>
            </a:r>
            <a:r>
              <a:rPr lang="zh-CN" altLang="en-US">
                <a:ea typeface="楷体_GB2312" pitchFamily="1" charset="-122"/>
              </a:rPr>
              <a:t>、</a:t>
            </a:r>
            <a:r>
              <a:rPr lang="en-US" altLang="zh-CN">
                <a:ea typeface="楷体_GB2312" pitchFamily="1" charset="-122"/>
              </a:rPr>
              <a:t>stdout</a:t>
            </a:r>
            <a:r>
              <a:rPr lang="zh-CN" altLang="en-US">
                <a:ea typeface="楷体_GB2312" pitchFamily="1" charset="-122"/>
              </a:rPr>
              <a:t>、</a:t>
            </a:r>
            <a:r>
              <a:rPr lang="en-US" altLang="zh-CN">
                <a:ea typeface="楷体_GB2312" pitchFamily="1" charset="-122"/>
              </a:rPr>
              <a:t>stderr</a:t>
            </a:r>
            <a:r>
              <a:rPr lang="zh-CN" altLang="en-US">
                <a:ea typeface="楷体_GB2312" pitchFamily="1" charset="-122"/>
              </a:rPr>
              <a:t>重定向到</a:t>
            </a:r>
            <a:r>
              <a:rPr lang="en-US" altLang="zh-CN">
                <a:ea typeface="楷体_GB2312" pitchFamily="1" charset="-122"/>
              </a:rPr>
              <a:t>daemon</a:t>
            </a:r>
          </a:p>
          <a:p>
            <a:pPr eaLnBrk="1" hangingPunct="1">
              <a:buFont typeface="Arial" panose="020B0604020202020204" pitchFamily="34" charset="0"/>
              <a:buNone/>
            </a:pPr>
            <a:r>
              <a:rPr lang="en-US" altLang="zh-CN">
                <a:ea typeface="楷体_GB2312" pitchFamily="1" charset="-122"/>
              </a:rPr>
              <a:t>    startCallback()</a:t>
            </a:r>
            <a:r>
              <a:rPr lang="zh-CN" altLang="en-US">
                <a:ea typeface="楷体_GB2312" pitchFamily="1" charset="-122"/>
              </a:rPr>
              <a:t>：回调函数</a:t>
            </a:r>
          </a:p>
        </p:txBody>
      </p:sp>
      <p:sp>
        <p:nvSpPr>
          <p:cNvPr id="17412" name="Rectangle 11"/>
          <p:cNvSpPr>
            <a:spLocks noGrp="1" noChangeArrowheads="1"/>
          </p:cNvSpPr>
          <p:nvPr>
            <p:ph type="title" idx="4294967295"/>
          </p:nvPr>
        </p:nvSpPr>
        <p:spPr>
          <a:xfrm>
            <a:off x="457200" y="274638"/>
            <a:ext cx="5029200" cy="563562"/>
          </a:xfrm>
        </p:spPr>
        <p:txBody>
          <a:bodyPr/>
          <a:lstStyle/>
          <a:p>
            <a:pPr algn="l" eaLnBrk="1" hangingPunct="1"/>
            <a:r>
              <a:rPr lang="en-US" altLang="zh-CN" sz="4000"/>
              <a:t>Docker</a:t>
            </a:r>
            <a:r>
              <a:rPr lang="zh-CN" altLang="en-US" sz="4000"/>
              <a:t>容器创建 </a:t>
            </a:r>
            <a:endParaRPr lang="en-US" altLang="zh-CN" sz="4000"/>
          </a:p>
        </p:txBody>
      </p:sp>
    </p:spTree>
    <p:extLst>
      <p:ext uri="{BB962C8B-B14F-4D97-AF65-F5344CB8AC3E}">
        <p14:creationId xmlns:p14="http://schemas.microsoft.com/office/powerpoint/2010/main" val="4109398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11"/>
          <p:cNvSpPr>
            <a:spLocks noGrp="1" noChangeArrowheads="1"/>
          </p:cNvSpPr>
          <p:nvPr>
            <p:ph type="title"/>
          </p:nvPr>
        </p:nvSpPr>
        <p:spPr>
          <a:xfrm>
            <a:off x="457200" y="274638"/>
            <a:ext cx="5029200" cy="563562"/>
          </a:xfrm>
        </p:spPr>
        <p:txBody>
          <a:bodyPr/>
          <a:lstStyle/>
          <a:p>
            <a:pPr algn="l" eaLnBrk="1" hangingPunct="1"/>
            <a:r>
              <a:rPr lang="zh-CN" altLang="zh-CN" sz="4000" dirty="0"/>
              <a:t>Docker Swarm</a:t>
            </a:r>
          </a:p>
        </p:txBody>
      </p:sp>
      <p:pic>
        <p:nvPicPr>
          <p:cNvPr id="1026" name="Picture 2" descr="https://timgsa.baidu.com/timg?image&amp;quality=80&amp;size=b9999_10000&amp;sec=1489079486496&amp;di=987cf5574131cd5acd50f12080fd71af&amp;imgtype=0&amp;src=http%3A%2F%2Fimg.mp.itc.cn%2Fupload%2F20160811%2Fff1d6eecc4864f3b9a350bdc36a5dffb_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2172494"/>
            <a:ext cx="482917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7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10"/>
          <p:cNvSpPr>
            <a:spLocks noGrp="1" noChangeArrowheads="1"/>
          </p:cNvSpPr>
          <p:nvPr>
            <p:ph type="body" idx="1"/>
          </p:nvPr>
        </p:nvSpPr>
        <p:spPr/>
        <p:txBody>
          <a:bodyPr/>
          <a:lstStyle/>
          <a:p>
            <a:pPr eaLnBrk="1" hangingPunct="1"/>
            <a:r>
              <a:rPr lang="en-US" altLang="zh-CN">
                <a:ea typeface="楷体_GB2312" pitchFamily="49" charset="-122"/>
              </a:rPr>
              <a:t>Docker</a:t>
            </a:r>
            <a:r>
              <a:rPr lang="zh-CN" altLang="en-US">
                <a:ea typeface="楷体_GB2312" pitchFamily="49" charset="-122"/>
              </a:rPr>
              <a:t>是什么</a:t>
            </a:r>
            <a:endParaRPr lang="en-US" altLang="zh-CN">
              <a:ea typeface="楷体_GB2312" pitchFamily="49" charset="-122"/>
            </a:endParaRPr>
          </a:p>
          <a:p>
            <a:pPr marL="400050" lvl="1" indent="0" eaLnBrk="1" hangingPunct="1">
              <a:buFontTx/>
              <a:buNone/>
            </a:pPr>
            <a:r>
              <a:rPr lang="en-US" altLang="zh-CN" sz="2400">
                <a:ea typeface="楷体_GB2312" pitchFamily="49" charset="-122"/>
              </a:rPr>
              <a:t>Docker</a:t>
            </a:r>
            <a:r>
              <a:rPr lang="zh-CN" altLang="en-US" sz="2400">
                <a:ea typeface="楷体_GB2312" pitchFamily="49" charset="-122"/>
              </a:rPr>
              <a:t>是以</a:t>
            </a:r>
            <a:r>
              <a:rPr lang="en-US" altLang="zh-CN" sz="2400">
                <a:ea typeface="楷体_GB2312" pitchFamily="49" charset="-122"/>
              </a:rPr>
              <a:t>Docker</a:t>
            </a:r>
            <a:r>
              <a:rPr lang="zh-CN" altLang="en-US" sz="2400">
                <a:ea typeface="楷体_GB2312" pitchFamily="49" charset="-122"/>
              </a:rPr>
              <a:t>容器为资源分割和调度的基本单位，封装整个运行环境，为开发者和系统管理员设计的，用于构建、发布和运行分布式应用的平台。</a:t>
            </a:r>
            <a:endParaRPr lang="zh-CN" altLang="zh-CN" sz="2400">
              <a:ea typeface="楷体_GB2312" pitchFamily="49" charset="-122"/>
            </a:endParaRPr>
          </a:p>
        </p:txBody>
      </p:sp>
      <p:sp>
        <p:nvSpPr>
          <p:cNvPr id="4100"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30588"/>
            <a:ext cx="63055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dirty="0"/>
              <a:t>Docker Swarm</a:t>
            </a:r>
            <a:endParaRPr lang="zh-CN" altLang="zh-CN" dirty="0"/>
          </a:p>
        </p:txBody>
      </p:sp>
      <p:sp>
        <p:nvSpPr>
          <p:cNvPr id="14340" name="Rectangle 4"/>
          <p:cNvSpPr>
            <a:spLocks noGrp="1" noChangeArrowheads="1"/>
          </p:cNvSpPr>
          <p:nvPr/>
        </p:nvSpPr>
        <p:spPr bwMode="auto">
          <a:xfrm>
            <a:off x="609600" y="17224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2000" b="1" baseline="0"/>
              <a:t>Swarm mode key concepts</a:t>
            </a:r>
          </a:p>
          <a:p>
            <a:pPr>
              <a:lnSpc>
                <a:spcPct val="80000"/>
              </a:lnSpc>
            </a:pPr>
            <a:endParaRPr lang="zh-CN" altLang="zh-CN" sz="1600" baseline="0"/>
          </a:p>
          <a:p>
            <a:pPr lvl="1">
              <a:lnSpc>
                <a:spcPct val="80000"/>
              </a:lnSpc>
            </a:pPr>
            <a:r>
              <a:rPr lang="zh-CN" altLang="zh-CN" sz="1600" baseline="0"/>
              <a:t>swarm</a:t>
            </a:r>
          </a:p>
          <a:p>
            <a:pPr lvl="1">
              <a:lnSpc>
                <a:spcPct val="80000"/>
              </a:lnSpc>
            </a:pPr>
            <a:endParaRPr lang="zh-CN" altLang="zh-CN" sz="1600" baseline="0"/>
          </a:p>
          <a:p>
            <a:pPr lvl="1">
              <a:lnSpc>
                <a:spcPct val="80000"/>
              </a:lnSpc>
            </a:pPr>
            <a:r>
              <a:rPr lang="zh-CN" altLang="zh-CN" sz="1600" baseline="0"/>
              <a:t>node</a:t>
            </a:r>
          </a:p>
          <a:p>
            <a:pPr lvl="1">
              <a:lnSpc>
                <a:spcPct val="80000"/>
              </a:lnSpc>
            </a:pPr>
            <a:endParaRPr lang="zh-CN" altLang="zh-CN" sz="1600" baseline="0"/>
          </a:p>
          <a:p>
            <a:pPr lvl="1">
              <a:lnSpc>
                <a:spcPct val="80000"/>
              </a:lnSpc>
            </a:pPr>
            <a:r>
              <a:rPr lang="zh-CN" altLang="zh-CN" sz="1600" baseline="0"/>
              <a:t>Services and tasks</a:t>
            </a:r>
          </a:p>
          <a:p>
            <a:pPr lvl="1">
              <a:lnSpc>
                <a:spcPct val="80000"/>
              </a:lnSpc>
            </a:pPr>
            <a:endParaRPr lang="zh-CN" altLang="zh-CN" sz="1600" baseline="0"/>
          </a:p>
          <a:p>
            <a:pPr lvl="1">
              <a:lnSpc>
                <a:spcPct val="80000"/>
              </a:lnSpc>
            </a:pPr>
            <a:r>
              <a:rPr lang="zh-CN" altLang="zh-CN" sz="1600" baseline="0"/>
              <a:t>Load balancing</a:t>
            </a:r>
          </a:p>
          <a:p>
            <a:pPr lvl="1">
              <a:lnSpc>
                <a:spcPct val="80000"/>
              </a:lnSpc>
            </a:pPr>
            <a:endParaRPr lang="zh-CN" altLang="zh-CN" sz="1400" baseline="0"/>
          </a:p>
          <a:p>
            <a:pPr>
              <a:lnSpc>
                <a:spcPct val="80000"/>
              </a:lnSpc>
            </a:pPr>
            <a:r>
              <a:rPr lang="zh-CN" altLang="zh-CN" sz="2000" b="1" baseline="0"/>
              <a:t>How nodes work?</a:t>
            </a:r>
          </a:p>
          <a:p>
            <a:pPr lvl="1">
              <a:lnSpc>
                <a:spcPct val="80000"/>
              </a:lnSpc>
            </a:pPr>
            <a:endParaRPr lang="zh-CN" altLang="zh-CN" sz="2000" b="1" baseline="0">
              <a:sym typeface="Arial" panose="020B0604020202020204" pitchFamily="34" charset="0"/>
            </a:endParaRPr>
          </a:p>
          <a:p>
            <a:pPr>
              <a:lnSpc>
                <a:spcPct val="80000"/>
              </a:lnSpc>
            </a:pPr>
            <a:r>
              <a:rPr lang="zh-CN" altLang="zh-CN" sz="2000" b="1" baseline="0">
                <a:sym typeface="Arial" panose="020B0604020202020204" pitchFamily="34" charset="0"/>
              </a:rPr>
              <a:t>How services work?</a:t>
            </a:r>
          </a:p>
          <a:p>
            <a:pPr>
              <a:lnSpc>
                <a:spcPct val="80000"/>
              </a:lnSpc>
            </a:pPr>
            <a:endParaRPr lang="zh-CN" altLang="zh-CN" sz="1800" baseline="0"/>
          </a:p>
          <a:p>
            <a:pPr>
              <a:lnSpc>
                <a:spcPct val="80000"/>
              </a:lnSpc>
            </a:pPr>
            <a:r>
              <a:rPr lang="zh-CN" altLang="zh-CN" sz="2000" b="1" baseline="0">
                <a:sym typeface="Arial" panose="020B0604020202020204" pitchFamily="34" charset="0"/>
              </a:rPr>
              <a:t>Raft consensus in swarm mode</a:t>
            </a:r>
          </a:p>
          <a:p>
            <a:pPr lvl="1">
              <a:lnSpc>
                <a:spcPct val="80000"/>
              </a:lnSpc>
            </a:pPr>
            <a:endParaRPr lang="zh-CN" altLang="zh-CN" sz="1400" baseline="0"/>
          </a:p>
          <a:p>
            <a:pPr lvl="1">
              <a:lnSpc>
                <a:spcPct val="80000"/>
              </a:lnSpc>
            </a:pPr>
            <a:endParaRPr lang="zh-CN" altLang="zh-CN" sz="1400" baseline="0"/>
          </a:p>
          <a:p>
            <a:pPr lvl="1">
              <a:lnSpc>
                <a:spcPct val="80000"/>
              </a:lnSpc>
            </a:pPr>
            <a:endParaRPr lang="zh-CN" altLang="zh-CN" sz="1400" baseline="0"/>
          </a:p>
          <a:p>
            <a:pPr lvl="1">
              <a:lnSpc>
                <a:spcPct val="80000"/>
              </a:lnSpc>
            </a:pPr>
            <a:endParaRPr lang="zh-CN" altLang="zh-CN" sz="1400" baseline="0"/>
          </a:p>
        </p:txBody>
      </p:sp>
    </p:spTree>
    <p:extLst>
      <p:ext uri="{BB962C8B-B14F-4D97-AF65-F5344CB8AC3E}">
        <p14:creationId xmlns:p14="http://schemas.microsoft.com/office/powerpoint/2010/main" val="3725400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15364" name="Rectangle 4"/>
          <p:cNvSpPr>
            <a:spLocks noGrp="1" noChangeArrowheads="1"/>
          </p:cNvSpPr>
          <p:nvPr/>
        </p:nvSpPr>
        <p:spPr bwMode="auto">
          <a:xfrm>
            <a:off x="457200" y="178276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b="1" baseline="0"/>
              <a:t>Swarm mode key concepts</a:t>
            </a:r>
          </a:p>
          <a:p>
            <a:pPr>
              <a:lnSpc>
                <a:spcPct val="80000"/>
              </a:lnSpc>
            </a:pPr>
            <a:endParaRPr lang="zh-CN" altLang="zh-CN" sz="2000" b="1" baseline="0"/>
          </a:p>
          <a:p>
            <a:pPr lvl="1">
              <a:lnSpc>
                <a:spcPct val="80000"/>
              </a:lnSpc>
            </a:pPr>
            <a:r>
              <a:rPr lang="zh-CN" altLang="zh-CN" sz="2400" b="1" baseline="0"/>
              <a:t>What is a swarm?</a:t>
            </a:r>
          </a:p>
          <a:p>
            <a:pPr lvl="1">
              <a:lnSpc>
                <a:spcPct val="80000"/>
              </a:lnSpc>
            </a:pPr>
            <a:endParaRPr lang="zh-CN" altLang="zh-CN" sz="2400" baseline="0"/>
          </a:p>
          <a:p>
            <a:pPr lvl="2">
              <a:lnSpc>
                <a:spcPct val="80000"/>
              </a:lnSpc>
            </a:pPr>
            <a:r>
              <a:rPr lang="zh-CN" altLang="zh-CN" sz="2000" baseline="0"/>
              <a:t>A swarm is a cluster of Docker engines, or nodes, where you deploy services. </a:t>
            </a:r>
          </a:p>
          <a:p>
            <a:pPr lvl="1">
              <a:lnSpc>
                <a:spcPct val="80000"/>
              </a:lnSpc>
            </a:pPr>
            <a:endParaRPr lang="zh-CN" altLang="zh-CN" sz="2400" baseline="0"/>
          </a:p>
          <a:p>
            <a:pPr lvl="2">
              <a:lnSpc>
                <a:spcPct val="80000"/>
              </a:lnSpc>
            </a:pPr>
            <a:r>
              <a:rPr lang="zh-CN" altLang="zh-CN" sz="2000" baseline="0"/>
              <a:t>You can run swarm services and standalone containers on the same Docker instances.</a:t>
            </a:r>
          </a:p>
        </p:txBody>
      </p:sp>
    </p:spTree>
    <p:extLst>
      <p:ext uri="{BB962C8B-B14F-4D97-AF65-F5344CB8AC3E}">
        <p14:creationId xmlns:p14="http://schemas.microsoft.com/office/powerpoint/2010/main" val="4228600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16388" name="Rectangle 4"/>
          <p:cNvSpPr>
            <a:spLocks noGrp="1" noChangeArrowheads="1"/>
          </p:cNvSpPr>
          <p:nvPr/>
        </p:nvSpPr>
        <p:spPr bwMode="auto">
          <a:xfrm>
            <a:off x="457200" y="1417638"/>
            <a:ext cx="82296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endParaRPr lang="zh-CN" altLang="zh-CN" sz="1600" b="1" baseline="0"/>
          </a:p>
          <a:p>
            <a:pPr lvl="1"/>
            <a:r>
              <a:rPr lang="zh-CN" altLang="zh-CN" sz="2400" b="1" baseline="0"/>
              <a:t>What is a node?</a:t>
            </a:r>
          </a:p>
          <a:p>
            <a:pPr lvl="1"/>
            <a:endParaRPr lang="zh-CN" altLang="zh-CN" sz="2400" baseline="0"/>
          </a:p>
          <a:p>
            <a:pPr lvl="2"/>
            <a:r>
              <a:rPr lang="zh-CN" altLang="zh-CN" sz="2000" baseline="0"/>
              <a:t>A node is an instance of the Docker engine participating in the swarm. You can also think of this as a Docker node. </a:t>
            </a:r>
          </a:p>
          <a:p>
            <a:pPr lvl="1"/>
            <a:endParaRPr lang="zh-CN" altLang="zh-CN" sz="2000" baseline="0"/>
          </a:p>
          <a:p>
            <a:pPr lvl="2"/>
            <a:r>
              <a:rPr lang="zh-CN" altLang="zh-CN" sz="2000" baseline="0"/>
              <a:t>To deploy your application to a swarm, you submit a service definition to a manager node.  </a:t>
            </a:r>
            <a:r>
              <a:rPr lang="zh-CN" altLang="zh-CN" sz="2000" baseline="0">
                <a:solidFill>
                  <a:schemeClr val="hlink"/>
                </a:solidFill>
              </a:rPr>
              <a:t>manager node </a:t>
            </a:r>
            <a:r>
              <a:rPr lang="zh-CN" altLang="zh-CN" sz="2000" baseline="0"/>
              <a:t>dispatches units of work called tasks to worker nodes.</a:t>
            </a:r>
          </a:p>
          <a:p>
            <a:pPr lvl="1">
              <a:buFontTx/>
              <a:buNone/>
            </a:pPr>
            <a:endParaRPr lang="zh-CN" altLang="zh-CN" sz="2000" baseline="0"/>
          </a:p>
          <a:p>
            <a:pPr lvl="2"/>
            <a:r>
              <a:rPr lang="zh-CN" altLang="zh-CN" sz="2000" baseline="0">
                <a:solidFill>
                  <a:srgbClr val="FF0000"/>
                </a:solidFill>
              </a:rPr>
              <a:t>Worker nodes</a:t>
            </a:r>
            <a:r>
              <a:rPr lang="zh-CN" altLang="zh-CN" sz="2000" baseline="0"/>
              <a:t> receive and execute tasks dispatched from manager nodes. </a:t>
            </a:r>
          </a:p>
          <a:p>
            <a:pPr lvl="1"/>
            <a:endParaRPr lang="zh-CN" altLang="zh-CN" sz="1600" baseline="0"/>
          </a:p>
          <a:p>
            <a:pPr lvl="1">
              <a:buFontTx/>
              <a:buNone/>
            </a:pPr>
            <a:r>
              <a:rPr lang="zh-CN" altLang="zh-CN" sz="2400" baseline="0"/>
              <a:t>Q: Can a manager node be a worker node?</a:t>
            </a:r>
          </a:p>
        </p:txBody>
      </p:sp>
    </p:spTree>
    <p:extLst>
      <p:ext uri="{BB962C8B-B14F-4D97-AF65-F5344CB8AC3E}">
        <p14:creationId xmlns:p14="http://schemas.microsoft.com/office/powerpoint/2010/main" val="3578243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17412" name="Rectangle 4"/>
          <p:cNvSpPr>
            <a:spLocks noGrp="1" noChangeArrowheads="1"/>
          </p:cNvSpPr>
          <p:nvPr/>
        </p:nvSpPr>
        <p:spPr bwMode="auto">
          <a:xfrm>
            <a:off x="457200" y="17732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pPr>
            <a:r>
              <a:rPr lang="zh-CN" altLang="zh-CN" sz="2400" b="1" baseline="0"/>
              <a:t>Services and tasks</a:t>
            </a:r>
          </a:p>
          <a:p>
            <a:pPr>
              <a:lnSpc>
                <a:spcPct val="80000"/>
              </a:lnSpc>
            </a:pPr>
            <a:endParaRPr lang="zh-CN" altLang="zh-CN" sz="2400" baseline="0"/>
          </a:p>
          <a:p>
            <a:pPr lvl="2">
              <a:lnSpc>
                <a:spcPct val="80000"/>
              </a:lnSpc>
            </a:pPr>
            <a:r>
              <a:rPr lang="zh-CN" altLang="zh-CN" sz="2000" baseline="0"/>
              <a:t>A service is the definition of the tasks to execute on the worker nodes. It is the central structure of the swarm system and the primary root of user interaction with the swarm.</a:t>
            </a:r>
          </a:p>
          <a:p>
            <a:pPr>
              <a:lnSpc>
                <a:spcPct val="80000"/>
              </a:lnSpc>
            </a:pPr>
            <a:endParaRPr lang="zh-CN" altLang="zh-CN" sz="2000" baseline="0"/>
          </a:p>
          <a:p>
            <a:pPr lvl="2">
              <a:lnSpc>
                <a:spcPct val="80000"/>
              </a:lnSpc>
            </a:pPr>
            <a:r>
              <a:rPr lang="zh-CN" altLang="zh-CN" sz="2000" baseline="0"/>
              <a:t>When you create a service, you specify which container image to use and which commands to execute inside running containers.</a:t>
            </a:r>
          </a:p>
          <a:p>
            <a:pPr lvl="2">
              <a:lnSpc>
                <a:spcPct val="80000"/>
              </a:lnSpc>
            </a:pPr>
            <a:endParaRPr lang="zh-CN" altLang="zh-CN" sz="2000" baseline="0"/>
          </a:p>
          <a:p>
            <a:pPr lvl="2">
              <a:lnSpc>
                <a:spcPct val="80000"/>
              </a:lnSpc>
            </a:pPr>
            <a:r>
              <a:rPr lang="zh-CN" altLang="zh-CN" sz="2000" baseline="0"/>
              <a:t>A task carries a Docker container and the commands to run inside the container.Once a task is assigned to a node, it cannot move to another node. It can only run on the assigned node or fail.</a:t>
            </a:r>
          </a:p>
        </p:txBody>
      </p:sp>
    </p:spTree>
    <p:extLst>
      <p:ext uri="{BB962C8B-B14F-4D97-AF65-F5344CB8AC3E}">
        <p14:creationId xmlns:p14="http://schemas.microsoft.com/office/powerpoint/2010/main" val="59554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18436" name="Rectangle 4"/>
          <p:cNvSpPr>
            <a:spLocks noGrp="1" noChangeArrowheads="1"/>
          </p:cNvSpPr>
          <p:nvPr/>
        </p:nvSpPr>
        <p:spPr bwMode="auto">
          <a:xfrm>
            <a:off x="457200" y="1782763"/>
            <a:ext cx="800417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lvl="1">
              <a:lnSpc>
                <a:spcPct val="80000"/>
              </a:lnSpc>
            </a:pPr>
            <a:r>
              <a:rPr lang="zh-CN" altLang="zh-CN" b="1" baseline="0"/>
              <a:t>Load balancing</a:t>
            </a:r>
          </a:p>
          <a:p>
            <a:pPr>
              <a:lnSpc>
                <a:spcPct val="80000"/>
              </a:lnSpc>
            </a:pPr>
            <a:endParaRPr lang="zh-CN" altLang="zh-CN" sz="3200" baseline="0"/>
          </a:p>
          <a:p>
            <a:pPr lvl="2">
              <a:lnSpc>
                <a:spcPct val="80000"/>
              </a:lnSpc>
            </a:pPr>
            <a:r>
              <a:rPr lang="zh-CN" altLang="zh-CN" baseline="0"/>
              <a:t>The swarm manager uses ingress load balancing to expose the services you want to make available externally to the swarm. </a:t>
            </a:r>
          </a:p>
          <a:p>
            <a:pPr>
              <a:lnSpc>
                <a:spcPct val="80000"/>
              </a:lnSpc>
            </a:pPr>
            <a:endParaRPr lang="zh-CN" altLang="zh-CN" sz="3200" baseline="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3438525"/>
            <a:ext cx="7899400" cy="323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55120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19460" name="Rectangle 4"/>
          <p:cNvSpPr>
            <a:spLocks noGrp="1" noChangeArrowheads="1"/>
          </p:cNvSpPr>
          <p:nvPr/>
        </p:nvSpPr>
        <p:spPr bwMode="auto">
          <a:xfrm>
            <a:off x="457200" y="1711325"/>
            <a:ext cx="800417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lvl="1">
              <a:lnSpc>
                <a:spcPct val="90000"/>
              </a:lnSpc>
            </a:pPr>
            <a:r>
              <a:rPr lang="zh-CN" altLang="zh-CN" b="1" baseline="0"/>
              <a:t>Load balancing</a:t>
            </a:r>
          </a:p>
          <a:p>
            <a:pPr lvl="1">
              <a:lnSpc>
                <a:spcPct val="90000"/>
              </a:lnSpc>
            </a:pPr>
            <a:endParaRPr lang="zh-CN" altLang="zh-CN" sz="3200" baseline="0"/>
          </a:p>
          <a:p>
            <a:pPr lvl="2">
              <a:lnSpc>
                <a:spcPct val="90000"/>
              </a:lnSpc>
            </a:pPr>
            <a:r>
              <a:rPr lang="zh-CN" altLang="zh-CN" baseline="0"/>
              <a:t>External components, such as cloud load balancers, can access the service on the PublishedPort of any node in the cluster whether or not the node is currently running the task for the service. All nodes in the swarm route ingress connections to a running task instance.</a:t>
            </a:r>
          </a:p>
          <a:p>
            <a:pPr lvl="2">
              <a:lnSpc>
                <a:spcPct val="90000"/>
              </a:lnSpc>
            </a:pPr>
            <a:endParaRPr lang="zh-CN" altLang="zh-CN" sz="2100" baseline="0"/>
          </a:p>
          <a:p>
            <a:pPr lvl="2">
              <a:lnSpc>
                <a:spcPct val="90000"/>
              </a:lnSpc>
            </a:pPr>
            <a:r>
              <a:rPr lang="zh-CN" altLang="zh-CN" sz="2100" baseline="0"/>
              <a:t>Swarm mode has an internal DNS component that automatically assigns each service in the swarm a DNS entry. The swarm manager uses internal load balancing to distribute requests among services within the cluster based upon the DNS name of the service.</a:t>
            </a:r>
          </a:p>
        </p:txBody>
      </p:sp>
    </p:spTree>
    <p:extLst>
      <p:ext uri="{BB962C8B-B14F-4D97-AF65-F5344CB8AC3E}">
        <p14:creationId xmlns:p14="http://schemas.microsoft.com/office/powerpoint/2010/main" val="2482963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0484" name="Rectangle 4"/>
          <p:cNvSpPr>
            <a:spLocks noGrp="1" noChangeArrowheads="1"/>
          </p:cNvSpPr>
          <p:nvPr/>
        </p:nvSpPr>
        <p:spPr bwMode="auto">
          <a:xfrm>
            <a:off x="457200" y="1600200"/>
            <a:ext cx="4038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lvl="1">
              <a:lnSpc>
                <a:spcPct val="90000"/>
              </a:lnSpc>
            </a:pPr>
            <a:r>
              <a:rPr lang="zh-CN" altLang="zh-CN" b="1" baseline="0"/>
              <a:t>Load balancing</a:t>
            </a:r>
          </a:p>
          <a:p>
            <a:pPr lvl="1">
              <a:lnSpc>
                <a:spcPct val="90000"/>
              </a:lnSpc>
            </a:pPr>
            <a:endParaRPr lang="zh-CN" altLang="zh-CN" sz="3200" baseline="0"/>
          </a:p>
          <a:p>
            <a:pPr lvl="2">
              <a:lnSpc>
                <a:spcPct val="90000"/>
              </a:lnSpc>
              <a:buFontTx/>
              <a:buNone/>
            </a:pPr>
            <a:endParaRPr lang="zh-CN" altLang="zh-CN" sz="2100" baseline="0"/>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989138"/>
            <a:ext cx="7715250" cy="473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7684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1508" name="Rectangle 4"/>
          <p:cNvSpPr>
            <a:spLocks noGrp="1" noChangeArrowheads="1"/>
          </p:cNvSpPr>
          <p:nvPr/>
        </p:nvSpPr>
        <p:spPr bwMode="auto">
          <a:xfrm>
            <a:off x="457200" y="1600200"/>
            <a:ext cx="4038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zh-CN" altLang="zh-CN" b="1" baseline="0"/>
              <a:t>How nodes work?</a:t>
            </a:r>
          </a:p>
          <a:p>
            <a:endParaRPr lang="zh-CN" altLang="zh-CN" baseline="0"/>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2243138"/>
            <a:ext cx="8364538" cy="392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268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2532" name="Rectangle 4"/>
          <p:cNvSpPr>
            <a:spLocks noGrp="1" noChangeArrowheads="1"/>
          </p:cNvSpPr>
          <p:nvPr/>
        </p:nvSpPr>
        <p:spPr bwMode="auto">
          <a:xfrm>
            <a:off x="457200" y="1600200"/>
            <a:ext cx="4038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zh-CN" altLang="zh-CN" b="1" baseline="0"/>
              <a:t>How services work?</a:t>
            </a:r>
          </a:p>
          <a:p>
            <a:endParaRPr lang="zh-CN" altLang="zh-CN" baseline="0"/>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2046288"/>
            <a:ext cx="6491288"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48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417638"/>
            <a:ext cx="6769100" cy="516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51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10"/>
          <p:cNvSpPr>
            <a:spLocks noGrp="1" noChangeArrowheads="1"/>
          </p:cNvSpPr>
          <p:nvPr>
            <p:ph type="body" idx="1"/>
          </p:nvPr>
        </p:nvSpPr>
        <p:spPr/>
        <p:txBody>
          <a:bodyPr/>
          <a:lstStyle/>
          <a:p>
            <a:pPr eaLnBrk="1" hangingPunct="1"/>
            <a:r>
              <a:rPr lang="en-US" altLang="zh-CN" dirty="0">
                <a:ea typeface="楷体_GB2312" pitchFamily="49" charset="-122"/>
              </a:rPr>
              <a:t>Docker</a:t>
            </a:r>
            <a:r>
              <a:rPr lang="zh-CN" altLang="en-US" dirty="0">
                <a:ea typeface="楷体_GB2312" pitchFamily="49" charset="-122"/>
              </a:rPr>
              <a:t>组成</a:t>
            </a:r>
            <a:endParaRPr lang="en-US" altLang="zh-CN" dirty="0">
              <a:ea typeface="楷体_GB2312" pitchFamily="49" charset="-122"/>
            </a:endParaRPr>
          </a:p>
          <a:p>
            <a:pPr lvl="1" eaLnBrk="1" hangingPunct="1"/>
            <a:r>
              <a:rPr lang="en-US" altLang="zh-CN" sz="2400" dirty="0">
                <a:ea typeface="楷体_GB2312" pitchFamily="49" charset="-122"/>
              </a:rPr>
              <a:t>Docker Hub: </a:t>
            </a:r>
            <a:r>
              <a:rPr lang="zh-CN" altLang="en-US" sz="2400" dirty="0">
                <a:ea typeface="楷体_GB2312" pitchFamily="49" charset="-122"/>
              </a:rPr>
              <a:t>用于分享、管理 </a:t>
            </a:r>
            <a:r>
              <a:rPr lang="en-US" altLang="zh-CN" sz="2400" dirty="0">
                <a:ea typeface="楷体_GB2312" pitchFamily="49" charset="-122"/>
              </a:rPr>
              <a:t>Docker </a:t>
            </a:r>
            <a:r>
              <a:rPr lang="zh-CN" altLang="en-US" sz="2400" dirty="0">
                <a:ea typeface="楷体_GB2312" pitchFamily="49" charset="-122"/>
              </a:rPr>
              <a:t>容器的 </a:t>
            </a:r>
            <a:r>
              <a:rPr lang="en-US" altLang="zh-CN" sz="2400" dirty="0">
                <a:ea typeface="楷体_GB2312" pitchFamily="49" charset="-122"/>
              </a:rPr>
              <a:t>Docker SaaS </a:t>
            </a:r>
            <a:r>
              <a:rPr lang="zh-CN" altLang="en-US" sz="2400" dirty="0">
                <a:ea typeface="楷体_GB2312" pitchFamily="49" charset="-122"/>
              </a:rPr>
              <a:t>平台</a:t>
            </a:r>
            <a:endParaRPr lang="en-US" altLang="zh-CN" sz="2400" dirty="0">
              <a:ea typeface="楷体_GB2312" pitchFamily="49" charset="-122"/>
            </a:endParaRPr>
          </a:p>
          <a:p>
            <a:pPr lvl="1" eaLnBrk="1" hangingPunct="1"/>
            <a:r>
              <a:rPr lang="en-US" altLang="zh-CN" sz="2400" dirty="0">
                <a:ea typeface="楷体_GB2312" pitchFamily="49" charset="-122"/>
              </a:rPr>
              <a:t>Docker: </a:t>
            </a:r>
            <a:r>
              <a:rPr lang="zh-CN" altLang="en-US" sz="2400" dirty="0">
                <a:ea typeface="楷体_GB2312" pitchFamily="49" charset="-122"/>
              </a:rPr>
              <a:t>开源的容器虚拟化平台</a:t>
            </a:r>
            <a:endParaRPr lang="en-US" altLang="zh-CN" sz="2400" dirty="0">
              <a:ea typeface="楷体_GB2312" pitchFamily="49" charset="-122"/>
            </a:endParaRPr>
          </a:p>
          <a:p>
            <a:pPr lvl="2" eaLnBrk="1" hangingPunct="1"/>
            <a:r>
              <a:rPr lang="en-US" altLang="zh-CN" dirty="0">
                <a:ea typeface="楷体_GB2312" pitchFamily="49" charset="-122"/>
              </a:rPr>
              <a:t>Docker </a:t>
            </a:r>
            <a:r>
              <a:rPr lang="zh-CN" altLang="en-US" dirty="0">
                <a:ea typeface="楷体_GB2312" pitchFamily="49" charset="-122"/>
              </a:rPr>
              <a:t>守护进程</a:t>
            </a:r>
            <a:endParaRPr lang="en-US" altLang="zh-CN" dirty="0">
              <a:ea typeface="楷体_GB2312" pitchFamily="49" charset="-122"/>
            </a:endParaRPr>
          </a:p>
          <a:p>
            <a:pPr lvl="2" eaLnBrk="1" hangingPunct="1"/>
            <a:r>
              <a:rPr lang="en-US" altLang="zh-CN" dirty="0">
                <a:ea typeface="楷体_GB2312" pitchFamily="49" charset="-122"/>
              </a:rPr>
              <a:t>Docker </a:t>
            </a:r>
            <a:r>
              <a:rPr lang="zh-CN" altLang="en-US" dirty="0">
                <a:ea typeface="楷体_GB2312" pitchFamily="49" charset="-122"/>
              </a:rPr>
              <a:t>客户端</a:t>
            </a:r>
            <a:endParaRPr lang="en-US" altLang="zh-CN" dirty="0">
              <a:ea typeface="楷体_GB2312" pitchFamily="49" charset="-122"/>
            </a:endParaRPr>
          </a:p>
          <a:p>
            <a:pPr lvl="2" eaLnBrk="1" hangingPunct="1"/>
            <a:r>
              <a:rPr lang="en-US" altLang="zh-CN" dirty="0">
                <a:ea typeface="楷体_GB2312" pitchFamily="49" charset="-122"/>
              </a:rPr>
              <a:t>Docker </a:t>
            </a:r>
            <a:r>
              <a:rPr lang="zh-CN" altLang="en-US" dirty="0">
                <a:ea typeface="楷体_GB2312" pitchFamily="49" charset="-122"/>
              </a:rPr>
              <a:t>内部</a:t>
            </a:r>
            <a:endParaRPr lang="en-US" altLang="zh-CN" dirty="0">
              <a:ea typeface="楷体_GB2312" pitchFamily="49" charset="-122"/>
            </a:endParaRPr>
          </a:p>
          <a:p>
            <a:pPr lvl="3" eaLnBrk="1" hangingPunct="1"/>
            <a:r>
              <a:rPr lang="en-US" altLang="zh-CN" sz="1800" dirty="0">
                <a:ea typeface="楷体_GB2312" pitchFamily="49" charset="-122"/>
              </a:rPr>
              <a:t>Docker </a:t>
            </a:r>
            <a:r>
              <a:rPr lang="zh-CN" altLang="en-US" sz="1800" dirty="0">
                <a:ea typeface="楷体_GB2312" pitchFamily="49" charset="-122"/>
              </a:rPr>
              <a:t>镜像 </a:t>
            </a:r>
            <a:r>
              <a:rPr lang="en-US" altLang="zh-CN" sz="1800" dirty="0">
                <a:ea typeface="楷体_GB2312" pitchFamily="49" charset="-122"/>
              </a:rPr>
              <a:t>- Docker images</a:t>
            </a:r>
          </a:p>
          <a:p>
            <a:pPr lvl="3" eaLnBrk="1" hangingPunct="1"/>
            <a:r>
              <a:rPr lang="en-US" altLang="zh-CN" sz="1800" dirty="0">
                <a:ea typeface="楷体_GB2312" pitchFamily="49" charset="-122"/>
              </a:rPr>
              <a:t>Docker </a:t>
            </a:r>
            <a:r>
              <a:rPr lang="zh-CN" altLang="en-US" sz="1800" dirty="0">
                <a:ea typeface="楷体_GB2312" pitchFamily="49" charset="-122"/>
              </a:rPr>
              <a:t>仓库 </a:t>
            </a:r>
            <a:r>
              <a:rPr lang="en-US" altLang="zh-CN" sz="1800" dirty="0">
                <a:ea typeface="楷体_GB2312" pitchFamily="49" charset="-122"/>
              </a:rPr>
              <a:t>- Docker </a:t>
            </a:r>
            <a:r>
              <a:rPr lang="en-US" altLang="zh-CN" sz="1800" dirty="0" err="1">
                <a:ea typeface="楷体_GB2312" pitchFamily="49" charset="-122"/>
              </a:rPr>
              <a:t>registeries</a:t>
            </a:r>
            <a:endParaRPr lang="en-US" altLang="zh-CN" sz="1800" dirty="0">
              <a:ea typeface="楷体_GB2312" pitchFamily="49" charset="-122"/>
            </a:endParaRPr>
          </a:p>
          <a:p>
            <a:pPr lvl="3" eaLnBrk="1" hangingPunct="1"/>
            <a:r>
              <a:rPr lang="en-US" altLang="zh-CN" sz="1800" dirty="0">
                <a:ea typeface="楷体_GB2312" pitchFamily="49" charset="-122"/>
              </a:rPr>
              <a:t>Docker </a:t>
            </a:r>
            <a:r>
              <a:rPr lang="zh-CN" altLang="en-US" sz="1800" dirty="0">
                <a:ea typeface="楷体_GB2312" pitchFamily="49" charset="-122"/>
              </a:rPr>
              <a:t>容器 </a:t>
            </a:r>
            <a:r>
              <a:rPr lang="en-US" altLang="zh-CN" sz="1800" dirty="0">
                <a:ea typeface="楷体_GB2312" pitchFamily="49" charset="-122"/>
              </a:rPr>
              <a:t>- Docker containers</a:t>
            </a:r>
            <a:endParaRPr lang="zh-CN" altLang="zh-CN" sz="1800" dirty="0">
              <a:ea typeface="楷体_GB2312" pitchFamily="49" charset="-122"/>
            </a:endParaRPr>
          </a:p>
        </p:txBody>
      </p:sp>
      <p:sp>
        <p:nvSpPr>
          <p:cNvPr id="5124"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3950"/>
            <a:ext cx="7229475" cy="5164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20731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5604" name="Rectangle 4"/>
          <p:cNvSpPr>
            <a:spLocks noGrp="1"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b="1" baseline="0"/>
              <a:t>Operate manager nodes in a swarm</a:t>
            </a:r>
          </a:p>
          <a:p>
            <a:endParaRPr lang="zh-CN" altLang="zh-CN" baseline="0"/>
          </a:p>
          <a:p>
            <a:pPr lvl="1"/>
            <a:r>
              <a:rPr lang="zh-CN" altLang="zh-CN" baseline="0"/>
              <a:t>Number?   </a:t>
            </a:r>
          </a:p>
          <a:p>
            <a:pPr lvl="2"/>
            <a:r>
              <a:rPr lang="zh-CN" altLang="zh-CN" baseline="0"/>
              <a:t>a trade-off between performance and fault-tolerance.</a:t>
            </a:r>
          </a:p>
          <a:p>
            <a:pPr lvl="1"/>
            <a:r>
              <a:rPr lang="zh-CN" altLang="zh-CN" baseline="0"/>
              <a:t>Maintain the quorum of managers</a:t>
            </a:r>
          </a:p>
          <a:p>
            <a:pPr lvl="1"/>
            <a:r>
              <a:rPr lang="zh-CN" altLang="zh-CN" baseline="0"/>
              <a:t>a static IP address</a:t>
            </a:r>
          </a:p>
          <a:p>
            <a:pPr lvl="1"/>
            <a:endParaRPr lang="zh-CN" altLang="zh-CN" baseline="0"/>
          </a:p>
        </p:txBody>
      </p:sp>
    </p:spTree>
    <p:extLst>
      <p:ext uri="{BB962C8B-B14F-4D97-AF65-F5344CB8AC3E}">
        <p14:creationId xmlns:p14="http://schemas.microsoft.com/office/powerpoint/2010/main" val="14728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graphicFrame>
        <p:nvGraphicFramePr>
          <p:cNvPr id="26628" name="Group 4"/>
          <p:cNvGraphicFramePr>
            <a:graphicFrameLocks noGrp="1"/>
          </p:cNvGraphicFramePr>
          <p:nvPr/>
        </p:nvGraphicFramePr>
        <p:xfrm>
          <a:off x="457200" y="1600200"/>
          <a:ext cx="8229600" cy="4489454"/>
        </p:xfrm>
        <a:graphic>
          <a:graphicData uri="http://schemas.openxmlformats.org/drawingml/2006/table">
            <a:tbl>
              <a:tblPr/>
              <a:tblGrid>
                <a:gridCol w="2844800">
                  <a:extLst>
                    <a:ext uri="{9D8B030D-6E8A-4147-A177-3AD203B41FA5}">
                      <a16:colId xmlns:a16="http://schemas.microsoft.com/office/drawing/2014/main" val="343799634"/>
                    </a:ext>
                  </a:extLst>
                </a:gridCol>
                <a:gridCol w="2692400">
                  <a:extLst>
                    <a:ext uri="{9D8B030D-6E8A-4147-A177-3AD203B41FA5}">
                      <a16:colId xmlns:a16="http://schemas.microsoft.com/office/drawing/2014/main" val="2567304409"/>
                    </a:ext>
                  </a:extLst>
                </a:gridCol>
                <a:gridCol w="2692400">
                  <a:extLst>
                    <a:ext uri="{9D8B030D-6E8A-4147-A177-3AD203B41FA5}">
                      <a16:colId xmlns:a16="http://schemas.microsoft.com/office/drawing/2014/main" val="942379203"/>
                    </a:ext>
                  </a:extLst>
                </a:gridCol>
              </a:tblGrid>
              <a:tr h="415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Swarm Size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Majority</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Fault Tolerance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189065132"/>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32155575"/>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628266163"/>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FF0000"/>
                          </a:solidFill>
                          <a:effectLst/>
                          <a:latin typeface="Calibri" panose="020F0502020204030204" pitchFamily="34" charset="0"/>
                          <a:ea typeface="宋体" panose="02010600030101010101"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FF0000"/>
                          </a:solidFill>
                          <a:effectLst/>
                          <a:latin typeface="Calibri" panose="020F0502020204030204" pitchFamily="34" charset="0"/>
                          <a:ea typeface="宋体" panose="02010600030101010101"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FF0000"/>
                          </a:solidFill>
                          <a:effectLst/>
                          <a:latin typeface="Calibri" panose="020F0502020204030204" pitchFamily="34" charset="0"/>
                          <a:ea typeface="宋体" panose="02010600030101010101" pitchFamily="2" charset="-122"/>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103441999"/>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429185409"/>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127644108"/>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935544956"/>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030358487"/>
                  </a:ext>
                </a:extLst>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42653327"/>
                  </a:ext>
                </a:extLst>
              </a:tr>
              <a:tr h="4540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796444510"/>
                  </a:ext>
                </a:extLst>
              </a:tr>
            </a:tbl>
          </a:graphicData>
        </a:graphic>
      </p:graphicFrame>
    </p:spTree>
    <p:extLst>
      <p:ext uri="{BB962C8B-B14F-4D97-AF65-F5344CB8AC3E}">
        <p14:creationId xmlns:p14="http://schemas.microsoft.com/office/powerpoint/2010/main" val="3961707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7652" name="Rectangle 4"/>
          <p:cNvSpPr>
            <a:spLocks noGrp="1"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sz="2400" b="1" baseline="0"/>
              <a:t>Raft consensus in swarm mode</a:t>
            </a:r>
          </a:p>
          <a:p>
            <a:pPr>
              <a:lnSpc>
                <a:spcPct val="90000"/>
              </a:lnSpc>
            </a:pPr>
            <a:endParaRPr lang="zh-CN" altLang="zh-CN" sz="2400" b="1" baseline="0"/>
          </a:p>
          <a:p>
            <a:pPr lvl="1">
              <a:lnSpc>
                <a:spcPct val="90000"/>
              </a:lnSpc>
            </a:pPr>
            <a:r>
              <a:rPr lang="zh-CN" altLang="zh-CN" sz="2000" baseline="0"/>
              <a:t>Having the same consistent state across the cluster means that in case of a failure, any Manager node can pick up the tasks and restore the services to a stable state. For example, if the Leader Manager which is responsible for scheduling tasks in the cluster dies unexpectedly, any other Manager can pick up the task of scheduling and re-balance tasks to match the desired state.</a:t>
            </a:r>
          </a:p>
          <a:p>
            <a:pPr lvl="1">
              <a:lnSpc>
                <a:spcPct val="90000"/>
              </a:lnSpc>
            </a:pPr>
            <a:endParaRPr lang="zh-CN" altLang="zh-CN" sz="2000" baseline="0"/>
          </a:p>
          <a:p>
            <a:pPr lvl="1">
              <a:lnSpc>
                <a:spcPct val="90000"/>
              </a:lnSpc>
            </a:pPr>
            <a:r>
              <a:rPr lang="zh-CN" altLang="zh-CN" sz="2000" baseline="0"/>
              <a:t>Raft tolerates up to (N-1)/2 failures and requires a majority or quorum of (N/2)+1 members to agree on values proposed to the cluster. This means that in a cluster of 5 Managers running Raft, if 3 nodes are unavailable, the system will not process any more requests to schedule additional tasks. The existing tasks will keep running but the scheduler will not be able to rebalance tasks to cope with failures if when the manager set is not healthy.</a:t>
            </a:r>
          </a:p>
        </p:txBody>
      </p:sp>
    </p:spTree>
    <p:extLst>
      <p:ext uri="{BB962C8B-B14F-4D97-AF65-F5344CB8AC3E}">
        <p14:creationId xmlns:p14="http://schemas.microsoft.com/office/powerpoint/2010/main" val="1616468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8676" name="Rectangle 4"/>
          <p:cNvSpPr>
            <a:spLocks noGrp="1"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sz="2800" baseline="0"/>
              <a:t>In Raft, a server can play one of the following roles at any time:</a:t>
            </a:r>
          </a:p>
          <a:p>
            <a:pPr>
              <a:lnSpc>
                <a:spcPct val="90000"/>
              </a:lnSpc>
            </a:pPr>
            <a:endParaRPr lang="zh-CN" altLang="zh-CN" sz="2800" baseline="0"/>
          </a:p>
          <a:p>
            <a:pPr lvl="1">
              <a:lnSpc>
                <a:spcPct val="90000"/>
              </a:lnSpc>
            </a:pPr>
            <a:r>
              <a:rPr lang="zh-CN" altLang="zh-CN" sz="2400" baseline="0"/>
              <a:t>Leader: handles all client interactions, log replication, etc., only one Leader at a time generally</a:t>
            </a:r>
          </a:p>
          <a:p>
            <a:pPr>
              <a:lnSpc>
                <a:spcPct val="90000"/>
              </a:lnSpc>
            </a:pPr>
            <a:endParaRPr lang="zh-CN" altLang="zh-CN" sz="2800" baseline="0"/>
          </a:p>
          <a:p>
            <a:pPr lvl="1">
              <a:lnSpc>
                <a:spcPct val="90000"/>
              </a:lnSpc>
            </a:pPr>
            <a:r>
              <a:rPr lang="zh-CN" altLang="zh-CN" sz="2400" baseline="0"/>
              <a:t>Follower: similar to voters, completely passive</a:t>
            </a:r>
          </a:p>
          <a:p>
            <a:pPr>
              <a:lnSpc>
                <a:spcPct val="90000"/>
              </a:lnSpc>
            </a:pPr>
            <a:endParaRPr lang="zh-CN" altLang="zh-CN" sz="2800" baseline="0"/>
          </a:p>
          <a:p>
            <a:pPr lvl="1">
              <a:lnSpc>
                <a:spcPct val="90000"/>
              </a:lnSpc>
            </a:pPr>
            <a:r>
              <a:rPr lang="zh-CN" altLang="zh-CN" sz="2400" baseline="0"/>
              <a:t>Candidate: can be elected as a new leader.</a:t>
            </a:r>
          </a:p>
        </p:txBody>
      </p:sp>
    </p:spTree>
    <p:extLst>
      <p:ext uri="{BB962C8B-B14F-4D97-AF65-F5344CB8AC3E}">
        <p14:creationId xmlns:p14="http://schemas.microsoft.com/office/powerpoint/2010/main" val="3982333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11"/>
          <p:cNvSpPr>
            <a:spLocks noGrp="1" noChangeArrowheads="1"/>
          </p:cNvSpPr>
          <p:nvPr>
            <p:ph type="title" idx="4294967295"/>
          </p:nvPr>
        </p:nvSpPr>
        <p:spPr>
          <a:xfrm>
            <a:off x="457200" y="274638"/>
            <a:ext cx="5029200" cy="563562"/>
          </a:xfrm>
        </p:spPr>
        <p:txBody>
          <a:bodyPr/>
          <a:lstStyle/>
          <a:p>
            <a:pPr algn="l" eaLnBrk="1" hangingPunct="1"/>
            <a:r>
              <a:rPr lang="zh-CN" altLang="zh-CN" sz="4000"/>
              <a:t>Docker Swarm</a:t>
            </a:r>
            <a:endParaRPr lang="zh-CN" altLang="zh-CN"/>
          </a:p>
        </p:txBody>
      </p:sp>
      <p:sp>
        <p:nvSpPr>
          <p:cNvPr id="29700" name="Rectangle 4"/>
          <p:cNvSpPr>
            <a:spLocks noGrp="1" noChangeArrowheads="1"/>
          </p:cNvSpPr>
          <p:nvPr/>
        </p:nvSpPr>
        <p:spPr bwMode="auto">
          <a:xfrm>
            <a:off x="457200" y="12954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sz="2400" baseline="0" dirty="0"/>
              <a:t>Video from   http://thesecretlivesofdata.com/raft</a:t>
            </a:r>
          </a:p>
        </p:txBody>
      </p:sp>
    </p:spTree>
    <p:extLst>
      <p:ext uri="{BB962C8B-B14F-4D97-AF65-F5344CB8AC3E}">
        <p14:creationId xmlns:p14="http://schemas.microsoft.com/office/powerpoint/2010/main" val="3240930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11"/>
          <p:cNvSpPr>
            <a:spLocks noGrp="1" noChangeArrowheads="1"/>
          </p:cNvSpPr>
          <p:nvPr>
            <p:ph type="title" idx="4294967295"/>
          </p:nvPr>
        </p:nvSpPr>
        <p:spPr>
          <a:xfrm>
            <a:off x="457200" y="274638"/>
            <a:ext cx="5029200" cy="563562"/>
          </a:xfrm>
        </p:spPr>
        <p:txBody>
          <a:bodyPr/>
          <a:lstStyle/>
          <a:p>
            <a:pPr algn="l" eaLnBrk="1" hangingPunct="1"/>
            <a:endParaRPr lang="zh-CN" altLang="zh-CN" dirty="0"/>
          </a:p>
        </p:txBody>
      </p:sp>
      <p:sp>
        <p:nvSpPr>
          <p:cNvPr id="30724" name="WordArt 4"/>
          <p:cNvSpPr>
            <a:spLocks noChangeArrowheads="1" noChangeShapeType="1"/>
          </p:cNvSpPr>
          <p:nvPr/>
        </p:nvSpPr>
        <p:spPr bwMode="auto">
          <a:xfrm>
            <a:off x="2971800" y="2667000"/>
            <a:ext cx="3581400" cy="1905000"/>
          </a:xfrm>
          <a:prstGeom prst="rect">
            <a:avLst/>
          </a:prstGeom>
        </p:spPr>
        <p:txBody>
          <a:bodyPr wrap="none" fromWordArt="1">
            <a:prstTxWarp prst="textSlantUp">
              <a:avLst>
                <a:gd name="adj" fmla="val 55556"/>
              </a:avLst>
            </a:prstTxWarp>
          </a:bodyPr>
          <a:lstStyle/>
          <a:p>
            <a:pPr algn="ctr"/>
            <a:r>
              <a:rPr lang="en-US" altLang="zh-CN" sz="3600">
                <a:ln w="9525" cmpd="sng">
                  <a:solidFill>
                    <a:srgbClr val="000000"/>
                  </a:solidFill>
                  <a:round/>
                  <a:headEnd/>
                  <a:tailEnd/>
                </a:ln>
                <a:solidFill>
                  <a:srgbClr val="000000"/>
                </a:solidFill>
                <a:latin typeface="宋体" panose="02010600030101010101" pitchFamily="2" charset="-122"/>
              </a:rPr>
              <a:t>Thanks</a:t>
            </a:r>
            <a:r>
              <a:rPr lang="zh-CN" altLang="en-US" sz="3600">
                <a:ln w="9525" cmpd="sng">
                  <a:solidFill>
                    <a:srgbClr val="000000"/>
                  </a:solidFill>
                  <a:round/>
                  <a:headEnd/>
                  <a:tailEnd/>
                </a:ln>
                <a:solidFill>
                  <a:srgbClr val="000000"/>
                </a:solidFill>
                <a:latin typeface="宋体" panose="02010600030101010101" pitchFamily="2" charset="-122"/>
              </a:rPr>
              <a:t>！</a:t>
            </a:r>
          </a:p>
        </p:txBody>
      </p:sp>
    </p:spTree>
    <p:extLst>
      <p:ext uri="{BB962C8B-B14F-4D97-AF65-F5344CB8AC3E}">
        <p14:creationId xmlns:p14="http://schemas.microsoft.com/office/powerpoint/2010/main" val="244624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10"/>
          <p:cNvSpPr>
            <a:spLocks noGrp="1" noChangeArrowheads="1"/>
          </p:cNvSpPr>
          <p:nvPr>
            <p:ph type="body" idx="1"/>
          </p:nvPr>
        </p:nvSpPr>
        <p:spPr/>
        <p:txBody>
          <a:bodyPr/>
          <a:lstStyle/>
          <a:p>
            <a:pPr eaLnBrk="1" hangingPunct="1"/>
            <a:r>
              <a:rPr lang="zh-CN" altLang="en-US">
                <a:ea typeface="楷体_GB2312" pitchFamily="49" charset="-122"/>
              </a:rPr>
              <a:t>应对问题</a:t>
            </a:r>
            <a:endParaRPr lang="en-US" altLang="zh-CN">
              <a:ea typeface="楷体_GB2312" pitchFamily="49" charset="-122"/>
            </a:endParaRPr>
          </a:p>
          <a:p>
            <a:pPr marL="914400" lvl="1" indent="-514350" eaLnBrk="1" hangingPunct="1">
              <a:buFont typeface="Arial" panose="020B0604020202020204" pitchFamily="34" charset="0"/>
              <a:buChar char="•"/>
            </a:pPr>
            <a:r>
              <a:rPr lang="zh-CN" altLang="en-US" sz="2400">
                <a:ea typeface="楷体_GB2312" pitchFamily="49" charset="-122"/>
              </a:rPr>
              <a:t>资源利用率低</a:t>
            </a:r>
            <a:endParaRPr lang="en-US" altLang="zh-CN" sz="2400">
              <a:ea typeface="楷体_GB2312" pitchFamily="49" charset="-122"/>
            </a:endParaRPr>
          </a:p>
          <a:p>
            <a:pPr marL="914400" lvl="1" indent="-514350" eaLnBrk="1" hangingPunct="1">
              <a:buFont typeface="Arial" panose="020B0604020202020204" pitchFamily="34" charset="0"/>
              <a:buChar char="•"/>
            </a:pPr>
            <a:r>
              <a:rPr lang="zh-CN" altLang="en-US" sz="2400">
                <a:ea typeface="楷体_GB2312" pitchFamily="49" charset="-122"/>
              </a:rPr>
              <a:t>单物理机多应用无法有效隔离</a:t>
            </a:r>
            <a:endParaRPr lang="en-US" altLang="zh-CN" sz="2400">
              <a:ea typeface="楷体_GB2312" pitchFamily="49" charset="-122"/>
            </a:endParaRPr>
          </a:p>
          <a:p>
            <a:pPr marL="914400" lvl="1" indent="-514350" eaLnBrk="1" hangingPunct="1">
              <a:buFont typeface="Arial" panose="020B0604020202020204" pitchFamily="34" charset="0"/>
              <a:buChar char="•"/>
            </a:pPr>
            <a:r>
              <a:rPr lang="zh-CN" altLang="en-US" sz="2400">
                <a:ea typeface="楷体_GB2312" pitchFamily="49" charset="-122"/>
              </a:rPr>
              <a:t>运维部署不方便</a:t>
            </a:r>
            <a:endParaRPr lang="en-US" altLang="zh-CN" sz="2400">
              <a:ea typeface="楷体_GB2312" pitchFamily="49" charset="-122"/>
            </a:endParaRPr>
          </a:p>
          <a:p>
            <a:pPr marL="914400" lvl="1" indent="-514350" eaLnBrk="1" hangingPunct="1">
              <a:buFont typeface="Arial" panose="020B0604020202020204" pitchFamily="34" charset="0"/>
              <a:buChar char="•"/>
            </a:pPr>
            <a:r>
              <a:rPr lang="zh-CN" altLang="en-US" sz="2400">
                <a:ea typeface="楷体_GB2312" pitchFamily="49" charset="-122"/>
              </a:rPr>
              <a:t>测试、版本管理复杂</a:t>
            </a:r>
            <a:endParaRPr lang="en-US" altLang="zh-CN" sz="2400">
              <a:ea typeface="楷体_GB2312" pitchFamily="49" charset="-122"/>
            </a:endParaRPr>
          </a:p>
          <a:p>
            <a:pPr marL="914400" lvl="1" indent="-514350" eaLnBrk="1" hangingPunct="1">
              <a:buFont typeface="Arial" panose="020B0604020202020204" pitchFamily="34" charset="0"/>
              <a:buChar char="•"/>
            </a:pPr>
            <a:r>
              <a:rPr lang="zh-CN" altLang="en-US" sz="2400">
                <a:ea typeface="楷体_GB2312" pitchFamily="49" charset="-122"/>
              </a:rPr>
              <a:t>迁移成本高</a:t>
            </a:r>
            <a:endParaRPr lang="en-US" altLang="zh-CN" sz="2400">
              <a:ea typeface="楷体_GB2312" pitchFamily="49" charset="-122"/>
            </a:endParaRPr>
          </a:p>
          <a:p>
            <a:pPr marL="914400" lvl="1" indent="-514350" eaLnBrk="1" hangingPunct="1">
              <a:buFont typeface="Arial" panose="020B0604020202020204" pitchFamily="34" charset="0"/>
              <a:buChar char="•"/>
            </a:pPr>
            <a:r>
              <a:rPr lang="zh-CN" altLang="en-US" sz="2400">
                <a:ea typeface="楷体_GB2312" pitchFamily="49" charset="-122"/>
              </a:rPr>
              <a:t>传统虚拟机，空间占用大、启动慢、管理复杂</a:t>
            </a:r>
            <a:endParaRPr lang="zh-CN" altLang="zh-CN">
              <a:ea typeface="楷体_GB2312" pitchFamily="49" charset="-122"/>
            </a:endParaRPr>
          </a:p>
        </p:txBody>
      </p:sp>
      <p:sp>
        <p:nvSpPr>
          <p:cNvPr id="6148"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10"/>
          <p:cNvSpPr>
            <a:spLocks noGrp="1" noChangeArrowheads="1"/>
          </p:cNvSpPr>
          <p:nvPr>
            <p:ph type="body" idx="1"/>
          </p:nvPr>
        </p:nvSpPr>
        <p:spPr/>
        <p:txBody>
          <a:bodyPr/>
          <a:lstStyle/>
          <a:p>
            <a:pPr eaLnBrk="1" hangingPunct="1"/>
            <a:r>
              <a:rPr lang="en-US" altLang="zh-CN">
                <a:ea typeface="楷体_GB2312" pitchFamily="49" charset="-122"/>
              </a:rPr>
              <a:t>Docker-</a:t>
            </a:r>
            <a:r>
              <a:rPr lang="zh-CN" altLang="en-US">
                <a:ea typeface="楷体_GB2312" pitchFamily="49" charset="-122"/>
              </a:rPr>
              <a:t>轻量级容器虚拟化技术</a:t>
            </a:r>
            <a:endParaRPr lang="en-US" altLang="zh-CN">
              <a:ea typeface="楷体_GB2312" pitchFamily="49" charset="-122"/>
            </a:endParaRPr>
          </a:p>
          <a:p>
            <a:pPr lvl="1" eaLnBrk="1" hangingPunct="1">
              <a:buFont typeface="Arial" panose="020B0604020202020204" pitchFamily="34" charset="0"/>
              <a:buChar char="•"/>
            </a:pPr>
            <a:r>
              <a:rPr lang="zh-CN" altLang="en-US" sz="2400">
                <a:ea typeface="楷体_GB2312" pitchFamily="49" charset="-122"/>
              </a:rPr>
              <a:t>秒级启动、停止，占用空间资源极少</a:t>
            </a:r>
            <a:r>
              <a:rPr lang="en-US" altLang="zh-CN" sz="2400">
                <a:ea typeface="楷体_GB2312" pitchFamily="49" charset="-122"/>
              </a:rPr>
              <a:t>(</a:t>
            </a:r>
            <a:r>
              <a:rPr lang="zh-CN" altLang="en-US" sz="2400">
                <a:ea typeface="楷体_GB2312" pitchFamily="49" charset="-122"/>
              </a:rPr>
              <a:t>几</a:t>
            </a:r>
            <a:r>
              <a:rPr lang="en-US" altLang="zh-CN" sz="2400">
                <a:ea typeface="楷体_GB2312" pitchFamily="49" charset="-122"/>
              </a:rPr>
              <a:t>M)</a:t>
            </a:r>
          </a:p>
          <a:p>
            <a:pPr lvl="1" eaLnBrk="1" hangingPunct="1">
              <a:buFont typeface="Arial" panose="020B0604020202020204" pitchFamily="34" charset="0"/>
              <a:buChar char="•"/>
            </a:pPr>
            <a:r>
              <a:rPr lang="zh-CN" altLang="en-US" sz="2400">
                <a:ea typeface="楷体_GB2312" pitchFamily="49" charset="-122"/>
              </a:rPr>
              <a:t>实现进程级别的隔离</a:t>
            </a:r>
            <a:endParaRPr lang="en-US" altLang="zh-CN" sz="2400">
              <a:ea typeface="楷体_GB2312" pitchFamily="49" charset="-122"/>
            </a:endParaRPr>
          </a:p>
          <a:p>
            <a:pPr lvl="1" eaLnBrk="1" hangingPunct="1">
              <a:buFont typeface="Arial" panose="020B0604020202020204" pitchFamily="34" charset="0"/>
              <a:buChar char="•"/>
            </a:pPr>
            <a:r>
              <a:rPr lang="zh-CN" altLang="en-US" sz="2400">
                <a:ea typeface="楷体_GB2312" pitchFamily="49" charset="-122"/>
              </a:rPr>
              <a:t>加快开发测试部署的速度</a:t>
            </a:r>
            <a:endParaRPr lang="en-US" altLang="zh-CN" sz="2400">
              <a:ea typeface="楷体_GB2312" pitchFamily="49" charset="-122"/>
            </a:endParaRPr>
          </a:p>
          <a:p>
            <a:pPr lvl="1" eaLnBrk="1" hangingPunct="1">
              <a:buFont typeface="Arial" panose="020B0604020202020204" pitchFamily="34" charset="0"/>
              <a:buChar char="•"/>
            </a:pPr>
            <a:r>
              <a:rPr lang="zh-CN" altLang="en-US" sz="2400">
                <a:ea typeface="楷体_GB2312" pitchFamily="49" charset="-122"/>
              </a:rPr>
              <a:t>简化版本管理</a:t>
            </a:r>
            <a:endParaRPr lang="en-US" altLang="zh-CN" sz="2400">
              <a:ea typeface="楷体_GB2312" pitchFamily="49" charset="-122"/>
            </a:endParaRPr>
          </a:p>
          <a:p>
            <a:pPr lvl="1" eaLnBrk="1" hangingPunct="1">
              <a:buFont typeface="Arial" panose="020B0604020202020204" pitchFamily="34" charset="0"/>
              <a:buChar char="•"/>
            </a:pPr>
            <a:endParaRPr lang="en-US" altLang="zh-CN" sz="2400">
              <a:ea typeface="楷体_GB2312" pitchFamily="49" charset="-122"/>
            </a:endParaRPr>
          </a:p>
          <a:p>
            <a:pPr lvl="1" eaLnBrk="1" hangingPunct="1">
              <a:buFont typeface="Arial" panose="020B0604020202020204" pitchFamily="34" charset="0"/>
              <a:buChar char="•"/>
            </a:pPr>
            <a:endParaRPr lang="zh-CN" altLang="zh-CN">
              <a:ea typeface="楷体_GB2312" pitchFamily="49" charset="-122"/>
            </a:endParaRPr>
          </a:p>
        </p:txBody>
      </p:sp>
      <p:sp>
        <p:nvSpPr>
          <p:cNvPr id="7172"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pic>
        <p:nvPicPr>
          <p:cNvPr id="819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58863"/>
            <a:ext cx="9144000"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0"/>
          <p:cNvSpPr>
            <a:spLocks noGrp="1" noChangeArrowheads="1"/>
          </p:cNvSpPr>
          <p:nvPr>
            <p:ph type="body" idx="1"/>
          </p:nvPr>
        </p:nvSpPr>
        <p:spPr/>
        <p:txBody>
          <a:bodyPr/>
          <a:lstStyle/>
          <a:p>
            <a:pPr eaLnBrk="1" hangingPunct="1"/>
            <a:r>
              <a:rPr lang="zh-CN" altLang="en-US">
                <a:ea typeface="楷体_GB2312" pitchFamily="49" charset="-122"/>
              </a:rPr>
              <a:t>通过</a:t>
            </a:r>
            <a:r>
              <a:rPr lang="en-US" altLang="zh-CN">
                <a:ea typeface="楷体_GB2312" pitchFamily="49" charset="-122"/>
              </a:rPr>
              <a:t>Docker</a:t>
            </a:r>
            <a:r>
              <a:rPr lang="zh-CN" altLang="en-US">
                <a:ea typeface="楷体_GB2312" pitchFamily="49" charset="-122"/>
              </a:rPr>
              <a:t>怎么做</a:t>
            </a:r>
            <a:endParaRPr lang="en-US" altLang="zh-CN">
              <a:ea typeface="楷体_GB2312" pitchFamily="49" charset="-122"/>
            </a:endParaRPr>
          </a:p>
          <a:p>
            <a:pPr marL="914400" lvl="1" indent="-514350" eaLnBrk="1" hangingPunct="1">
              <a:buFontTx/>
              <a:buAutoNum type="arabicPeriod"/>
            </a:pPr>
            <a:r>
              <a:rPr lang="zh-CN" altLang="en-US" sz="2400">
                <a:ea typeface="楷体_GB2312" pitchFamily="49" charset="-122"/>
              </a:rPr>
              <a:t>编写</a:t>
            </a:r>
            <a:r>
              <a:rPr lang="en-US" altLang="zh-CN" sz="2400">
                <a:ea typeface="楷体_GB2312" pitchFamily="49" charset="-122"/>
              </a:rPr>
              <a:t>docker-compose.yml</a:t>
            </a:r>
          </a:p>
          <a:p>
            <a:pPr marL="914400" lvl="1" indent="-514350" eaLnBrk="1" hangingPunct="1">
              <a:buFontTx/>
              <a:buAutoNum type="arabicPeriod"/>
            </a:pPr>
            <a:endParaRPr lang="en-US" altLang="zh-CN" sz="2400">
              <a:ea typeface="楷体_GB2312" pitchFamily="49" charset="-122"/>
            </a:endParaRPr>
          </a:p>
          <a:p>
            <a:pPr marL="914400" lvl="1" indent="-514350" eaLnBrk="1" hangingPunct="1">
              <a:buFontTx/>
              <a:buAutoNum type="arabicPeriod"/>
            </a:pPr>
            <a:r>
              <a:rPr lang="en-US" altLang="zh-CN" sz="2400"/>
              <a:t>$ docker-compose up –d</a:t>
            </a:r>
          </a:p>
          <a:p>
            <a:pPr marL="914400" lvl="1" indent="-514350" eaLnBrk="1" hangingPunct="1">
              <a:buFontTx/>
              <a:buAutoNum type="arabicPeriod"/>
            </a:pPr>
            <a:endParaRPr lang="en-US" altLang="zh-CN" sz="2400"/>
          </a:p>
          <a:p>
            <a:pPr marL="914400" lvl="1" indent="-514350" eaLnBrk="1" hangingPunct="1">
              <a:buFontTx/>
              <a:buAutoNum type="arabicPeriod"/>
            </a:pPr>
            <a:r>
              <a:rPr lang="en-US" altLang="zh-CN" sz="2400"/>
              <a:t>http://MACHINE_VM_IP:8000</a:t>
            </a:r>
          </a:p>
          <a:p>
            <a:pPr marL="914400" lvl="1" indent="-514350" eaLnBrk="1" hangingPunct="1">
              <a:buFontTx/>
              <a:buAutoNum type="arabicPeriod"/>
            </a:pPr>
            <a:endParaRPr lang="en-US" altLang="zh-CN" sz="2400">
              <a:ea typeface="楷体_GB2312" pitchFamily="49" charset="-122"/>
            </a:endParaRPr>
          </a:p>
          <a:p>
            <a:pPr marL="914400" lvl="1" indent="-514350" eaLnBrk="1" hangingPunct="1">
              <a:buFontTx/>
              <a:buAutoNum type="arabicPeriod"/>
            </a:pPr>
            <a:endParaRPr lang="en-US" altLang="zh-CN" sz="2400">
              <a:ea typeface="楷体_GB2312" pitchFamily="49" charset="-122"/>
            </a:endParaRPr>
          </a:p>
          <a:p>
            <a:pPr marL="914400" lvl="1" indent="-514350" eaLnBrk="1" hangingPunct="1">
              <a:buFontTx/>
              <a:buNone/>
            </a:pPr>
            <a:endParaRPr lang="zh-CN" altLang="zh-CN">
              <a:ea typeface="楷体_GB2312" pitchFamily="49" charset="-122"/>
            </a:endParaRPr>
          </a:p>
        </p:txBody>
      </p:sp>
      <p:sp>
        <p:nvSpPr>
          <p:cNvPr id="9220"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pic>
        <p:nvPicPr>
          <p:cNvPr id="922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76400"/>
            <a:ext cx="30575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descr="PPT内页副本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11"/>
          <p:cNvSpPr>
            <a:spLocks noGrp="1" noChangeArrowheads="1"/>
          </p:cNvSpPr>
          <p:nvPr>
            <p:ph type="title"/>
          </p:nvPr>
        </p:nvSpPr>
        <p:spPr>
          <a:xfrm>
            <a:off x="457200" y="274638"/>
            <a:ext cx="5029200" cy="563562"/>
          </a:xfrm>
        </p:spPr>
        <p:txBody>
          <a:bodyPr/>
          <a:lstStyle/>
          <a:p>
            <a:pPr algn="l" eaLnBrk="1" hangingPunct="1"/>
            <a:r>
              <a:rPr lang="en-US" altLang="zh-CN" sz="4000"/>
              <a:t>Docker</a:t>
            </a:r>
            <a:r>
              <a:rPr lang="zh-CN" altLang="en-US" sz="4000"/>
              <a:t>简介</a:t>
            </a:r>
            <a:endParaRPr lang="zh-CN" altLang="zh-CN" sz="4000"/>
          </a:p>
        </p:txBody>
      </p:sp>
      <p:pic>
        <p:nvPicPr>
          <p:cNvPr id="1024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1010</TotalTime>
  <Words>1778</Words>
  <Application>Microsoft Office PowerPoint</Application>
  <PresentationFormat>全屏显示(4:3)</PresentationFormat>
  <Paragraphs>303</Paragraphs>
  <Slides>46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等线</vt:lpstr>
      <vt:lpstr>楷体_GB2312</vt:lpstr>
      <vt:lpstr>宋体</vt:lpstr>
      <vt:lpstr>Arial</vt:lpstr>
      <vt:lpstr>Calibri</vt:lpstr>
      <vt:lpstr>默认设计模板</vt:lpstr>
      <vt:lpstr>Docker</vt:lpstr>
      <vt:lpstr>目录</vt:lpstr>
      <vt:lpstr>Docker简介</vt:lpstr>
      <vt:lpstr>Docker简介</vt:lpstr>
      <vt:lpstr>Docker简介</vt:lpstr>
      <vt:lpstr>Docker简介</vt:lpstr>
      <vt:lpstr>Docker简介</vt:lpstr>
      <vt:lpstr>Docker简介</vt:lpstr>
      <vt:lpstr>Docker简介</vt:lpstr>
      <vt:lpstr>Docker简介</vt:lpstr>
      <vt:lpstr>常见技术对比</vt:lpstr>
      <vt:lpstr>Docker与LXC</vt:lpstr>
      <vt:lpstr>Docker与虚拟机</vt:lpstr>
      <vt:lpstr>Docker与虚拟机</vt:lpstr>
      <vt:lpstr>Docker与OpenStack</vt:lpstr>
      <vt:lpstr>OpenStack简介</vt:lpstr>
      <vt:lpstr>Docker与OpenStack</vt:lpstr>
      <vt:lpstr>Docker与OpenStack</vt:lpstr>
      <vt:lpstr>PowerPoint 演示文稿</vt:lpstr>
      <vt:lpstr>docker容器实现原理</vt:lpstr>
      <vt:lpstr>资源隔离namespace</vt:lpstr>
      <vt:lpstr>资源隔离namespace</vt:lpstr>
      <vt:lpstr>资源限制cgroups</vt:lpstr>
      <vt:lpstr>Docker架构</vt:lpstr>
      <vt:lpstr>Docker容器创建</vt:lpstr>
      <vt:lpstr>Docker容器创建 </vt:lpstr>
      <vt:lpstr>Docker容器创建 </vt:lpstr>
      <vt:lpstr>Docker容器创建 </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Docker Swarm</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dc:creator>
  <cp:lastModifiedBy>levi</cp:lastModifiedBy>
  <cp:revision>76</cp:revision>
  <cp:lastPrinted>1601-01-01T00:00:00Z</cp:lastPrinted>
  <dcterms:created xsi:type="dcterms:W3CDTF">1601-01-01T00:00:00Z</dcterms:created>
  <dcterms:modified xsi:type="dcterms:W3CDTF">2017-03-09T15:26:02Z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