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52"/>
  </p:notesMasterIdLst>
  <p:handoutMasterIdLst>
    <p:handoutMasterId r:id="rId53"/>
  </p:handoutMasterIdLst>
  <p:sldIdLst>
    <p:sldId id="476" r:id="rId4"/>
    <p:sldId id="789" r:id="rId5"/>
    <p:sldId id="790" r:id="rId6"/>
    <p:sldId id="750" r:id="rId7"/>
    <p:sldId id="751" r:id="rId8"/>
    <p:sldId id="753" r:id="rId9"/>
    <p:sldId id="754" r:id="rId10"/>
    <p:sldId id="755" r:id="rId11"/>
    <p:sldId id="756" r:id="rId12"/>
    <p:sldId id="757" r:id="rId13"/>
    <p:sldId id="797" r:id="rId14"/>
    <p:sldId id="758" r:id="rId15"/>
    <p:sldId id="759" r:id="rId16"/>
    <p:sldId id="760" r:id="rId17"/>
    <p:sldId id="761" r:id="rId18"/>
    <p:sldId id="762" r:id="rId19"/>
    <p:sldId id="763" r:id="rId20"/>
    <p:sldId id="798" r:id="rId21"/>
    <p:sldId id="764" r:id="rId22"/>
    <p:sldId id="765" r:id="rId23"/>
    <p:sldId id="766" r:id="rId24"/>
    <p:sldId id="767" r:id="rId25"/>
    <p:sldId id="768" r:id="rId26"/>
    <p:sldId id="769" r:id="rId27"/>
    <p:sldId id="770" r:id="rId28"/>
    <p:sldId id="771" r:id="rId29"/>
    <p:sldId id="773" r:id="rId30"/>
    <p:sldId id="774" r:id="rId31"/>
    <p:sldId id="799" r:id="rId32"/>
    <p:sldId id="775" r:id="rId33"/>
    <p:sldId id="776" r:id="rId34"/>
    <p:sldId id="777" r:id="rId35"/>
    <p:sldId id="800" r:id="rId36"/>
    <p:sldId id="778" r:id="rId37"/>
    <p:sldId id="779" r:id="rId38"/>
    <p:sldId id="780" r:id="rId39"/>
    <p:sldId id="801" r:id="rId40"/>
    <p:sldId id="781" r:id="rId41"/>
    <p:sldId id="782" r:id="rId42"/>
    <p:sldId id="783" r:id="rId43"/>
    <p:sldId id="784" r:id="rId44"/>
    <p:sldId id="796" r:id="rId45"/>
    <p:sldId id="785" r:id="rId46"/>
    <p:sldId id="786" r:id="rId47"/>
    <p:sldId id="787" r:id="rId48"/>
    <p:sldId id="788" r:id="rId49"/>
    <p:sldId id="802" r:id="rId50"/>
    <p:sldId id="645" r:id="rId51"/>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51A7F9"/>
    <a:srgbClr val="45D7BB"/>
    <a:srgbClr val="268ABF"/>
    <a:srgbClr val="CCECF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40" autoAdjust="0"/>
    <p:restoredTop sz="96453" autoAdjust="0"/>
  </p:normalViewPr>
  <p:slideViewPr>
    <p:cSldViewPr snapToGrid="0" snapToObjects="1">
      <p:cViewPr varScale="1">
        <p:scale>
          <a:sx n="89" d="100"/>
          <a:sy n="89" d="100"/>
        </p:scale>
        <p:origin x="-114" y="-120"/>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8/21/2020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8/21/2020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99bitcoins.com/antminer-s9-review/"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lnSpc>
                <a:spcPct val="90000"/>
              </a:lnSpc>
              <a:spcBef>
                <a:spcPct val="0"/>
              </a:spcBef>
              <a:buFont typeface="Calibri" pitchFamily="34" charset="0"/>
              <a:buNone/>
            </a:pPr>
            <a:r>
              <a:rPr lang="en-US" altLang="en-US" dirty="0" smtClean="0"/>
              <a:t>The Fight for Privacy: Anonymization Techniques, Protocols, and Altcoins</a:t>
            </a:r>
          </a:p>
          <a:p>
            <a:pPr marL="0" indent="0" eaLnBrk="1" hangingPunct="1">
              <a:lnSpc>
                <a:spcPct val="90000"/>
              </a:lnSpc>
              <a:spcBef>
                <a:spcPct val="0"/>
              </a:spcBef>
              <a:buFont typeface="Calibri" pitchFamily="34" charset="0"/>
              <a:buNone/>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There is much hype around Blockchain.  </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Most of this relates to the use of Blockchain to underpin the Bitcoin crypto currency.  </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Whilst IBM are not interested in Crypto currency, we are very interested in exploring the broader business application of Blockchain technology.  This is a transformational opportunity for many of our clients</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This touches most all industries – we are making Blockchain REAL for business.</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1a447889f4f134_1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Google Shape;110;g211a447889f4f134_1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6c2b37061_0_2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Google Shape;116;g16c2b37061_0_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https://en.wikipedia.org/wiki/Abelian_group</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c2b37061_0_4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6c2b37061_0_4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https://en.wikipedia.org/wiki/Circle#Area_enclosed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c5fb161e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Google Shape;143;g16c5fb161e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https://en.wikipedia.org/wiki/Abelian_group</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c5fb161e_0_3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Google Shape;164;g16c5fb161e_0_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6c5fb161e_0_2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Google Shape;184;g16c5fb161e_0_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1a447889f4f134_1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Google Shape;192;g211a447889f4f134_1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anomalous	adj.	</a:t>
            </a:r>
            <a:r>
              <a:rPr lang="zh-CN" altLang="en-US" dirty="0" smtClean="0"/>
              <a:t>不规则的</a:t>
            </a:r>
            <a:r>
              <a:rPr lang="en-US" altLang="zh-CN" dirty="0" smtClean="0"/>
              <a:t>; </a:t>
            </a:r>
            <a:r>
              <a:rPr lang="zh-CN" altLang="en-US" dirty="0" smtClean="0"/>
              <a:t>不协调的</a:t>
            </a:r>
            <a:r>
              <a:rPr lang="en-US" altLang="zh-CN" dirty="0" smtClean="0"/>
              <a:t>; </a:t>
            </a:r>
            <a:r>
              <a:rPr lang="zh-CN" altLang="en-US" dirty="0" smtClean="0"/>
              <a:t>不恰当的</a:t>
            </a:r>
            <a:r>
              <a:rPr lang="en-US" altLang="zh-CN" dirty="0" smtClean="0"/>
              <a:t>; </a:t>
            </a:r>
            <a:r>
              <a:rPr lang="zh-CN" altLang="en-US" dirty="0" smtClean="0"/>
              <a:t>破格的</a:t>
            </a:r>
            <a:r>
              <a:rPr lang="en-US" altLang="zh-CN" dirty="0" smtClean="0"/>
              <a:t>;</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6c2b37061_0_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16c2b37061_0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https://gnupg.org/</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c2b37061_0_1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Google Shape;204;g16c2b37061_0_1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c2b37061_0_1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Google Shape;210;g16c2b37061_0_1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6c2b37061_0_3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Google Shape;216;g16c2b37061_0_3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18765a92_0_5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Google Shape;222;g1718765a92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6c6c87295_0_2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Google Shape;228;g16c6c87295_0_2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6c6c87295_0_3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Google Shape;234;g16c6c87295_0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6c6c87295_0_3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Google Shape;240;g16c6c87295_0_3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18765a92_0_5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Google Shape;253;g1718765a92_0_5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In this section I'm going to be talking about the technical quirks and implementation of Bitcoin. It's a lot of material very specific to Bitcoin, but you'll get a feel for the design philosophy of Bitcoin. In general, Bitcoin is optimized to be extremely simple and robust, leaving as little room for error as possible.</a:t>
            </a:r>
            <a:endParaRPr dirty="0"/>
          </a:p>
          <a:p>
            <a:pPr>
              <a:spcBef>
                <a:spcPts val="0"/>
              </a:spcBef>
              <a:spcAft>
                <a:spcPts val="0"/>
              </a:spcAft>
            </a:pPr>
            <a:endParaRPr dirty="0"/>
          </a:p>
          <a:p>
            <a:pPr>
              <a:spcBef>
                <a:spcPts val="0"/>
              </a:spcBef>
              <a:spcAft>
                <a:spcPts val="0"/>
              </a:spcAft>
            </a:pPr>
            <a:r>
              <a:rPr lang="en" dirty="0"/>
              <a:t>Another thing to think about is that Satoshi Nakamoto designed all this. Imagine how intelligent and well-versed to need to be to be able to create a specification like this.</a:t>
            </a:r>
            <a:endParaRPr dirty="0"/>
          </a:p>
          <a:p>
            <a:pPr>
              <a:spcBef>
                <a:spcPts val="0"/>
              </a:spcBef>
              <a:spcAft>
                <a:spcPts val="0"/>
              </a:spcAft>
            </a:pPr>
            <a:endParaRPr dirty="0"/>
          </a:p>
          <a:p>
            <a:pPr>
              <a:spcBef>
                <a:spcPts val="0"/>
              </a:spcBef>
              <a:spcAft>
                <a:spcPts val="0"/>
              </a:spcAft>
            </a:pPr>
            <a:r>
              <a:rPr lang="en" dirty="0"/>
              <a:t>Test: the notes were update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718765a92_0_11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Google Shape;262;g1718765a92_0_11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So let's take an even closer look at what transactions are. This is very close to the actual representation of a Bitcoin transaction, it's not just not byte-encoded.</a:t>
            </a:r>
            <a:endParaRPr/>
          </a:p>
          <a:p>
            <a:pPr>
              <a:spcBef>
                <a:spcPts val="0"/>
              </a:spcBef>
              <a:spcAft>
                <a:spcPts val="0"/>
              </a:spcAft>
            </a:pPr>
            <a:endParaRPr/>
          </a:p>
          <a:p>
            <a:pPr>
              <a:spcBef>
                <a:spcPts val="0"/>
              </a:spcBef>
              <a:spcAft>
                <a:spcPts val="0"/>
              </a:spcAft>
            </a:pPr>
            <a:r>
              <a:rPr lang="en"/>
              <a:t>- There's some metadata, inputs, and outputs</a:t>
            </a:r>
            <a:endParaRPr/>
          </a:p>
          <a:p>
            <a:pPr>
              <a:spcBef>
                <a:spcPts val="0"/>
              </a:spcBef>
              <a:spcAft>
                <a:spcPts val="0"/>
              </a:spcAft>
            </a:pPr>
            <a:r>
              <a:rPr lang="en"/>
              <a:t>- In the metadata, there's some housekeeping data (ver, vin_sz, vout_sz), hash (serves as unique ID of the transaction), and locktime, which is useful for bitcoin scripting. We'll talk more about locktime in our scalability lecture</a:t>
            </a:r>
            <a:endParaRPr/>
          </a:p>
          <a:p>
            <a:pPr>
              <a:spcBef>
                <a:spcPts val="0"/>
              </a:spcBef>
              <a:spcAft>
                <a:spcPts val="0"/>
              </a:spcAft>
            </a:pPr>
            <a:r>
              <a:rPr lang="en"/>
              <a:t>- In the inputs, we have the transaction id (which is the hash of the referenced transaction), and the index of the output in the previous transaction. We also have scriptSig, which is the signature used to redeem the previous transaction output.</a:t>
            </a:r>
            <a:endParaRPr/>
          </a:p>
          <a:p>
            <a:pPr>
              <a:spcBef>
                <a:spcPts val="0"/>
              </a:spcBef>
              <a:spcAft>
                <a:spcPts val="0"/>
              </a:spcAft>
            </a:pPr>
            <a:r>
              <a:rPr lang="en"/>
              <a:t>- In the outputs, we have a value, and a Bitcoin script.</a:t>
            </a:r>
            <a:endParaRPr/>
          </a:p>
          <a:p>
            <a:pPr>
              <a:spcBef>
                <a:spcPts val="0"/>
              </a:spcBef>
              <a:spcAft>
                <a:spcPts val="0"/>
              </a:spcAft>
            </a:pPr>
            <a:endParaRPr/>
          </a:p>
          <a:p>
            <a:pPr>
              <a:spcBef>
                <a:spcPts val="0"/>
              </a:spcBef>
              <a:spcAft>
                <a:spcPts val="0"/>
              </a:spcAft>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6bc74c9e8_2_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Google Shape;292;g16bc74c9e8_2_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Each output doesn't simply specify an address, it specifies a </a:t>
            </a:r>
            <a:r>
              <a:rPr lang="en" dirty="0" smtClean="0"/>
              <a:t>script.  </a:t>
            </a:r>
            <a:r>
              <a:rPr lang="en" dirty="0" smtClean="0">
                <a:solidFill>
                  <a:schemeClr val="dk1"/>
                </a:solidFill>
              </a:rPr>
              <a:t>Inputs </a:t>
            </a:r>
            <a:r>
              <a:rPr lang="en" dirty="0">
                <a:solidFill>
                  <a:schemeClr val="dk1"/>
                </a:solidFill>
              </a:rPr>
              <a:t>are scripts also!</a:t>
            </a:r>
            <a:endParaRPr dirty="0"/>
          </a:p>
          <a:p>
            <a:pPr>
              <a:spcBef>
                <a:spcPts val="0"/>
              </a:spcBef>
              <a:spcAft>
                <a:spcPts val="0"/>
              </a:spcAft>
            </a:pPr>
            <a:r>
              <a:rPr lang="en" dirty="0"/>
              <a:t>- Why use Bitcoin scripts instead of simply assigning public keys? It allows for more functionality and extensibility of Bitcoin.</a:t>
            </a:r>
            <a:endParaRPr dirty="0"/>
          </a:p>
          <a:p>
            <a:pPr>
              <a:spcBef>
                <a:spcPts val="0"/>
              </a:spcBef>
              <a:spcAft>
                <a:spcPts val="0"/>
              </a:spcAft>
            </a:pPr>
            <a:r>
              <a:rPr lang="en" dirty="0" smtClean="0"/>
              <a:t>Here </a:t>
            </a:r>
            <a:r>
              <a:rPr lang="en" dirty="0"/>
              <a:t>are the semantics of an output.</a:t>
            </a:r>
            <a:endParaRPr dirty="0"/>
          </a:p>
          <a:p>
            <a:pPr>
              <a:spcBef>
                <a:spcPts val="0"/>
              </a:spcBef>
              <a:spcAft>
                <a:spcPts val="0"/>
              </a:spcAft>
            </a:pPr>
            <a:endParaRPr dirty="0"/>
          </a:p>
          <a:p>
            <a:pPr>
              <a:spcBef>
                <a:spcPts val="0"/>
              </a:spcBef>
              <a:spcAft>
                <a:spcPts val="0"/>
              </a:spcAft>
            </a:pPr>
            <a:r>
              <a:rPr lang="en" dirty="0"/>
              <a:t>(go through points)</a:t>
            </a:r>
            <a:endParaRPr dirty="0"/>
          </a:p>
          <a:p>
            <a:pPr>
              <a:spcBef>
                <a:spcPts val="0"/>
              </a:spcBef>
              <a:spcAft>
                <a:spcPts val="0"/>
              </a:spcAft>
            </a:pPr>
            <a:endParaRPr dirty="0"/>
          </a:p>
          <a:p>
            <a:pPr>
              <a:spcBef>
                <a:spcPts val="0"/>
              </a:spcBef>
              <a:spcAft>
                <a:spcPts val="0"/>
              </a:spcAft>
            </a:pPr>
            <a:r>
              <a:rPr lang="en" dirty="0"/>
              <a:t>So, let's walk through an example</a:t>
            </a:r>
            <a:endParaRPr dirty="0"/>
          </a:p>
          <a:p>
            <a:pPr>
              <a:spcBef>
                <a:spcPts val="0"/>
              </a:spcBef>
              <a:spcAft>
                <a:spcPts val="0"/>
              </a:spcAft>
              <a:buClr>
                <a:schemeClr val="dk1"/>
              </a:buClr>
              <a:buSzPts val="1100"/>
            </a:pPr>
            <a:endParaRPr dirty="0"/>
          </a:p>
          <a:p>
            <a:pPr>
              <a:spcBef>
                <a:spcPts val="0"/>
              </a:spcBef>
              <a:spcAft>
                <a:spcPts val="0"/>
              </a:spcAft>
            </a:pPr>
            <a:r>
              <a:rPr lang="en-US" dirty="0" smtClean="0"/>
              <a:t>redeeming	adj.	</a:t>
            </a:r>
            <a:r>
              <a:rPr lang="zh-CN" altLang="en-US" dirty="0" smtClean="0"/>
              <a:t>补偿的，弥补的</a:t>
            </a:r>
            <a:r>
              <a:rPr lang="en-US" altLang="zh-CN" dirty="0" smtClean="0"/>
              <a:t>,</a:t>
            </a:r>
            <a:r>
              <a:rPr lang="zh-CN" altLang="en-US" sz="1200" b="0" i="0" kern="1200" dirty="0" smtClean="0">
                <a:solidFill>
                  <a:schemeClr val="tx1"/>
                </a:solidFill>
                <a:effectLst/>
                <a:latin typeface="+mn-lt"/>
                <a:ea typeface="+mn-ea"/>
                <a:cs typeface="+mn-cs"/>
              </a:rPr>
              <a:t>实践</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解救</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免受责难</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718765a92_0_6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Google Shape;302;g1718765a92_0_6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 To make the input script work with the output script, you simply concatenate them, with the input script coming first.</a:t>
            </a:r>
            <a:endParaRPr/>
          </a:p>
          <a:p>
            <a:pPr>
              <a:spcBef>
                <a:spcPts val="0"/>
              </a:spcBef>
              <a:spcAft>
                <a:spcPts val="0"/>
              </a:spcAft>
            </a:pPr>
            <a:r>
              <a:rPr lang="en"/>
              <a:t>- This is really hacky, I know, but apparently this is how we like to do everything in Bitcoin.</a:t>
            </a:r>
            <a:endParaRPr/>
          </a:p>
          <a:p>
            <a:pPr>
              <a:spcBef>
                <a:spcPts val="0"/>
              </a:spcBef>
              <a:spcAft>
                <a:spcPts val="0"/>
              </a:spcAft>
            </a:pPr>
            <a:endParaRPr/>
          </a:p>
          <a:p>
            <a:pPr>
              <a:spcBef>
                <a:spcPts val="0"/>
              </a:spcBef>
              <a:spcAft>
                <a:spcPts val="0"/>
              </a:spcAft>
            </a:pPr>
            <a:r>
              <a:rPr lang="en"/>
              <a:t>- The formal terms for these is that our input script is called a scriptSig, and our output script is called our scriptPubKey</a:t>
            </a:r>
            <a:endParaRPr/>
          </a:p>
          <a:p>
            <a:pPr>
              <a:spcBef>
                <a:spcPts val="0"/>
              </a:spcBef>
              <a:spcAft>
                <a:spcPts val="0"/>
              </a:spcAft>
            </a:pPr>
            <a:r>
              <a:rPr lang="en"/>
              <a:t>- This is because our output script specifies a public key, and our input script specifies a signature for that public key.</a:t>
            </a:r>
            <a:endParaRPr/>
          </a:p>
          <a:p>
            <a:pPr>
              <a:spcBef>
                <a:spcPts val="0"/>
              </a:spcBef>
              <a:spcAft>
                <a:spcPts val="0"/>
              </a:spcAft>
            </a:pPr>
            <a:r>
              <a:rPr lang="en"/>
              <a:t>- Putting a scriptSig and a scriptPubKey together results in a working script that Bitcoin clients can run to verify that a redeeming transaction is valid.</a:t>
            </a:r>
            <a:endParaRPr/>
          </a:p>
          <a:p>
            <a:pPr>
              <a:spcBef>
                <a:spcPts val="0"/>
              </a:spcBef>
              <a:spcAft>
                <a:spcPts val="0"/>
              </a:spcAft>
            </a:pPr>
            <a:r>
              <a:rPr lang="en"/>
              <a:t>- Let's take a closer look at how the script actually executes.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afb25dc44bdd31c_1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Google Shape;332;g1afb25dc44bdd31c_1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Bitcoin uses a language built specifically for Bitcoin called "Script" or "the Bitcoin scripting language."</a:t>
            </a:r>
            <a:endParaRPr/>
          </a:p>
          <a:p>
            <a:pPr>
              <a:spcBef>
                <a:spcPts val="0"/>
              </a:spcBef>
              <a:spcAft>
                <a:spcPts val="0"/>
              </a:spcAft>
            </a:pPr>
            <a:r>
              <a:rPr lang="en"/>
              <a:t>- It's stack based, has built in instructions for cryptography like hashing and verifying signatures. It also has some reserved opcodes that will allow for the future extensibility of Bitcoin.</a:t>
            </a:r>
            <a:endParaRPr/>
          </a:p>
          <a:p>
            <a:pPr>
              <a:spcBef>
                <a:spcPts val="0"/>
              </a:spcBef>
              <a:spcAft>
                <a:spcPts val="0"/>
              </a:spcAft>
            </a:pPr>
            <a:r>
              <a:rPr lang="en"/>
              <a:t>- It is very simple. Notably, it's not Turing-complete, which basically means that is very restricted in the logic that it can write.</a:t>
            </a:r>
            <a:endParaRPr/>
          </a:p>
          <a:p>
            <a:pPr>
              <a:spcBef>
                <a:spcPts val="0"/>
              </a:spcBef>
              <a:spcAft>
                <a:spcPts val="0"/>
              </a:spcAft>
            </a:pPr>
            <a:r>
              <a:rPr lang="en">
                <a:solidFill>
                  <a:schemeClr val="dk1"/>
                </a:solidFill>
              </a:rPr>
              <a:t>- There's also no loops, which makes things easier since we don't have to worry about people writing infinite loops and stalling clients trying to verify transactions.</a:t>
            </a:r>
            <a:endParaRPr/>
          </a:p>
          <a:p>
            <a:pPr>
              <a:spcBef>
                <a:spcPts val="0"/>
              </a:spcBef>
              <a:spcAft>
                <a:spcPts val="0"/>
              </a:spcAft>
            </a:pPr>
            <a:endParaRPr/>
          </a:p>
          <a:p>
            <a:pPr>
              <a:spcBef>
                <a:spcPts val="0"/>
              </a:spcBef>
              <a:spcAft>
                <a:spcPts val="0"/>
              </a:spcAft>
            </a:pPr>
            <a:r>
              <a:rPr lang="en"/>
              <a:t>Walking through this example transaction:</a:t>
            </a:r>
            <a:endParaRPr/>
          </a:p>
          <a:p>
            <a:pPr>
              <a:spcBef>
                <a:spcPts val="0"/>
              </a:spcBef>
              <a:spcAft>
                <a:spcPts val="0"/>
              </a:spcAft>
            </a:pPr>
            <a:r>
              <a:rPr lang="en"/>
              <a:t>- These first two instructions are from the input script (scriptSig) and specify the signature and public key. They're simply data instructions, so all you do is push these values onto the stack</a:t>
            </a:r>
            <a:endParaRPr/>
          </a:p>
          <a:p>
            <a:pPr>
              <a:spcBef>
                <a:spcPts val="0"/>
              </a:spcBef>
              <a:spcAft>
                <a:spcPts val="0"/>
              </a:spcAft>
            </a:pPr>
            <a:r>
              <a:rPr lang="en"/>
              <a:t>- OP_DUP simply duplicates the topmost item on the stack</a:t>
            </a:r>
            <a:endParaRPr/>
          </a:p>
          <a:p>
            <a:pPr>
              <a:spcBef>
                <a:spcPts val="0"/>
              </a:spcBef>
              <a:spcAft>
                <a:spcPts val="0"/>
              </a:spcAft>
            </a:pPr>
            <a:r>
              <a:rPr lang="en"/>
              <a:t>- OP_HASH160 hashes the topmost item on the stack. Remember that this pubKeyHash came from the input of the redeeming transaction, so it was specified by the recipient.</a:t>
            </a:r>
            <a:endParaRPr/>
          </a:p>
          <a:p>
            <a:pPr>
              <a:spcBef>
                <a:spcPts val="0"/>
              </a:spcBef>
              <a:spcAft>
                <a:spcPts val="0"/>
              </a:spcAft>
            </a:pPr>
            <a:r>
              <a:rPr lang="en"/>
              <a:t>- This new &lt;pubKeyHash?&gt; came from the output script, so it was specified by the sender of the coins. In other words, in order to redeem this output, the receiver must provide the signature corresponding with the &lt;pubKeyhash?&gt; provided by the sender of the coins.</a:t>
            </a:r>
            <a:endParaRPr/>
          </a:p>
          <a:p>
            <a:pPr>
              <a:spcBef>
                <a:spcPts val="0"/>
              </a:spcBef>
              <a:spcAft>
                <a:spcPts val="0"/>
              </a:spcAft>
            </a:pPr>
            <a:r>
              <a:rPr lang="en"/>
              <a:t>- Now, at the top of the stack we have &lt;pubKeyHash?&gt;, the address as specified by the sender, and &lt;pubKeyHash&gt;, the address that the recipient supplied in order to redeem these coins.</a:t>
            </a:r>
            <a:endParaRPr/>
          </a:p>
          <a:p>
            <a:pPr>
              <a:spcBef>
                <a:spcPts val="0"/>
              </a:spcBef>
              <a:spcAft>
                <a:spcPts val="0"/>
              </a:spcAft>
            </a:pPr>
            <a:r>
              <a:rPr lang="en"/>
              <a:t>- We run an OP_EQUALVERIFY to check if the top two values at the stack match. If they don't match, it throws an error, otherwise the script continues execution.</a:t>
            </a:r>
            <a:endParaRPr/>
          </a:p>
          <a:p>
            <a:pPr>
              <a:spcBef>
                <a:spcPts val="0"/>
              </a:spcBef>
              <a:spcAft>
                <a:spcPts val="0"/>
              </a:spcAft>
            </a:pPr>
            <a:r>
              <a:rPr lang="en"/>
              <a:t>- Lastly, OP_CHECKSIG checks the top two values on the stack and determines if they are a valid pubKey and signature. It replaces these values with true if so.</a:t>
            </a:r>
            <a:endParaRPr/>
          </a:p>
          <a:p>
            <a:pPr>
              <a:spcBef>
                <a:spcPts val="0"/>
              </a:spcBef>
              <a:spcAft>
                <a:spcPts val="0"/>
              </a:spcAft>
            </a:pPr>
            <a:r>
              <a:rPr lang="en"/>
              <a:t>- Therefore, this script returns true and this new transaction has a valid redeeming script.</a:t>
            </a:r>
            <a:endParaRPr/>
          </a:p>
          <a:p>
            <a:pPr>
              <a:spcBef>
                <a:spcPts val="0"/>
              </a:spcBef>
              <a:spcAft>
                <a:spcPts val="0"/>
              </a:spcAft>
            </a:pPr>
            <a:endParaRPr/>
          </a:p>
          <a:p>
            <a:pPr>
              <a:spcBef>
                <a:spcPts val="0"/>
              </a:spcBef>
              <a:spcAft>
                <a:spcPts val="0"/>
              </a:spcAft>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6c2b37061_1_5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Google Shape;365;g16c2b37061_1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6bc74c9e8_2_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Google Shape;374;g16bc74c9e8_2_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Let's go back to scripting to clarify an important detail. If you ever want to do Bitcoin development, it's important to know these primitives.</a:t>
            </a:r>
            <a:endParaRPr/>
          </a:p>
          <a:p>
            <a:pPr>
              <a:spcBef>
                <a:spcPts val="0"/>
              </a:spcBef>
              <a:spcAft>
                <a:spcPts val="0"/>
              </a:spcAft>
            </a:pPr>
            <a:endParaRPr/>
          </a:p>
          <a:p>
            <a:pPr>
              <a:spcBef>
                <a:spcPts val="0"/>
              </a:spcBef>
              <a:spcAft>
                <a:spcPts val="0"/>
              </a:spcAft>
            </a:pPr>
            <a:r>
              <a:rPr lang="en"/>
              <a:t>In Bitcoin, senders write a script such that the recipient of the funds is able to redeem that transaction.</a:t>
            </a:r>
            <a:endParaRPr/>
          </a:p>
          <a:p>
            <a:pPr>
              <a:spcBef>
                <a:spcPts val="0"/>
              </a:spcBef>
              <a:spcAft>
                <a:spcPts val="0"/>
              </a:spcAft>
            </a:pPr>
            <a:r>
              <a:rPr lang="en"/>
              <a:t>- The execution that we walked through 2 slides ago was an example of something called Pay-to-PubkeyHash.</a:t>
            </a:r>
            <a:endParaRPr/>
          </a:p>
          <a:p>
            <a:pPr>
              <a:spcBef>
                <a:spcPts val="0"/>
              </a:spcBef>
              <a:spcAft>
                <a:spcPts val="0"/>
              </a:spcAft>
            </a:pPr>
            <a:r>
              <a:rPr lang="en"/>
              <a:t>- It's the simplest and most common case, where you're just spending to the hash of someone's public key.</a:t>
            </a:r>
            <a:endParaRPr/>
          </a:p>
          <a:p>
            <a:pPr>
              <a:spcBef>
                <a:spcPts val="0"/>
              </a:spcBef>
              <a:spcAft>
                <a:spcPts val="0"/>
              </a:spcAft>
            </a:pPr>
            <a:endParaRPr/>
          </a:p>
          <a:p>
            <a:pPr>
              <a:spcBef>
                <a:spcPts val="0"/>
              </a:spcBef>
              <a:spcAft>
                <a:spcPts val="0"/>
              </a:spcAft>
            </a:pPr>
            <a:r>
              <a:rPr lang="en"/>
              <a:t>But for complicated scripts, the sender of the coins would still need to specify the script exactly, which can be a problem.</a:t>
            </a:r>
            <a:endParaRPr/>
          </a:p>
          <a:p>
            <a:pPr>
              <a:spcBef>
                <a:spcPts val="0"/>
              </a:spcBef>
              <a:spcAft>
                <a:spcPts val="0"/>
              </a:spcAft>
            </a:pPr>
            <a:r>
              <a:rPr lang="en"/>
              <a:t>- For example, what if you go to a store and all you want to do is make a transaction and leave.</a:t>
            </a:r>
            <a:endParaRPr/>
          </a:p>
          <a:p>
            <a:pPr>
              <a:spcBef>
                <a:spcPts val="0"/>
              </a:spcBef>
              <a:spcAft>
                <a:spcPts val="0"/>
              </a:spcAft>
            </a:pPr>
            <a:r>
              <a:rPr lang="en"/>
              <a:t>- But your vendor says "Wait! We use multisig now. You'll need to write a complicated output script that will allow us to spend using multiple signatures. By the way, you can't make any errors, otherwise your money will be lost forever."</a:t>
            </a:r>
            <a:endParaRPr/>
          </a:p>
          <a:p>
            <a:pPr>
              <a:spcBef>
                <a:spcPts val="0"/>
              </a:spcBef>
              <a:spcAft>
                <a:spcPts val="0"/>
              </a:spcAft>
            </a:pPr>
            <a:r>
              <a:rPr lang="en"/>
              <a:t>How would the sender know how to write this script?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7dd9f4a95_0_5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Google Shape;380;g17dd9f4a95_0_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buClr>
                <a:schemeClr val="dk1"/>
              </a:buClr>
              <a:buSzPts val="1100"/>
            </a:pPr>
            <a:r>
              <a:rPr lang="en">
                <a:solidFill>
                  <a:schemeClr val="dk1"/>
                </a:solidFill>
              </a:rPr>
              <a:t>Bitcoin gets around this by introducing something called Pay-to-Script-Hash.</a:t>
            </a:r>
            <a:endParaRPr>
              <a:solidFill>
                <a:schemeClr val="dk1"/>
              </a:solidFill>
            </a:endParaRPr>
          </a:p>
          <a:p>
            <a:pPr>
              <a:spcBef>
                <a:spcPts val="0"/>
              </a:spcBef>
              <a:spcAft>
                <a:spcPts val="0"/>
              </a:spcAft>
              <a:buClr>
                <a:schemeClr val="dk1"/>
              </a:buClr>
              <a:buSzPts val="1100"/>
            </a:pPr>
            <a:endParaRPr>
              <a:solidFill>
                <a:schemeClr val="dk1"/>
              </a:solidFill>
            </a:endParaRPr>
          </a:p>
          <a:p>
            <a:pPr>
              <a:spcBef>
                <a:spcPts val="0"/>
              </a:spcBef>
              <a:spcAft>
                <a:spcPts val="0"/>
              </a:spcAft>
            </a:pPr>
            <a:r>
              <a:rPr lang="en">
                <a:solidFill>
                  <a:schemeClr val="dk1"/>
                </a:solidFill>
              </a:rPr>
              <a:t>Pay-to-Script-Hash says "Send your coins to the hash of this </a:t>
            </a:r>
            <a:r>
              <a:rPr lang="en" b="1">
                <a:solidFill>
                  <a:schemeClr val="dk1"/>
                </a:solidFill>
              </a:rPr>
              <a:t>script</a:t>
            </a:r>
            <a:r>
              <a:rPr lang="en">
                <a:solidFill>
                  <a:schemeClr val="dk1"/>
                </a:solidFill>
              </a:rPr>
              <a:t>. To redeem those coins, you must reveal the script that has the given hash and provide </a:t>
            </a:r>
            <a:r>
              <a:rPr lang="en" b="1">
                <a:solidFill>
                  <a:schemeClr val="dk1"/>
                </a:solidFill>
              </a:rPr>
              <a:t>data</a:t>
            </a:r>
            <a:r>
              <a:rPr lang="en">
                <a:solidFill>
                  <a:schemeClr val="dk1"/>
                </a:solidFill>
              </a:rPr>
              <a:t> that will make the script evaluate to true."</a:t>
            </a:r>
            <a:endParaRPr>
              <a:solidFill>
                <a:schemeClr val="dk1"/>
              </a:solidFill>
            </a:endParaRPr>
          </a:p>
          <a:p>
            <a:pPr>
              <a:spcBef>
                <a:spcPts val="0"/>
              </a:spcBef>
              <a:spcAft>
                <a:spcPts val="0"/>
              </a:spcAft>
            </a:pPr>
            <a:r>
              <a:rPr lang="en">
                <a:solidFill>
                  <a:schemeClr val="dk1"/>
                </a:solidFill>
              </a:rPr>
              <a:t>- Now, we've essentially offloaded the complicated script writing to the recipient of the funds.</a:t>
            </a:r>
            <a:endParaRPr>
              <a:solidFill>
                <a:schemeClr val="dk1"/>
              </a:solidFill>
            </a:endParaRPr>
          </a:p>
          <a:p>
            <a:pPr>
              <a:spcBef>
                <a:spcPts val="0"/>
              </a:spcBef>
              <a:spcAft>
                <a:spcPts val="0"/>
              </a:spcAft>
            </a:pPr>
            <a:r>
              <a:rPr lang="en">
                <a:solidFill>
                  <a:schemeClr val="dk1"/>
                </a:solidFill>
              </a:rPr>
              <a:t>- This makes more sense from a payer-payee standpoint because if a company wants to receive money and use complicated features such as multisignature, they don't burden their customers by forcing them to write complicated scripts. They simply write the script themselves and give the hash of the script to the customer.</a:t>
            </a:r>
            <a:endParaRPr>
              <a:solidFill>
                <a:schemeClr val="dk1"/>
              </a:solidFill>
            </a:endParaRPr>
          </a:p>
          <a:p>
            <a:pPr>
              <a:spcBef>
                <a:spcPts val="0"/>
              </a:spcBef>
              <a:spcAft>
                <a:spcPts val="0"/>
              </a:spcAft>
            </a:pPr>
            <a:r>
              <a:rPr lang="en">
                <a:solidFill>
                  <a:schemeClr val="dk1"/>
                </a:solidFill>
              </a:rPr>
              <a:t>- The customer doesn't care what the script actually is - all they care about is getting their goods. It's up to the company that they write the correct output script so that they and ONLY they are able to redeem that output.</a:t>
            </a:r>
            <a:endParaRPr>
              <a:solidFill>
                <a:schemeClr val="dk1"/>
              </a:solidFill>
            </a:endParaRPr>
          </a:p>
          <a:p>
            <a:pPr>
              <a:spcBef>
                <a:spcPts val="0"/>
              </a:spcBef>
              <a:spcAft>
                <a:spcPts val="0"/>
              </a:spcAft>
            </a:pPr>
            <a:r>
              <a:rPr lang="en">
                <a:solidFill>
                  <a:schemeClr val="dk1"/>
                </a:solidFill>
              </a:rPr>
              <a:t>- It also makes sense in that the customer shouldn't need to know anything about how the company holds their funds in order to be able to easily send them money.</a:t>
            </a:r>
            <a:endParaRPr>
              <a:solidFill>
                <a:schemeClr val="dk1"/>
              </a:solidFill>
            </a:endParaRPr>
          </a:p>
          <a:p>
            <a:pPr>
              <a:spcBef>
                <a:spcPts val="0"/>
              </a:spcBef>
              <a:spcAft>
                <a:spcPts val="0"/>
              </a:spcAft>
              <a:buClr>
                <a:schemeClr val="dk1"/>
              </a:buClr>
              <a:buSzPts val="1100"/>
            </a:pPr>
            <a:r>
              <a:rPr lang="en">
                <a:solidFill>
                  <a:schemeClr val="dk1"/>
                </a:solidFill>
              </a:rPr>
              <a:t>- Pay-to-Script-Hash is a clever trick that has turned out to be the biggest enhancement to Bitcoin since Bitcoin was created.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718765a92_0_9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Google Shape;386;g1718765a92_0_9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So now let's cover Merkle Trees and the Bitcoin data structure a little bit more formally.</a:t>
            </a:r>
            <a:endParaRPr dirty="0"/>
          </a:p>
          <a:p>
            <a:pPr>
              <a:spcBef>
                <a:spcPts val="0"/>
              </a:spcBef>
              <a:spcAft>
                <a:spcPts val="0"/>
              </a:spcAft>
            </a:pPr>
            <a:endParaRPr dirty="0"/>
          </a:p>
          <a:p>
            <a:pPr>
              <a:spcBef>
                <a:spcPts val="0"/>
              </a:spcBef>
              <a:spcAft>
                <a:spcPts val="0"/>
              </a:spcAft>
            </a:pPr>
            <a:r>
              <a:rPr lang="en" dirty="0"/>
              <a:t>In its most general form, a Merkle Tree hashes a number of blobs of data and hashes those hashes together, ending up with a single hash called the Merkle Root.</a:t>
            </a:r>
            <a:endParaRPr dirty="0"/>
          </a:p>
          <a:p>
            <a:pPr>
              <a:spcBef>
                <a:spcPts val="0"/>
              </a:spcBef>
              <a:spcAft>
                <a:spcPts val="0"/>
              </a:spcAft>
            </a:pPr>
            <a:r>
              <a:rPr lang="en" dirty="0"/>
              <a:t>In computer science terms, it's a binary tree of hash pointers.</a:t>
            </a:r>
            <a:endParaRPr dirty="0"/>
          </a:p>
          <a:p>
            <a:pPr>
              <a:spcBef>
                <a:spcPts val="0"/>
              </a:spcBef>
              <a:spcAft>
                <a:spcPts val="0"/>
              </a:spcAft>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c5fb161e_1_5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Google Shape;399;g16c5fb161e_1_5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Now, this was probably obvious to you already, but in Bitcoin, the leaves of the Merkle tree we use are simply the transactions in the block.</a:t>
            </a:r>
            <a:endParaRPr dirty="0"/>
          </a:p>
          <a:p>
            <a:pPr>
              <a:spcBef>
                <a:spcPts val="0"/>
              </a:spcBef>
              <a:spcAft>
                <a:spcPts val="0"/>
              </a:spcAft>
            </a:pPr>
            <a:endParaRPr dirty="0"/>
          </a:p>
          <a:p>
            <a:pPr>
              <a:spcBef>
                <a:spcPts val="0"/>
              </a:spcBef>
              <a:spcAft>
                <a:spcPts val="0"/>
              </a:spcAft>
            </a:pPr>
            <a:r>
              <a:rPr lang="en" dirty="0"/>
              <a:t>(go over points)</a:t>
            </a:r>
            <a:endParaRPr dirty="0"/>
          </a:p>
          <a:p>
            <a:pPr>
              <a:spcBef>
                <a:spcPts val="0"/>
              </a:spcBef>
              <a:spcAft>
                <a:spcPts val="0"/>
              </a:spcAft>
            </a:pPr>
            <a:endParaRPr dirty="0"/>
          </a:p>
          <a:p>
            <a:pPr>
              <a:spcBef>
                <a:spcPts val="0"/>
              </a:spcBef>
              <a:spcAft>
                <a:spcPts val="0"/>
              </a:spcAft>
            </a:pPr>
            <a:r>
              <a:rPr lang="en" dirty="0"/>
              <a:t>- hash chain is tamper resistant</a:t>
            </a:r>
            <a:endParaRPr dirty="0"/>
          </a:p>
          <a:p>
            <a:pPr>
              <a:spcBef>
                <a:spcPts val="0"/>
              </a:spcBef>
              <a:spcAft>
                <a:spcPts val="0"/>
              </a:spcAft>
            </a:pPr>
            <a:r>
              <a:rPr lang="en" dirty="0"/>
              <a:t>- merkle tree duplicates transactions to fill in gaps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bc74c9e8_0_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6bc74c9e8_0_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7dd9f4a95_0_6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Google Shape;407;g17dd9f4a95_0_6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We covered the mining math problem previously, but now that we know the data structure, we can take a closer look.</a:t>
            </a:r>
            <a:endParaRPr dirty="0"/>
          </a:p>
          <a:p>
            <a:pPr>
              <a:spcBef>
                <a:spcPts val="0"/>
              </a:spcBef>
              <a:spcAft>
                <a:spcPts val="0"/>
              </a:spcAft>
            </a:pPr>
            <a:r>
              <a:rPr lang="en" dirty="0" smtClean="0"/>
              <a:t>- </a:t>
            </a:r>
            <a:r>
              <a:rPr lang="en" dirty="0"/>
              <a:t>Previously, we said that mining was hashing the Merkle Root, previous block hash, and varying a nonce to try to find an output below some target value.</a:t>
            </a:r>
            <a:endParaRPr dirty="0"/>
          </a:p>
          <a:p>
            <a:pPr>
              <a:spcBef>
                <a:spcPts val="0"/>
              </a:spcBef>
              <a:spcAft>
                <a:spcPts val="0"/>
              </a:spcAft>
            </a:pPr>
            <a:r>
              <a:rPr lang="en" dirty="0"/>
              <a:t>- Well, in Bitcoin, there's actually two nonces. There's one in the block header, which is what we were referring to before, and there's one in the coinbase transaction.</a:t>
            </a:r>
            <a:endParaRPr dirty="0"/>
          </a:p>
          <a:p>
            <a:pPr>
              <a:spcBef>
                <a:spcPts val="0"/>
              </a:spcBef>
              <a:spcAft>
                <a:spcPts val="0"/>
              </a:spcAft>
            </a:pPr>
            <a:r>
              <a:rPr lang="en" dirty="0"/>
              <a:t>- Remember that the Coinbase transaction is a special transaction in each block that allows the miner who found the solution to reward themselves with some Bitcoin.</a:t>
            </a:r>
            <a:endParaRPr dirty="0"/>
          </a:p>
          <a:p>
            <a:pPr>
              <a:spcBef>
                <a:spcPts val="0"/>
              </a:spcBef>
              <a:spcAft>
                <a:spcPts val="0"/>
              </a:spcAft>
            </a:pPr>
            <a:r>
              <a:rPr lang="en" dirty="0"/>
              <a:t>- But in what order do you vary these nonces? Why do we need two nonces?</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6c65241e4_0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Google Shape;415;g16c65241e4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We need two nonces because the block header nonce is 32 bits.</a:t>
            </a:r>
            <a:endParaRPr dirty="0"/>
          </a:p>
          <a:p>
            <a:pPr>
              <a:spcBef>
                <a:spcPts val="0"/>
              </a:spcBef>
              <a:spcAft>
                <a:spcPts val="0"/>
              </a:spcAft>
            </a:pPr>
            <a:r>
              <a:rPr lang="en" dirty="0" smtClean="0"/>
              <a:t>(</a:t>
            </a:r>
            <a:r>
              <a:rPr lang="en" dirty="0"/>
              <a:t>go over points</a:t>
            </a:r>
            <a:r>
              <a:rPr lang="en" dirty="0" smtClean="0"/>
              <a:t>)</a:t>
            </a:r>
          </a:p>
          <a:p>
            <a:pPr>
              <a:spcBef>
                <a:spcPts val="0"/>
              </a:spcBef>
              <a:spcAft>
                <a:spcPts val="0"/>
              </a:spcAft>
            </a:pPr>
            <a:endParaRPr lang="en" dirty="0" smtClean="0"/>
          </a:p>
          <a:p>
            <a:pPr>
              <a:spcBef>
                <a:spcPts val="0"/>
              </a:spcBef>
              <a:spcAft>
                <a:spcPts val="0"/>
              </a:spcAft>
            </a:pPr>
            <a:endParaRPr lang="en" dirty="0" smtClean="0"/>
          </a:p>
          <a:p>
            <a:pPr marL="0" marR="0" indent="0" algn="l" defTabSz="457200" rtl="0" eaLnBrk="0" fontAlgn="base" latinLnBrk="0" hangingPunct="0">
              <a:lnSpc>
                <a:spcPct val="100000"/>
              </a:lnSpc>
              <a:spcBef>
                <a:spcPts val="0"/>
              </a:spcBef>
              <a:spcAft>
                <a:spcPts val="0"/>
              </a:spcAft>
              <a:buClrTx/>
              <a:buSzTx/>
              <a:buFontTx/>
              <a:buNone/>
              <a:tabLst/>
              <a:defRPr/>
            </a:pPr>
            <a:r>
              <a:rPr lang="en-US" altLang="zh-CN" dirty="0" smtClean="0"/>
              <a:t>6 things you need to know before buying an </a:t>
            </a:r>
            <a:r>
              <a:rPr lang="en-US" altLang="zh-CN" dirty="0" err="1" smtClean="0"/>
              <a:t>Antminer</a:t>
            </a:r>
            <a:r>
              <a:rPr lang="en-US" altLang="zh-CN" dirty="0" smtClean="0"/>
              <a:t> s9 1. The </a:t>
            </a:r>
            <a:r>
              <a:rPr lang="en-US" altLang="zh-CN" dirty="0" err="1" smtClean="0"/>
              <a:t>Antminer</a:t>
            </a:r>
            <a:r>
              <a:rPr lang="en-US" altLang="zh-CN" dirty="0" smtClean="0"/>
              <a:t> s9 the most powerful miner available on the market The </a:t>
            </a:r>
            <a:r>
              <a:rPr lang="en-US" altLang="zh-CN" dirty="0" err="1" smtClean="0"/>
              <a:t>Antminer</a:t>
            </a:r>
            <a:r>
              <a:rPr lang="en-US" altLang="zh-CN" dirty="0" smtClean="0"/>
              <a:t> s9 has a hash rate of 12.93TH/s -+ 7%  (and not 14 TH/s as advertised sometimes), which means that it can generate around 0.5 Bitcoins every month. This is of course only revenue and not taking into account the electricity, mining pool fees, or hardware expenses. I ran the numbers against 3 different Bitcoin mining calculators and they all show the same result. Around $330 a month of pure revenue (at today’s exchange rate this equals around 0.5 BTC). The </a:t>
            </a:r>
            <a:r>
              <a:rPr lang="en-US" altLang="zh-CN" dirty="0" err="1" smtClean="0"/>
              <a:t>Antminer</a:t>
            </a:r>
            <a:r>
              <a:rPr lang="en-US" altLang="zh-CN" dirty="0" smtClean="0"/>
              <a:t> S9 is also the most efficient miner on the market. This means that it wastes the least amount of energy than all other miners out there. If you add into account electricity cost as well you will generate a little less than that – around 0.33BTC. 2. The </a:t>
            </a:r>
            <a:r>
              <a:rPr lang="en-US" altLang="zh-CN" dirty="0" err="1" smtClean="0"/>
              <a:t>Antminer</a:t>
            </a:r>
            <a:r>
              <a:rPr lang="en-US" altLang="zh-CN" dirty="0" smtClean="0"/>
              <a:t> s9 is the most expensive miner on the market The price of the </a:t>
            </a:r>
            <a:r>
              <a:rPr lang="en-US" altLang="zh-CN" dirty="0" err="1" smtClean="0"/>
              <a:t>Antmier</a:t>
            </a:r>
            <a:r>
              <a:rPr lang="en-US" altLang="zh-CN" dirty="0" smtClean="0"/>
              <a:t> s9 varies a lot. On </a:t>
            </a:r>
            <a:r>
              <a:rPr lang="en-US" altLang="zh-CN" dirty="0" err="1" smtClean="0"/>
              <a:t>Bitmain’s</a:t>
            </a:r>
            <a:r>
              <a:rPr lang="en-US" altLang="zh-CN" dirty="0" smtClean="0"/>
              <a:t> site you can buy it for $2400 or at a similar price on </a:t>
            </a:r>
            <a:r>
              <a:rPr lang="en-US" altLang="zh-CN" dirty="0" err="1" smtClean="0"/>
              <a:t>Coinminer</a:t>
            </a:r>
            <a:r>
              <a:rPr lang="en-US" altLang="zh-CN" dirty="0" smtClean="0"/>
              <a:t>. On Amazon you can find it for as little as $2700 and on eBay you can get it for as little as $2000 (so that’s probably the best place to look). This is the most expensive miner on the market today because its superior mining abilities. In order to break even with your investment you will need to mine for about 10 month taking into account an average electricity cost of $0.1/KW. 10 months is a long time in the Bitcoin universe and a lot can change – mining difficulty can rise, exchange rate will fluctuate and all of these make it hard to predict how long will it actually take to break even in this investment. 3. You need an additional PSU to run the </a:t>
            </a:r>
            <a:r>
              <a:rPr lang="en-US" altLang="zh-CN" dirty="0" err="1" smtClean="0"/>
              <a:t>Antminer</a:t>
            </a:r>
            <a:r>
              <a:rPr lang="en-US" altLang="zh-CN" dirty="0" smtClean="0"/>
              <a:t> s9 The </a:t>
            </a:r>
            <a:r>
              <a:rPr lang="en-US" altLang="zh-CN" dirty="0" err="1" smtClean="0"/>
              <a:t>Antminer</a:t>
            </a:r>
            <a:r>
              <a:rPr lang="en-US" altLang="zh-CN" dirty="0" smtClean="0"/>
              <a:t> s9 can’t just be plugged into the wall, it needs a PSU (power supply unit). So whenever you purchase an </a:t>
            </a:r>
            <a:r>
              <a:rPr lang="en-US" altLang="zh-CN" dirty="0" err="1" smtClean="0"/>
              <a:t>Antminer</a:t>
            </a:r>
            <a:r>
              <a:rPr lang="en-US" altLang="zh-CN" dirty="0" smtClean="0"/>
              <a:t> keep in mind that you will need to spend and additional $150 on a PSU. </a:t>
            </a:r>
            <a:r>
              <a:rPr lang="en-US" altLang="zh-CN" dirty="0" err="1" smtClean="0"/>
              <a:t>Bitmain</a:t>
            </a:r>
            <a:r>
              <a:rPr lang="en-US" altLang="zh-CN" dirty="0" smtClean="0"/>
              <a:t> (</a:t>
            </a:r>
            <a:r>
              <a:rPr lang="en-US" altLang="zh-CN" dirty="0" err="1" smtClean="0"/>
              <a:t>Antminer’s</a:t>
            </a:r>
            <a:r>
              <a:rPr lang="en-US" altLang="zh-CN" dirty="0" smtClean="0"/>
              <a:t> manufacturer) recommends using APW3-12-1600-B2 which can be found on their website, on Amazon or on eBay at different price points as well. Here’s how to set the miner up with the power supply (notice how loud the miner gets once you operate it): If you own a PSU of an old Bitcoin miner you might be able to use that as well. For example the EVGA </a:t>
            </a:r>
            <a:r>
              <a:rPr lang="en-US" altLang="zh-CN" dirty="0" err="1" smtClean="0"/>
              <a:t>SuperNOVA</a:t>
            </a:r>
            <a:r>
              <a:rPr lang="en-US" altLang="zh-CN" dirty="0" smtClean="0"/>
              <a:t> 1300 Watt GPU PSU should also work with this miner. However if you don’t already own a compatible PSU it will probably be best to just buy the APW3-12-1600-B2 and add it to your initial investment cost. It probably won’t cost much more than any other old PSU you can find. 4. You may want to consider getting a bunch of S7s instead of one </a:t>
            </a:r>
            <a:r>
              <a:rPr lang="en-US" altLang="zh-CN" dirty="0" err="1" smtClean="0"/>
              <a:t>Antminer</a:t>
            </a:r>
            <a:r>
              <a:rPr lang="en-US" altLang="zh-CN" dirty="0" smtClean="0"/>
              <a:t> S9 Seeing as most people will probably rush to buy the new </a:t>
            </a:r>
            <a:r>
              <a:rPr lang="en-US" altLang="zh-CN" dirty="0" err="1" smtClean="0"/>
              <a:t>Antminer</a:t>
            </a:r>
            <a:r>
              <a:rPr lang="en-US" altLang="zh-CN" dirty="0" smtClean="0"/>
              <a:t> s9 you may want to consider getting the older model (</a:t>
            </a:r>
            <a:r>
              <a:rPr lang="en-US" altLang="zh-CN" dirty="0" err="1" smtClean="0"/>
              <a:t>Antminer</a:t>
            </a:r>
            <a:r>
              <a:rPr lang="en-US" altLang="zh-CN" dirty="0" smtClean="0"/>
              <a:t> s7) at a discounted price due to lower demand. The </a:t>
            </a:r>
            <a:r>
              <a:rPr lang="en-US" altLang="zh-CN" dirty="0" err="1" smtClean="0"/>
              <a:t>Antminer</a:t>
            </a:r>
            <a:r>
              <a:rPr lang="en-US" altLang="zh-CN" dirty="0" smtClean="0"/>
              <a:t> S7 has about 33% of the hashing power of the s9 (it runs at 4.73 TH/s) but if you buy 3 used ones it will probably cost less. Here’s what one experienced miner had to say about the </a:t>
            </a:r>
            <a:r>
              <a:rPr lang="en-US" altLang="zh-CN" dirty="0" err="1" smtClean="0"/>
              <a:t>Antminer</a:t>
            </a:r>
            <a:r>
              <a:rPr lang="en-US" altLang="zh-CN" dirty="0" smtClean="0"/>
              <a:t> s9: My overall rating is a 3.5 since these don’t deserve a 4. These are great miners that can replace about 3 s7s. However, the miner gets way too hot over the s7s. I can easily run my 5 s7s in my garage in </a:t>
            </a:r>
            <a:r>
              <a:rPr lang="en-US" altLang="zh-CN" dirty="0" err="1" smtClean="0"/>
              <a:t>florida</a:t>
            </a:r>
            <a:r>
              <a:rPr lang="en-US" altLang="zh-CN" dirty="0" smtClean="0"/>
              <a:t> at 55% (which I have to because any higher and they make a loud whinny noise) while these are kept at 100% and still get too hot. I can easily keep these at 100% with no whinny noise issue and are more quiet than the s7. If you do want to use the s9s then they will have to be in a much better controlled environment(which I will have to come up with) if you want to keep these lasting longer. If you do go down this path though it’s important to recalculate profitability as the </a:t>
            </a:r>
            <a:r>
              <a:rPr lang="en-US" altLang="zh-CN" dirty="0" err="1" smtClean="0"/>
              <a:t>Antminer</a:t>
            </a:r>
            <a:r>
              <a:rPr lang="en-US" altLang="zh-CN" dirty="0" smtClean="0"/>
              <a:t> s7 is less power efficient than the s9. Here’s a complete comparison of the Bitcoin mining hardware available. 5. Not all </a:t>
            </a:r>
            <a:r>
              <a:rPr lang="en-US" altLang="zh-CN" dirty="0" err="1" smtClean="0"/>
              <a:t>Antminer</a:t>
            </a:r>
            <a:r>
              <a:rPr lang="en-US" altLang="zh-CN" dirty="0" smtClean="0"/>
              <a:t> s9s are created equal </a:t>
            </a:r>
            <a:r>
              <a:rPr lang="en-US" altLang="zh-CN" dirty="0" err="1" smtClean="0"/>
              <a:t>Bitmain</a:t>
            </a:r>
            <a:r>
              <a:rPr lang="en-US" altLang="zh-CN" dirty="0" smtClean="0"/>
              <a:t> delivers their Bitcoin miners in batches. Every batch is different than the other and also has a different hash rate. So it’s extremely possible that you’ll find yourself buying an </a:t>
            </a:r>
            <a:r>
              <a:rPr lang="en-US" altLang="zh-CN" dirty="0" err="1" smtClean="0"/>
              <a:t>Antminer</a:t>
            </a:r>
            <a:r>
              <a:rPr lang="en-US" altLang="zh-CN" dirty="0" smtClean="0"/>
              <a:t> s9 that has a hash rate of only 11.85 TH/s and not 12.93 TH/s. That’s why it’s important to know the specifications of the exact miner you’re looking into before buying it. For example, the current batch of </a:t>
            </a:r>
            <a:r>
              <a:rPr lang="en-US" altLang="zh-CN" dirty="0" err="1" smtClean="0"/>
              <a:t>Antminer</a:t>
            </a:r>
            <a:r>
              <a:rPr lang="en-US" altLang="zh-CN" dirty="0" smtClean="0"/>
              <a:t> s9s available from </a:t>
            </a:r>
            <a:r>
              <a:rPr lang="en-US" altLang="zh-CN" dirty="0" err="1" smtClean="0"/>
              <a:t>Bitmain</a:t>
            </a:r>
            <a:r>
              <a:rPr lang="en-US" altLang="zh-CN" dirty="0" smtClean="0"/>
              <a:t> are only 11.85TH/s, the more powerful models are sold out. However, on eBay you can still find people selling the older more powerful model. Keep in mind that the 11.85TH/s models are also priced lower than their bigger brother, so it’s not like you’re getting ripped off or anything by buying that model. Bottom line – make sure to know the EXACT specifications of the miner you’re buying. This way you will know to calculate the exact ROI and when you will break even. 6. You get a 90 day warranty on your miner (if bought from </a:t>
            </a:r>
            <a:r>
              <a:rPr lang="en-US" altLang="zh-CN" dirty="0" err="1" smtClean="0"/>
              <a:t>Bitmain</a:t>
            </a:r>
            <a:r>
              <a:rPr lang="en-US" altLang="zh-CN" dirty="0" smtClean="0"/>
              <a:t>) </a:t>
            </a:r>
            <a:r>
              <a:rPr lang="en-US" altLang="zh-CN" dirty="0" err="1" smtClean="0"/>
              <a:t>Bitmain</a:t>
            </a:r>
            <a:r>
              <a:rPr lang="en-US" altLang="zh-CN" dirty="0" smtClean="0"/>
              <a:t> supply their customers with a 90 day warranty, however that warranty comes with limitations. For example, the warranty won’t be valid if you overclock the miner (running it at a higher speed than it was designed to run). Also, if you use an inappropriate power supply or generate environmental damage to your miner you won’t be eligible for a warranty (e.g. lightning strike, corrosion due to wet environment). Some eBay sellers will also supply you with a warranty so make sure to read the details on each listing careful. Bottom line – is the </a:t>
            </a:r>
            <a:r>
              <a:rPr lang="en-US" altLang="zh-CN" dirty="0" err="1" smtClean="0"/>
              <a:t>Antminer</a:t>
            </a:r>
            <a:r>
              <a:rPr lang="en-US" altLang="zh-CN" dirty="0" smtClean="0"/>
              <a:t> s9 worth it? If you’re interested in getting into Bitcoin mining then the </a:t>
            </a:r>
            <a:r>
              <a:rPr lang="en-US" altLang="zh-CN" dirty="0" err="1" smtClean="0"/>
              <a:t>Antminer</a:t>
            </a:r>
            <a:r>
              <a:rPr lang="en-US" altLang="zh-CN" dirty="0" smtClean="0"/>
              <a:t> s9 is probably the only logical solution. However the answer to the question “is the </a:t>
            </a:r>
            <a:r>
              <a:rPr lang="en-US" altLang="zh-CN" dirty="0" err="1" smtClean="0"/>
              <a:t>Antminer</a:t>
            </a:r>
            <a:r>
              <a:rPr lang="en-US" altLang="zh-CN" dirty="0" smtClean="0"/>
              <a:t> s9 worth it?” is totally personal. It depends on many factors such as: How much money you have available to spend on Bitcoin mining Where you live (i.e. electricity costs, cooling costs) How much do you believe Bitcoin’s value will rise in the future Also there’s always the question of the increasing difficulty and how much time will pass until the </a:t>
            </a:r>
            <a:r>
              <a:rPr lang="en-US" altLang="zh-CN" dirty="0" err="1" smtClean="0"/>
              <a:t>Antminer</a:t>
            </a:r>
            <a:r>
              <a:rPr lang="en-US" altLang="zh-CN" dirty="0" smtClean="0"/>
              <a:t> s9 becomes obsolete (usually this happens within 8-12 months). If you have more questions about the </a:t>
            </a:r>
            <a:r>
              <a:rPr lang="en-US" altLang="zh-CN" dirty="0" err="1" smtClean="0"/>
              <a:t>Antminer</a:t>
            </a:r>
            <a:r>
              <a:rPr lang="en-US" altLang="zh-CN" dirty="0" smtClean="0"/>
              <a:t> you can always enlist the help of other </a:t>
            </a:r>
            <a:r>
              <a:rPr lang="en-US" altLang="zh-CN" dirty="0" err="1" smtClean="0"/>
              <a:t>Bitcoiners</a:t>
            </a:r>
            <a:r>
              <a:rPr lang="en-US" altLang="zh-CN" dirty="0" smtClean="0"/>
              <a:t> on the official thread on </a:t>
            </a:r>
            <a:r>
              <a:rPr lang="en-US" altLang="zh-CN" dirty="0" err="1" smtClean="0"/>
              <a:t>Bitcointalk</a:t>
            </a:r>
            <a:r>
              <a:rPr lang="en-US" altLang="zh-CN" dirty="0" smtClean="0"/>
              <a:t>. Happy mining! Read more: </a:t>
            </a:r>
            <a:r>
              <a:rPr lang="en-US" altLang="zh-CN" dirty="0" err="1" smtClean="0">
                <a:hlinkClick r:id="rId3"/>
              </a:rPr>
              <a:t>Antminer</a:t>
            </a:r>
            <a:r>
              <a:rPr lang="en-US" altLang="zh-CN" dirty="0" smtClean="0">
                <a:hlinkClick r:id="rId3"/>
              </a:rPr>
              <a:t> S9 Review - 6 Things You Need to Know Before Buying | 99Bitcoins</a:t>
            </a:r>
            <a:endParaRPr lang="en-US" altLang="zh-CN" dirty="0" smtClean="0"/>
          </a:p>
          <a:p>
            <a:pPr>
              <a:spcBef>
                <a:spcPts val="0"/>
              </a:spcBef>
              <a:spcAft>
                <a:spcPts val="0"/>
              </a:spcAft>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4d7ec8e91_0_8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Google Shape;423;g14d7ec8e91_0_8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Current size of Bitcoin blockchain is 83.3 Gigabytes, and growing. </a:t>
            </a:r>
            <a:r>
              <a:rPr lang="en" dirty="0" smtClean="0"/>
              <a:t>In </a:t>
            </a:r>
            <a:r>
              <a:rPr lang="en" dirty="0"/>
              <a:t>2014, it was still around 23 GB, which is totally manageable. In the last two years, it's tripled in </a:t>
            </a:r>
            <a:r>
              <a:rPr lang="en" dirty="0" smtClean="0"/>
              <a:t>size. Storing </a:t>
            </a:r>
            <a:r>
              <a:rPr lang="en" dirty="0"/>
              <a:t>the full Bitcoin blockchain will likely not be feasible for the average </a:t>
            </a:r>
            <a:r>
              <a:rPr lang="en" dirty="0" smtClean="0"/>
              <a:t>user, </a:t>
            </a:r>
            <a:r>
              <a:rPr lang="en" dirty="0"/>
              <a:t>so how do we address this?</a:t>
            </a:r>
            <a:endParaRPr dirty="0"/>
          </a:p>
          <a:p>
            <a:pPr>
              <a:spcBef>
                <a:spcPts val="0"/>
              </a:spcBef>
              <a:spcAft>
                <a:spcPts val="0"/>
              </a:spcAft>
            </a:pPr>
            <a:r>
              <a:rPr lang="en" dirty="0" smtClean="0"/>
              <a:t>- </a:t>
            </a:r>
            <a:r>
              <a:rPr lang="en" dirty="0"/>
              <a:t>Well, there is something called SPV, which stands for Simplified Payment Verification.</a:t>
            </a:r>
            <a:endParaRPr dirty="0"/>
          </a:p>
          <a:p>
            <a:pPr>
              <a:spcBef>
                <a:spcPts val="0"/>
              </a:spcBef>
              <a:spcAft>
                <a:spcPts val="0"/>
              </a:spcAft>
            </a:pPr>
            <a:r>
              <a:rPr lang="en" dirty="0"/>
              <a:t>- Bitcoin nodes that use this are called "SPV nodes" or "thin" clients, as opposed to "full nodes" that store the entire blockchain.</a:t>
            </a:r>
            <a:endParaRPr dirty="0"/>
          </a:p>
          <a:p>
            <a:pPr>
              <a:spcBef>
                <a:spcPts val="0"/>
              </a:spcBef>
              <a:spcAft>
                <a:spcPts val="0"/>
              </a:spcAft>
            </a:pPr>
            <a:r>
              <a:rPr lang="en" dirty="0"/>
              <a:t>- SPV nodes only store the pieces that they need to verify specific transactions that concern them.</a:t>
            </a:r>
            <a:endParaRPr dirty="0">
              <a:solidFill>
                <a:schemeClr val="dk1"/>
              </a:solidFill>
            </a:endParaRPr>
          </a:p>
          <a:p>
            <a:pPr>
              <a:spcBef>
                <a:spcPts val="0"/>
              </a:spcBef>
              <a:spcAft>
                <a:spcPts val="0"/>
              </a:spcAft>
            </a:pPr>
            <a:r>
              <a:rPr lang="en" dirty="0">
                <a:solidFill>
                  <a:schemeClr val="dk1"/>
                </a:solidFill>
              </a:rPr>
              <a:t>- Nearly all nodes on the Bitcoin network are SPV nodes</a:t>
            </a:r>
            <a:endParaRPr dirty="0">
              <a:solidFill>
                <a:schemeClr val="dk1"/>
              </a:solidFill>
            </a:endParaRPr>
          </a:p>
          <a:p>
            <a:pPr>
              <a:spcBef>
                <a:spcPts val="0"/>
              </a:spcBef>
              <a:spcAft>
                <a:spcPts val="0"/>
              </a:spcAft>
            </a:pPr>
            <a:r>
              <a:rPr lang="en" dirty="0">
                <a:solidFill>
                  <a:schemeClr val="dk1"/>
                </a:solidFill>
              </a:rPr>
              <a:t>- If you use wallet software where you're most likely running an SPV node </a:t>
            </a:r>
            <a:r>
              <a:rPr lang="en" dirty="0" smtClean="0">
                <a:solidFill>
                  <a:schemeClr val="dk1"/>
                </a:solidFill>
              </a:rPr>
              <a:t>.</a:t>
            </a:r>
            <a:endParaRPr dirty="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7dd9f4a95_0_7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Google Shape;429;g17dd9f4a95_0_7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buClr>
                <a:schemeClr val="dk1"/>
              </a:buClr>
              <a:buSzPts val="1100"/>
            </a:pPr>
            <a:r>
              <a:rPr lang="en" dirty="0" smtClean="0">
                <a:solidFill>
                  <a:schemeClr val="dk1"/>
                </a:solidFill>
              </a:rPr>
              <a:t>SPV Structure</a:t>
            </a:r>
            <a:endParaRPr dirty="0">
              <a:solidFill>
                <a:schemeClr val="dk1"/>
              </a:solidFill>
            </a:endParaRPr>
          </a:p>
          <a:p>
            <a:pPr>
              <a:spcBef>
                <a:spcPts val="0"/>
              </a:spcBef>
              <a:spcAft>
                <a:spcPts val="0"/>
              </a:spcAft>
            </a:pPr>
            <a:r>
              <a:rPr lang="en" dirty="0">
                <a:solidFill>
                  <a:schemeClr val="dk1"/>
                </a:solidFill>
              </a:rPr>
              <a:t>- Your node will only download and store the full list of block headers.</a:t>
            </a:r>
            <a:endParaRPr dirty="0">
              <a:solidFill>
                <a:schemeClr val="dk1"/>
              </a:solidFill>
            </a:endParaRPr>
          </a:p>
          <a:p>
            <a:pPr>
              <a:spcBef>
                <a:spcPts val="0"/>
              </a:spcBef>
              <a:spcAft>
                <a:spcPts val="0"/>
              </a:spcAft>
            </a:pPr>
            <a:r>
              <a:rPr lang="en" dirty="0">
                <a:solidFill>
                  <a:schemeClr val="dk1"/>
                </a:solidFill>
              </a:rPr>
              <a:t>- All you have to do is query a bunch of different full nodes on the network until you are fairly certain that they aren't all colluding to try to deceive you.</a:t>
            </a:r>
            <a:endParaRPr dirty="0">
              <a:solidFill>
                <a:schemeClr val="dk1"/>
              </a:solidFill>
            </a:endParaRPr>
          </a:p>
          <a:p>
            <a:pPr>
              <a:spcBef>
                <a:spcPts val="0"/>
              </a:spcBef>
              <a:spcAft>
                <a:spcPts val="0"/>
              </a:spcAft>
            </a:pPr>
            <a:r>
              <a:rPr lang="en" dirty="0">
                <a:solidFill>
                  <a:schemeClr val="dk1"/>
                </a:solidFill>
              </a:rPr>
              <a:t>- Plus, the block headers have the proof of work information stored, so you know that it was very hard to create these block headers.</a:t>
            </a:r>
            <a:endParaRPr dirty="0">
              <a:solidFill>
                <a:schemeClr val="dk1"/>
              </a:solidFill>
            </a:endParaRPr>
          </a:p>
          <a:p>
            <a:pPr>
              <a:spcBef>
                <a:spcPts val="0"/>
              </a:spcBef>
              <a:spcAft>
                <a:spcPts val="0"/>
              </a:spcAft>
            </a:pPr>
            <a:r>
              <a:rPr lang="en" dirty="0" smtClean="0">
                <a:solidFill>
                  <a:schemeClr val="dk1"/>
                </a:solidFill>
              </a:rPr>
              <a:t>Now</a:t>
            </a:r>
            <a:r>
              <a:rPr lang="en" dirty="0">
                <a:solidFill>
                  <a:schemeClr val="dk1"/>
                </a:solidFill>
              </a:rPr>
              <a:t>, how do you validate an incoming transaction?</a:t>
            </a:r>
            <a:endParaRPr dirty="0">
              <a:solidFill>
                <a:schemeClr val="dk1"/>
              </a:solidFill>
            </a:endParaRPr>
          </a:p>
          <a:p>
            <a:pPr>
              <a:spcBef>
                <a:spcPts val="0"/>
              </a:spcBef>
              <a:spcAft>
                <a:spcPts val="0"/>
              </a:spcAft>
            </a:pPr>
            <a:r>
              <a:rPr lang="en" dirty="0">
                <a:solidFill>
                  <a:schemeClr val="dk1"/>
                </a:solidFill>
              </a:rPr>
              <a:t>- Suppose you are a merchant selling harambe posters online and running an SPV node.</a:t>
            </a:r>
            <a:endParaRPr dirty="0">
              <a:solidFill>
                <a:schemeClr val="dk1"/>
              </a:solidFill>
            </a:endParaRPr>
          </a:p>
          <a:p>
            <a:pPr>
              <a:spcBef>
                <a:spcPts val="0"/>
              </a:spcBef>
              <a:spcAft>
                <a:spcPts val="0"/>
              </a:spcAft>
            </a:pPr>
            <a:r>
              <a:rPr lang="en" dirty="0">
                <a:solidFill>
                  <a:schemeClr val="dk1"/>
                </a:solidFill>
              </a:rPr>
              <a:t>- A customer sends you an incoming transaction.</a:t>
            </a:r>
            <a:endParaRPr dirty="0">
              <a:solidFill>
                <a:schemeClr val="dk1"/>
              </a:solidFill>
            </a:endParaRPr>
          </a:p>
          <a:p>
            <a:pPr>
              <a:spcBef>
                <a:spcPts val="0"/>
              </a:spcBef>
              <a:spcAft>
                <a:spcPts val="0"/>
              </a:spcAft>
            </a:pPr>
            <a:r>
              <a:rPr lang="en" dirty="0">
                <a:solidFill>
                  <a:schemeClr val="dk1"/>
                </a:solidFill>
              </a:rPr>
              <a:t>- The transaction output specifies your Bitcoin address so you know </a:t>
            </a:r>
            <a:r>
              <a:rPr lang="en" dirty="0" smtClean="0">
                <a:solidFill>
                  <a:schemeClr val="dk1"/>
                </a:solidFill>
              </a:rPr>
              <a:t>this </a:t>
            </a:r>
            <a:r>
              <a:rPr lang="en" dirty="0">
                <a:solidFill>
                  <a:schemeClr val="dk1"/>
                </a:solidFill>
              </a:rPr>
              <a:t>is an fresh, unspent output. Unless you're weird and want to double spend on yourself.</a:t>
            </a:r>
            <a:endParaRPr dirty="0">
              <a:solidFill>
                <a:schemeClr val="dk1"/>
              </a:solidFill>
            </a:endParaRPr>
          </a:p>
          <a:p>
            <a:pPr>
              <a:spcBef>
                <a:spcPts val="0"/>
              </a:spcBef>
              <a:spcAft>
                <a:spcPts val="0"/>
              </a:spcAft>
            </a:pPr>
            <a:r>
              <a:rPr lang="en" dirty="0">
                <a:solidFill>
                  <a:schemeClr val="dk1"/>
                </a:solidFill>
              </a:rPr>
              <a:t>- Now all you need to verify is that it was included in a block at some point and that this person can't double spend on you.</a:t>
            </a:r>
            <a:endParaRPr dirty="0">
              <a:solidFill>
                <a:schemeClr val="dk1"/>
              </a:solidFill>
            </a:endParaRPr>
          </a:p>
          <a:p>
            <a:pPr>
              <a:spcBef>
                <a:spcPts val="0"/>
              </a:spcBef>
              <a:spcAft>
                <a:spcPts val="0"/>
              </a:spcAft>
            </a:pPr>
            <a:r>
              <a:rPr lang="en" dirty="0">
                <a:solidFill>
                  <a:schemeClr val="dk1"/>
                </a:solidFill>
              </a:rPr>
              <a:t>- You go over to a bunch of your full node friends and ask them to give you the intermediate hashes (the Merkle branch) for this transaction.</a:t>
            </a:r>
            <a:endParaRPr dirty="0">
              <a:solidFill>
                <a:schemeClr val="dk1"/>
              </a:solidFill>
            </a:endParaRPr>
          </a:p>
          <a:p>
            <a:pPr>
              <a:spcBef>
                <a:spcPts val="0"/>
              </a:spcBef>
              <a:spcAft>
                <a:spcPts val="0"/>
              </a:spcAft>
            </a:pPr>
            <a:r>
              <a:rPr lang="en" dirty="0">
                <a:solidFill>
                  <a:schemeClr val="dk1"/>
                </a:solidFill>
              </a:rPr>
              <a:t>- You hash this incoming transaction with all the intermediate hashes going up the Merkle tree until you've gotten a Merkle root.</a:t>
            </a:r>
            <a:endParaRPr dirty="0">
              <a:solidFill>
                <a:schemeClr val="dk1"/>
              </a:solidFill>
            </a:endParaRPr>
          </a:p>
          <a:p>
            <a:pPr>
              <a:spcBef>
                <a:spcPts val="0"/>
              </a:spcBef>
              <a:spcAft>
                <a:spcPts val="0"/>
              </a:spcAft>
            </a:pPr>
            <a:r>
              <a:rPr lang="en" dirty="0">
                <a:solidFill>
                  <a:schemeClr val="dk1"/>
                </a:solidFill>
              </a:rPr>
              <a:t>- You check that this Merkle root is equal to the one that you had stored in your chain of block headers. They're the same. Cool.</a:t>
            </a:r>
            <a:endParaRPr dirty="0">
              <a:solidFill>
                <a:schemeClr val="dk1"/>
              </a:solidFill>
            </a:endParaRPr>
          </a:p>
          <a:p>
            <a:pPr>
              <a:spcBef>
                <a:spcPts val="0"/>
              </a:spcBef>
              <a:spcAft>
                <a:spcPts val="0"/>
              </a:spcAft>
            </a:pPr>
            <a:r>
              <a:rPr lang="en" dirty="0">
                <a:solidFill>
                  <a:schemeClr val="dk1"/>
                </a:solidFill>
              </a:rPr>
              <a:t>- The only part left is to wait the standard 6 confirmations before you dispense your precious harambe posters. You continue to query full nodes until you've have 6 block headers on top of the one the incoming transaction was included in.</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7dd9f4a95_0_10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Google Shape;447;g17dd9f4a95_0_10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solidFill>
                  <a:schemeClr val="dk1"/>
                </a:solidFill>
              </a:rPr>
              <a:t>Let's think about the security a little bit more.</a:t>
            </a:r>
            <a:endParaRPr dirty="0">
              <a:solidFill>
                <a:schemeClr val="dk1"/>
              </a:solidFill>
            </a:endParaRPr>
          </a:p>
          <a:p>
            <a:pPr>
              <a:spcBef>
                <a:spcPts val="0"/>
              </a:spcBef>
              <a:spcAft>
                <a:spcPts val="0"/>
              </a:spcAft>
            </a:pPr>
            <a:r>
              <a:rPr lang="en" dirty="0" smtClean="0">
                <a:solidFill>
                  <a:schemeClr val="dk1"/>
                </a:solidFill>
              </a:rPr>
              <a:t>SPV </a:t>
            </a:r>
            <a:r>
              <a:rPr lang="en" dirty="0">
                <a:solidFill>
                  <a:schemeClr val="dk1"/>
                </a:solidFill>
              </a:rPr>
              <a:t>nodes:</a:t>
            </a:r>
            <a:endParaRPr dirty="0">
              <a:solidFill>
                <a:schemeClr val="dk1"/>
              </a:solidFill>
            </a:endParaRPr>
          </a:p>
          <a:p>
            <a:pPr>
              <a:spcBef>
                <a:spcPts val="0"/>
              </a:spcBef>
              <a:spcAft>
                <a:spcPts val="0"/>
              </a:spcAft>
            </a:pPr>
            <a:r>
              <a:rPr lang="en" dirty="0">
                <a:solidFill>
                  <a:schemeClr val="dk1"/>
                </a:solidFill>
              </a:rPr>
              <a:t>- SPV nodes don't have the full transaction history and doesn't know the set of unspent transaction outputs.</a:t>
            </a:r>
            <a:endParaRPr dirty="0">
              <a:solidFill>
                <a:schemeClr val="dk1"/>
              </a:solidFill>
            </a:endParaRPr>
          </a:p>
          <a:p>
            <a:pPr>
              <a:spcBef>
                <a:spcPts val="0"/>
              </a:spcBef>
              <a:spcAft>
                <a:spcPts val="0"/>
              </a:spcAft>
            </a:pPr>
            <a:r>
              <a:rPr lang="en" dirty="0">
                <a:solidFill>
                  <a:schemeClr val="dk1"/>
                </a:solidFill>
              </a:rPr>
              <a:t>- Therefore, SPV nodes don't have the same level of security of full nodes, since it can't check to see whether every transaction included in a block is actually valid.</a:t>
            </a:r>
            <a:endParaRPr dirty="0">
              <a:solidFill>
                <a:schemeClr val="dk1"/>
              </a:solidFill>
            </a:endParaRPr>
          </a:p>
          <a:p>
            <a:pPr>
              <a:spcBef>
                <a:spcPts val="0"/>
              </a:spcBef>
              <a:spcAft>
                <a:spcPts val="0"/>
              </a:spcAft>
            </a:pPr>
            <a:r>
              <a:rPr lang="en" dirty="0">
                <a:solidFill>
                  <a:schemeClr val="dk1"/>
                </a:solidFill>
              </a:rPr>
              <a:t>- They can only verify transactions that actually affect them, and must do so lazily.</a:t>
            </a:r>
            <a:endParaRPr dirty="0">
              <a:solidFill>
                <a:schemeClr val="dk1"/>
              </a:solidFill>
            </a:endParaRPr>
          </a:p>
          <a:p>
            <a:pPr>
              <a:spcBef>
                <a:spcPts val="0"/>
              </a:spcBef>
              <a:spcAft>
                <a:spcPts val="0"/>
              </a:spcAft>
            </a:pPr>
            <a:endParaRPr dirty="0">
              <a:solidFill>
                <a:schemeClr val="dk1"/>
              </a:solidFill>
            </a:endParaRPr>
          </a:p>
          <a:p>
            <a:pPr>
              <a:spcBef>
                <a:spcPts val="0"/>
              </a:spcBef>
              <a:spcAft>
                <a:spcPts val="0"/>
              </a:spcAft>
            </a:pPr>
            <a:r>
              <a:rPr lang="en" dirty="0">
                <a:solidFill>
                  <a:schemeClr val="dk1"/>
                </a:solidFill>
              </a:rPr>
              <a:t>Assumptions</a:t>
            </a:r>
            <a:endParaRPr dirty="0">
              <a:solidFill>
                <a:schemeClr val="dk1"/>
              </a:solidFill>
            </a:endParaRPr>
          </a:p>
          <a:p>
            <a:pPr>
              <a:spcBef>
                <a:spcPts val="0"/>
              </a:spcBef>
              <a:spcAft>
                <a:spcPts val="0"/>
              </a:spcAft>
            </a:pPr>
            <a:r>
              <a:rPr lang="en" dirty="0">
                <a:solidFill>
                  <a:schemeClr val="dk1"/>
                </a:solidFill>
              </a:rPr>
              <a:t>- SPV nodes simply assume that the block headers that they're getting from the full nodes aren't a false block chain</a:t>
            </a:r>
            <a:endParaRPr dirty="0">
              <a:solidFill>
                <a:schemeClr val="dk1"/>
              </a:solidFill>
            </a:endParaRPr>
          </a:p>
          <a:p>
            <a:pPr>
              <a:spcBef>
                <a:spcPts val="0"/>
              </a:spcBef>
              <a:spcAft>
                <a:spcPts val="0"/>
              </a:spcAft>
            </a:pPr>
            <a:r>
              <a:rPr lang="en" dirty="0">
                <a:solidFill>
                  <a:schemeClr val="dk1"/>
                </a:solidFill>
              </a:rPr>
              <a:t>- This is fair because it's really expensive for an attacker to mine these blocks, and the attacker wouldn't be able to sustain this over the long run unless they had over 51% of the mining power</a:t>
            </a:r>
            <a:endParaRPr dirty="0">
              <a:solidFill>
                <a:schemeClr val="dk1"/>
              </a:solidFill>
            </a:endParaRPr>
          </a:p>
          <a:p>
            <a:pPr>
              <a:spcBef>
                <a:spcPts val="0"/>
              </a:spcBef>
              <a:spcAft>
                <a:spcPts val="0"/>
              </a:spcAft>
            </a:pPr>
            <a:r>
              <a:rPr lang="en" dirty="0">
                <a:solidFill>
                  <a:schemeClr val="dk1"/>
                </a:solidFill>
              </a:rPr>
              <a:t>- SPV nodes simply assume that there ARE full nodes out there that are validating all the transactions. There are efficiency benefits and incentives to doing so.</a:t>
            </a:r>
            <a:endParaRPr dirty="0">
              <a:solidFill>
                <a:schemeClr val="dk1"/>
              </a:solidFill>
            </a:endParaRPr>
          </a:p>
          <a:p>
            <a:pPr>
              <a:spcBef>
                <a:spcPts val="0"/>
              </a:spcBef>
              <a:spcAft>
                <a:spcPts val="0"/>
              </a:spcAft>
            </a:pPr>
            <a:r>
              <a:rPr lang="en" dirty="0">
                <a:solidFill>
                  <a:schemeClr val="dk1"/>
                </a:solidFill>
              </a:rPr>
              <a:t>- They assume that the miners creating blocks are ensuring that the transactions they include in their block is valid.</a:t>
            </a:r>
            <a:endParaRPr dirty="0">
              <a:solidFill>
                <a:schemeClr val="dk1"/>
              </a:solidFill>
            </a:endParaRPr>
          </a:p>
          <a:p>
            <a:pPr>
              <a:spcBef>
                <a:spcPts val="0"/>
              </a:spcBef>
              <a:spcAft>
                <a:spcPts val="0"/>
              </a:spcAft>
            </a:pPr>
            <a:r>
              <a:rPr lang="en" dirty="0">
                <a:solidFill>
                  <a:schemeClr val="dk1"/>
                </a:solidFill>
              </a:rPr>
              <a:t>- If the miners didn't check that the included transactions were valid, these blocks would be rejected by the full nodes validating blocks, and thus be a big waste of computational power.</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7dd9f4a95_0_1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Google Shape;459;g17dd9f4a95_0_1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solidFill>
                  <a:schemeClr val="dk1"/>
                </a:solidFill>
              </a:rPr>
              <a:t>(go over points)</a:t>
            </a:r>
            <a:endParaRPr dirty="0">
              <a:solidFill>
                <a:schemeClr val="dk1"/>
              </a:solidFill>
            </a:endParaRPr>
          </a:p>
          <a:p>
            <a:pPr>
              <a:spcBef>
                <a:spcPts val="0"/>
              </a:spcBef>
              <a:spcAft>
                <a:spcPts val="0"/>
              </a:spcAft>
            </a:pPr>
            <a:r>
              <a:rPr lang="en" dirty="0" smtClean="0">
                <a:solidFill>
                  <a:schemeClr val="dk1"/>
                </a:solidFill>
              </a:rPr>
              <a:t>SPV </a:t>
            </a:r>
            <a:r>
              <a:rPr lang="en" dirty="0">
                <a:solidFill>
                  <a:schemeClr val="dk1"/>
                </a:solidFill>
              </a:rPr>
              <a:t>nodes capitalize...</a:t>
            </a:r>
            <a:endParaRPr dirty="0">
              <a:solidFill>
                <a:schemeClr val="dk1"/>
              </a:solidFill>
            </a:endParaRPr>
          </a:p>
          <a:p>
            <a:pPr>
              <a:spcBef>
                <a:spcPts val="0"/>
              </a:spcBef>
              <a:spcAft>
                <a:spcPts val="0"/>
              </a:spcAft>
            </a:pPr>
            <a:r>
              <a:rPr lang="en" dirty="0">
                <a:solidFill>
                  <a:schemeClr val="dk1"/>
                </a:solidFill>
              </a:rPr>
              <a:t>- If you are a big merchant and need to verify a lot of incoming transactions all the time, then it's probably worth it for you to keep a full copy of the blockchain so that you're able to do it quickly and efficiently instead of having to query the rest of the network all the time.</a:t>
            </a:r>
            <a:endParaRPr dirty="0">
              <a:solidFill>
                <a:schemeClr val="dk1"/>
              </a:solidFill>
            </a:endParaRPr>
          </a:p>
          <a:p>
            <a:pPr>
              <a:spcBef>
                <a:spcPts val="0"/>
              </a:spcBef>
              <a:spcAft>
                <a:spcPts val="0"/>
              </a:spcAft>
            </a:pPr>
            <a:r>
              <a:rPr lang="en" dirty="0">
                <a:solidFill>
                  <a:schemeClr val="dk1"/>
                </a:solidFill>
              </a:rPr>
              <a:t>- But for most consumers and casual users of Bitcoin, SPV is easy to use and secure enough.</a:t>
            </a:r>
            <a:endParaRPr dirty="0">
              <a:solidFill>
                <a:schemeClr val="dk1"/>
              </a:solidFill>
            </a:endParaRPr>
          </a:p>
          <a:p>
            <a:pPr>
              <a:spcBef>
                <a:spcPts val="0"/>
              </a:spcBef>
              <a:spcAft>
                <a:spcPts val="0"/>
              </a:spcAft>
            </a:pPr>
            <a:endParaRPr dirty="0">
              <a:solidFill>
                <a:schemeClr val="dk1"/>
              </a:solidFill>
            </a:endParaRPr>
          </a:p>
          <a:p>
            <a:pPr>
              <a:spcBef>
                <a:spcPts val="0"/>
              </a:spcBef>
              <a:spcAft>
                <a:spcPts val="0"/>
              </a:spcAft>
            </a:pPr>
            <a:r>
              <a:rPr lang="en" dirty="0">
                <a:solidFill>
                  <a:schemeClr val="dk1"/>
                </a:solidFill>
              </a:rPr>
              <a:t>SPV is a decent security tradeoff.</a:t>
            </a:r>
            <a:endParaRPr dirty="0">
              <a:solidFill>
                <a:schemeClr val="dk1"/>
              </a:solidFill>
            </a:endParaRPr>
          </a:p>
          <a:p>
            <a:pPr>
              <a:spcBef>
                <a:spcPts val="0"/>
              </a:spcBef>
              <a:spcAft>
                <a:spcPts val="0"/>
              </a:spcAft>
            </a:pPr>
            <a:endParaRPr dirty="0">
              <a:solidFill>
                <a:schemeClr val="dk1"/>
              </a:solidFill>
            </a:endParaRPr>
          </a:p>
          <a:p>
            <a:pPr>
              <a:spcBef>
                <a:spcPts val="0"/>
              </a:spcBef>
              <a:spcAft>
                <a:spcPts val="0"/>
              </a:spcAft>
            </a:pPr>
            <a:r>
              <a:rPr lang="en" dirty="0">
                <a:solidFill>
                  <a:schemeClr val="dk1"/>
                </a:solidFill>
              </a:rPr>
              <a:t>So, given all that we've gone through today, imagine that Satoshi Nakamoto came up with all this. It's now clear why so few people actually understand Bitcoin. I hope you got a good feel of the kinds of thinking you encounter when you're in the space!</a:t>
            </a:r>
            <a:endParaRPr dirty="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48</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48</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bc74c9e8_0_1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6bc74c9e8_0_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preimage	</a:t>
            </a:r>
            <a:r>
              <a:rPr lang="zh-CN" altLang="en-US" dirty="0" smtClean="0"/>
              <a:t>原像</a:t>
            </a:r>
            <a:r>
              <a:rPr lang="en-US" altLang="zh-CN" dirty="0" smtClean="0"/>
              <a:t>; </a:t>
            </a:r>
            <a:r>
              <a:rPr lang="zh-CN" altLang="en-US" dirty="0" smtClean="0"/>
              <a:t>原象</a:t>
            </a:r>
            <a:r>
              <a:rPr lang="en-US" altLang="zh-CN" dirty="0" smtClean="0"/>
              <a:t>; </a:t>
            </a:r>
            <a:r>
              <a:rPr lang="zh-CN" altLang="en-US" dirty="0" smtClean="0"/>
              <a:t>前像</a:t>
            </a:r>
            <a:r>
              <a:rPr lang="en-US" altLang="zh-CN" dirty="0" smtClean="0"/>
              <a:t>;</a:t>
            </a:r>
          </a:p>
          <a:p>
            <a:pPr>
              <a:spcBef>
                <a:spcPts val="0"/>
              </a:spcBef>
              <a:spcAft>
                <a:spcPts val="0"/>
              </a:spcAft>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6bc74c9e8_0_3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Google Shape;85;g16bc74c9e8_0_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https://en.wikipedia.org/wiki/Birthday_attack</a:t>
            </a:r>
          </a:p>
          <a:p>
            <a:pPr>
              <a:spcBef>
                <a:spcPts val="0"/>
              </a:spcBef>
              <a:spcAft>
                <a:spcPts val="0"/>
              </a:spcAft>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c2b37061_0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Google Shape;91;g16c2b37061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1a447889f4f134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Google Shape;98;g211a447889f4f134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1a447889f4f134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Google Shape;104;g211a447889f4f134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p:txBody>
          <a:bodyPr/>
          <a:lstStyle>
            <a:lvl1pPr defTabSz="514350">
              <a:defRPr smtClean="0"/>
            </a:lvl1pPr>
          </a:lstStyle>
          <a:p>
            <a:pPr>
              <a:defRPr/>
            </a:pPr>
            <a:fld id="{F952B82E-0625-4744-9172-1A73CFB3E9A6}" type="datetime1">
              <a:rPr lang="zh-CN" altLang="en-US" smtClean="0"/>
              <a:t>2020/8/21</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userDrawn="1"/>
        </p:nvSpPr>
        <p:spPr>
          <a:xfrm>
            <a:off x="3175" y="4775480"/>
            <a:ext cx="9140825" cy="3762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B3E755F-26AB-4D6F-910A-5F3FC517FA8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4" name="Date Placeholder 6"/>
          <p:cNvSpPr>
            <a:spLocks noGrp="1"/>
          </p:cNvSpPr>
          <p:nvPr>
            <p:ph type="dt" sz="half" idx="10"/>
          </p:nvPr>
        </p:nvSpPr>
        <p:spPr/>
        <p:txBody>
          <a:bodyPr/>
          <a:lstStyle>
            <a:lvl1pPr defTabSz="514350">
              <a:defRPr smtClean="0"/>
            </a:lvl1pPr>
          </a:lstStyle>
          <a:p>
            <a:pPr>
              <a:defRPr/>
            </a:pPr>
            <a:fld id="{058A7BAD-3758-4644-B54D-7BDA058C240B}" type="datetime1">
              <a:rPr lang="zh-CN" altLang="en-US" smtClean="0"/>
              <a:t>2020/8/21</a:t>
            </a:fld>
            <a:endParaRPr lang="en-US" altLang="zh-CN"/>
          </a:p>
        </p:txBody>
      </p:sp>
    </p:spTree>
    <p:extLst>
      <p:ext uri="{BB962C8B-B14F-4D97-AF65-F5344CB8AC3E}">
        <p14:creationId xmlns:p14="http://schemas.microsoft.com/office/powerpoint/2010/main" val="150611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3" name="Shape 5"/>
          <p:cNvSpPr/>
          <p:nvPr userDrawn="1"/>
        </p:nvSpPr>
        <p:spPr>
          <a:xfrm>
            <a:off x="0" y="3995738"/>
            <a:ext cx="9153525" cy="1147762"/>
          </a:xfrm>
          <a:prstGeom prst="rect">
            <a:avLst/>
          </a:prstGeom>
          <a:solidFill>
            <a:srgbClr val="FFFFFF"/>
          </a:solidFill>
          <a:ln w="25400">
            <a:round/>
          </a:ln>
        </p:spPr>
        <p:txBody>
          <a:bodyPr lIns="0" tIns="0" rIns="0" bIns="0" anchor="ctr"/>
          <a:lstStyle>
            <a:lvl1pPr marL="22225" defTabSz="500063">
              <a:defRPr>
                <a:solidFill>
                  <a:schemeClr val="tx1"/>
                </a:solidFill>
                <a:latin typeface="Calibri" pitchFamily="34" charset="0"/>
              </a:defRPr>
            </a:lvl1pPr>
            <a:lvl2pPr marL="742950" indent="-285750" defTabSz="500063">
              <a:defRPr>
                <a:solidFill>
                  <a:schemeClr val="tx1"/>
                </a:solidFill>
                <a:latin typeface="Calibri" pitchFamily="34" charset="0"/>
              </a:defRPr>
            </a:lvl2pPr>
            <a:lvl3pPr marL="1143000" indent="-228600" defTabSz="500063">
              <a:defRPr>
                <a:solidFill>
                  <a:schemeClr val="tx1"/>
                </a:solidFill>
                <a:latin typeface="Calibri" pitchFamily="34" charset="0"/>
              </a:defRPr>
            </a:lvl3pPr>
            <a:lvl4pPr marL="1600200" indent="-228600" defTabSz="500063">
              <a:defRPr>
                <a:solidFill>
                  <a:schemeClr val="tx1"/>
                </a:solidFill>
                <a:latin typeface="Calibri" pitchFamily="34" charset="0"/>
              </a:defRPr>
            </a:lvl4pPr>
            <a:lvl5pPr marL="2057400" indent="-228600" defTabSz="500063">
              <a:defRPr>
                <a:solidFill>
                  <a:schemeClr val="tx1"/>
                </a:solidFill>
                <a:latin typeface="Calibri" pitchFamily="34" charset="0"/>
              </a:defRPr>
            </a:lvl5pPr>
            <a:lvl6pPr marL="2514600" indent="-228600" defTabSz="500063" eaLnBrk="0" fontAlgn="base" hangingPunct="0">
              <a:spcBef>
                <a:spcPct val="0"/>
              </a:spcBef>
              <a:spcAft>
                <a:spcPct val="0"/>
              </a:spcAft>
              <a:defRPr>
                <a:solidFill>
                  <a:schemeClr val="tx1"/>
                </a:solidFill>
                <a:latin typeface="Calibri" pitchFamily="34" charset="0"/>
              </a:defRPr>
            </a:lvl6pPr>
            <a:lvl7pPr marL="2971800" indent="-228600" defTabSz="500063" eaLnBrk="0" fontAlgn="base" hangingPunct="0">
              <a:spcBef>
                <a:spcPct val="0"/>
              </a:spcBef>
              <a:spcAft>
                <a:spcPct val="0"/>
              </a:spcAft>
              <a:defRPr>
                <a:solidFill>
                  <a:schemeClr val="tx1"/>
                </a:solidFill>
                <a:latin typeface="Calibri" pitchFamily="34" charset="0"/>
              </a:defRPr>
            </a:lvl7pPr>
            <a:lvl8pPr marL="3429000" indent="-228600" defTabSz="500063" eaLnBrk="0" fontAlgn="base" hangingPunct="0">
              <a:spcBef>
                <a:spcPct val="0"/>
              </a:spcBef>
              <a:spcAft>
                <a:spcPct val="0"/>
              </a:spcAft>
              <a:defRPr>
                <a:solidFill>
                  <a:schemeClr val="tx1"/>
                </a:solidFill>
                <a:latin typeface="Calibri" pitchFamily="34" charset="0"/>
              </a:defRPr>
            </a:lvl8pPr>
            <a:lvl9pPr marL="3886200" indent="-228600" defTabSz="500063"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sz="5800" smtClean="0">
              <a:latin typeface="+mn-lt"/>
              <a:ea typeface="Gill Sans"/>
              <a:cs typeface="Gill Sans"/>
              <a:sym typeface="Gill Sans"/>
            </a:endParaRPr>
          </a:p>
        </p:txBody>
      </p:sp>
      <p:sp>
        <p:nvSpPr>
          <p:cNvPr id="4"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3E97405A-A60E-481E-ACAC-F6094A0E34E2}"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mn-lt"/>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p:txBody>
          <a:bodyPr/>
          <a:lstStyle>
            <a:lvl1pPr defTabSz="514350">
              <a:defRPr smtClean="0">
                <a:solidFill>
                  <a:schemeClr val="tx1"/>
                </a:solidFill>
                <a:latin typeface="+mn-lt"/>
              </a:defRPr>
            </a:lvl1pPr>
          </a:lstStyle>
          <a:p>
            <a:pPr>
              <a:defRPr/>
            </a:pPr>
            <a:fld id="{3F310F99-E0FB-4234-8F7C-368B13709702}" type="datetime1">
              <a:rPr lang="zh-CN" altLang="en-US" smtClean="0"/>
              <a:t>2020/8/21</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r>
              <a:rPr/>
              <a:t>Title Text</a:t>
            </a:r>
          </a:p>
        </p:txBody>
      </p:sp>
      <p:sp>
        <p:nvSpPr>
          <p:cNvPr id="21" name="Shape 21"/>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Date Placeholder 6"/>
          <p:cNvSpPr>
            <a:spLocks noGrp="1"/>
          </p:cNvSpPr>
          <p:nvPr>
            <p:ph type="dt" sz="half" idx="10"/>
          </p:nvPr>
        </p:nvSpPr>
        <p:spPr/>
        <p:txBody>
          <a:bodyPr/>
          <a:lstStyle>
            <a:lvl1pPr defTabSz="514350">
              <a:defRPr smtClean="0"/>
            </a:lvl1pPr>
          </a:lstStyle>
          <a:p>
            <a:pPr>
              <a:defRPr/>
            </a:pPr>
            <a:fld id="{12310061-FF38-4471-9923-F9BAA2255246}" type="datetime1">
              <a:rPr lang="zh-CN" altLang="en-US" smtClean="0"/>
              <a:t>2020/8/21</a:t>
            </a:fld>
            <a:endParaRPr lang="en-US" altLang="zh-CN"/>
          </a:p>
        </p:txBody>
      </p:sp>
      <p:pic>
        <p:nvPicPr>
          <p:cNvPr id="1454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18558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69550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pic>
        <p:nvPicPr>
          <p:cNvPr id="14848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2346" y="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Google Shape;42;p9"/>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72BFBCF3-6C3E-4FDF-9357-A7458A16B52C}" type="datetime1">
              <a:rPr lang="zh-CN" altLang="en-US" smtClean="0"/>
              <a:t>2020/8/21</a:t>
            </a:fld>
            <a:endParaRPr lang="en-US" altLang="zh-CN"/>
          </a:p>
        </p:txBody>
      </p:sp>
    </p:spTree>
    <p:extLst>
      <p:ext uri="{BB962C8B-B14F-4D97-AF65-F5344CB8AC3E}">
        <p14:creationId xmlns:p14="http://schemas.microsoft.com/office/powerpoint/2010/main" val="32162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pic>
        <p:nvPicPr>
          <p:cNvPr id="14643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3345" y="131079"/>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75C24C16-9FE5-49BE-8171-8AED26D31C11}" type="datetime1">
              <a:rPr lang="zh-CN" altLang="en-US" smtClean="0"/>
              <a:t>2020/8/21</a:t>
            </a:fld>
            <a:endParaRPr lang="en-US" altLang="zh-CN"/>
          </a:p>
        </p:txBody>
      </p:sp>
    </p:spTree>
    <p:extLst>
      <p:ext uri="{BB962C8B-B14F-4D97-AF65-F5344CB8AC3E}">
        <p14:creationId xmlns:p14="http://schemas.microsoft.com/office/powerpoint/2010/main" val="105194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67263"/>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F2CA40EA-A75B-4A58-9020-BF6CE6ED6B78}" type="datetime1">
              <a:rPr lang="zh-CN" altLang="en-US" smtClean="0"/>
              <a:t>2020/8/21</a:t>
            </a:fld>
            <a:endParaRPr lang="en-US" altLang="zh-CN"/>
          </a:p>
        </p:txBody>
      </p:sp>
      <p:pic>
        <p:nvPicPr>
          <p:cNvPr id="1030" name="Picture 47" descr="5300_IBMpos_black"/>
          <p:cNvPicPr>
            <a:picLocks noChangeAspect="1" noChangeArrowheads="1"/>
          </p:cNvPicPr>
          <p:nvPr userDrawn="1"/>
        </p:nvPicPr>
        <p:blipFill>
          <a:blip r:embed="rId8">
            <a:extLst>
              <a:ext uri="{28A0092B-C50C-407E-A947-70E740481C1C}">
                <a14:useLocalDpi xmlns:a14="http://schemas.microsoft.com/office/drawing/2010/main" val="0"/>
              </a:ext>
            </a:extLst>
          </a:blip>
          <a:srcRect b="-6136"/>
          <a:stretch>
            <a:fillRect/>
          </a:stretch>
        </p:blipFill>
        <p:spPr bwMode="auto">
          <a:xfrm>
            <a:off x="8139113" y="261938"/>
            <a:ext cx="5238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6" r:id="rId2"/>
    <p:sldLayoutId id="2147493837" r:id="rId3"/>
    <p:sldLayoutId id="2147493838" r:id="rId4"/>
    <p:sldLayoutId id="2147493839" r:id="rId5"/>
    <p:sldLayoutId id="2147493840" r:id="rId6"/>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en.wikipedia.org/wiki/Elliptic-curve_cryptography"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jpeg"/><Relationship Id="rId3" Type="http://schemas.openxmlformats.org/officeDocument/2006/relationships/notesSlide" Target="../notesSlides/notesSlide48.xml"/><Relationship Id="rId7" Type="http://schemas.openxmlformats.org/officeDocument/2006/relationships/image" Target="../media/image42.jpeg"/><Relationship Id="rId12" Type="http://schemas.openxmlformats.org/officeDocument/2006/relationships/image" Target="../media/image47.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1.jpeg"/><Relationship Id="rId11" Type="http://schemas.openxmlformats.org/officeDocument/2006/relationships/image" Target="../media/image46.jpeg"/><Relationship Id="rId5" Type="http://schemas.openxmlformats.org/officeDocument/2006/relationships/image" Target="../media/image40.wmf"/><Relationship Id="rId10" Type="http://schemas.openxmlformats.org/officeDocument/2006/relationships/image" Target="../media/image45.png"/><Relationship Id="rId4" Type="http://schemas.openxmlformats.org/officeDocument/2006/relationships/oleObject" Target="../embeddings/oleObject1.bin"/><Relationship Id="rId9" Type="http://schemas.openxmlformats.org/officeDocument/2006/relationships/image" Target="../media/image44.png"/><Relationship Id="rId14" Type="http://schemas.openxmlformats.org/officeDocument/2006/relationships/image" Target="../media/image4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555625"/>
            <a:ext cx="7629525" cy="912755"/>
          </a:xfrm>
        </p:spPr>
        <p:txBody>
          <a:bodyPr wrap="square" numCol="1" anchorCtr="0" compatLnSpc="1">
            <a:prstTxWarp prst="textNoShape">
              <a:avLst/>
            </a:prstTxWarp>
            <a:noAutofit/>
          </a:bodyPr>
          <a:lstStyle/>
          <a:p>
            <a:pPr marR="0" defTabSz="227013">
              <a:defRPr/>
            </a:pPr>
            <a:r>
              <a:rPr lang="en-US" altLang="en-US" sz="6000" dirty="0" smtClean="0">
                <a:solidFill>
                  <a:srgbClr val="FFFF00"/>
                </a:solidFill>
                <a:latin typeface="+mn-lt"/>
              </a:rPr>
              <a:t>B</a:t>
            </a:r>
            <a:r>
              <a:rPr lang="en-US" altLang="zh-CN" sz="6000" dirty="0" smtClean="0">
                <a:solidFill>
                  <a:srgbClr val="FFFF00"/>
                </a:solidFill>
                <a:latin typeface="+mn-lt"/>
              </a:rPr>
              <a:t>lockchain</a:t>
            </a:r>
            <a:r>
              <a:rPr lang="en-US" altLang="en-US" sz="6000" dirty="0" smtClean="0">
                <a:solidFill>
                  <a:srgbClr val="FFFF00"/>
                </a:solidFill>
                <a:latin typeface="+mn-lt"/>
              </a:rPr>
              <a:t> </a:t>
            </a:r>
            <a:r>
              <a:rPr lang="en" altLang="zh-CN" sz="5400" dirty="0">
                <a:latin typeface="+mn-lt"/>
              </a:rPr>
              <a:t>Cryptography</a:t>
            </a:r>
            <a:r>
              <a:rPr lang="en" altLang="zh-CN" sz="6000" dirty="0" smtClean="0">
                <a:solidFill>
                  <a:srgbClr val="FFFF00"/>
                </a:solidFill>
                <a:latin typeface="+mn-lt"/>
              </a:rPr>
              <a:t> </a:t>
            </a:r>
            <a:r>
              <a:rPr lang="en" altLang="zh-CN" sz="6600" dirty="0" smtClean="0">
                <a:latin typeface="+mn-lt"/>
              </a:rPr>
              <a:t/>
            </a:r>
            <a:br>
              <a:rPr lang="en" altLang="zh-CN" sz="6600" dirty="0" smtClean="0">
                <a:latin typeface="+mn-lt"/>
              </a:rPr>
            </a:br>
            <a:endParaRPr lang="en-US" altLang="en-US" sz="3600" dirty="0" smtClean="0">
              <a:solidFill>
                <a:srgbClr val="00B0F0"/>
              </a:solidFill>
              <a:latin typeface="+mn-lt"/>
              <a:ea typeface="KaiTi" pitchFamily="49" charset="-122"/>
            </a:endParaRPr>
          </a:p>
        </p:txBody>
      </p:sp>
      <p:sp>
        <p:nvSpPr>
          <p:cNvPr id="14339" name="Rectangle 14"/>
          <p:cNvSpPr txBox="1">
            <a:spLocks noChangeArrowheads="1"/>
          </p:cNvSpPr>
          <p:nvPr/>
        </p:nvSpPr>
        <p:spPr bwMode="black">
          <a:xfrm>
            <a:off x="5492750" y="3971925"/>
            <a:ext cx="3651250" cy="11715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675"/>
              </a:spcBef>
              <a:spcAft>
                <a:spcPts val="113"/>
              </a:spcAft>
              <a:buClr>
                <a:schemeClr val="accent1"/>
              </a:buClr>
              <a:buSzPct val="100000"/>
              <a:buFont typeface="Calibri" pitchFamily="34" charset="0"/>
              <a:buChar char=" "/>
              <a:defRPr sz="1100">
                <a:solidFill>
                  <a:srgbClr val="404040"/>
                </a:solidFill>
                <a:latin typeface="Calibri" pitchFamily="34" charset="0"/>
              </a:defRPr>
            </a:lvl1pPr>
            <a:lvl2pPr marL="385763" indent="-128588">
              <a:lnSpc>
                <a:spcPct val="90000"/>
              </a:lnSpc>
              <a:spcBef>
                <a:spcPts val="113"/>
              </a:spcBef>
              <a:spcAft>
                <a:spcPts val="225"/>
              </a:spcAft>
              <a:buClr>
                <a:schemeClr val="accent1"/>
              </a:buClr>
              <a:buFont typeface="Calibri" pitchFamily="34" charset="0"/>
              <a:buChar char="◦"/>
              <a:defRPr>
                <a:solidFill>
                  <a:srgbClr val="404040"/>
                </a:solidFill>
                <a:latin typeface="Calibri" pitchFamily="34" charset="0"/>
              </a:defRPr>
            </a:lvl2pPr>
            <a:lvl3pPr marL="642938" indent="-128588">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3pPr>
            <a:lvl4pPr marL="900113" indent="-128588">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4pPr>
            <a:lvl5pPr marL="1157288" indent="-128588">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5pPr>
            <a:lvl6pPr marL="1614488" indent="-128588" eaLnBrk="0" fontAlgn="base" hangingPunct="0">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6pPr>
            <a:lvl7pPr marL="2071688" indent="-128588" eaLnBrk="0" fontAlgn="base" hangingPunct="0">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7pPr>
            <a:lvl8pPr marL="2528888" indent="-128588" eaLnBrk="0" fontAlgn="base" hangingPunct="0">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8pPr>
            <a:lvl9pPr marL="2986088" indent="-128588" eaLnBrk="0" fontAlgn="base" hangingPunct="0">
              <a:lnSpc>
                <a:spcPct val="90000"/>
              </a:lnSpc>
              <a:spcBef>
                <a:spcPts val="113"/>
              </a:spcBef>
              <a:spcAft>
                <a:spcPts val="225"/>
              </a:spcAft>
              <a:buClr>
                <a:schemeClr val="accent1"/>
              </a:buClr>
              <a:buFont typeface="Calibri" pitchFamily="34" charset="0"/>
              <a:buChar char="◦"/>
              <a:defRPr sz="700">
                <a:solidFill>
                  <a:srgbClr val="404040"/>
                </a:solidFill>
                <a:latin typeface="Calibri" pitchFamily="34" charset="0"/>
              </a:defRPr>
            </a:lvl9pPr>
          </a:lstStyle>
          <a:p>
            <a:pPr algn="ctr" defTabSz="914400" eaLnBrk="1" fontAlgn="ctr" hangingPunct="1">
              <a:lnSpc>
                <a:spcPct val="100000"/>
              </a:lnSpc>
              <a:spcBef>
                <a:spcPct val="0"/>
              </a:spcBef>
              <a:spcAft>
                <a:spcPct val="0"/>
              </a:spcAft>
              <a:buClrTx/>
              <a:buSzTx/>
              <a:buFont typeface="Arial" pitchFamily="34" charset="0"/>
              <a:buNone/>
            </a:pPr>
            <a:r>
              <a:rPr lang="en-US" altLang="en-US" sz="1800" b="1">
                <a:solidFill>
                  <a:srgbClr val="1544D9"/>
                </a:solidFill>
                <a:latin typeface="+mn-lt"/>
              </a:rPr>
              <a:t>LING Zong,    Ph. D.</a:t>
            </a:r>
          </a:p>
          <a:p>
            <a:pPr algn="ctr" defTabSz="914400">
              <a:lnSpc>
                <a:spcPct val="100000"/>
              </a:lnSpc>
              <a:spcBef>
                <a:spcPct val="0"/>
              </a:spcBef>
              <a:spcAft>
                <a:spcPct val="0"/>
              </a:spcAft>
              <a:buClr>
                <a:schemeClr val="accent2"/>
              </a:buClr>
              <a:buSzTx/>
              <a:buFont typeface="Arial" pitchFamily="34" charset="0"/>
              <a:buNone/>
            </a:pPr>
            <a:r>
              <a:rPr lang="en-US" altLang="zh-CN" sz="1800" b="1">
                <a:solidFill>
                  <a:schemeClr val="tx1"/>
                </a:solidFill>
                <a:latin typeface="+mn-lt"/>
              </a:rPr>
              <a:t>Senior Software Engineer / Scientist</a:t>
            </a:r>
          </a:p>
          <a:p>
            <a:pPr algn="ctr" defTabSz="914400">
              <a:lnSpc>
                <a:spcPct val="100000"/>
              </a:lnSpc>
              <a:spcBef>
                <a:spcPct val="0"/>
              </a:spcBef>
              <a:spcAft>
                <a:spcPct val="0"/>
              </a:spcAft>
              <a:buClr>
                <a:schemeClr val="accent2"/>
              </a:buClr>
              <a:buSzTx/>
              <a:buFont typeface="Arial" pitchFamily="34" charset="0"/>
              <a:buNone/>
            </a:pPr>
            <a:r>
              <a:rPr lang="en-US" altLang="zh-CN" sz="1800" b="1">
                <a:solidFill>
                  <a:schemeClr val="tx1"/>
                </a:solidFill>
                <a:latin typeface="+mn-lt"/>
              </a:rPr>
              <a:t>IBM Almaden Research Center</a:t>
            </a:r>
          </a:p>
          <a:p>
            <a:pPr algn="ctr" defTabSz="914400">
              <a:lnSpc>
                <a:spcPct val="100000"/>
              </a:lnSpc>
              <a:spcBef>
                <a:spcPct val="0"/>
              </a:spcBef>
              <a:spcAft>
                <a:spcPct val="0"/>
              </a:spcAft>
              <a:buClr>
                <a:schemeClr val="accent2"/>
              </a:buClr>
              <a:buSzTx/>
              <a:buFont typeface="Arial" pitchFamily="34" charset="0"/>
              <a:buNone/>
            </a:pPr>
            <a:r>
              <a:rPr lang="en-US" altLang="zh-CN" sz="1800" b="1">
                <a:solidFill>
                  <a:schemeClr val="tx1"/>
                </a:solidFill>
                <a:latin typeface="+mn-lt"/>
              </a:rPr>
              <a:t>San Jose, California, U.S.A.</a:t>
            </a: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95" y="1871889"/>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7463" y="155575"/>
            <a:ext cx="1238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3F83D50F-61AF-4C7A-A8FC-8A9928FA3874}" type="datetime1">
              <a:rPr lang="zh-CN" altLang="en-US" smtClean="0">
                <a:latin typeface="+mn-lt"/>
              </a:rPr>
              <a:t>2020/8/21</a:t>
            </a:fld>
            <a:endParaRPr lang="en-US" altLang="zh-CN">
              <a:latin typeface="+mn-lt"/>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0" y="189110"/>
            <a:ext cx="91440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Simple Hash Commitment Scheme - Cheating</a:t>
            </a:r>
            <a:endParaRPr sz="4000" b="1" dirty="0">
              <a:solidFill>
                <a:srgbClr val="1544D9"/>
              </a:solidFill>
            </a:endParaRPr>
          </a:p>
        </p:txBody>
      </p:sp>
      <p:sp>
        <p:nvSpPr>
          <p:cNvPr id="113" name="Google Shape;113;p21"/>
          <p:cNvSpPr txBox="1">
            <a:spLocks noGrp="1"/>
          </p:cNvSpPr>
          <p:nvPr>
            <p:ph type="body" idx="1"/>
          </p:nvPr>
        </p:nvSpPr>
        <p:spPr>
          <a:xfrm>
            <a:off x="152400" y="1123950"/>
            <a:ext cx="8915400" cy="303880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a:t>How could Bob cheat Alice?</a:t>
            </a:r>
            <a:endParaRPr sz="1600" dirty="0"/>
          </a:p>
          <a:p>
            <a:pPr marL="457200" lvl="0" indent="-342900" rtl="0">
              <a:spcBef>
                <a:spcPts val="1600"/>
              </a:spcBef>
              <a:spcAft>
                <a:spcPts val="0"/>
              </a:spcAft>
              <a:buSzPts val="1800"/>
              <a:buAutoNum type="arabicParenR"/>
            </a:pPr>
            <a:r>
              <a:rPr lang="en" sz="1600" dirty="0"/>
              <a:t>When Bob receives </a:t>
            </a:r>
            <a:r>
              <a:rPr lang="en" sz="1600" dirty="0">
                <a:solidFill>
                  <a:srgbClr val="3C78D8"/>
                </a:solidFill>
              </a:rPr>
              <a:t>C</a:t>
            </a:r>
            <a:r>
              <a:rPr lang="en" sz="1600" dirty="0"/>
              <a:t> = </a:t>
            </a:r>
            <a:r>
              <a:rPr lang="en" sz="1600" dirty="0">
                <a:solidFill>
                  <a:srgbClr val="3C78D8"/>
                </a:solidFill>
              </a:rPr>
              <a:t>H</a:t>
            </a:r>
            <a:r>
              <a:rPr lang="en" sz="1600" dirty="0"/>
              <a:t>(</a:t>
            </a:r>
            <a:r>
              <a:rPr lang="en" sz="1600" dirty="0">
                <a:solidFill>
                  <a:srgbClr val="E06666"/>
                </a:solidFill>
              </a:rPr>
              <a:t>B</a:t>
            </a:r>
            <a:r>
              <a:rPr lang="en" sz="1600" dirty="0"/>
              <a:t> || </a:t>
            </a:r>
            <a:r>
              <a:rPr lang="en" sz="1600" dirty="0">
                <a:solidFill>
                  <a:srgbClr val="E06666"/>
                </a:solidFill>
              </a:rPr>
              <a:t>R</a:t>
            </a:r>
            <a:r>
              <a:rPr lang="en" sz="1600" dirty="0"/>
              <a:t>), if he can compute H</a:t>
            </a:r>
            <a:r>
              <a:rPr lang="en" sz="1600" baseline="30000" dirty="0"/>
              <a:t>-1</a:t>
            </a:r>
            <a:r>
              <a:rPr lang="en" sz="1600" dirty="0"/>
              <a:t>(</a:t>
            </a:r>
            <a:r>
              <a:rPr lang="en" sz="1600" dirty="0">
                <a:solidFill>
                  <a:srgbClr val="3C78D8"/>
                </a:solidFill>
              </a:rPr>
              <a:t>C</a:t>
            </a:r>
            <a:r>
              <a:rPr lang="en" sz="1600" dirty="0"/>
              <a:t>) = </a:t>
            </a:r>
            <a:r>
              <a:rPr lang="en" sz="1600" dirty="0">
                <a:solidFill>
                  <a:srgbClr val="E06666"/>
                </a:solidFill>
              </a:rPr>
              <a:t>B</a:t>
            </a:r>
            <a:r>
              <a:rPr lang="en" sz="1600" dirty="0"/>
              <a:t> || </a:t>
            </a:r>
            <a:r>
              <a:rPr lang="en" sz="1600" dirty="0">
                <a:solidFill>
                  <a:srgbClr val="E06666"/>
                </a:solidFill>
              </a:rPr>
              <a:t>R</a:t>
            </a:r>
            <a:r>
              <a:rPr lang="en" sz="1600" dirty="0"/>
              <a:t>, Bob can recover Alice’s guess and send her the opposite outcome!</a:t>
            </a:r>
            <a:endParaRPr sz="1600" dirty="0"/>
          </a:p>
          <a:p>
            <a:pPr marL="0" lvl="0" indent="0" rtl="0">
              <a:spcBef>
                <a:spcPts val="1600"/>
              </a:spcBef>
              <a:spcAft>
                <a:spcPts val="0"/>
              </a:spcAft>
              <a:buNone/>
            </a:pPr>
            <a:r>
              <a:rPr lang="en" sz="1600" dirty="0"/>
              <a:t>	If our hash function, </a:t>
            </a:r>
            <a:r>
              <a:rPr lang="en" sz="1600" dirty="0">
                <a:solidFill>
                  <a:srgbClr val="3C78D8"/>
                </a:solidFill>
              </a:rPr>
              <a:t>H</a:t>
            </a:r>
            <a:r>
              <a:rPr lang="en" sz="1600" dirty="0"/>
              <a:t>, is </a:t>
            </a:r>
            <a:r>
              <a:rPr lang="en" sz="1600" b="1" dirty="0"/>
              <a:t>preimage resistant</a:t>
            </a:r>
            <a:r>
              <a:rPr lang="en" sz="1600" dirty="0"/>
              <a:t>, this shouldn’t be possible.</a:t>
            </a:r>
            <a:endParaRPr sz="1600" dirty="0"/>
          </a:p>
          <a:p>
            <a:pPr marL="0" lvl="0" indent="0" rtl="0">
              <a:spcBef>
                <a:spcPts val="1600"/>
              </a:spcBef>
              <a:spcAft>
                <a:spcPts val="0"/>
              </a:spcAft>
              <a:buNone/>
            </a:pPr>
            <a:r>
              <a:rPr lang="en" sz="1600" dirty="0"/>
              <a:t> How could Alice cheat Bob?</a:t>
            </a:r>
            <a:endParaRPr sz="1600" dirty="0"/>
          </a:p>
          <a:p>
            <a:pPr marL="457200" lvl="0" indent="-342900" rtl="0">
              <a:spcBef>
                <a:spcPts val="1600"/>
              </a:spcBef>
              <a:spcAft>
                <a:spcPts val="0"/>
              </a:spcAft>
              <a:buSzPts val="1800"/>
              <a:buAutoNum type="arabicParenR"/>
            </a:pPr>
            <a:r>
              <a:rPr lang="en" sz="1600" dirty="0"/>
              <a:t>Alice sends Bob her commitment </a:t>
            </a:r>
            <a:r>
              <a:rPr lang="en" sz="1600" dirty="0">
                <a:solidFill>
                  <a:srgbClr val="3C78D8"/>
                </a:solidFill>
              </a:rPr>
              <a:t>C</a:t>
            </a:r>
            <a:r>
              <a:rPr lang="en" sz="1600" dirty="0"/>
              <a:t> = </a:t>
            </a:r>
            <a:r>
              <a:rPr lang="en" sz="1600" dirty="0">
                <a:solidFill>
                  <a:srgbClr val="3C78D8"/>
                </a:solidFill>
              </a:rPr>
              <a:t>H</a:t>
            </a:r>
            <a:r>
              <a:rPr lang="en" sz="1600" dirty="0"/>
              <a:t>(</a:t>
            </a:r>
            <a:r>
              <a:rPr lang="en" sz="1600" dirty="0">
                <a:solidFill>
                  <a:srgbClr val="E06666"/>
                </a:solidFill>
              </a:rPr>
              <a:t>B</a:t>
            </a:r>
            <a:r>
              <a:rPr lang="en" sz="1600" dirty="0"/>
              <a:t> || </a:t>
            </a:r>
            <a:r>
              <a:rPr lang="en" sz="1600" dirty="0">
                <a:solidFill>
                  <a:srgbClr val="E06666"/>
                </a:solidFill>
              </a:rPr>
              <a:t>R</a:t>
            </a:r>
            <a:r>
              <a:rPr lang="en" sz="1600" dirty="0"/>
              <a:t>), but reveals the opposite guess, (</a:t>
            </a:r>
            <a:r>
              <a:rPr lang="en" sz="1600" dirty="0">
                <a:solidFill>
                  <a:srgbClr val="3C78D8"/>
                </a:solidFill>
              </a:rPr>
              <a:t>!B</a:t>
            </a:r>
            <a:r>
              <a:rPr lang="en" sz="1600" dirty="0"/>
              <a:t>, </a:t>
            </a:r>
            <a:r>
              <a:rPr lang="en" sz="1600" dirty="0">
                <a:solidFill>
                  <a:srgbClr val="3C78D8"/>
                </a:solidFill>
              </a:rPr>
              <a:t>R’</a:t>
            </a:r>
            <a:r>
              <a:rPr lang="en" sz="1600" dirty="0"/>
              <a:t>). Alice wins if she can pick </a:t>
            </a:r>
            <a:r>
              <a:rPr lang="en" sz="1600" dirty="0">
                <a:solidFill>
                  <a:srgbClr val="3C78D8"/>
                </a:solidFill>
              </a:rPr>
              <a:t>R’</a:t>
            </a:r>
            <a:r>
              <a:rPr lang="en" sz="1600" dirty="0"/>
              <a:t> s.t. </a:t>
            </a:r>
            <a:r>
              <a:rPr lang="en" sz="1600" dirty="0">
                <a:solidFill>
                  <a:srgbClr val="3C78D8"/>
                </a:solidFill>
              </a:rPr>
              <a:t>C’</a:t>
            </a:r>
            <a:r>
              <a:rPr lang="en" sz="1600" dirty="0"/>
              <a:t> = </a:t>
            </a:r>
            <a:r>
              <a:rPr lang="en" sz="1600" dirty="0">
                <a:solidFill>
                  <a:srgbClr val="3C78D8"/>
                </a:solidFill>
              </a:rPr>
              <a:t>H</a:t>
            </a:r>
            <a:r>
              <a:rPr lang="en" sz="1600" dirty="0"/>
              <a:t>(</a:t>
            </a:r>
            <a:r>
              <a:rPr lang="en" sz="1600" dirty="0">
                <a:solidFill>
                  <a:srgbClr val="3C78D8"/>
                </a:solidFill>
              </a:rPr>
              <a:t>!B</a:t>
            </a:r>
            <a:r>
              <a:rPr lang="en" sz="1600" dirty="0"/>
              <a:t> || </a:t>
            </a:r>
            <a:r>
              <a:rPr lang="en" sz="1600" dirty="0">
                <a:solidFill>
                  <a:srgbClr val="3C78D8"/>
                </a:solidFill>
              </a:rPr>
              <a:t>R’</a:t>
            </a:r>
            <a:r>
              <a:rPr lang="en" sz="1600" dirty="0"/>
              <a:t>) = </a:t>
            </a:r>
            <a:r>
              <a:rPr lang="en" sz="1600" dirty="0">
                <a:solidFill>
                  <a:srgbClr val="3C78D8"/>
                </a:solidFill>
              </a:rPr>
              <a:t>C</a:t>
            </a:r>
            <a:r>
              <a:rPr lang="en" sz="1600" dirty="0">
                <a:solidFill>
                  <a:srgbClr val="000000"/>
                </a:solidFill>
              </a:rPr>
              <a:t>.</a:t>
            </a:r>
            <a:endParaRPr sz="1600" dirty="0">
              <a:solidFill>
                <a:srgbClr val="000000"/>
              </a:solidFill>
            </a:endParaRPr>
          </a:p>
          <a:p>
            <a:pPr marL="0" lvl="0" indent="0" rtl="0">
              <a:spcBef>
                <a:spcPts val="1600"/>
              </a:spcBef>
              <a:spcAft>
                <a:spcPts val="1600"/>
              </a:spcAft>
              <a:buNone/>
            </a:pPr>
            <a:r>
              <a:rPr lang="en" sz="1600" dirty="0"/>
              <a:t>	This fails if our hash function, </a:t>
            </a:r>
            <a:r>
              <a:rPr lang="en" sz="1600" dirty="0">
                <a:solidFill>
                  <a:srgbClr val="3C78D8"/>
                </a:solidFill>
              </a:rPr>
              <a:t>H</a:t>
            </a:r>
            <a:r>
              <a:rPr lang="en" sz="1600" dirty="0"/>
              <a:t>, is </a:t>
            </a:r>
            <a:r>
              <a:rPr lang="en" sz="1600" b="1" dirty="0"/>
              <a:t>second preimage resistant</a:t>
            </a:r>
            <a:r>
              <a:rPr lang="en" sz="1600" dirty="0"/>
              <a:t>!</a:t>
            </a:r>
            <a:endParaRPr sz="1600" dirty="0"/>
          </a:p>
        </p:txBody>
      </p:sp>
      <p:sp>
        <p:nvSpPr>
          <p:cNvPr id="2" name="Date Placeholder 1"/>
          <p:cNvSpPr>
            <a:spLocks noGrp="1"/>
          </p:cNvSpPr>
          <p:nvPr>
            <p:ph type="dt" sz="half" idx="10"/>
          </p:nvPr>
        </p:nvSpPr>
        <p:spPr/>
        <p:txBody>
          <a:bodyPr/>
          <a:lstStyle/>
          <a:p>
            <a:pPr>
              <a:defRPr/>
            </a:pPr>
            <a:fld id="{B0B6A2E0-F005-466B-845F-61DF728E6008}" type="datetime1">
              <a:rPr lang="zh-CN" altLang="en-US" smtClean="0"/>
              <a:t>2020/8/21</a:t>
            </a:fld>
            <a:endParaRPr lang="en-US" altLang="zh-CN"/>
          </a:p>
        </p:txBody>
      </p:sp>
    </p:spTree>
    <p:extLst>
      <p:ext uri="{BB962C8B-B14F-4D97-AF65-F5344CB8AC3E}">
        <p14:creationId xmlns:p14="http://schemas.microsoft.com/office/powerpoint/2010/main" val="81255381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a:solidFill>
                  <a:srgbClr val="1544D9"/>
                </a:solidFill>
              </a:rPr>
              <a:t>Elliptic </a:t>
            </a:r>
            <a:r>
              <a:rPr lang="en-US" altLang="zh-CN" sz="4000" b="1" dirty="0" smtClean="0">
                <a:solidFill>
                  <a:srgbClr val="1544D9"/>
                </a:solidFill>
              </a:rPr>
              <a:t>Curves</a:t>
            </a:r>
            <a:endParaRPr lang="en-US" altLang="zh-CN"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1218438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213014" y="9337"/>
            <a:ext cx="3550521" cy="726363"/>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Elliptic Curves</a:t>
            </a:r>
            <a:endParaRPr sz="4000" b="1" dirty="0">
              <a:solidFill>
                <a:srgbClr val="1544D9"/>
              </a:solidFill>
            </a:endParaRPr>
          </a:p>
        </p:txBody>
      </p:sp>
      <p:sp>
        <p:nvSpPr>
          <p:cNvPr id="119" name="Google Shape;119;p22"/>
          <p:cNvSpPr txBox="1">
            <a:spLocks noGrp="1"/>
          </p:cNvSpPr>
          <p:nvPr>
            <p:ph type="body" idx="1"/>
          </p:nvPr>
        </p:nvSpPr>
        <p:spPr>
          <a:xfrm>
            <a:off x="225625" y="3039415"/>
            <a:ext cx="6193500" cy="141023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t>An elliptic curve is defined by the following affine, long Weierstrass </a:t>
            </a:r>
            <a:r>
              <a:rPr lang="en" sz="1200" dirty="0" smtClean="0"/>
              <a:t>form:</a:t>
            </a:r>
            <a:endParaRPr lang="en" sz="1200" dirty="0"/>
          </a:p>
          <a:p>
            <a:pPr marL="0" lvl="0" indent="0" rtl="0">
              <a:spcBef>
                <a:spcPts val="0"/>
              </a:spcBef>
              <a:spcAft>
                <a:spcPts val="0"/>
              </a:spcAft>
              <a:buNone/>
            </a:pPr>
            <a:endParaRPr lang="en" sz="1200" dirty="0"/>
          </a:p>
          <a:p>
            <a:pPr marL="0" lvl="0" indent="0" rtl="0">
              <a:spcBef>
                <a:spcPts val="0"/>
              </a:spcBef>
              <a:spcAft>
                <a:spcPts val="0"/>
              </a:spcAft>
              <a:buNone/>
            </a:pPr>
            <a:endParaRPr lang="en" sz="1200" dirty="0"/>
          </a:p>
          <a:p>
            <a:pPr marL="0" lvl="0" indent="0" rtl="0">
              <a:spcBef>
                <a:spcPts val="0"/>
              </a:spcBef>
              <a:spcAft>
                <a:spcPts val="0"/>
              </a:spcAft>
              <a:buNone/>
            </a:pPr>
            <a:r>
              <a:rPr lang="en" sz="1200" dirty="0" smtClean="0"/>
              <a:t>We </a:t>
            </a:r>
            <a:r>
              <a:rPr lang="en" sz="1200" dirty="0"/>
              <a:t>usually consider the short Weierstrass </a:t>
            </a:r>
            <a:r>
              <a:rPr lang="en" sz="1200" dirty="0" smtClean="0"/>
              <a:t>form:</a:t>
            </a:r>
            <a:endParaRPr lang="en" sz="1200" dirty="0"/>
          </a:p>
          <a:p>
            <a:pPr marL="0" lvl="0" indent="0" rtl="0">
              <a:spcBef>
                <a:spcPts val="0"/>
              </a:spcBef>
              <a:spcAft>
                <a:spcPts val="0"/>
              </a:spcAft>
              <a:buNone/>
            </a:pPr>
            <a:endParaRPr lang="en" sz="1200" dirty="0">
              <a:solidFill>
                <a:srgbClr val="666666"/>
              </a:solidFill>
            </a:endParaRPr>
          </a:p>
          <a:p>
            <a:pPr marL="0" lvl="0" indent="0" rtl="0">
              <a:spcBef>
                <a:spcPts val="0"/>
              </a:spcBef>
              <a:spcAft>
                <a:spcPts val="0"/>
              </a:spcAft>
              <a:buNone/>
            </a:pPr>
            <a:endParaRPr lang="en" sz="1200" dirty="0">
              <a:solidFill>
                <a:srgbClr val="666666"/>
              </a:solidFill>
            </a:endParaRPr>
          </a:p>
          <a:p>
            <a:pPr marL="0" lvl="0" indent="0" rtl="0">
              <a:spcBef>
                <a:spcPts val="0"/>
              </a:spcBef>
              <a:spcAft>
                <a:spcPts val="0"/>
              </a:spcAft>
              <a:buNone/>
            </a:pPr>
            <a:r>
              <a:rPr lang="en" sz="1200" dirty="0" smtClean="0">
                <a:solidFill>
                  <a:srgbClr val="666666"/>
                </a:solidFill>
              </a:rPr>
              <a:t>For </a:t>
            </a:r>
            <a:r>
              <a:rPr lang="en" sz="1200" dirty="0" smtClean="0">
                <a:solidFill>
                  <a:srgbClr val="666666"/>
                </a:solidFill>
              </a:rPr>
              <a:t>the most part, all you need to know about elliptic curves is that they provide another finite </a:t>
            </a:r>
            <a:r>
              <a:rPr lang="en" sz="1200" b="1" dirty="0" smtClean="0">
                <a:solidFill>
                  <a:srgbClr val="666666"/>
                </a:solidFill>
              </a:rPr>
              <a:t>abelian group </a:t>
            </a:r>
            <a:r>
              <a:rPr lang="en" sz="1200" dirty="0" smtClean="0">
                <a:solidFill>
                  <a:srgbClr val="666666"/>
                </a:solidFill>
              </a:rPr>
              <a:t>with certain desired properties.</a:t>
            </a:r>
            <a:endParaRPr sz="1200" dirty="0">
              <a:solidFill>
                <a:srgbClr val="666666"/>
              </a:solidFill>
            </a:endParaRPr>
          </a:p>
        </p:txBody>
      </p:sp>
      <p:pic>
        <p:nvPicPr>
          <p:cNvPr id="120" name="Google Shape;120;p22" descr="WolframAlpha--y_2___x_3___7__Implicit_plot____2016_09_17_14_19.png"/>
          <p:cNvPicPr preferRelativeResize="0"/>
          <p:nvPr/>
        </p:nvPicPr>
        <p:blipFill>
          <a:blip r:embed="rId3">
            <a:alphaModFix/>
          </a:blip>
          <a:stretch>
            <a:fillRect/>
          </a:stretch>
        </p:blipFill>
        <p:spPr>
          <a:xfrm>
            <a:off x="6419125" y="0"/>
            <a:ext cx="2724874" cy="5143500"/>
          </a:xfrm>
          <a:prstGeom prst="rect">
            <a:avLst/>
          </a:prstGeom>
          <a:noFill/>
          <a:ln>
            <a:noFill/>
          </a:ln>
        </p:spPr>
      </p:pic>
      <p:sp>
        <p:nvSpPr>
          <p:cNvPr id="121" name="Google Shape;121;p22"/>
          <p:cNvSpPr txBox="1"/>
          <p:nvPr/>
        </p:nvSpPr>
        <p:spPr>
          <a:xfrm>
            <a:off x="5056389" y="9337"/>
            <a:ext cx="2390976" cy="63658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666666"/>
                </a:solidFill>
              </a:rPr>
              <a:t>secp256k1 :  Y</a:t>
            </a:r>
            <a:r>
              <a:rPr lang="en" baseline="30000" dirty="0">
                <a:solidFill>
                  <a:srgbClr val="666666"/>
                </a:solidFill>
              </a:rPr>
              <a:t>2</a:t>
            </a:r>
            <a:r>
              <a:rPr lang="en" dirty="0">
                <a:solidFill>
                  <a:srgbClr val="666666"/>
                </a:solidFill>
              </a:rPr>
              <a:t> = X</a:t>
            </a:r>
            <a:r>
              <a:rPr lang="en" baseline="30000" dirty="0">
                <a:solidFill>
                  <a:srgbClr val="666666"/>
                </a:solidFill>
              </a:rPr>
              <a:t>3</a:t>
            </a:r>
            <a:r>
              <a:rPr lang="en" dirty="0">
                <a:solidFill>
                  <a:srgbClr val="666666"/>
                </a:solidFill>
              </a:rPr>
              <a:t> +7</a:t>
            </a:r>
            <a:endParaRPr dirty="0">
              <a:solidFill>
                <a:srgbClr val="666666"/>
              </a:solidFill>
            </a:endParaRPr>
          </a:p>
          <a:p>
            <a:pPr marL="0" lvl="0" indent="0">
              <a:spcBef>
                <a:spcPts val="0"/>
              </a:spcBef>
              <a:spcAft>
                <a:spcPts val="0"/>
              </a:spcAft>
              <a:buNone/>
            </a:pPr>
            <a:r>
              <a:rPr lang="en" dirty="0">
                <a:solidFill>
                  <a:srgbClr val="666666"/>
                </a:solidFill>
              </a:rPr>
              <a:t>Bitcoin’s Elliptic Curve</a:t>
            </a:r>
            <a:endParaRPr dirty="0">
              <a:solidFill>
                <a:srgbClr val="666666"/>
              </a:solidFill>
            </a:endParaRPr>
          </a:p>
        </p:txBody>
      </p:sp>
      <p:pic>
        <p:nvPicPr>
          <p:cNvPr id="122" name="Google Shape;122;p22"/>
          <p:cNvPicPr preferRelativeResize="0"/>
          <p:nvPr/>
        </p:nvPicPr>
        <p:blipFill>
          <a:blip r:embed="rId4">
            <a:alphaModFix/>
          </a:blip>
          <a:stretch>
            <a:fillRect/>
          </a:stretch>
        </p:blipFill>
        <p:spPr>
          <a:xfrm>
            <a:off x="1146680" y="3352599"/>
            <a:ext cx="4705482" cy="216714"/>
          </a:xfrm>
          <a:prstGeom prst="rect">
            <a:avLst/>
          </a:prstGeom>
          <a:noFill/>
          <a:ln>
            <a:noFill/>
          </a:ln>
        </p:spPr>
      </p:pic>
      <p:pic>
        <p:nvPicPr>
          <p:cNvPr id="123" name="Google Shape;123;p22"/>
          <p:cNvPicPr preferRelativeResize="0"/>
          <p:nvPr/>
        </p:nvPicPr>
        <p:blipFill>
          <a:blip r:embed="rId5">
            <a:alphaModFix/>
          </a:blip>
          <a:stretch>
            <a:fillRect/>
          </a:stretch>
        </p:blipFill>
        <p:spPr>
          <a:xfrm>
            <a:off x="1146679" y="3816910"/>
            <a:ext cx="2322234" cy="215564"/>
          </a:xfrm>
          <a:prstGeom prst="rect">
            <a:avLst/>
          </a:prstGeom>
          <a:noFill/>
          <a:ln>
            <a:noFill/>
          </a:ln>
        </p:spPr>
      </p:pic>
      <p:sp>
        <p:nvSpPr>
          <p:cNvPr id="2" name="Rectangle 1"/>
          <p:cNvSpPr/>
          <p:nvPr/>
        </p:nvSpPr>
        <p:spPr>
          <a:xfrm>
            <a:off x="213014" y="4447398"/>
            <a:ext cx="4700791" cy="307777"/>
          </a:xfrm>
          <a:prstGeom prst="rect">
            <a:avLst/>
          </a:prstGeom>
        </p:spPr>
        <p:txBody>
          <a:bodyPr wrap="square">
            <a:spAutoFit/>
          </a:bodyPr>
          <a:lstStyle/>
          <a:p>
            <a:r>
              <a:rPr lang="en-US" altLang="zh-CN" sz="1400" dirty="0">
                <a:hlinkClick r:id="rId6"/>
              </a:rPr>
              <a:t>https://</a:t>
            </a:r>
            <a:r>
              <a:rPr lang="en-US" altLang="zh-CN" sz="1400" dirty="0" smtClean="0">
                <a:hlinkClick r:id="rId6"/>
              </a:rPr>
              <a:t>en.wikipedia.org/wiki/Elliptic-curve_cryptography</a:t>
            </a:r>
            <a:r>
              <a:rPr lang="en-US" altLang="zh-CN" sz="1400" dirty="0" smtClean="0"/>
              <a:t> </a:t>
            </a:r>
            <a:endParaRPr lang="zh-CN" altLang="en-US" sz="1400" dirty="0"/>
          </a:p>
        </p:txBody>
      </p:sp>
      <p:sp>
        <p:nvSpPr>
          <p:cNvPr id="3" name="Rectangle 2"/>
          <p:cNvSpPr/>
          <p:nvPr/>
        </p:nvSpPr>
        <p:spPr>
          <a:xfrm>
            <a:off x="79828" y="738429"/>
            <a:ext cx="6778171" cy="2246769"/>
          </a:xfrm>
          <a:prstGeom prst="rect">
            <a:avLst/>
          </a:prstGeom>
        </p:spPr>
        <p:txBody>
          <a:bodyPr wrap="square">
            <a:spAutoFit/>
          </a:bodyPr>
          <a:lstStyle/>
          <a:p>
            <a:pPr marL="171450" indent="-171450">
              <a:buFont typeface="Arial" panose="020B0604020202020204" pitchFamily="34" charset="0"/>
              <a:buChar char="•"/>
            </a:pPr>
            <a:r>
              <a:rPr lang="en-US" altLang="zh-CN" sz="1400" b="1" dirty="0"/>
              <a:t>Elliptic-curve cryptography</a:t>
            </a:r>
            <a:r>
              <a:rPr lang="en-US" altLang="zh-CN" sz="1400" dirty="0"/>
              <a:t> (</a:t>
            </a:r>
            <a:r>
              <a:rPr lang="en-US" altLang="zh-CN" sz="1400" b="1" dirty="0"/>
              <a:t>ECC</a:t>
            </a:r>
            <a:r>
              <a:rPr lang="en-US" altLang="zh-CN" sz="1400" dirty="0"/>
              <a:t>) is an approach to public-key cryptography based on the algebraic structure of elliptic curves over finite fields. </a:t>
            </a:r>
            <a:endParaRPr lang="en-US" altLang="zh-CN" sz="1400" dirty="0" smtClean="0"/>
          </a:p>
          <a:p>
            <a:pPr marL="628650" lvl="1" indent="-171450">
              <a:buFont typeface="Arial" panose="020B0604020202020204" pitchFamily="34" charset="0"/>
              <a:buChar char="•"/>
            </a:pPr>
            <a:r>
              <a:rPr lang="en-US" altLang="zh-CN" sz="1400" dirty="0" smtClean="0"/>
              <a:t>ECC </a:t>
            </a:r>
            <a:r>
              <a:rPr lang="en-US" altLang="zh-CN" sz="1400" dirty="0"/>
              <a:t>requires smaller keys compared to non-EC cryptography (based on plain Galois fields) to provide equivalent security</a:t>
            </a:r>
            <a:r>
              <a:rPr lang="en-US" altLang="zh-CN" sz="1400" dirty="0" smtClean="0"/>
              <a:t>.</a:t>
            </a:r>
            <a:endParaRPr lang="en-US" altLang="zh-CN" sz="1400" dirty="0"/>
          </a:p>
          <a:p>
            <a:pPr marL="628650" lvl="1" indent="-171450">
              <a:buFont typeface="Arial" panose="020B0604020202020204" pitchFamily="34" charset="0"/>
              <a:buChar char="•"/>
            </a:pPr>
            <a:r>
              <a:rPr lang="en-US" altLang="zh-CN" sz="1400" dirty="0"/>
              <a:t>Elliptic curves are applicable for key agreement, digital signatures, pseudo-random generators and other tasks. Indirectly, they can be used for encryption by combining the key agreement with a symmetric encryption scheme. </a:t>
            </a:r>
            <a:endParaRPr lang="en-US" altLang="zh-CN" sz="1400" dirty="0" smtClean="0"/>
          </a:p>
          <a:p>
            <a:pPr marL="628650" lvl="1" indent="-171450">
              <a:buFont typeface="Arial" panose="020B0604020202020204" pitchFamily="34" charset="0"/>
              <a:buChar char="•"/>
            </a:pPr>
            <a:r>
              <a:rPr lang="en-US" altLang="zh-CN" sz="1400" dirty="0" smtClean="0"/>
              <a:t>They </a:t>
            </a:r>
            <a:r>
              <a:rPr lang="en-US" altLang="zh-CN" sz="1400" dirty="0"/>
              <a:t>are also used in several integer </a:t>
            </a:r>
            <a:r>
              <a:rPr lang="en-US" altLang="zh-CN" sz="1400" dirty="0" smtClean="0"/>
              <a:t>factorization algorithms</a:t>
            </a:r>
            <a:r>
              <a:rPr lang="en-US" altLang="zh-CN" sz="1400" dirty="0"/>
              <a:t> based on elliptic curves that have applications in cryptography, such as Lenstra elliptic-curve factorization.</a:t>
            </a:r>
          </a:p>
        </p:txBody>
      </p:sp>
      <p:sp>
        <p:nvSpPr>
          <p:cNvPr id="4" name="Date Placeholder 3"/>
          <p:cNvSpPr>
            <a:spLocks noGrp="1"/>
          </p:cNvSpPr>
          <p:nvPr>
            <p:ph type="dt" sz="half" idx="10"/>
          </p:nvPr>
        </p:nvSpPr>
        <p:spPr/>
        <p:txBody>
          <a:bodyPr/>
          <a:lstStyle/>
          <a:p>
            <a:pPr>
              <a:defRPr/>
            </a:pPr>
            <a:fld id="{E9F2E724-1520-41FB-A7D5-514B1CE6A778}" type="datetime1">
              <a:rPr lang="zh-CN" altLang="en-US" smtClean="0"/>
              <a:t>2020/8/21</a:t>
            </a:fld>
            <a:endParaRPr lang="en-US" altLang="zh-CN"/>
          </a:p>
        </p:txBody>
      </p:sp>
    </p:spTree>
    <p:extLst>
      <p:ext uri="{BB962C8B-B14F-4D97-AF65-F5344CB8AC3E}">
        <p14:creationId xmlns:p14="http://schemas.microsoft.com/office/powerpoint/2010/main" val="199907533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Elliptic Curves - Group Law</a:t>
            </a:r>
            <a:endParaRPr sz="4000" b="1" dirty="0">
              <a:solidFill>
                <a:srgbClr val="1544D9"/>
              </a:solidFill>
            </a:endParaRPr>
          </a:p>
        </p:txBody>
      </p:sp>
      <p:sp>
        <p:nvSpPr>
          <p:cNvPr id="129" name="Google Shape;129;p23"/>
          <p:cNvSpPr txBox="1">
            <a:spLocks noGrp="1"/>
          </p:cNvSpPr>
          <p:nvPr>
            <p:ph type="body" idx="1"/>
          </p:nvPr>
        </p:nvSpPr>
        <p:spPr>
          <a:xfrm>
            <a:off x="311700" y="1225225"/>
            <a:ext cx="6170400" cy="243963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One can define a group law on an elliptic curve using the chord-tangent process.</a:t>
            </a:r>
            <a:endParaRPr sz="2000" dirty="0"/>
          </a:p>
          <a:p>
            <a:pPr marL="0" lvl="0" indent="0">
              <a:spcBef>
                <a:spcPts val="1600"/>
              </a:spcBef>
              <a:spcAft>
                <a:spcPts val="0"/>
              </a:spcAft>
              <a:buNone/>
            </a:pPr>
            <a:r>
              <a:rPr lang="en" sz="2000" dirty="0"/>
              <a:t>Given two elliptic curve points, P and Q, we define P × Q as the following:</a:t>
            </a:r>
            <a:endParaRPr sz="2000" dirty="0"/>
          </a:p>
          <a:p>
            <a:pPr marL="369888" lvl="3" indent="0">
              <a:spcBef>
                <a:spcPts val="1600"/>
              </a:spcBef>
              <a:spcAft>
                <a:spcPts val="0"/>
              </a:spcAft>
              <a:buNone/>
            </a:pPr>
            <a:r>
              <a:rPr lang="en" sz="1800" dirty="0"/>
              <a:t>We find the line intersecting P and Q, which must intersect with one final point, R. If we then reflect R across the x-axis, we obtain another point which we define as P × Q.</a:t>
            </a:r>
            <a:endParaRPr sz="1800" dirty="0"/>
          </a:p>
          <a:p>
            <a:pPr marL="0" lvl="0" indent="0" rtl="0">
              <a:spcBef>
                <a:spcPts val="1600"/>
              </a:spcBef>
              <a:spcAft>
                <a:spcPts val="1600"/>
              </a:spcAft>
              <a:buNone/>
            </a:pPr>
            <a:endParaRPr sz="2000" dirty="0"/>
          </a:p>
        </p:txBody>
      </p:sp>
      <p:pic>
        <p:nvPicPr>
          <p:cNvPr id="130" name="Google Shape;130;p23" descr="WolframAlpha--y_2___x_3___7__Implicit_plot____2016_09_17_14_19.png"/>
          <p:cNvPicPr preferRelativeResize="0"/>
          <p:nvPr/>
        </p:nvPicPr>
        <p:blipFill>
          <a:blip r:embed="rId3">
            <a:alphaModFix/>
          </a:blip>
          <a:stretch>
            <a:fillRect/>
          </a:stretch>
        </p:blipFill>
        <p:spPr>
          <a:xfrm>
            <a:off x="6419125" y="0"/>
            <a:ext cx="2724874" cy="5143500"/>
          </a:xfrm>
          <a:prstGeom prst="rect">
            <a:avLst/>
          </a:prstGeom>
          <a:noFill/>
          <a:ln>
            <a:noFill/>
          </a:ln>
        </p:spPr>
      </p:pic>
      <p:sp>
        <p:nvSpPr>
          <p:cNvPr id="131" name="Google Shape;131;p23"/>
          <p:cNvSpPr/>
          <p:nvPr/>
        </p:nvSpPr>
        <p:spPr>
          <a:xfrm>
            <a:off x="7753348" y="320920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32" name="Google Shape;132;p23"/>
          <p:cNvCxnSpPr/>
          <p:nvPr/>
        </p:nvCxnSpPr>
        <p:spPr>
          <a:xfrm rot="10800000" flipH="1">
            <a:off x="6666775" y="745275"/>
            <a:ext cx="2387100" cy="1925400"/>
          </a:xfrm>
          <a:prstGeom prst="straightConnector1">
            <a:avLst/>
          </a:prstGeom>
          <a:noFill/>
          <a:ln w="9525" cap="flat" cmpd="sng">
            <a:solidFill>
              <a:srgbClr val="666666"/>
            </a:solidFill>
            <a:prstDash val="solid"/>
            <a:round/>
            <a:headEnd type="none" w="med" len="med"/>
            <a:tailEnd type="none" w="med" len="med"/>
          </a:ln>
        </p:spPr>
      </p:cxnSp>
      <p:sp>
        <p:nvSpPr>
          <p:cNvPr id="133" name="Google Shape;133;p23"/>
          <p:cNvSpPr/>
          <p:nvPr/>
        </p:nvSpPr>
        <p:spPr>
          <a:xfrm>
            <a:off x="7117371" y="226476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23"/>
          <p:cNvSpPr/>
          <p:nvPr/>
        </p:nvSpPr>
        <p:spPr>
          <a:xfrm>
            <a:off x="7743823" y="1748212"/>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3"/>
          <p:cNvSpPr/>
          <p:nvPr/>
        </p:nvSpPr>
        <p:spPr>
          <a:xfrm>
            <a:off x="8170983" y="141044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36" name="Google Shape;136;p23"/>
          <p:cNvCxnSpPr/>
          <p:nvPr/>
        </p:nvCxnSpPr>
        <p:spPr>
          <a:xfrm>
            <a:off x="7774598" y="705575"/>
            <a:ext cx="0" cy="3877500"/>
          </a:xfrm>
          <a:prstGeom prst="straightConnector1">
            <a:avLst/>
          </a:prstGeom>
          <a:noFill/>
          <a:ln w="9525" cap="flat" cmpd="sng">
            <a:solidFill>
              <a:srgbClr val="666666"/>
            </a:solidFill>
            <a:prstDash val="dot"/>
            <a:round/>
            <a:headEnd type="none" w="med" len="med"/>
            <a:tailEnd type="none" w="med" len="med"/>
          </a:ln>
        </p:spPr>
      </p:cxnSp>
      <p:sp>
        <p:nvSpPr>
          <p:cNvPr id="137" name="Google Shape;137;p23"/>
          <p:cNvSpPr txBox="1"/>
          <p:nvPr/>
        </p:nvSpPr>
        <p:spPr>
          <a:xfrm>
            <a:off x="6886575" y="1978750"/>
            <a:ext cx="323100" cy="44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P</a:t>
            </a:r>
            <a:endParaRPr/>
          </a:p>
        </p:txBody>
      </p:sp>
      <p:sp>
        <p:nvSpPr>
          <p:cNvPr id="138" name="Google Shape;138;p23"/>
          <p:cNvSpPr txBox="1"/>
          <p:nvPr/>
        </p:nvSpPr>
        <p:spPr>
          <a:xfrm>
            <a:off x="7757746" y="1680544"/>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R</a:t>
            </a:r>
            <a:endParaRPr/>
          </a:p>
        </p:txBody>
      </p:sp>
      <p:sp>
        <p:nvSpPr>
          <p:cNvPr id="139" name="Google Shape;139;p23"/>
          <p:cNvSpPr txBox="1"/>
          <p:nvPr/>
        </p:nvSpPr>
        <p:spPr>
          <a:xfrm>
            <a:off x="7929929" y="1097321"/>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Q</a:t>
            </a:r>
            <a:endParaRPr/>
          </a:p>
        </p:txBody>
      </p:sp>
      <p:sp>
        <p:nvSpPr>
          <p:cNvPr id="140" name="Google Shape;140;p23"/>
          <p:cNvSpPr txBox="1"/>
          <p:nvPr/>
        </p:nvSpPr>
        <p:spPr>
          <a:xfrm>
            <a:off x="7741629" y="2896096"/>
            <a:ext cx="763742"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P × Q</a:t>
            </a:r>
            <a:endParaRPr dirty="0"/>
          </a:p>
        </p:txBody>
      </p:sp>
      <p:sp>
        <p:nvSpPr>
          <p:cNvPr id="2" name="Date Placeholder 1"/>
          <p:cNvSpPr>
            <a:spLocks noGrp="1"/>
          </p:cNvSpPr>
          <p:nvPr>
            <p:ph type="dt" sz="half" idx="10"/>
          </p:nvPr>
        </p:nvSpPr>
        <p:spPr/>
        <p:txBody>
          <a:bodyPr/>
          <a:lstStyle/>
          <a:p>
            <a:pPr>
              <a:defRPr/>
            </a:pPr>
            <a:fld id="{5F66BF00-7C41-410A-9F44-C1C39E806606}" type="datetime1">
              <a:rPr lang="zh-CN" altLang="en-US" smtClean="0"/>
              <a:t>2020/8/21</a:t>
            </a:fld>
            <a:endParaRPr lang="en-US" altLang="zh-CN"/>
          </a:p>
        </p:txBody>
      </p:sp>
    </p:spTree>
    <p:extLst>
      <p:ext uri="{BB962C8B-B14F-4D97-AF65-F5344CB8AC3E}">
        <p14:creationId xmlns:p14="http://schemas.microsoft.com/office/powerpoint/2010/main" val="19632500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Elliptic Curves - Group Law</a:t>
            </a:r>
            <a:endParaRPr sz="4000" b="1" dirty="0">
              <a:solidFill>
                <a:srgbClr val="1544D9"/>
              </a:solidFill>
            </a:endParaRPr>
          </a:p>
        </p:txBody>
      </p:sp>
      <p:sp>
        <p:nvSpPr>
          <p:cNvPr id="146" name="Google Shape;146;p24"/>
          <p:cNvSpPr txBox="1">
            <a:spLocks noGrp="1"/>
          </p:cNvSpPr>
          <p:nvPr>
            <p:ph type="body" idx="1"/>
          </p:nvPr>
        </p:nvSpPr>
        <p:spPr>
          <a:xfrm>
            <a:off x="311700" y="1236800"/>
            <a:ext cx="6201300" cy="310003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More formally,</a:t>
            </a:r>
            <a:endParaRPr sz="1800" dirty="0"/>
          </a:p>
          <a:p>
            <a:pPr marL="0" lvl="0" indent="0">
              <a:spcBef>
                <a:spcPts val="1600"/>
              </a:spcBef>
              <a:spcAft>
                <a:spcPts val="0"/>
              </a:spcAft>
              <a:buNone/>
            </a:pPr>
            <a:endParaRPr sz="1800" dirty="0"/>
          </a:p>
          <a:p>
            <a:pPr marL="0" lvl="0" indent="0">
              <a:spcBef>
                <a:spcPts val="1600"/>
              </a:spcBef>
              <a:spcAft>
                <a:spcPts val="0"/>
              </a:spcAft>
              <a:buNone/>
            </a:pPr>
            <a:endParaRPr sz="1800" dirty="0"/>
          </a:p>
          <a:p>
            <a:pPr marL="0" lvl="0" indent="0">
              <a:spcBef>
                <a:spcPts val="1600"/>
              </a:spcBef>
              <a:spcAft>
                <a:spcPts val="0"/>
              </a:spcAft>
              <a:buNone/>
            </a:pPr>
            <a:endParaRPr sz="1800" dirty="0"/>
          </a:p>
          <a:p>
            <a:pPr marL="0" lvl="0" indent="0">
              <a:spcBef>
                <a:spcPts val="1600"/>
              </a:spcBef>
              <a:spcAft>
                <a:spcPts val="0"/>
              </a:spcAft>
              <a:buNone/>
            </a:pPr>
            <a:endParaRPr sz="1800" dirty="0"/>
          </a:p>
          <a:p>
            <a:pPr marL="0" lvl="0" indent="0">
              <a:spcBef>
                <a:spcPts val="1600"/>
              </a:spcBef>
              <a:spcAft>
                <a:spcPts val="1600"/>
              </a:spcAft>
              <a:buNone/>
            </a:pPr>
            <a:r>
              <a:rPr lang="en" sz="1800" dirty="0">
                <a:solidFill>
                  <a:srgbClr val="666666"/>
                </a:solidFill>
              </a:rPr>
              <a:t>Over certain curves and finite fields, this forms a cyclic (or nearly cyclic) finite abelian group.</a:t>
            </a:r>
            <a:endParaRPr sz="1800" dirty="0">
              <a:solidFill>
                <a:srgbClr val="666666"/>
              </a:solidFill>
            </a:endParaRPr>
          </a:p>
        </p:txBody>
      </p:sp>
      <p:pic>
        <p:nvPicPr>
          <p:cNvPr id="147" name="Google Shape;147;p24" descr="WolframAlpha--y_2___x_3___7__Implicit_plot____2016_09_17_14_19.png"/>
          <p:cNvPicPr preferRelativeResize="0"/>
          <p:nvPr/>
        </p:nvPicPr>
        <p:blipFill>
          <a:blip r:embed="rId3">
            <a:alphaModFix/>
          </a:blip>
          <a:stretch>
            <a:fillRect/>
          </a:stretch>
        </p:blipFill>
        <p:spPr>
          <a:xfrm>
            <a:off x="6419125" y="0"/>
            <a:ext cx="2724874" cy="5143500"/>
          </a:xfrm>
          <a:prstGeom prst="rect">
            <a:avLst/>
          </a:prstGeom>
          <a:noFill/>
          <a:ln>
            <a:noFill/>
          </a:ln>
        </p:spPr>
      </p:pic>
      <p:sp>
        <p:nvSpPr>
          <p:cNvPr id="148" name="Google Shape;148;p24"/>
          <p:cNvSpPr/>
          <p:nvPr/>
        </p:nvSpPr>
        <p:spPr>
          <a:xfrm>
            <a:off x="7753348" y="320920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49" name="Google Shape;149;p24"/>
          <p:cNvCxnSpPr/>
          <p:nvPr/>
        </p:nvCxnSpPr>
        <p:spPr>
          <a:xfrm rot="10800000" flipH="1">
            <a:off x="6666775" y="745275"/>
            <a:ext cx="2387100" cy="1925400"/>
          </a:xfrm>
          <a:prstGeom prst="straightConnector1">
            <a:avLst/>
          </a:prstGeom>
          <a:noFill/>
          <a:ln w="9525" cap="flat" cmpd="sng">
            <a:solidFill>
              <a:srgbClr val="666666"/>
            </a:solidFill>
            <a:prstDash val="solid"/>
            <a:round/>
            <a:headEnd type="none" w="med" len="med"/>
            <a:tailEnd type="none" w="med" len="med"/>
          </a:ln>
        </p:spPr>
      </p:cxnSp>
      <p:sp>
        <p:nvSpPr>
          <p:cNvPr id="150" name="Google Shape;150;p24"/>
          <p:cNvSpPr/>
          <p:nvPr/>
        </p:nvSpPr>
        <p:spPr>
          <a:xfrm>
            <a:off x="7117371" y="226476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24"/>
          <p:cNvSpPr/>
          <p:nvPr/>
        </p:nvSpPr>
        <p:spPr>
          <a:xfrm>
            <a:off x="7743823" y="1748212"/>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24"/>
          <p:cNvSpPr/>
          <p:nvPr/>
        </p:nvSpPr>
        <p:spPr>
          <a:xfrm>
            <a:off x="8170983" y="1410440"/>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3" name="Google Shape;153;p24"/>
          <p:cNvCxnSpPr/>
          <p:nvPr/>
        </p:nvCxnSpPr>
        <p:spPr>
          <a:xfrm>
            <a:off x="7774598" y="705575"/>
            <a:ext cx="0" cy="3877500"/>
          </a:xfrm>
          <a:prstGeom prst="straightConnector1">
            <a:avLst/>
          </a:prstGeom>
          <a:noFill/>
          <a:ln w="9525" cap="flat" cmpd="sng">
            <a:solidFill>
              <a:srgbClr val="666666"/>
            </a:solidFill>
            <a:prstDash val="dot"/>
            <a:round/>
            <a:headEnd type="none" w="med" len="med"/>
            <a:tailEnd type="none" w="med" len="med"/>
          </a:ln>
        </p:spPr>
      </p:cxnSp>
      <p:sp>
        <p:nvSpPr>
          <p:cNvPr id="154" name="Google Shape;154;p24"/>
          <p:cNvSpPr txBox="1"/>
          <p:nvPr/>
        </p:nvSpPr>
        <p:spPr>
          <a:xfrm>
            <a:off x="6886575" y="1978750"/>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a:t>
            </a:r>
            <a:endParaRPr/>
          </a:p>
        </p:txBody>
      </p:sp>
      <p:sp>
        <p:nvSpPr>
          <p:cNvPr id="155" name="Google Shape;155;p24"/>
          <p:cNvSpPr txBox="1"/>
          <p:nvPr/>
        </p:nvSpPr>
        <p:spPr>
          <a:xfrm>
            <a:off x="7757746" y="1680544"/>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R</a:t>
            </a:r>
            <a:endParaRPr/>
          </a:p>
        </p:txBody>
      </p:sp>
      <p:sp>
        <p:nvSpPr>
          <p:cNvPr id="156" name="Google Shape;156;p24"/>
          <p:cNvSpPr txBox="1"/>
          <p:nvPr/>
        </p:nvSpPr>
        <p:spPr>
          <a:xfrm>
            <a:off x="7929929" y="1097321"/>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Q</a:t>
            </a:r>
            <a:endParaRPr/>
          </a:p>
        </p:txBody>
      </p:sp>
      <p:sp>
        <p:nvSpPr>
          <p:cNvPr id="157" name="Google Shape;157;p24"/>
          <p:cNvSpPr txBox="1"/>
          <p:nvPr/>
        </p:nvSpPr>
        <p:spPr>
          <a:xfrm>
            <a:off x="7741629" y="2896096"/>
            <a:ext cx="6726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 × Q</a:t>
            </a:r>
            <a:endParaRPr/>
          </a:p>
        </p:txBody>
      </p:sp>
      <p:pic>
        <p:nvPicPr>
          <p:cNvPr id="158" name="Google Shape;158;p24"/>
          <p:cNvPicPr preferRelativeResize="0"/>
          <p:nvPr/>
        </p:nvPicPr>
        <p:blipFill>
          <a:blip r:embed="rId4">
            <a:alphaModFix/>
          </a:blip>
          <a:stretch>
            <a:fillRect/>
          </a:stretch>
        </p:blipFill>
        <p:spPr>
          <a:xfrm>
            <a:off x="698370" y="1797189"/>
            <a:ext cx="4963675" cy="259050"/>
          </a:xfrm>
          <a:prstGeom prst="rect">
            <a:avLst/>
          </a:prstGeom>
          <a:noFill/>
          <a:ln>
            <a:noFill/>
          </a:ln>
        </p:spPr>
      </p:pic>
      <p:pic>
        <p:nvPicPr>
          <p:cNvPr id="159" name="Google Shape;159;p24"/>
          <p:cNvPicPr preferRelativeResize="0"/>
          <p:nvPr/>
        </p:nvPicPr>
        <p:blipFill>
          <a:blip r:embed="rId5">
            <a:alphaModFix/>
          </a:blip>
          <a:stretch>
            <a:fillRect/>
          </a:stretch>
        </p:blipFill>
        <p:spPr>
          <a:xfrm>
            <a:off x="692700" y="2148714"/>
            <a:ext cx="1055875" cy="354575"/>
          </a:xfrm>
          <a:prstGeom prst="rect">
            <a:avLst/>
          </a:prstGeom>
          <a:noFill/>
          <a:ln>
            <a:noFill/>
          </a:ln>
        </p:spPr>
      </p:pic>
      <p:pic>
        <p:nvPicPr>
          <p:cNvPr id="160" name="Google Shape;160;p24"/>
          <p:cNvPicPr preferRelativeResize="0"/>
          <p:nvPr/>
        </p:nvPicPr>
        <p:blipFill>
          <a:blip r:embed="rId6">
            <a:alphaModFix/>
          </a:blip>
          <a:stretch>
            <a:fillRect/>
          </a:stretch>
        </p:blipFill>
        <p:spPr>
          <a:xfrm>
            <a:off x="698370" y="2666852"/>
            <a:ext cx="1820443" cy="259050"/>
          </a:xfrm>
          <a:prstGeom prst="rect">
            <a:avLst/>
          </a:prstGeom>
          <a:noFill/>
          <a:ln>
            <a:noFill/>
          </a:ln>
        </p:spPr>
      </p:pic>
      <p:pic>
        <p:nvPicPr>
          <p:cNvPr id="161" name="Google Shape;161;p24"/>
          <p:cNvPicPr preferRelativeResize="0"/>
          <p:nvPr/>
        </p:nvPicPr>
        <p:blipFill>
          <a:blip r:embed="rId7">
            <a:alphaModFix/>
          </a:blip>
          <a:stretch>
            <a:fillRect/>
          </a:stretch>
        </p:blipFill>
        <p:spPr>
          <a:xfrm>
            <a:off x="692700" y="3021798"/>
            <a:ext cx="2100410" cy="259050"/>
          </a:xfrm>
          <a:prstGeom prst="rect">
            <a:avLst/>
          </a:prstGeom>
          <a:noFill/>
          <a:ln>
            <a:noFill/>
          </a:ln>
        </p:spPr>
      </p:pic>
      <p:sp>
        <p:nvSpPr>
          <p:cNvPr id="2" name="Date Placeholder 1"/>
          <p:cNvSpPr>
            <a:spLocks noGrp="1"/>
          </p:cNvSpPr>
          <p:nvPr>
            <p:ph type="dt" sz="half" idx="10"/>
          </p:nvPr>
        </p:nvSpPr>
        <p:spPr/>
        <p:txBody>
          <a:bodyPr/>
          <a:lstStyle/>
          <a:p>
            <a:pPr>
              <a:defRPr/>
            </a:pPr>
            <a:fld id="{EAABD262-39AA-4873-88E5-EB9808CD3CEB}" type="datetime1">
              <a:rPr lang="zh-CN" altLang="en-US" smtClean="0"/>
              <a:t>2020/8/21</a:t>
            </a:fld>
            <a:endParaRPr lang="en-US" altLang="zh-CN"/>
          </a:p>
        </p:txBody>
      </p:sp>
    </p:spTree>
    <p:extLst>
      <p:ext uri="{BB962C8B-B14F-4D97-AF65-F5344CB8AC3E}">
        <p14:creationId xmlns:p14="http://schemas.microsoft.com/office/powerpoint/2010/main" val="99992289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Elliptic Curves - Group Law</a:t>
            </a:r>
            <a:endParaRPr sz="4000" b="1" dirty="0">
              <a:solidFill>
                <a:srgbClr val="1544D9"/>
              </a:solidFill>
            </a:endParaRPr>
          </a:p>
        </p:txBody>
      </p:sp>
      <p:sp>
        <p:nvSpPr>
          <p:cNvPr id="167" name="Google Shape;167;p25"/>
          <p:cNvSpPr txBox="1">
            <a:spLocks noGrp="1"/>
          </p:cNvSpPr>
          <p:nvPr>
            <p:ph type="body" idx="1"/>
          </p:nvPr>
        </p:nvSpPr>
        <p:spPr>
          <a:xfrm>
            <a:off x="311700" y="1225224"/>
            <a:ext cx="6107400" cy="651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If P = Q, we find the tangent at P, extend it to the point, R, then reflect across the x-axis to P</a:t>
            </a:r>
            <a:r>
              <a:rPr lang="en" sz="2000" baseline="30000" dirty="0"/>
              <a:t>2</a:t>
            </a:r>
            <a:r>
              <a:rPr lang="en" sz="2000" dirty="0"/>
              <a:t>.</a:t>
            </a:r>
            <a:endParaRPr sz="2000" dirty="0"/>
          </a:p>
          <a:p>
            <a:pPr marL="0" lvl="0" indent="0">
              <a:spcBef>
                <a:spcPts val="1600"/>
              </a:spcBef>
              <a:spcAft>
                <a:spcPts val="1600"/>
              </a:spcAft>
              <a:buNone/>
            </a:pPr>
            <a:endParaRPr sz="2000" dirty="0"/>
          </a:p>
        </p:txBody>
      </p:sp>
      <p:pic>
        <p:nvPicPr>
          <p:cNvPr id="168" name="Google Shape;168;p25" descr="WolframAlpha--y_2___x_3___7__Implicit_plot____2016_09_17_14_19.png"/>
          <p:cNvPicPr preferRelativeResize="0"/>
          <p:nvPr/>
        </p:nvPicPr>
        <p:blipFill>
          <a:blip r:embed="rId3">
            <a:alphaModFix/>
          </a:blip>
          <a:stretch>
            <a:fillRect/>
          </a:stretch>
        </p:blipFill>
        <p:spPr>
          <a:xfrm>
            <a:off x="6419125" y="0"/>
            <a:ext cx="2724874" cy="5030600"/>
          </a:xfrm>
          <a:prstGeom prst="rect">
            <a:avLst/>
          </a:prstGeom>
          <a:noFill/>
          <a:ln>
            <a:noFill/>
          </a:ln>
        </p:spPr>
      </p:pic>
      <p:sp>
        <p:nvSpPr>
          <p:cNvPr id="169" name="Google Shape;169;p25"/>
          <p:cNvSpPr/>
          <p:nvPr/>
        </p:nvSpPr>
        <p:spPr>
          <a:xfrm>
            <a:off x="7332783" y="1824412"/>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0" name="Google Shape;170;p25"/>
          <p:cNvCxnSpPr/>
          <p:nvPr/>
        </p:nvCxnSpPr>
        <p:spPr>
          <a:xfrm rot="10800000" flipH="1">
            <a:off x="6640400" y="975975"/>
            <a:ext cx="2090400" cy="1325400"/>
          </a:xfrm>
          <a:prstGeom prst="straightConnector1">
            <a:avLst/>
          </a:prstGeom>
          <a:noFill/>
          <a:ln w="9525" cap="flat" cmpd="sng">
            <a:solidFill>
              <a:srgbClr val="666666"/>
            </a:solidFill>
            <a:prstDash val="solid"/>
            <a:round/>
            <a:headEnd type="none" w="med" len="med"/>
            <a:tailEnd type="none" w="med" len="med"/>
          </a:ln>
        </p:spPr>
      </p:cxnSp>
      <p:sp>
        <p:nvSpPr>
          <p:cNvPr id="171" name="Google Shape;171;p25"/>
          <p:cNvSpPr/>
          <p:nvPr/>
        </p:nvSpPr>
        <p:spPr>
          <a:xfrm>
            <a:off x="8289679" y="1221406"/>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2" name="Google Shape;172;p25"/>
          <p:cNvCxnSpPr/>
          <p:nvPr/>
        </p:nvCxnSpPr>
        <p:spPr>
          <a:xfrm>
            <a:off x="8321187" y="705575"/>
            <a:ext cx="0" cy="3877500"/>
          </a:xfrm>
          <a:prstGeom prst="straightConnector1">
            <a:avLst/>
          </a:prstGeom>
          <a:noFill/>
          <a:ln w="9525" cap="flat" cmpd="sng">
            <a:solidFill>
              <a:srgbClr val="666666"/>
            </a:solidFill>
            <a:prstDash val="dot"/>
            <a:round/>
            <a:headEnd type="none" w="med" len="med"/>
            <a:tailEnd type="none" w="med" len="med"/>
          </a:ln>
        </p:spPr>
      </p:cxnSp>
      <p:sp>
        <p:nvSpPr>
          <p:cNvPr id="173" name="Google Shape;173;p25"/>
          <p:cNvSpPr/>
          <p:nvPr/>
        </p:nvSpPr>
        <p:spPr>
          <a:xfrm>
            <a:off x="8290412" y="3752858"/>
            <a:ext cx="52800" cy="528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25"/>
          <p:cNvSpPr txBox="1"/>
          <p:nvPr/>
        </p:nvSpPr>
        <p:spPr>
          <a:xfrm>
            <a:off x="7115175" y="1554521"/>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a:t>
            </a:r>
            <a:endParaRPr/>
          </a:p>
        </p:txBody>
      </p:sp>
      <p:sp>
        <p:nvSpPr>
          <p:cNvPr id="175" name="Google Shape;175;p25"/>
          <p:cNvSpPr txBox="1"/>
          <p:nvPr/>
        </p:nvSpPr>
        <p:spPr>
          <a:xfrm>
            <a:off x="8059615" y="958110"/>
            <a:ext cx="3231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R</a:t>
            </a:r>
            <a:endParaRPr/>
          </a:p>
        </p:txBody>
      </p:sp>
      <p:sp>
        <p:nvSpPr>
          <p:cNvPr id="176" name="Google Shape;176;p25"/>
          <p:cNvSpPr txBox="1"/>
          <p:nvPr/>
        </p:nvSpPr>
        <p:spPr>
          <a:xfrm>
            <a:off x="8294798" y="3492500"/>
            <a:ext cx="389700" cy="443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P</a:t>
            </a:r>
            <a:r>
              <a:rPr lang="en" baseline="30000"/>
              <a:t>2</a:t>
            </a:r>
            <a:endParaRPr baseline="30000"/>
          </a:p>
        </p:txBody>
      </p:sp>
      <p:pic>
        <p:nvPicPr>
          <p:cNvPr id="177" name="Google Shape;177;p25"/>
          <p:cNvPicPr preferRelativeResize="0"/>
          <p:nvPr/>
        </p:nvPicPr>
        <p:blipFill>
          <a:blip r:embed="rId4">
            <a:alphaModFix/>
          </a:blip>
          <a:stretch>
            <a:fillRect/>
          </a:stretch>
        </p:blipFill>
        <p:spPr>
          <a:xfrm>
            <a:off x="714738" y="2722543"/>
            <a:ext cx="942975" cy="390525"/>
          </a:xfrm>
          <a:prstGeom prst="rect">
            <a:avLst/>
          </a:prstGeom>
          <a:noFill/>
          <a:ln>
            <a:noFill/>
          </a:ln>
        </p:spPr>
      </p:pic>
      <p:pic>
        <p:nvPicPr>
          <p:cNvPr id="178" name="Google Shape;178;p25"/>
          <p:cNvPicPr preferRelativeResize="0"/>
          <p:nvPr/>
        </p:nvPicPr>
        <p:blipFill>
          <a:blip r:embed="rId5">
            <a:alphaModFix/>
          </a:blip>
          <a:stretch>
            <a:fillRect/>
          </a:stretch>
        </p:blipFill>
        <p:spPr>
          <a:xfrm>
            <a:off x="714738" y="3280725"/>
            <a:ext cx="1276350" cy="209550"/>
          </a:xfrm>
          <a:prstGeom prst="rect">
            <a:avLst/>
          </a:prstGeom>
          <a:noFill/>
          <a:ln>
            <a:noFill/>
          </a:ln>
        </p:spPr>
      </p:pic>
      <p:pic>
        <p:nvPicPr>
          <p:cNvPr id="179" name="Google Shape;179;p25"/>
          <p:cNvPicPr preferRelativeResize="0"/>
          <p:nvPr/>
        </p:nvPicPr>
        <p:blipFill>
          <a:blip r:embed="rId6">
            <a:alphaModFix/>
          </a:blip>
          <a:stretch>
            <a:fillRect/>
          </a:stretch>
        </p:blipFill>
        <p:spPr>
          <a:xfrm>
            <a:off x="714738" y="3657931"/>
            <a:ext cx="1866900" cy="266700"/>
          </a:xfrm>
          <a:prstGeom prst="rect">
            <a:avLst/>
          </a:prstGeom>
          <a:noFill/>
          <a:ln>
            <a:noFill/>
          </a:ln>
        </p:spPr>
      </p:pic>
      <p:pic>
        <p:nvPicPr>
          <p:cNvPr id="180" name="Google Shape;180;p25"/>
          <p:cNvPicPr preferRelativeResize="0"/>
          <p:nvPr/>
        </p:nvPicPr>
        <p:blipFill>
          <a:blip r:embed="rId7">
            <a:alphaModFix/>
          </a:blip>
          <a:stretch>
            <a:fillRect/>
          </a:stretch>
        </p:blipFill>
        <p:spPr>
          <a:xfrm>
            <a:off x="714738" y="4092288"/>
            <a:ext cx="1238250" cy="276225"/>
          </a:xfrm>
          <a:prstGeom prst="rect">
            <a:avLst/>
          </a:prstGeom>
          <a:noFill/>
          <a:ln>
            <a:noFill/>
          </a:ln>
        </p:spPr>
      </p:pic>
      <p:pic>
        <p:nvPicPr>
          <p:cNvPr id="181" name="Google Shape;181;p25"/>
          <p:cNvPicPr preferRelativeResize="0"/>
          <p:nvPr/>
        </p:nvPicPr>
        <p:blipFill>
          <a:blip r:embed="rId8">
            <a:alphaModFix/>
          </a:blip>
          <a:stretch>
            <a:fillRect/>
          </a:stretch>
        </p:blipFill>
        <p:spPr>
          <a:xfrm>
            <a:off x="714738" y="2288187"/>
            <a:ext cx="1038225" cy="266700"/>
          </a:xfrm>
          <a:prstGeom prst="rect">
            <a:avLst/>
          </a:prstGeom>
          <a:noFill/>
          <a:ln>
            <a:noFill/>
          </a:ln>
        </p:spPr>
      </p:pic>
      <p:sp>
        <p:nvSpPr>
          <p:cNvPr id="2" name="Date Placeholder 1"/>
          <p:cNvSpPr>
            <a:spLocks noGrp="1"/>
          </p:cNvSpPr>
          <p:nvPr>
            <p:ph type="dt" sz="half" idx="10"/>
          </p:nvPr>
        </p:nvSpPr>
        <p:spPr/>
        <p:txBody>
          <a:bodyPr/>
          <a:lstStyle/>
          <a:p>
            <a:pPr>
              <a:defRPr/>
            </a:pPr>
            <a:fld id="{8040D3AA-509A-48AA-8C81-0FD2124C6105}" type="datetime1">
              <a:rPr lang="zh-CN" altLang="en-US" smtClean="0"/>
              <a:t>2020/8/21</a:t>
            </a:fld>
            <a:endParaRPr lang="en-US" altLang="zh-CN"/>
          </a:p>
        </p:txBody>
      </p:sp>
    </p:spTree>
    <p:extLst>
      <p:ext uri="{BB962C8B-B14F-4D97-AF65-F5344CB8AC3E}">
        <p14:creationId xmlns:p14="http://schemas.microsoft.com/office/powerpoint/2010/main" val="16807364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0" y="269204"/>
            <a:ext cx="91440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Elliptic Curve Discrete Logarithm Problem (ECDLP)</a:t>
            </a:r>
            <a:endParaRPr sz="3600" b="1" dirty="0">
              <a:solidFill>
                <a:srgbClr val="1544D9"/>
              </a:solidFill>
            </a:endParaRPr>
          </a:p>
        </p:txBody>
      </p:sp>
      <p:sp>
        <p:nvSpPr>
          <p:cNvPr id="187" name="Google Shape;187;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t>For some positive integer, m, we can define:</a:t>
            </a:r>
            <a:endParaRPr sz="2400" dirty="0"/>
          </a:p>
          <a:p>
            <a:pPr marL="0" lvl="0" indent="0" algn="ctr" rtl="0">
              <a:spcBef>
                <a:spcPts val="1600"/>
              </a:spcBef>
              <a:spcAft>
                <a:spcPts val="0"/>
              </a:spcAft>
              <a:buNone/>
            </a:pPr>
            <a:endParaRPr sz="2400" dirty="0"/>
          </a:p>
          <a:p>
            <a:pPr marL="0" lvl="0" indent="0">
              <a:spcBef>
                <a:spcPts val="1600"/>
              </a:spcBef>
              <a:spcAft>
                <a:spcPts val="0"/>
              </a:spcAft>
              <a:buNone/>
            </a:pPr>
            <a:r>
              <a:rPr lang="en" sz="2400" dirty="0"/>
              <a:t>It is believed that finding m given P and P</a:t>
            </a:r>
            <a:r>
              <a:rPr lang="en" sz="2400" baseline="30000" dirty="0"/>
              <a:t>m</a:t>
            </a:r>
            <a:endParaRPr sz="2400" baseline="30000" dirty="0"/>
          </a:p>
          <a:p>
            <a:pPr marL="0" lvl="0" indent="0">
              <a:spcBef>
                <a:spcPts val="1600"/>
              </a:spcBef>
              <a:spcAft>
                <a:spcPts val="0"/>
              </a:spcAft>
              <a:buNone/>
            </a:pPr>
            <a:endParaRPr sz="2400" dirty="0"/>
          </a:p>
          <a:p>
            <a:pPr marL="0" lvl="0" indent="0" rtl="0">
              <a:spcBef>
                <a:spcPts val="1600"/>
              </a:spcBef>
              <a:spcAft>
                <a:spcPts val="0"/>
              </a:spcAft>
              <a:buNone/>
            </a:pPr>
            <a:r>
              <a:rPr lang="en" sz="2400" dirty="0"/>
              <a:t>is computationally difficult over certain finite fields and certain curves. </a:t>
            </a:r>
            <a:endParaRPr lang="en" sz="2400" dirty="0" smtClean="0"/>
          </a:p>
          <a:p>
            <a:pPr marL="0" lvl="0" indent="0" rtl="0">
              <a:spcBef>
                <a:spcPts val="1600"/>
              </a:spcBef>
              <a:spcAft>
                <a:spcPts val="0"/>
              </a:spcAft>
              <a:buNone/>
            </a:pPr>
            <a:r>
              <a:rPr lang="en" sz="2400" b="1" dirty="0" smtClean="0"/>
              <a:t>As </a:t>
            </a:r>
            <a:r>
              <a:rPr lang="en" sz="2400" b="1" dirty="0"/>
              <a:t>such the ECDLP forms the basis of </a:t>
            </a:r>
            <a:r>
              <a:rPr lang="en" sz="2400" b="1" u="sng" dirty="0"/>
              <a:t>elliptic curve cryptography</a:t>
            </a:r>
            <a:r>
              <a:rPr lang="en" sz="2400" b="1" dirty="0"/>
              <a:t>.</a:t>
            </a:r>
            <a:endParaRPr sz="2400" b="1" dirty="0"/>
          </a:p>
          <a:p>
            <a:pPr marL="0" lvl="0" indent="0">
              <a:spcBef>
                <a:spcPts val="1600"/>
              </a:spcBef>
              <a:spcAft>
                <a:spcPts val="1600"/>
              </a:spcAft>
              <a:buNone/>
            </a:pPr>
            <a:endParaRPr sz="2400" dirty="0"/>
          </a:p>
        </p:txBody>
      </p:sp>
      <p:pic>
        <p:nvPicPr>
          <p:cNvPr id="188" name="Google Shape;188;p26"/>
          <p:cNvPicPr preferRelativeResize="0"/>
          <p:nvPr/>
        </p:nvPicPr>
        <p:blipFill>
          <a:blip r:embed="rId3">
            <a:alphaModFix/>
          </a:blip>
          <a:stretch>
            <a:fillRect/>
          </a:stretch>
        </p:blipFill>
        <p:spPr>
          <a:xfrm>
            <a:off x="1813893" y="1700571"/>
            <a:ext cx="3266500" cy="684350"/>
          </a:xfrm>
          <a:prstGeom prst="rect">
            <a:avLst/>
          </a:prstGeom>
          <a:noFill/>
          <a:ln>
            <a:noFill/>
          </a:ln>
        </p:spPr>
      </p:pic>
      <p:pic>
        <p:nvPicPr>
          <p:cNvPr id="189" name="Google Shape;189;p26"/>
          <p:cNvPicPr preferRelativeResize="0"/>
          <p:nvPr/>
        </p:nvPicPr>
        <p:blipFill>
          <a:blip r:embed="rId4">
            <a:alphaModFix/>
          </a:blip>
          <a:stretch>
            <a:fillRect/>
          </a:stretch>
        </p:blipFill>
        <p:spPr>
          <a:xfrm>
            <a:off x="1819093" y="3006948"/>
            <a:ext cx="1628050" cy="290250"/>
          </a:xfrm>
          <a:prstGeom prst="rect">
            <a:avLst/>
          </a:prstGeom>
          <a:noFill/>
          <a:ln>
            <a:noFill/>
          </a:ln>
        </p:spPr>
      </p:pic>
      <p:sp>
        <p:nvSpPr>
          <p:cNvPr id="2" name="Date Placeholder 1"/>
          <p:cNvSpPr>
            <a:spLocks noGrp="1"/>
          </p:cNvSpPr>
          <p:nvPr>
            <p:ph type="dt" sz="half" idx="10"/>
          </p:nvPr>
        </p:nvSpPr>
        <p:spPr/>
        <p:txBody>
          <a:bodyPr/>
          <a:lstStyle/>
          <a:p>
            <a:pPr>
              <a:defRPr/>
            </a:pPr>
            <a:fld id="{9B8A9B82-BE68-4F7D-A19B-48601E785C55}" type="datetime1">
              <a:rPr lang="zh-CN" altLang="en-US" smtClean="0"/>
              <a:t>2020/8/21</a:t>
            </a:fld>
            <a:endParaRPr lang="en-US" altLang="zh-CN"/>
          </a:p>
        </p:txBody>
      </p:sp>
    </p:spTree>
    <p:extLst>
      <p:ext uri="{BB962C8B-B14F-4D97-AF65-F5344CB8AC3E}">
        <p14:creationId xmlns:p14="http://schemas.microsoft.com/office/powerpoint/2010/main" val="132397281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311700" y="315925"/>
            <a:ext cx="8520600" cy="70733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ECDLP</a:t>
            </a:r>
            <a:endParaRPr sz="4000" b="1" dirty="0">
              <a:solidFill>
                <a:srgbClr val="1544D9"/>
              </a:solidFill>
            </a:endParaRPr>
          </a:p>
        </p:txBody>
      </p:sp>
      <p:sp>
        <p:nvSpPr>
          <p:cNvPr id="195" name="Google Shape;195;p27"/>
          <p:cNvSpPr txBox="1">
            <a:spLocks noGrp="1"/>
          </p:cNvSpPr>
          <p:nvPr>
            <p:ph type="body" idx="1"/>
          </p:nvPr>
        </p:nvSpPr>
        <p:spPr>
          <a:xfrm>
            <a:off x="311700" y="1116368"/>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Compared with discrete logarithms over vanilla finite fields, </a:t>
            </a:r>
            <a:r>
              <a:rPr lang="en" sz="2000" b="1" dirty="0"/>
              <a:t>the elliptic curve discrete logarithm problem has no known, sub-exponential algorithms</a:t>
            </a:r>
            <a:r>
              <a:rPr lang="en" sz="2000" dirty="0"/>
              <a:t> (assuming the curve is not supersingular or otherwise anomalous).</a:t>
            </a:r>
            <a:endParaRPr sz="2000" dirty="0"/>
          </a:p>
          <a:p>
            <a:pPr marL="0" lvl="0" indent="0">
              <a:spcBef>
                <a:spcPts val="1600"/>
              </a:spcBef>
              <a:spcAft>
                <a:spcPts val="0"/>
              </a:spcAft>
              <a:buNone/>
            </a:pPr>
            <a:r>
              <a:rPr lang="en" sz="2000" dirty="0"/>
              <a:t>The fastest, practical algorithm for elliptic curve discrete logarithms is </a:t>
            </a:r>
            <a:r>
              <a:rPr lang="en" sz="2000" b="1" dirty="0"/>
              <a:t>parallel Pollard’s Rho</a:t>
            </a:r>
            <a:r>
              <a:rPr lang="en" sz="2000" dirty="0"/>
              <a:t>, which runs in O(N</a:t>
            </a:r>
            <a:r>
              <a:rPr lang="en" sz="2000" baseline="30000" dirty="0"/>
              <a:t>1/2</a:t>
            </a:r>
            <a:r>
              <a:rPr lang="en" sz="2000" dirty="0"/>
              <a:t>).</a:t>
            </a:r>
            <a:endParaRPr sz="2000" dirty="0"/>
          </a:p>
          <a:p>
            <a:pPr marL="0" lvl="0" indent="0">
              <a:spcBef>
                <a:spcPts val="1600"/>
              </a:spcBef>
              <a:spcAft>
                <a:spcPts val="0"/>
              </a:spcAft>
              <a:buNone/>
            </a:pPr>
            <a:r>
              <a:rPr lang="en" sz="2000" dirty="0"/>
              <a:t>To achieve security equivalent to a 128-bit block cipher, we need to choose a curve of group order ≈ 2</a:t>
            </a:r>
            <a:r>
              <a:rPr lang="en" sz="2000" baseline="30000" dirty="0"/>
              <a:t>256</a:t>
            </a:r>
            <a:r>
              <a:rPr lang="en" sz="2000" dirty="0"/>
              <a:t>.</a:t>
            </a:r>
            <a:endParaRPr sz="2000" dirty="0"/>
          </a:p>
          <a:p>
            <a:pPr marL="0" lvl="0" indent="0">
              <a:spcBef>
                <a:spcPts val="1600"/>
              </a:spcBef>
              <a:spcAft>
                <a:spcPts val="1600"/>
              </a:spcAft>
              <a:buNone/>
            </a:pPr>
            <a:r>
              <a:rPr lang="en" sz="2000" dirty="0"/>
              <a:t>Compare this with RSA or other factoring-based algorithms, which requires ≈ 2048 bit keys for equivalent security.</a:t>
            </a:r>
            <a:endParaRPr sz="2000" dirty="0"/>
          </a:p>
        </p:txBody>
      </p:sp>
      <p:sp>
        <p:nvSpPr>
          <p:cNvPr id="2" name="Date Placeholder 1"/>
          <p:cNvSpPr>
            <a:spLocks noGrp="1"/>
          </p:cNvSpPr>
          <p:nvPr>
            <p:ph type="dt" sz="half" idx="10"/>
          </p:nvPr>
        </p:nvSpPr>
        <p:spPr/>
        <p:txBody>
          <a:bodyPr/>
          <a:lstStyle/>
          <a:p>
            <a:pPr>
              <a:defRPr/>
            </a:pPr>
            <a:fld id="{6442A97D-E28E-4782-B6E9-A1F2B95DEA52}" type="datetime1">
              <a:rPr lang="zh-CN" altLang="en-US" smtClean="0"/>
              <a:t>2020/8/21</a:t>
            </a:fld>
            <a:endParaRPr lang="en-US" altLang="zh-CN"/>
          </a:p>
        </p:txBody>
      </p:sp>
    </p:spTree>
    <p:extLst>
      <p:ext uri="{BB962C8B-B14F-4D97-AF65-F5344CB8AC3E}">
        <p14:creationId xmlns:p14="http://schemas.microsoft.com/office/powerpoint/2010/main" val="257020285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smtClean="0">
                <a:solidFill>
                  <a:srgbClr val="1544D9"/>
                </a:solidFill>
              </a:rPr>
              <a:t>Digital </a:t>
            </a:r>
            <a:r>
              <a:rPr lang="en-US" altLang="zh-CN" sz="4000" b="1" dirty="0">
                <a:solidFill>
                  <a:srgbClr val="1544D9"/>
                </a:solidFill>
              </a:rPr>
              <a:t>Signature </a:t>
            </a:r>
            <a:r>
              <a:rPr lang="en-US" altLang="zh-CN" sz="4000" b="1" dirty="0" smtClean="0">
                <a:solidFill>
                  <a:srgbClr val="1544D9"/>
                </a:solidFill>
              </a:rPr>
              <a:t>Schemes</a:t>
            </a:r>
            <a:endParaRPr lang="en-US" altLang="zh-CN"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1733599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311700" y="182436"/>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Digital Signature </a:t>
            </a:r>
            <a:r>
              <a:rPr lang="en" sz="4000" b="1" dirty="0" smtClean="0">
                <a:solidFill>
                  <a:srgbClr val="1544D9"/>
                </a:solidFill>
              </a:rPr>
              <a:t>Schemes (DSS)</a:t>
            </a:r>
            <a:endParaRPr sz="4000" b="1" dirty="0">
              <a:solidFill>
                <a:srgbClr val="1544D9"/>
              </a:solidFill>
            </a:endParaRPr>
          </a:p>
        </p:txBody>
      </p:sp>
      <p:sp>
        <p:nvSpPr>
          <p:cNvPr id="201" name="Google Shape;201;p28"/>
          <p:cNvSpPr txBox="1">
            <a:spLocks noGrp="1"/>
          </p:cNvSpPr>
          <p:nvPr>
            <p:ph type="body" idx="1"/>
          </p:nvPr>
        </p:nvSpPr>
        <p:spPr>
          <a:xfrm>
            <a:off x="311700" y="1225225"/>
            <a:ext cx="8520600" cy="301426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Similar to a handwritten signature.</a:t>
            </a:r>
            <a:endParaRPr sz="1800" dirty="0"/>
          </a:p>
          <a:p>
            <a:pPr marL="0" lvl="0" indent="0" rtl="0">
              <a:spcBef>
                <a:spcPts val="1600"/>
              </a:spcBef>
              <a:spcAft>
                <a:spcPts val="0"/>
              </a:spcAft>
              <a:buNone/>
            </a:pPr>
            <a:r>
              <a:rPr lang="en" sz="1800" dirty="0"/>
              <a:t>Other people can verify that a message with your signature was, in fact, written by you.</a:t>
            </a:r>
            <a:endParaRPr sz="1800" dirty="0"/>
          </a:p>
          <a:p>
            <a:pPr marL="0" lvl="0" indent="0">
              <a:spcBef>
                <a:spcPts val="1600"/>
              </a:spcBef>
              <a:spcAft>
                <a:spcPts val="0"/>
              </a:spcAft>
              <a:buNone/>
            </a:pPr>
            <a:r>
              <a:rPr lang="en" sz="1800" dirty="0"/>
              <a:t>Likewise, it should be difficult to forge a signature without you.</a:t>
            </a:r>
            <a:endParaRPr sz="1800" dirty="0"/>
          </a:p>
          <a:p>
            <a:pPr marL="0" lvl="0" indent="0">
              <a:spcBef>
                <a:spcPts val="1600"/>
              </a:spcBef>
              <a:spcAft>
                <a:spcPts val="0"/>
              </a:spcAft>
              <a:buNone/>
            </a:pPr>
            <a:endParaRPr sz="1400" dirty="0">
              <a:solidFill>
                <a:srgbClr val="666666"/>
              </a:solidFill>
              <a:ea typeface="Source Code Pro"/>
              <a:cs typeface="Source Code Pro"/>
              <a:sym typeface="Source Code Pro"/>
            </a:endParaRPr>
          </a:p>
          <a:p>
            <a:pPr marL="0" lvl="0" indent="0">
              <a:spcBef>
                <a:spcPts val="1600"/>
              </a:spcBef>
              <a:spcAft>
                <a:spcPts val="0"/>
              </a:spcAft>
              <a:buNone/>
            </a:pPr>
            <a:r>
              <a:rPr lang="en" sz="1400" dirty="0">
                <a:solidFill>
                  <a:srgbClr val="666666"/>
                </a:solidFill>
                <a:ea typeface="Source Code Pro"/>
                <a:cs typeface="Source Code Pro"/>
                <a:sym typeface="Source Code Pro"/>
              </a:rPr>
              <a:t>Example: Signing a text file with my gpg key</a:t>
            </a:r>
            <a:endParaRPr sz="1400" dirty="0">
              <a:solidFill>
                <a:srgbClr val="666666"/>
              </a:solidFill>
              <a:ea typeface="Source Code Pro"/>
              <a:cs typeface="Source Code Pro"/>
              <a:sym typeface="Source Code Pro"/>
            </a:endParaRPr>
          </a:p>
          <a:p>
            <a:pPr marL="0" lvl="0" indent="0">
              <a:spcBef>
                <a:spcPts val="1600"/>
              </a:spcBef>
              <a:spcAft>
                <a:spcPts val="0"/>
              </a:spcAft>
              <a:buClr>
                <a:schemeClr val="dk1"/>
              </a:buClr>
              <a:buSzPts val="1100"/>
              <a:buFont typeface="Arial"/>
              <a:buNone/>
            </a:pPr>
            <a:r>
              <a:rPr lang="en" sz="1400" dirty="0">
                <a:solidFill>
                  <a:srgbClr val="666666"/>
                </a:solidFill>
                <a:ea typeface="Source Code Pro"/>
                <a:cs typeface="Source Code Pro"/>
                <a:sym typeface="Source Code Pro"/>
              </a:rPr>
              <a:t>&gt; echo “Hello, world!” &gt; a.txt &amp;&amp; gpg --sign a.txt &amp;&amp; base64 a.txt.pgp</a:t>
            </a:r>
            <a:endParaRPr sz="1400" dirty="0">
              <a:solidFill>
                <a:srgbClr val="666666"/>
              </a:solidFill>
              <a:ea typeface="Source Code Pro"/>
              <a:cs typeface="Source Code Pro"/>
              <a:sym typeface="Source Code Pro"/>
            </a:endParaRPr>
          </a:p>
          <a:p>
            <a:pPr marL="0" lvl="0" indent="0" rtl="0">
              <a:spcBef>
                <a:spcPts val="1600"/>
              </a:spcBef>
              <a:spcAft>
                <a:spcPts val="1600"/>
              </a:spcAft>
              <a:buClr>
                <a:schemeClr val="dk1"/>
              </a:buClr>
              <a:buSzPts val="1100"/>
              <a:buFont typeface="Arial"/>
              <a:buNone/>
            </a:pPr>
            <a:r>
              <a:rPr lang="en" sz="1400" dirty="0">
                <a:solidFill>
                  <a:srgbClr val="666666"/>
                </a:solidFill>
                <a:ea typeface="Source Code Pro"/>
                <a:cs typeface="Source Code Pro"/>
                <a:sym typeface="Source Code Pro"/>
              </a:rPr>
              <a:t>owEBTQKy/ZANAwACAXUyGnahI6...QrdcG/B0kkRUmnObdDF7hT/0b9wTg=</a:t>
            </a:r>
            <a:endParaRPr sz="1400" dirty="0">
              <a:solidFill>
                <a:srgbClr val="666666"/>
              </a:solidFill>
              <a:ea typeface="Source Code Pro"/>
              <a:cs typeface="Source Code Pro"/>
              <a:sym typeface="Source Code Pro"/>
            </a:endParaRPr>
          </a:p>
        </p:txBody>
      </p:sp>
      <p:sp>
        <p:nvSpPr>
          <p:cNvPr id="2" name="Date Placeholder 1"/>
          <p:cNvSpPr>
            <a:spLocks noGrp="1"/>
          </p:cNvSpPr>
          <p:nvPr>
            <p:ph type="dt" sz="half" idx="10"/>
          </p:nvPr>
        </p:nvSpPr>
        <p:spPr/>
        <p:txBody>
          <a:bodyPr/>
          <a:lstStyle/>
          <a:p>
            <a:pPr>
              <a:defRPr/>
            </a:pPr>
            <a:fld id="{54A0015B-5AB8-4C1B-BB38-B7B5DCE0041D}" type="datetime1">
              <a:rPr lang="zh-CN" altLang="en-US" smtClean="0"/>
              <a:t>2020/8/21</a:t>
            </a:fld>
            <a:endParaRPr lang="en-US" altLang="zh-CN"/>
          </a:p>
        </p:txBody>
      </p:sp>
      <p:sp>
        <p:nvSpPr>
          <p:cNvPr id="3" name="Rectangle 2"/>
          <p:cNvSpPr/>
          <p:nvPr/>
        </p:nvSpPr>
        <p:spPr>
          <a:xfrm>
            <a:off x="0" y="4341092"/>
            <a:ext cx="9144000" cy="415498"/>
          </a:xfrm>
          <a:prstGeom prst="rect">
            <a:avLst/>
          </a:prstGeom>
        </p:spPr>
        <p:txBody>
          <a:bodyPr wrap="square">
            <a:spAutoFit/>
          </a:bodyPr>
          <a:lstStyle/>
          <a:p>
            <a:pPr>
              <a:spcBef>
                <a:spcPts val="0"/>
              </a:spcBef>
              <a:spcAft>
                <a:spcPts val="0"/>
              </a:spcAft>
            </a:pPr>
            <a:r>
              <a:rPr lang="en-US" altLang="zh-CN" sz="1050" dirty="0"/>
              <a:t>The GNU Privacy Guard. </a:t>
            </a:r>
            <a:r>
              <a:rPr lang="en-US" altLang="zh-CN" sz="1050" dirty="0" err="1"/>
              <a:t>GnuPG</a:t>
            </a:r>
            <a:r>
              <a:rPr lang="en-US" altLang="zh-CN" sz="1050" dirty="0"/>
              <a:t> is a complete and free implementation of the </a:t>
            </a:r>
            <a:r>
              <a:rPr lang="en-US" altLang="zh-CN" sz="1050" dirty="0" err="1"/>
              <a:t>OpenPGP</a:t>
            </a:r>
            <a:r>
              <a:rPr lang="en-US" altLang="zh-CN" sz="1050" dirty="0"/>
              <a:t> standard as defined by RFC4880 (also known as PGP). </a:t>
            </a:r>
            <a:r>
              <a:rPr lang="en-US" altLang="zh-CN" sz="1050" dirty="0" err="1"/>
              <a:t>GnuPG</a:t>
            </a:r>
            <a:r>
              <a:rPr lang="en-US" altLang="zh-CN" sz="1050" dirty="0"/>
              <a:t> allows you to encrypt and sign your data and communications; it features a versatile key management system, along with access modules for all kinds of public key directories.</a:t>
            </a:r>
          </a:p>
        </p:txBody>
      </p:sp>
    </p:spTree>
    <p:extLst>
      <p:ext uri="{BB962C8B-B14F-4D97-AF65-F5344CB8AC3E}">
        <p14:creationId xmlns:p14="http://schemas.microsoft.com/office/powerpoint/2010/main" val="354847470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Lecture Outline</a:t>
            </a:r>
            <a:endParaRPr sz="3600" b="1" dirty="0">
              <a:solidFill>
                <a:srgbClr val="1544D9"/>
              </a:solidFill>
            </a:endParaRPr>
          </a:p>
        </p:txBody>
      </p:sp>
      <p:sp>
        <p:nvSpPr>
          <p:cNvPr id="70" name="Google Shape;70;p14"/>
          <p:cNvSpPr txBox="1">
            <a:spLocks noGrp="1"/>
          </p:cNvSpPr>
          <p:nvPr>
            <p:ph type="body" idx="2"/>
          </p:nvPr>
        </p:nvSpPr>
        <p:spPr>
          <a:xfrm>
            <a:off x="4939499" y="724200"/>
            <a:ext cx="4071011" cy="3695100"/>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 altLang="zh-CN" sz="2400" dirty="0">
                <a:solidFill>
                  <a:srgbClr val="1544D9"/>
                </a:solidFill>
              </a:rPr>
              <a:t>Hashing </a:t>
            </a:r>
            <a:r>
              <a:rPr lang="en" altLang="zh-CN" sz="2400" dirty="0" smtClean="0">
                <a:solidFill>
                  <a:srgbClr val="1544D9"/>
                </a:solidFill>
              </a:rPr>
              <a:t>Review</a:t>
            </a:r>
          </a:p>
          <a:p>
            <a:pPr marL="0" lvl="0" indent="0">
              <a:buClr>
                <a:schemeClr val="dk1"/>
              </a:buClr>
              <a:buSzPts val="1100"/>
              <a:buNone/>
            </a:pPr>
            <a:r>
              <a:rPr lang="en" altLang="zh-CN" sz="2400" dirty="0">
                <a:solidFill>
                  <a:srgbClr val="1544D9"/>
                </a:solidFill>
              </a:rPr>
              <a:t>Elliptic </a:t>
            </a:r>
            <a:r>
              <a:rPr lang="en" altLang="zh-CN" sz="2400" dirty="0" smtClean="0">
                <a:solidFill>
                  <a:srgbClr val="1544D9"/>
                </a:solidFill>
              </a:rPr>
              <a:t>Curves</a:t>
            </a:r>
          </a:p>
          <a:p>
            <a:pPr marL="0" lvl="0" indent="0">
              <a:buClr>
                <a:schemeClr val="dk1"/>
              </a:buClr>
              <a:buSzPts val="1100"/>
              <a:buNone/>
            </a:pPr>
            <a:r>
              <a:rPr lang="en" altLang="zh-CN" sz="2400" dirty="0">
                <a:solidFill>
                  <a:srgbClr val="1544D9"/>
                </a:solidFill>
              </a:rPr>
              <a:t>Digital Signature </a:t>
            </a:r>
            <a:r>
              <a:rPr lang="en" altLang="zh-CN" sz="2400" dirty="0" smtClean="0">
                <a:solidFill>
                  <a:srgbClr val="1544D9"/>
                </a:solidFill>
              </a:rPr>
              <a:t>Schemes</a:t>
            </a:r>
          </a:p>
          <a:p>
            <a:pPr marL="0" lvl="0" indent="0">
              <a:buClr>
                <a:schemeClr val="dk1"/>
              </a:buClr>
              <a:buSzPts val="1100"/>
              <a:buNone/>
            </a:pPr>
            <a:r>
              <a:rPr lang="en" altLang="zh-CN" sz="2400" dirty="0">
                <a:solidFill>
                  <a:srgbClr val="1544D9"/>
                </a:solidFill>
              </a:rPr>
              <a:t>Bitcoin </a:t>
            </a:r>
            <a:r>
              <a:rPr lang="en" altLang="zh-CN" sz="2400" dirty="0" smtClean="0">
                <a:solidFill>
                  <a:srgbClr val="1544D9"/>
                </a:solidFill>
              </a:rPr>
              <a:t>Scripting</a:t>
            </a:r>
          </a:p>
          <a:p>
            <a:pPr marL="0" lvl="0" indent="0">
              <a:buClr>
                <a:schemeClr val="dk1"/>
              </a:buClr>
              <a:buSzPts val="1100"/>
              <a:buNone/>
            </a:pPr>
            <a:r>
              <a:rPr lang="en" altLang="zh-CN" sz="2400" dirty="0">
                <a:solidFill>
                  <a:srgbClr val="1544D9"/>
                </a:solidFill>
              </a:rPr>
              <a:t>Proof of </a:t>
            </a:r>
            <a:r>
              <a:rPr lang="en" altLang="zh-CN" sz="2400" dirty="0" smtClean="0">
                <a:solidFill>
                  <a:srgbClr val="1544D9"/>
                </a:solidFill>
              </a:rPr>
              <a:t>Burn</a:t>
            </a:r>
          </a:p>
          <a:p>
            <a:pPr marL="0" lvl="0" indent="0">
              <a:buClr>
                <a:schemeClr val="dk1"/>
              </a:buClr>
              <a:buSzPts val="1100"/>
              <a:buNone/>
            </a:pPr>
            <a:r>
              <a:rPr lang="en" altLang="zh-CN" sz="2400" dirty="0">
                <a:solidFill>
                  <a:srgbClr val="1544D9"/>
                </a:solidFill>
              </a:rPr>
              <a:t>Merkle </a:t>
            </a:r>
            <a:r>
              <a:rPr lang="en" altLang="zh-CN" sz="2400" dirty="0" smtClean="0">
                <a:solidFill>
                  <a:srgbClr val="1544D9"/>
                </a:solidFill>
              </a:rPr>
              <a:t>Tree</a:t>
            </a:r>
          </a:p>
          <a:p>
            <a:pPr marL="0" lvl="0" indent="0">
              <a:buClr>
                <a:schemeClr val="dk1"/>
              </a:buClr>
              <a:buSzPts val="1100"/>
              <a:buNone/>
            </a:pPr>
            <a:r>
              <a:rPr lang="en" altLang="zh-CN" sz="2400" dirty="0">
                <a:solidFill>
                  <a:srgbClr val="1544D9"/>
                </a:solidFill>
              </a:rPr>
              <a:t>Simplified Payment Verification</a:t>
            </a:r>
            <a:endParaRPr sz="2400" dirty="0">
              <a:solidFill>
                <a:srgbClr val="1544D9"/>
              </a:solidFill>
            </a:endParaRPr>
          </a:p>
        </p:txBody>
      </p:sp>
      <p:sp>
        <p:nvSpPr>
          <p:cNvPr id="2" name="Date Placeholder 1"/>
          <p:cNvSpPr>
            <a:spLocks noGrp="1"/>
          </p:cNvSpPr>
          <p:nvPr>
            <p:ph type="dt" sz="half" idx="10"/>
          </p:nvPr>
        </p:nvSpPr>
        <p:spPr/>
        <p:txBody>
          <a:bodyPr/>
          <a:lstStyle/>
          <a:p>
            <a:pPr>
              <a:defRPr/>
            </a:pPr>
            <a:fld id="{C4548C03-6317-4654-A2FD-2771659F56B3}" type="datetime1">
              <a:rPr lang="zh-CN" altLang="en-US" smtClean="0"/>
              <a:t>2020/8/21</a:t>
            </a:fld>
            <a:endParaRPr lang="en-US" altLang="zh-CN"/>
          </a:p>
        </p:txBody>
      </p:sp>
    </p:spTree>
    <p:extLst>
      <p:ext uri="{BB962C8B-B14F-4D97-AF65-F5344CB8AC3E}">
        <p14:creationId xmlns:p14="http://schemas.microsoft.com/office/powerpoint/2010/main" val="11712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DSS Security Definitions</a:t>
            </a:r>
            <a:endParaRPr sz="4000" b="1" dirty="0">
              <a:solidFill>
                <a:srgbClr val="1544D9"/>
              </a:solidFill>
            </a:endParaRPr>
          </a:p>
        </p:txBody>
      </p:sp>
      <p:sp>
        <p:nvSpPr>
          <p:cNvPr id="207" name="Google Shape;207;p29"/>
          <p:cNvSpPr txBox="1">
            <a:spLocks noGrp="1"/>
          </p:cNvSpPr>
          <p:nvPr>
            <p:ph type="body" idx="1"/>
          </p:nvPr>
        </p:nvSpPr>
        <p:spPr>
          <a:xfrm>
            <a:off x="213582" y="1225225"/>
            <a:ext cx="8816952"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t>The (message, sig) recipients desire the following properties:</a:t>
            </a:r>
            <a:endParaRPr sz="2400" dirty="0"/>
          </a:p>
          <a:p>
            <a:pPr marL="457200" lvl="0" indent="-342900" rtl="0">
              <a:spcBef>
                <a:spcPts val="1600"/>
              </a:spcBef>
              <a:spcAft>
                <a:spcPts val="0"/>
              </a:spcAft>
              <a:buSzPts val="1800"/>
              <a:buChar char="+"/>
            </a:pPr>
            <a:r>
              <a:rPr lang="en" sz="1600" b="1" dirty="0"/>
              <a:t>Message integrity</a:t>
            </a:r>
            <a:r>
              <a:rPr lang="en" sz="1600" dirty="0"/>
              <a:t> - the message hasn’t been modified between sending and receiving.</a:t>
            </a:r>
            <a:endParaRPr sz="1600" dirty="0"/>
          </a:p>
          <a:p>
            <a:pPr marL="457200" lvl="0" indent="-342900" rtl="0">
              <a:spcBef>
                <a:spcPts val="0"/>
              </a:spcBef>
              <a:spcAft>
                <a:spcPts val="0"/>
              </a:spcAft>
              <a:buSzPts val="1800"/>
              <a:buChar char="+"/>
            </a:pPr>
            <a:r>
              <a:rPr lang="en" sz="1600" b="1" dirty="0"/>
              <a:t>Message origin</a:t>
            </a:r>
            <a:r>
              <a:rPr lang="en" sz="1600" dirty="0"/>
              <a:t> - the message was indeed sent by the original sender.</a:t>
            </a:r>
            <a:endParaRPr sz="1600" dirty="0"/>
          </a:p>
          <a:p>
            <a:pPr marL="457200" lvl="0" indent="-342900" rtl="0">
              <a:spcBef>
                <a:spcPts val="0"/>
              </a:spcBef>
              <a:spcAft>
                <a:spcPts val="0"/>
              </a:spcAft>
              <a:buSzPts val="1800"/>
              <a:buChar char="+"/>
            </a:pPr>
            <a:r>
              <a:rPr lang="en" sz="1600" b="1" dirty="0"/>
              <a:t>Non-repudiation</a:t>
            </a:r>
            <a:r>
              <a:rPr lang="en" sz="1600" dirty="0"/>
              <a:t> - the original sender cannot backtrack and claim they did not send the message.</a:t>
            </a:r>
            <a:endParaRPr sz="1600" dirty="0"/>
          </a:p>
        </p:txBody>
      </p:sp>
      <p:sp>
        <p:nvSpPr>
          <p:cNvPr id="2" name="Date Placeholder 1"/>
          <p:cNvSpPr>
            <a:spLocks noGrp="1"/>
          </p:cNvSpPr>
          <p:nvPr>
            <p:ph type="dt" sz="half" idx="10"/>
          </p:nvPr>
        </p:nvSpPr>
        <p:spPr/>
        <p:txBody>
          <a:bodyPr/>
          <a:lstStyle/>
          <a:p>
            <a:pPr>
              <a:defRPr/>
            </a:pPr>
            <a:fld id="{E7F6BC92-F2C5-45B8-BE41-FF54803A572A}" type="datetime1">
              <a:rPr lang="zh-CN" altLang="en-US" smtClean="0"/>
              <a:t>2020/8/21</a:t>
            </a:fld>
            <a:endParaRPr lang="en-US" altLang="zh-CN"/>
          </a:p>
        </p:txBody>
      </p:sp>
    </p:spTree>
    <p:extLst>
      <p:ext uri="{BB962C8B-B14F-4D97-AF65-F5344CB8AC3E}">
        <p14:creationId xmlns:p14="http://schemas.microsoft.com/office/powerpoint/2010/main" val="313685094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Digital Signature Schemes</a:t>
            </a:r>
            <a:endParaRPr sz="4000" b="1" dirty="0">
              <a:solidFill>
                <a:srgbClr val="1544D9"/>
              </a:solidFill>
            </a:endParaRPr>
          </a:p>
        </p:txBody>
      </p:sp>
      <p:sp>
        <p:nvSpPr>
          <p:cNvPr id="213" name="Google Shape;213;p30"/>
          <p:cNvSpPr txBox="1">
            <a:spLocks noGrp="1"/>
          </p:cNvSpPr>
          <p:nvPr>
            <p:ph type="body" idx="1"/>
          </p:nvPr>
        </p:nvSpPr>
        <p:spPr>
          <a:xfrm>
            <a:off x="311700" y="1225225"/>
            <a:ext cx="88323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t>More formally, a digital signature scheme consists of two algorithms:</a:t>
            </a:r>
            <a:endParaRPr sz="1600" dirty="0"/>
          </a:p>
          <a:p>
            <a:pPr marL="457200" lvl="0" indent="-342900" rtl="0">
              <a:spcBef>
                <a:spcPts val="1600"/>
              </a:spcBef>
              <a:spcAft>
                <a:spcPts val="0"/>
              </a:spcAft>
              <a:buSzPts val="1800"/>
              <a:buChar char="+"/>
            </a:pPr>
            <a:r>
              <a:rPr lang="en" sz="1600" dirty="0"/>
              <a:t>A signing algorithm, </a:t>
            </a:r>
            <a:r>
              <a:rPr lang="en" sz="1600" dirty="0">
                <a:solidFill>
                  <a:srgbClr val="3C78D8"/>
                </a:solidFill>
              </a:rPr>
              <a:t>Sign</a:t>
            </a:r>
            <a:r>
              <a:rPr lang="en" sz="1600" dirty="0"/>
              <a:t>, which uses a secret key, </a:t>
            </a:r>
            <a:r>
              <a:rPr lang="en" sz="1600" dirty="0">
                <a:solidFill>
                  <a:srgbClr val="E06666"/>
                </a:solidFill>
              </a:rPr>
              <a:t>sk</a:t>
            </a:r>
            <a:r>
              <a:rPr lang="en" sz="1600" dirty="0"/>
              <a:t>.</a:t>
            </a:r>
            <a:endParaRPr sz="1600" dirty="0"/>
          </a:p>
          <a:p>
            <a:pPr marL="457200" lvl="0" indent="0" rtl="0">
              <a:spcBef>
                <a:spcPts val="1600"/>
              </a:spcBef>
              <a:spcAft>
                <a:spcPts val="0"/>
              </a:spcAft>
              <a:buNone/>
            </a:pPr>
            <a:r>
              <a:rPr lang="en" sz="1600" dirty="0">
                <a:solidFill>
                  <a:srgbClr val="3C78D8"/>
                </a:solidFill>
              </a:rPr>
              <a:t>s</a:t>
            </a:r>
            <a:r>
              <a:rPr lang="en" sz="1600" dirty="0"/>
              <a:t> = </a:t>
            </a:r>
            <a:r>
              <a:rPr lang="en" sz="1600" dirty="0">
                <a:solidFill>
                  <a:srgbClr val="3C78D8"/>
                </a:solidFill>
              </a:rPr>
              <a:t>Sign</a:t>
            </a:r>
            <a:r>
              <a:rPr lang="en" sz="1600" dirty="0"/>
              <a:t>(</a:t>
            </a:r>
            <a:r>
              <a:rPr lang="en" sz="1600" dirty="0">
                <a:solidFill>
                  <a:srgbClr val="3C78D8"/>
                </a:solidFill>
              </a:rPr>
              <a:t>m</a:t>
            </a:r>
            <a:r>
              <a:rPr lang="en" sz="1600" dirty="0"/>
              <a:t>, </a:t>
            </a:r>
            <a:r>
              <a:rPr lang="en" sz="1600" dirty="0">
                <a:solidFill>
                  <a:srgbClr val="E06666"/>
                </a:solidFill>
              </a:rPr>
              <a:t>sk</a:t>
            </a:r>
            <a:r>
              <a:rPr lang="en" sz="1600" dirty="0"/>
              <a:t>),				</a:t>
            </a:r>
            <a:r>
              <a:rPr lang="en" sz="1600" dirty="0" smtClean="0">
                <a:solidFill>
                  <a:srgbClr val="3C78D8"/>
                </a:solidFill>
              </a:rPr>
              <a:t>s</a:t>
            </a:r>
            <a:r>
              <a:rPr lang="en" sz="1600" dirty="0" smtClean="0"/>
              <a:t> </a:t>
            </a:r>
            <a:r>
              <a:rPr lang="en" sz="1600" dirty="0"/>
              <a:t>is the signature for some message, </a:t>
            </a:r>
            <a:r>
              <a:rPr lang="en" sz="1600" dirty="0">
                <a:solidFill>
                  <a:srgbClr val="3C78D8"/>
                </a:solidFill>
              </a:rPr>
              <a:t>m</a:t>
            </a:r>
            <a:r>
              <a:rPr lang="en" sz="1600" dirty="0"/>
              <a:t>.</a:t>
            </a:r>
            <a:endParaRPr sz="1600" dirty="0"/>
          </a:p>
          <a:p>
            <a:pPr marL="457200" lvl="0" indent="-342900" rtl="0">
              <a:spcBef>
                <a:spcPts val="1600"/>
              </a:spcBef>
              <a:spcAft>
                <a:spcPts val="0"/>
              </a:spcAft>
              <a:buSzPts val="1800"/>
              <a:buChar char="+"/>
            </a:pPr>
            <a:r>
              <a:rPr lang="en" sz="1600" dirty="0"/>
              <a:t>A verification algorithm, </a:t>
            </a:r>
            <a:r>
              <a:rPr lang="en" sz="1600" dirty="0">
                <a:solidFill>
                  <a:srgbClr val="3C78D8"/>
                </a:solidFill>
              </a:rPr>
              <a:t>Verify</a:t>
            </a:r>
            <a:r>
              <a:rPr lang="en" sz="1600" dirty="0"/>
              <a:t>, which uses a public key, </a:t>
            </a:r>
            <a:r>
              <a:rPr lang="en" sz="1600" dirty="0">
                <a:solidFill>
                  <a:srgbClr val="3C78D8"/>
                </a:solidFill>
              </a:rPr>
              <a:t>pk</a:t>
            </a:r>
            <a:r>
              <a:rPr lang="en" sz="1600" dirty="0"/>
              <a:t>.</a:t>
            </a:r>
            <a:endParaRPr sz="1600" dirty="0"/>
          </a:p>
          <a:p>
            <a:pPr marL="0" lvl="0" indent="0" rtl="0">
              <a:spcBef>
                <a:spcPts val="1600"/>
              </a:spcBef>
              <a:spcAft>
                <a:spcPts val="0"/>
              </a:spcAft>
              <a:buNone/>
            </a:pPr>
            <a:r>
              <a:rPr lang="en" sz="1600" dirty="0"/>
              <a:t>	</a:t>
            </a:r>
            <a:r>
              <a:rPr lang="en" sz="1600" dirty="0">
                <a:solidFill>
                  <a:srgbClr val="3C78D8"/>
                </a:solidFill>
              </a:rPr>
              <a:t>valid</a:t>
            </a:r>
            <a:r>
              <a:rPr lang="en" sz="1600" dirty="0"/>
              <a:t> = </a:t>
            </a:r>
            <a:r>
              <a:rPr lang="en" sz="1600" dirty="0">
                <a:solidFill>
                  <a:srgbClr val="3C78D8"/>
                </a:solidFill>
              </a:rPr>
              <a:t>Verify</a:t>
            </a:r>
            <a:r>
              <a:rPr lang="en" sz="1600" dirty="0"/>
              <a:t>(</a:t>
            </a:r>
            <a:r>
              <a:rPr lang="en" sz="1600" dirty="0">
                <a:solidFill>
                  <a:srgbClr val="3C78D8"/>
                </a:solidFill>
              </a:rPr>
              <a:t>Sign</a:t>
            </a:r>
            <a:r>
              <a:rPr lang="en" sz="1600" dirty="0"/>
              <a:t>(</a:t>
            </a:r>
            <a:r>
              <a:rPr lang="en" sz="1600" dirty="0">
                <a:solidFill>
                  <a:srgbClr val="3C78D8"/>
                </a:solidFill>
              </a:rPr>
              <a:t>m</a:t>
            </a:r>
            <a:r>
              <a:rPr lang="en" sz="1600" dirty="0"/>
              <a:t>, </a:t>
            </a:r>
            <a:r>
              <a:rPr lang="en" sz="1600" dirty="0">
                <a:solidFill>
                  <a:srgbClr val="E06666"/>
                </a:solidFill>
              </a:rPr>
              <a:t>sk</a:t>
            </a:r>
            <a:r>
              <a:rPr lang="en" sz="1600" dirty="0"/>
              <a:t>), </a:t>
            </a:r>
            <a:r>
              <a:rPr lang="en" sz="1600" dirty="0">
                <a:solidFill>
                  <a:srgbClr val="3C78D8"/>
                </a:solidFill>
              </a:rPr>
              <a:t>pk</a:t>
            </a:r>
            <a:r>
              <a:rPr lang="en" sz="1600" dirty="0"/>
              <a:t>),		</a:t>
            </a:r>
            <a:r>
              <a:rPr lang="en" sz="1600" dirty="0">
                <a:solidFill>
                  <a:srgbClr val="3C78D8"/>
                </a:solidFill>
              </a:rPr>
              <a:t>invalid</a:t>
            </a:r>
            <a:r>
              <a:rPr lang="en" sz="1600" dirty="0"/>
              <a:t> = </a:t>
            </a:r>
            <a:r>
              <a:rPr lang="en" sz="1600" dirty="0">
                <a:solidFill>
                  <a:srgbClr val="3C78D8"/>
                </a:solidFill>
              </a:rPr>
              <a:t>Verify</a:t>
            </a:r>
            <a:r>
              <a:rPr lang="en" sz="1600" dirty="0"/>
              <a:t>(s’, </a:t>
            </a:r>
            <a:r>
              <a:rPr lang="en" sz="1600" dirty="0">
                <a:solidFill>
                  <a:srgbClr val="3C78D8"/>
                </a:solidFill>
              </a:rPr>
              <a:t>pk</a:t>
            </a:r>
            <a:r>
              <a:rPr lang="en" sz="1600" dirty="0"/>
              <a:t>)  for all s’ != s.</a:t>
            </a:r>
            <a:endParaRPr sz="1600" dirty="0"/>
          </a:p>
          <a:p>
            <a:pPr marL="0" lvl="0" indent="0">
              <a:spcBef>
                <a:spcPts val="1600"/>
              </a:spcBef>
              <a:spcAft>
                <a:spcPts val="1600"/>
              </a:spcAft>
              <a:buNone/>
            </a:pPr>
            <a:endParaRPr sz="1600" dirty="0"/>
          </a:p>
        </p:txBody>
      </p:sp>
      <p:sp>
        <p:nvSpPr>
          <p:cNvPr id="2" name="Date Placeholder 1"/>
          <p:cNvSpPr>
            <a:spLocks noGrp="1"/>
          </p:cNvSpPr>
          <p:nvPr>
            <p:ph type="dt" sz="half" idx="10"/>
          </p:nvPr>
        </p:nvSpPr>
        <p:spPr/>
        <p:txBody>
          <a:bodyPr/>
          <a:lstStyle/>
          <a:p>
            <a:pPr>
              <a:defRPr/>
            </a:pPr>
            <a:fld id="{5BF3DDEB-B41F-479E-AB69-C143E1EEE67F}" type="datetime1">
              <a:rPr lang="zh-CN" altLang="en-US" smtClean="0"/>
              <a:t>2020/8/21</a:t>
            </a:fld>
            <a:endParaRPr lang="en-US" altLang="zh-CN"/>
          </a:p>
        </p:txBody>
      </p:sp>
    </p:spTree>
    <p:extLst>
      <p:ext uri="{BB962C8B-B14F-4D97-AF65-F5344CB8AC3E}">
        <p14:creationId xmlns:p14="http://schemas.microsoft.com/office/powerpoint/2010/main" val="330826363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solidFill>
                  <a:srgbClr val="1544D9"/>
                </a:solidFill>
              </a:rPr>
              <a:t>ECDSA : Elliptic Curve Digital Signature Algorithm</a:t>
            </a:r>
            <a:endParaRPr sz="3200" b="1" dirty="0">
              <a:solidFill>
                <a:srgbClr val="1544D9"/>
              </a:solidFill>
            </a:endParaRPr>
          </a:p>
        </p:txBody>
      </p:sp>
      <p:sp>
        <p:nvSpPr>
          <p:cNvPr id="219" name="Google Shape;219;p31"/>
          <p:cNvSpPr txBox="1">
            <a:spLocks noGrp="1"/>
          </p:cNvSpPr>
          <p:nvPr>
            <p:ph type="body" idx="1"/>
          </p:nvPr>
        </p:nvSpPr>
        <p:spPr>
          <a:xfrm>
            <a:off x="311700" y="1225225"/>
            <a:ext cx="8520600" cy="244516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ECDSA is defined by:</a:t>
            </a:r>
            <a:endParaRPr sz="2000" b="1" dirty="0"/>
          </a:p>
          <a:p>
            <a:pPr marL="0" lvl="0" indent="0">
              <a:spcBef>
                <a:spcPts val="1600"/>
              </a:spcBef>
              <a:spcAft>
                <a:spcPts val="0"/>
              </a:spcAft>
              <a:buNone/>
            </a:pPr>
            <a:r>
              <a:rPr lang="en" sz="2000" dirty="0">
                <a:solidFill>
                  <a:srgbClr val="3C78D8"/>
                </a:solidFill>
              </a:rPr>
              <a:t>E</a:t>
            </a:r>
            <a:r>
              <a:rPr lang="en" sz="2000" dirty="0"/>
              <a:t>: an elliptic curve.</a:t>
            </a:r>
            <a:endParaRPr sz="2000" dirty="0"/>
          </a:p>
          <a:p>
            <a:pPr marL="0" lvl="0" indent="0">
              <a:spcBef>
                <a:spcPts val="1600"/>
              </a:spcBef>
              <a:spcAft>
                <a:spcPts val="0"/>
              </a:spcAft>
              <a:buNone/>
            </a:pPr>
            <a:r>
              <a:rPr lang="en" sz="2000" dirty="0">
                <a:solidFill>
                  <a:srgbClr val="3C78D8"/>
                </a:solidFill>
              </a:rPr>
              <a:t>g</a:t>
            </a:r>
            <a:r>
              <a:rPr lang="en" sz="2000" dirty="0"/>
              <a:t>: a generator point of the elliptic curve with large prime order, </a:t>
            </a:r>
            <a:r>
              <a:rPr lang="en" sz="2000" dirty="0">
                <a:solidFill>
                  <a:srgbClr val="3C78D8"/>
                </a:solidFill>
              </a:rPr>
              <a:t>p</a:t>
            </a:r>
            <a:r>
              <a:rPr lang="en" sz="2000" dirty="0"/>
              <a:t>.</a:t>
            </a:r>
            <a:endParaRPr sz="2000" dirty="0"/>
          </a:p>
          <a:p>
            <a:pPr marL="0" lvl="0" indent="0">
              <a:spcBef>
                <a:spcPts val="1600"/>
              </a:spcBef>
              <a:spcAft>
                <a:spcPts val="0"/>
              </a:spcAft>
              <a:buNone/>
            </a:pPr>
            <a:r>
              <a:rPr lang="en" sz="2000" dirty="0">
                <a:solidFill>
                  <a:srgbClr val="3C78D8"/>
                </a:solidFill>
              </a:rPr>
              <a:t>p</a:t>
            </a:r>
            <a:r>
              <a:rPr lang="en" sz="2000" dirty="0"/>
              <a:t>: a large, prime integer where </a:t>
            </a:r>
            <a:r>
              <a:rPr lang="en" sz="2000" dirty="0">
                <a:solidFill>
                  <a:srgbClr val="3C78D8"/>
                </a:solidFill>
              </a:rPr>
              <a:t>g</a:t>
            </a:r>
            <a:r>
              <a:rPr lang="en" sz="2000" baseline="30000" dirty="0">
                <a:solidFill>
                  <a:srgbClr val="3C78D8"/>
                </a:solidFill>
              </a:rPr>
              <a:t>p</a:t>
            </a:r>
            <a:r>
              <a:rPr lang="en" sz="2000" dirty="0"/>
              <a:t> = O.</a:t>
            </a:r>
            <a:endParaRPr sz="2000" dirty="0"/>
          </a:p>
          <a:p>
            <a:pPr marL="0" lvl="0" indent="0">
              <a:spcBef>
                <a:spcPts val="1600"/>
              </a:spcBef>
              <a:spcAft>
                <a:spcPts val="1600"/>
              </a:spcAft>
              <a:buNone/>
            </a:pPr>
            <a:r>
              <a:rPr lang="en" sz="2000" dirty="0">
                <a:solidFill>
                  <a:srgbClr val="3C78D8"/>
                </a:solidFill>
              </a:rPr>
              <a:t>H</a:t>
            </a:r>
            <a:r>
              <a:rPr lang="en" sz="2000" dirty="0"/>
              <a:t>: a cryptographic hash function.</a:t>
            </a:r>
            <a:endParaRPr sz="2000" dirty="0"/>
          </a:p>
        </p:txBody>
      </p:sp>
      <p:sp>
        <p:nvSpPr>
          <p:cNvPr id="2" name="Date Placeholder 1"/>
          <p:cNvSpPr>
            <a:spLocks noGrp="1"/>
          </p:cNvSpPr>
          <p:nvPr>
            <p:ph type="dt" sz="half" idx="10"/>
          </p:nvPr>
        </p:nvSpPr>
        <p:spPr/>
        <p:txBody>
          <a:bodyPr/>
          <a:lstStyle/>
          <a:p>
            <a:pPr>
              <a:defRPr/>
            </a:pPr>
            <a:fld id="{F25146B6-FF59-4E88-AEAB-F06AF4C8E387}" type="datetime1">
              <a:rPr lang="zh-CN" altLang="en-US" smtClean="0"/>
              <a:t>2020/8/21</a:t>
            </a:fld>
            <a:endParaRPr lang="en-US" altLang="zh-CN"/>
          </a:p>
        </p:txBody>
      </p:sp>
    </p:spTree>
    <p:extLst>
      <p:ext uri="{BB962C8B-B14F-4D97-AF65-F5344CB8AC3E}">
        <p14:creationId xmlns:p14="http://schemas.microsoft.com/office/powerpoint/2010/main" val="328390519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ECDSA - Setup</a:t>
            </a:r>
            <a:endParaRPr sz="4000" b="1" dirty="0">
              <a:solidFill>
                <a:srgbClr val="1544D9"/>
              </a:solidFill>
            </a:endParaRPr>
          </a:p>
        </p:txBody>
      </p:sp>
      <p:sp>
        <p:nvSpPr>
          <p:cNvPr id="225" name="Google Shape;225;p32"/>
          <p:cNvSpPr txBox="1">
            <a:spLocks noGrp="1"/>
          </p:cNvSpPr>
          <p:nvPr>
            <p:ph type="body" idx="1"/>
          </p:nvPr>
        </p:nvSpPr>
        <p:spPr>
          <a:xfrm>
            <a:off x="311700" y="1225225"/>
            <a:ext cx="8520600" cy="168483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t>The signer creates:</a:t>
            </a:r>
            <a:endParaRPr sz="2400" dirty="0"/>
          </a:p>
          <a:p>
            <a:pPr marL="0" lvl="0" indent="0" rtl="0">
              <a:spcBef>
                <a:spcPts val="1600"/>
              </a:spcBef>
              <a:spcAft>
                <a:spcPts val="0"/>
              </a:spcAft>
              <a:buNone/>
            </a:pPr>
            <a:r>
              <a:rPr lang="en" sz="2400" dirty="0"/>
              <a:t>The secret key, </a:t>
            </a:r>
            <a:r>
              <a:rPr lang="en" sz="2400" dirty="0">
                <a:solidFill>
                  <a:srgbClr val="E06666"/>
                </a:solidFill>
              </a:rPr>
              <a:t>sk</a:t>
            </a:r>
            <a:r>
              <a:rPr lang="en" sz="2400" dirty="0"/>
              <a:t>, chosen randomly from [0, …, </a:t>
            </a:r>
            <a:r>
              <a:rPr lang="en" sz="2400" dirty="0">
                <a:solidFill>
                  <a:srgbClr val="3C78D8"/>
                </a:solidFill>
              </a:rPr>
              <a:t>p</a:t>
            </a:r>
            <a:r>
              <a:rPr lang="en" sz="2400" dirty="0"/>
              <a:t>-1].</a:t>
            </a:r>
            <a:endParaRPr sz="2400" dirty="0"/>
          </a:p>
          <a:p>
            <a:pPr marL="0" lvl="0" indent="0" rtl="0">
              <a:spcBef>
                <a:spcPts val="1600"/>
              </a:spcBef>
              <a:spcAft>
                <a:spcPts val="1600"/>
              </a:spcAft>
              <a:buNone/>
            </a:pPr>
            <a:r>
              <a:rPr lang="en" sz="2400" dirty="0"/>
              <a:t>The public key, </a:t>
            </a:r>
            <a:r>
              <a:rPr lang="en" sz="2400" dirty="0">
                <a:solidFill>
                  <a:srgbClr val="3C78D8"/>
                </a:solidFill>
              </a:rPr>
              <a:t>pk</a:t>
            </a:r>
            <a:r>
              <a:rPr lang="en" sz="2400" dirty="0"/>
              <a:t> = </a:t>
            </a:r>
            <a:r>
              <a:rPr lang="en" sz="2400" dirty="0">
                <a:solidFill>
                  <a:srgbClr val="3C78D8"/>
                </a:solidFill>
              </a:rPr>
              <a:t>g</a:t>
            </a:r>
            <a:r>
              <a:rPr lang="en" sz="2400" baseline="30000" dirty="0">
                <a:solidFill>
                  <a:srgbClr val="E06666"/>
                </a:solidFill>
              </a:rPr>
              <a:t>sk</a:t>
            </a:r>
            <a:r>
              <a:rPr lang="en" sz="2400" dirty="0"/>
              <a:t>, which should be distributed publicly.</a:t>
            </a:r>
            <a:endParaRPr sz="2400" dirty="0"/>
          </a:p>
        </p:txBody>
      </p:sp>
      <p:sp>
        <p:nvSpPr>
          <p:cNvPr id="2" name="Date Placeholder 1"/>
          <p:cNvSpPr>
            <a:spLocks noGrp="1"/>
          </p:cNvSpPr>
          <p:nvPr>
            <p:ph type="dt" sz="half" idx="10"/>
          </p:nvPr>
        </p:nvSpPr>
        <p:spPr/>
        <p:txBody>
          <a:bodyPr/>
          <a:lstStyle/>
          <a:p>
            <a:pPr>
              <a:defRPr/>
            </a:pPr>
            <a:fld id="{6D774FF3-A252-481D-8664-A6278FE7E939}" type="datetime1">
              <a:rPr lang="zh-CN" altLang="en-US" smtClean="0"/>
              <a:t>2020/8/21</a:t>
            </a:fld>
            <a:endParaRPr lang="en-US" altLang="zh-CN"/>
          </a:p>
        </p:txBody>
      </p:sp>
    </p:spTree>
    <p:extLst>
      <p:ext uri="{BB962C8B-B14F-4D97-AF65-F5344CB8AC3E}">
        <p14:creationId xmlns:p14="http://schemas.microsoft.com/office/powerpoint/2010/main" val="66524724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04800" y="209550"/>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ECDSA - Sign</a:t>
            </a:r>
            <a:endParaRPr sz="4000" b="1" dirty="0">
              <a:solidFill>
                <a:srgbClr val="1544D9"/>
              </a:solidFill>
            </a:endParaRPr>
          </a:p>
        </p:txBody>
      </p:sp>
      <p:sp>
        <p:nvSpPr>
          <p:cNvPr id="231" name="Google Shape;231;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3C78D8"/>
                </a:solidFill>
              </a:rPr>
              <a:t>Sign</a:t>
            </a:r>
            <a:r>
              <a:rPr lang="en" sz="1600" dirty="0"/>
              <a:t>(</a:t>
            </a:r>
            <a:r>
              <a:rPr lang="en" sz="1600" dirty="0">
                <a:solidFill>
                  <a:srgbClr val="3C78D8"/>
                </a:solidFill>
              </a:rPr>
              <a:t>m</a:t>
            </a:r>
            <a:r>
              <a:rPr lang="en" sz="1600" dirty="0"/>
              <a:t>, </a:t>
            </a:r>
            <a:r>
              <a:rPr lang="en" sz="1600" dirty="0">
                <a:solidFill>
                  <a:srgbClr val="E06666"/>
                </a:solidFill>
              </a:rPr>
              <a:t>sk</a:t>
            </a:r>
            <a:r>
              <a:rPr lang="en" sz="1600" dirty="0"/>
              <a:t>):</a:t>
            </a:r>
            <a:endParaRPr sz="1600" dirty="0"/>
          </a:p>
          <a:p>
            <a:pPr marL="0" lvl="0" indent="0">
              <a:spcBef>
                <a:spcPts val="1600"/>
              </a:spcBef>
              <a:spcAft>
                <a:spcPts val="0"/>
              </a:spcAft>
              <a:buNone/>
            </a:pPr>
            <a:r>
              <a:rPr lang="en" sz="1600" dirty="0"/>
              <a:t>	</a:t>
            </a:r>
            <a:r>
              <a:rPr lang="en" sz="1600" dirty="0">
                <a:solidFill>
                  <a:srgbClr val="3C78D8"/>
                </a:solidFill>
              </a:rPr>
              <a:t>h</a:t>
            </a:r>
            <a:r>
              <a:rPr lang="en" sz="1600" dirty="0"/>
              <a:t> = </a:t>
            </a:r>
            <a:r>
              <a:rPr lang="en" sz="1600" dirty="0">
                <a:solidFill>
                  <a:srgbClr val="3C78D8"/>
                </a:solidFill>
              </a:rPr>
              <a:t>H</a:t>
            </a:r>
            <a:r>
              <a:rPr lang="en" sz="1600" dirty="0"/>
              <a:t>(</a:t>
            </a:r>
            <a:r>
              <a:rPr lang="en" sz="1600" dirty="0">
                <a:solidFill>
                  <a:srgbClr val="3C78D8"/>
                </a:solidFill>
              </a:rPr>
              <a:t>m</a:t>
            </a:r>
            <a:r>
              <a:rPr lang="en" sz="1600" dirty="0"/>
              <a:t>)								Hash the message</a:t>
            </a:r>
            <a:endParaRPr sz="1600" dirty="0"/>
          </a:p>
          <a:p>
            <a:pPr marL="0" lvl="0" indent="0">
              <a:spcBef>
                <a:spcPts val="1600"/>
              </a:spcBef>
              <a:spcAft>
                <a:spcPts val="0"/>
              </a:spcAft>
              <a:buNone/>
            </a:pPr>
            <a:r>
              <a:rPr lang="en" sz="1600" dirty="0"/>
              <a:t>	</a:t>
            </a:r>
            <a:r>
              <a:rPr lang="en" sz="1600" dirty="0">
                <a:solidFill>
                  <a:srgbClr val="3C78D8"/>
                </a:solidFill>
              </a:rPr>
              <a:t>z</a:t>
            </a:r>
            <a:r>
              <a:rPr lang="en" sz="1600" dirty="0"/>
              <a:t> = </a:t>
            </a:r>
            <a:r>
              <a:rPr lang="en" sz="1600" dirty="0">
                <a:solidFill>
                  <a:srgbClr val="3C78D8"/>
                </a:solidFill>
              </a:rPr>
              <a:t>h</a:t>
            </a:r>
            <a:r>
              <a:rPr lang="en" sz="1600" dirty="0"/>
              <a:t>[0 : log</a:t>
            </a:r>
            <a:r>
              <a:rPr lang="en" sz="1600" baseline="-25000" dirty="0"/>
              <a:t>2 </a:t>
            </a:r>
            <a:r>
              <a:rPr lang="en" sz="1600" dirty="0">
                <a:solidFill>
                  <a:srgbClr val="3C78D8"/>
                </a:solidFill>
              </a:rPr>
              <a:t>p</a:t>
            </a:r>
            <a:r>
              <a:rPr lang="en" sz="1600" dirty="0"/>
              <a:t>]				</a:t>
            </a:r>
            <a:r>
              <a:rPr lang="en" sz="1600" dirty="0" smtClean="0"/>
              <a:t>Take </a:t>
            </a:r>
            <a:r>
              <a:rPr lang="en" sz="1600" dirty="0"/>
              <a:t>the log</a:t>
            </a:r>
            <a:r>
              <a:rPr lang="en" sz="1600" baseline="-25000" dirty="0"/>
              <a:t>2</a:t>
            </a:r>
            <a:r>
              <a:rPr lang="en" sz="1600" dirty="0"/>
              <a:t> </a:t>
            </a:r>
            <a:r>
              <a:rPr lang="en" sz="1600" dirty="0">
                <a:solidFill>
                  <a:srgbClr val="3C78D8"/>
                </a:solidFill>
              </a:rPr>
              <a:t>p</a:t>
            </a:r>
            <a:r>
              <a:rPr lang="en" sz="1600" dirty="0"/>
              <a:t> left-most bits of </a:t>
            </a:r>
            <a:r>
              <a:rPr lang="en" sz="1600" dirty="0">
                <a:solidFill>
                  <a:srgbClr val="3C78D8"/>
                </a:solidFill>
              </a:rPr>
              <a:t>h</a:t>
            </a:r>
            <a:endParaRPr sz="1600" dirty="0">
              <a:solidFill>
                <a:srgbClr val="3C78D8"/>
              </a:solidFill>
            </a:endParaRPr>
          </a:p>
          <a:p>
            <a:pPr marL="0" lvl="0" indent="0">
              <a:spcBef>
                <a:spcPts val="1600"/>
              </a:spcBef>
              <a:spcAft>
                <a:spcPts val="0"/>
              </a:spcAft>
              <a:buNone/>
            </a:pPr>
            <a:r>
              <a:rPr lang="en" sz="1600" dirty="0"/>
              <a:t>	</a:t>
            </a:r>
            <a:r>
              <a:rPr lang="en" sz="1600" dirty="0">
                <a:solidFill>
                  <a:srgbClr val="E06666"/>
                </a:solidFill>
              </a:rPr>
              <a:t>k</a:t>
            </a:r>
            <a:r>
              <a:rPr lang="en" sz="1600" dirty="0"/>
              <a:t> = randomly chosen from [1, …, </a:t>
            </a:r>
            <a:r>
              <a:rPr lang="en" sz="1600" dirty="0">
                <a:solidFill>
                  <a:srgbClr val="3C78D8"/>
                </a:solidFill>
              </a:rPr>
              <a:t>p</a:t>
            </a:r>
            <a:r>
              <a:rPr lang="en" sz="1600" dirty="0"/>
              <a:t>-1]	</a:t>
            </a:r>
            <a:r>
              <a:rPr lang="en" sz="1600" dirty="0" smtClean="0"/>
              <a:t>	</a:t>
            </a:r>
            <a:r>
              <a:rPr lang="en" sz="1600" dirty="0" smtClean="0">
                <a:solidFill>
                  <a:srgbClr val="E06666"/>
                </a:solidFill>
              </a:rPr>
              <a:t>k</a:t>
            </a:r>
            <a:r>
              <a:rPr lang="en" sz="1600" dirty="0" smtClean="0"/>
              <a:t> </a:t>
            </a:r>
            <a:r>
              <a:rPr lang="en" sz="1600" dirty="0"/>
              <a:t>must be kept secret!</a:t>
            </a:r>
            <a:endParaRPr sz="1600" dirty="0"/>
          </a:p>
          <a:p>
            <a:pPr marL="0" lvl="0" indent="0">
              <a:spcBef>
                <a:spcPts val="1600"/>
              </a:spcBef>
              <a:spcAft>
                <a:spcPts val="0"/>
              </a:spcAft>
              <a:buNone/>
            </a:pPr>
            <a:r>
              <a:rPr lang="en" sz="1600" dirty="0"/>
              <a:t>	</a:t>
            </a:r>
            <a:r>
              <a:rPr lang="en" sz="1600" dirty="0">
                <a:solidFill>
                  <a:srgbClr val="3C78D8"/>
                </a:solidFill>
              </a:rPr>
              <a:t>r</a:t>
            </a:r>
            <a:r>
              <a:rPr lang="en" sz="1600" dirty="0"/>
              <a:t> = x-coord(</a:t>
            </a:r>
            <a:r>
              <a:rPr lang="en" sz="1600" dirty="0">
                <a:solidFill>
                  <a:srgbClr val="3C78D8"/>
                </a:solidFill>
              </a:rPr>
              <a:t>g</a:t>
            </a:r>
            <a:r>
              <a:rPr lang="en" sz="1600" baseline="30000" dirty="0">
                <a:solidFill>
                  <a:srgbClr val="E06666"/>
                </a:solidFill>
              </a:rPr>
              <a:t>k</a:t>
            </a:r>
            <a:r>
              <a:rPr lang="en" sz="1600" dirty="0"/>
              <a:t>)  (mod </a:t>
            </a:r>
            <a:r>
              <a:rPr lang="en" sz="1600" dirty="0">
                <a:solidFill>
                  <a:srgbClr val="3C78D8"/>
                </a:solidFill>
              </a:rPr>
              <a:t>p</a:t>
            </a:r>
            <a:r>
              <a:rPr lang="en" sz="1600" dirty="0"/>
              <a:t>)			</a:t>
            </a:r>
            <a:r>
              <a:rPr lang="en" sz="1600" dirty="0" smtClean="0"/>
              <a:t>x-coord(P </a:t>
            </a:r>
            <a:r>
              <a:rPr lang="en" sz="1600" dirty="0"/>
              <a:t>= (x, y)) = x</a:t>
            </a:r>
            <a:endParaRPr sz="1600" dirty="0"/>
          </a:p>
          <a:p>
            <a:pPr marL="0" lvl="0" indent="0">
              <a:spcBef>
                <a:spcPts val="1600"/>
              </a:spcBef>
              <a:spcAft>
                <a:spcPts val="0"/>
              </a:spcAft>
              <a:buNone/>
            </a:pPr>
            <a:r>
              <a:rPr lang="en" sz="1600" dirty="0"/>
              <a:t>	</a:t>
            </a:r>
            <a:r>
              <a:rPr lang="en" sz="1600" dirty="0">
                <a:solidFill>
                  <a:srgbClr val="3C78D8"/>
                </a:solidFill>
              </a:rPr>
              <a:t>s</a:t>
            </a:r>
            <a:r>
              <a:rPr lang="en" sz="1600" dirty="0"/>
              <a:t> = (</a:t>
            </a:r>
            <a:r>
              <a:rPr lang="en" sz="1600" dirty="0">
                <a:solidFill>
                  <a:srgbClr val="3C78D8"/>
                </a:solidFill>
              </a:rPr>
              <a:t>z</a:t>
            </a:r>
            <a:r>
              <a:rPr lang="en" sz="1600" dirty="0"/>
              <a:t> + </a:t>
            </a:r>
            <a:r>
              <a:rPr lang="en" sz="1600" dirty="0">
                <a:solidFill>
                  <a:srgbClr val="E06666"/>
                </a:solidFill>
              </a:rPr>
              <a:t>sk</a:t>
            </a:r>
            <a:r>
              <a:rPr lang="en" sz="1600" dirty="0"/>
              <a:t> ∙ </a:t>
            </a:r>
            <a:r>
              <a:rPr lang="en" sz="1600" dirty="0">
                <a:solidFill>
                  <a:srgbClr val="3C78D8"/>
                </a:solidFill>
              </a:rPr>
              <a:t>r</a:t>
            </a:r>
            <a:r>
              <a:rPr lang="en" sz="1600" dirty="0"/>
              <a:t>) ∙ </a:t>
            </a:r>
            <a:r>
              <a:rPr lang="en" sz="1600" dirty="0">
                <a:solidFill>
                  <a:srgbClr val="E06666"/>
                </a:solidFill>
              </a:rPr>
              <a:t>k</a:t>
            </a:r>
            <a:r>
              <a:rPr lang="en" sz="1600" baseline="30000" dirty="0"/>
              <a:t>-1</a:t>
            </a:r>
            <a:r>
              <a:rPr lang="en" sz="1600" dirty="0"/>
              <a:t>  (mod </a:t>
            </a:r>
            <a:r>
              <a:rPr lang="en" sz="1600" dirty="0">
                <a:solidFill>
                  <a:srgbClr val="3C78D8"/>
                </a:solidFill>
              </a:rPr>
              <a:t>p</a:t>
            </a:r>
            <a:r>
              <a:rPr lang="en" sz="1600" dirty="0"/>
              <a:t>)</a:t>
            </a:r>
            <a:endParaRPr sz="1600" dirty="0"/>
          </a:p>
          <a:p>
            <a:pPr marL="0" lvl="0" indent="0">
              <a:spcBef>
                <a:spcPts val="1600"/>
              </a:spcBef>
              <a:spcAft>
                <a:spcPts val="1600"/>
              </a:spcAft>
              <a:buNone/>
            </a:pPr>
            <a:r>
              <a:rPr lang="en" sz="1600" dirty="0"/>
              <a:t>	return (</a:t>
            </a:r>
            <a:r>
              <a:rPr lang="en" sz="1600" dirty="0">
                <a:solidFill>
                  <a:srgbClr val="3C78D8"/>
                </a:solidFill>
              </a:rPr>
              <a:t>r</a:t>
            </a:r>
            <a:r>
              <a:rPr lang="en" sz="1600" dirty="0"/>
              <a:t>, </a:t>
            </a:r>
            <a:r>
              <a:rPr lang="en" sz="1600" dirty="0">
                <a:solidFill>
                  <a:srgbClr val="3C78D8"/>
                </a:solidFill>
              </a:rPr>
              <a:t>s</a:t>
            </a:r>
            <a:r>
              <a:rPr lang="en" sz="1600" dirty="0"/>
              <a:t>)				</a:t>
            </a:r>
            <a:r>
              <a:rPr lang="en" sz="1600" b="1" dirty="0" smtClean="0">
                <a:solidFill>
                  <a:srgbClr val="7030A0"/>
                </a:solidFill>
              </a:rPr>
              <a:t>The </a:t>
            </a:r>
            <a:r>
              <a:rPr lang="en" sz="1600" b="1" dirty="0">
                <a:solidFill>
                  <a:srgbClr val="7030A0"/>
                </a:solidFill>
              </a:rPr>
              <a:t>signature for our message</a:t>
            </a:r>
            <a:endParaRPr sz="1600" b="1" dirty="0">
              <a:solidFill>
                <a:srgbClr val="7030A0"/>
              </a:solidFill>
            </a:endParaRPr>
          </a:p>
        </p:txBody>
      </p:sp>
      <p:sp>
        <p:nvSpPr>
          <p:cNvPr id="2" name="Date Placeholder 1"/>
          <p:cNvSpPr>
            <a:spLocks noGrp="1"/>
          </p:cNvSpPr>
          <p:nvPr>
            <p:ph type="dt" sz="half" idx="10"/>
          </p:nvPr>
        </p:nvSpPr>
        <p:spPr/>
        <p:txBody>
          <a:bodyPr/>
          <a:lstStyle/>
          <a:p>
            <a:pPr>
              <a:defRPr/>
            </a:pPr>
            <a:fld id="{05FEED94-E125-4CD0-9AC4-C00D8C6925F2}" type="datetime1">
              <a:rPr lang="zh-CN" altLang="en-US" smtClean="0"/>
              <a:t>2020/8/21</a:t>
            </a:fld>
            <a:endParaRPr lang="en-US" altLang="zh-CN"/>
          </a:p>
        </p:txBody>
      </p:sp>
    </p:spTree>
    <p:extLst>
      <p:ext uri="{BB962C8B-B14F-4D97-AF65-F5344CB8AC3E}">
        <p14:creationId xmlns:p14="http://schemas.microsoft.com/office/powerpoint/2010/main" val="399563427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ECDSA - Verify</a:t>
            </a:r>
            <a:endParaRPr sz="4000" b="1" dirty="0">
              <a:solidFill>
                <a:srgbClr val="1544D9"/>
              </a:solidFill>
            </a:endParaRPr>
          </a:p>
        </p:txBody>
      </p:sp>
      <p:sp>
        <p:nvSpPr>
          <p:cNvPr id="237" name="Google Shape;237;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3C78D8"/>
                </a:solidFill>
              </a:rPr>
              <a:t>Verify</a:t>
            </a:r>
            <a:r>
              <a:rPr lang="en" sz="1600" dirty="0"/>
              <a:t>(</a:t>
            </a:r>
            <a:r>
              <a:rPr lang="en" sz="1600" dirty="0">
                <a:solidFill>
                  <a:srgbClr val="3C78D8"/>
                </a:solidFill>
              </a:rPr>
              <a:t>r</a:t>
            </a:r>
            <a:r>
              <a:rPr lang="en" sz="1600" dirty="0"/>
              <a:t>, </a:t>
            </a:r>
            <a:r>
              <a:rPr lang="en" sz="1600" dirty="0">
                <a:solidFill>
                  <a:srgbClr val="3C78D8"/>
                </a:solidFill>
              </a:rPr>
              <a:t>s</a:t>
            </a:r>
            <a:r>
              <a:rPr lang="en" sz="1600" dirty="0"/>
              <a:t>, </a:t>
            </a:r>
            <a:r>
              <a:rPr lang="en" sz="1600" dirty="0">
                <a:solidFill>
                  <a:srgbClr val="3C78D8"/>
                </a:solidFill>
              </a:rPr>
              <a:t>m</a:t>
            </a:r>
            <a:r>
              <a:rPr lang="en" sz="1600" dirty="0"/>
              <a:t>, </a:t>
            </a:r>
            <a:r>
              <a:rPr lang="en" sz="1600" dirty="0">
                <a:solidFill>
                  <a:srgbClr val="3C78D8"/>
                </a:solidFill>
              </a:rPr>
              <a:t>pk</a:t>
            </a:r>
            <a:r>
              <a:rPr lang="en" sz="1600" dirty="0"/>
              <a:t>):</a:t>
            </a:r>
            <a:endParaRPr sz="1600" dirty="0"/>
          </a:p>
          <a:p>
            <a:pPr marL="0" lvl="0" indent="0">
              <a:spcBef>
                <a:spcPts val="1600"/>
              </a:spcBef>
              <a:spcAft>
                <a:spcPts val="0"/>
              </a:spcAft>
              <a:buNone/>
            </a:pPr>
            <a:r>
              <a:rPr lang="en" sz="1600" dirty="0"/>
              <a:t>	</a:t>
            </a:r>
            <a:r>
              <a:rPr lang="en" sz="1600" dirty="0">
                <a:solidFill>
                  <a:srgbClr val="3C78D8"/>
                </a:solidFill>
              </a:rPr>
              <a:t>z</a:t>
            </a:r>
            <a:r>
              <a:rPr lang="en" sz="1600" dirty="0"/>
              <a:t> = </a:t>
            </a:r>
            <a:r>
              <a:rPr lang="en" sz="1600" dirty="0">
                <a:solidFill>
                  <a:srgbClr val="3C78D8"/>
                </a:solidFill>
              </a:rPr>
              <a:t>H</a:t>
            </a:r>
            <a:r>
              <a:rPr lang="en" sz="1600" dirty="0"/>
              <a:t>(</a:t>
            </a:r>
            <a:r>
              <a:rPr lang="en" sz="1600" dirty="0">
                <a:solidFill>
                  <a:srgbClr val="3C78D8"/>
                </a:solidFill>
              </a:rPr>
              <a:t>m</a:t>
            </a:r>
            <a:r>
              <a:rPr lang="en" sz="1600" dirty="0"/>
              <a:t>)[0, …, log</a:t>
            </a:r>
            <a:r>
              <a:rPr lang="en" sz="1600" baseline="-25000" dirty="0"/>
              <a:t>2</a:t>
            </a:r>
            <a:r>
              <a:rPr lang="en" sz="1600" dirty="0"/>
              <a:t> </a:t>
            </a:r>
            <a:r>
              <a:rPr lang="en" sz="1600" dirty="0">
                <a:solidFill>
                  <a:srgbClr val="3C78D8"/>
                </a:solidFill>
              </a:rPr>
              <a:t>p</a:t>
            </a:r>
            <a:r>
              <a:rPr lang="en" sz="1600" dirty="0"/>
              <a:t>]</a:t>
            </a:r>
            <a:endParaRPr sz="1600" dirty="0"/>
          </a:p>
          <a:p>
            <a:pPr marL="0" lvl="0" indent="0">
              <a:spcBef>
                <a:spcPts val="1600"/>
              </a:spcBef>
              <a:spcAft>
                <a:spcPts val="0"/>
              </a:spcAft>
              <a:buNone/>
            </a:pPr>
            <a:r>
              <a:rPr lang="en" sz="1600" dirty="0"/>
              <a:t>	</a:t>
            </a:r>
            <a:r>
              <a:rPr lang="en" sz="1600" dirty="0">
                <a:solidFill>
                  <a:srgbClr val="3C78D8"/>
                </a:solidFill>
              </a:rPr>
              <a:t>a</a:t>
            </a:r>
            <a:r>
              <a:rPr lang="en" sz="1600" dirty="0"/>
              <a:t> = </a:t>
            </a:r>
            <a:r>
              <a:rPr lang="en" sz="1600" dirty="0">
                <a:solidFill>
                  <a:srgbClr val="3C78D8"/>
                </a:solidFill>
              </a:rPr>
              <a:t>z</a:t>
            </a:r>
            <a:r>
              <a:rPr lang="en" sz="1600" dirty="0"/>
              <a:t> ∙ </a:t>
            </a:r>
            <a:r>
              <a:rPr lang="en" sz="1600" dirty="0">
                <a:solidFill>
                  <a:srgbClr val="3C78D8"/>
                </a:solidFill>
              </a:rPr>
              <a:t>s</a:t>
            </a:r>
            <a:r>
              <a:rPr lang="en" sz="1600" baseline="30000" dirty="0"/>
              <a:t>-1</a:t>
            </a:r>
            <a:r>
              <a:rPr lang="en" sz="1600" dirty="0"/>
              <a:t>  (mod </a:t>
            </a:r>
            <a:r>
              <a:rPr lang="en" sz="1600" dirty="0">
                <a:solidFill>
                  <a:srgbClr val="3C78D8"/>
                </a:solidFill>
              </a:rPr>
              <a:t>p</a:t>
            </a:r>
            <a:r>
              <a:rPr lang="en" sz="1600" dirty="0"/>
              <a:t>)</a:t>
            </a:r>
            <a:endParaRPr sz="1600" dirty="0"/>
          </a:p>
          <a:p>
            <a:pPr marL="0" lvl="0" indent="0">
              <a:spcBef>
                <a:spcPts val="1600"/>
              </a:spcBef>
              <a:spcAft>
                <a:spcPts val="0"/>
              </a:spcAft>
              <a:buNone/>
            </a:pPr>
            <a:r>
              <a:rPr lang="en" sz="1600" dirty="0"/>
              <a:t>	</a:t>
            </a:r>
            <a:r>
              <a:rPr lang="en" sz="1600" dirty="0">
                <a:solidFill>
                  <a:srgbClr val="3C78D8"/>
                </a:solidFill>
              </a:rPr>
              <a:t>b</a:t>
            </a:r>
            <a:r>
              <a:rPr lang="en" sz="1600" dirty="0"/>
              <a:t> = </a:t>
            </a:r>
            <a:r>
              <a:rPr lang="en" sz="1600" dirty="0">
                <a:solidFill>
                  <a:srgbClr val="3C78D8"/>
                </a:solidFill>
              </a:rPr>
              <a:t>r</a:t>
            </a:r>
            <a:r>
              <a:rPr lang="en" sz="1600" dirty="0"/>
              <a:t> ∙ </a:t>
            </a:r>
            <a:r>
              <a:rPr lang="en" sz="1600" dirty="0">
                <a:solidFill>
                  <a:srgbClr val="3C78D8"/>
                </a:solidFill>
              </a:rPr>
              <a:t>s</a:t>
            </a:r>
            <a:r>
              <a:rPr lang="en" sz="1600" baseline="30000" dirty="0"/>
              <a:t>-1</a:t>
            </a:r>
            <a:r>
              <a:rPr lang="en" sz="1600" dirty="0"/>
              <a:t>  (mod </a:t>
            </a:r>
            <a:r>
              <a:rPr lang="en" sz="1600" dirty="0">
                <a:solidFill>
                  <a:srgbClr val="3C78D8"/>
                </a:solidFill>
              </a:rPr>
              <a:t>p</a:t>
            </a:r>
            <a:r>
              <a:rPr lang="en" sz="1600" dirty="0"/>
              <a:t>)</a:t>
            </a:r>
            <a:endParaRPr sz="1600" dirty="0"/>
          </a:p>
          <a:p>
            <a:pPr marL="0" lvl="0" indent="0">
              <a:spcBef>
                <a:spcPts val="1600"/>
              </a:spcBef>
              <a:spcAft>
                <a:spcPts val="0"/>
              </a:spcAft>
              <a:buNone/>
            </a:pPr>
            <a:r>
              <a:rPr lang="en" sz="1600" dirty="0"/>
              <a:t>	</a:t>
            </a:r>
            <a:r>
              <a:rPr lang="en" sz="1600" dirty="0">
                <a:solidFill>
                  <a:srgbClr val="3C78D8"/>
                </a:solidFill>
              </a:rPr>
              <a:t>v</a:t>
            </a:r>
            <a:r>
              <a:rPr lang="en" sz="1600" dirty="0"/>
              <a:t> = x-coord(</a:t>
            </a:r>
            <a:r>
              <a:rPr lang="en" sz="1600" dirty="0">
                <a:solidFill>
                  <a:srgbClr val="3C78D8"/>
                </a:solidFill>
              </a:rPr>
              <a:t>g</a:t>
            </a:r>
            <a:r>
              <a:rPr lang="en" sz="1600" baseline="30000" dirty="0">
                <a:solidFill>
                  <a:srgbClr val="3C78D8"/>
                </a:solidFill>
              </a:rPr>
              <a:t>a</a:t>
            </a:r>
            <a:r>
              <a:rPr lang="en" sz="1600" dirty="0"/>
              <a:t> ∙ </a:t>
            </a:r>
            <a:r>
              <a:rPr lang="en" sz="1600" dirty="0">
                <a:solidFill>
                  <a:srgbClr val="3C78D8"/>
                </a:solidFill>
              </a:rPr>
              <a:t>pk</a:t>
            </a:r>
            <a:r>
              <a:rPr lang="en" sz="1600" baseline="30000" dirty="0">
                <a:solidFill>
                  <a:srgbClr val="3C78D8"/>
                </a:solidFill>
              </a:rPr>
              <a:t>b</a:t>
            </a:r>
            <a:r>
              <a:rPr lang="en" sz="1600" dirty="0"/>
              <a:t>)  (mod </a:t>
            </a:r>
            <a:r>
              <a:rPr lang="en" sz="1600" dirty="0">
                <a:solidFill>
                  <a:srgbClr val="3C78D8"/>
                </a:solidFill>
              </a:rPr>
              <a:t>p</a:t>
            </a:r>
            <a:r>
              <a:rPr lang="en" sz="1600" dirty="0"/>
              <a:t>)</a:t>
            </a:r>
            <a:endParaRPr sz="1600" dirty="0"/>
          </a:p>
          <a:p>
            <a:pPr marL="0" lvl="0" indent="0">
              <a:spcBef>
                <a:spcPts val="1600"/>
              </a:spcBef>
              <a:spcAft>
                <a:spcPts val="1600"/>
              </a:spcAft>
              <a:buNone/>
            </a:pPr>
            <a:r>
              <a:rPr lang="en" sz="1600" dirty="0"/>
              <a:t>	return </a:t>
            </a:r>
            <a:r>
              <a:rPr lang="en" sz="1600" dirty="0">
                <a:solidFill>
                  <a:srgbClr val="3C78D8"/>
                </a:solidFill>
              </a:rPr>
              <a:t>valid</a:t>
            </a:r>
            <a:r>
              <a:rPr lang="en" sz="1600" dirty="0"/>
              <a:t> if </a:t>
            </a:r>
            <a:r>
              <a:rPr lang="en" sz="1600" dirty="0">
                <a:solidFill>
                  <a:srgbClr val="3C78D8"/>
                </a:solidFill>
              </a:rPr>
              <a:t>v</a:t>
            </a:r>
            <a:r>
              <a:rPr lang="en" sz="1600" dirty="0"/>
              <a:t> ≡ </a:t>
            </a:r>
            <a:r>
              <a:rPr lang="en" sz="1600" dirty="0">
                <a:solidFill>
                  <a:srgbClr val="3C78D8"/>
                </a:solidFill>
              </a:rPr>
              <a:t>r</a:t>
            </a:r>
            <a:r>
              <a:rPr lang="en" sz="1600" dirty="0">
                <a:solidFill>
                  <a:srgbClr val="000000"/>
                </a:solidFill>
              </a:rPr>
              <a:t>  (mod </a:t>
            </a:r>
            <a:r>
              <a:rPr lang="en" sz="1600" dirty="0">
                <a:solidFill>
                  <a:srgbClr val="3C78D8"/>
                </a:solidFill>
              </a:rPr>
              <a:t>p</a:t>
            </a:r>
            <a:r>
              <a:rPr lang="en" sz="1600" dirty="0">
                <a:solidFill>
                  <a:srgbClr val="000000"/>
                </a:solidFill>
              </a:rPr>
              <a:t>)</a:t>
            </a:r>
            <a:r>
              <a:rPr lang="en" sz="1600" dirty="0"/>
              <a:t>, otherwise </a:t>
            </a:r>
            <a:r>
              <a:rPr lang="en" sz="1600" dirty="0">
                <a:solidFill>
                  <a:srgbClr val="3C78D8"/>
                </a:solidFill>
              </a:rPr>
              <a:t>invalid</a:t>
            </a:r>
            <a:endParaRPr sz="1600" dirty="0">
              <a:solidFill>
                <a:srgbClr val="3C78D8"/>
              </a:solidFill>
            </a:endParaRPr>
          </a:p>
        </p:txBody>
      </p:sp>
      <p:sp>
        <p:nvSpPr>
          <p:cNvPr id="2" name="Date Placeholder 1"/>
          <p:cNvSpPr>
            <a:spLocks noGrp="1"/>
          </p:cNvSpPr>
          <p:nvPr>
            <p:ph type="dt" sz="half" idx="10"/>
          </p:nvPr>
        </p:nvSpPr>
        <p:spPr/>
        <p:txBody>
          <a:bodyPr/>
          <a:lstStyle/>
          <a:p>
            <a:pPr>
              <a:defRPr/>
            </a:pPr>
            <a:fld id="{1739B169-0B0B-4356-BED4-D153B6C25F1A}" type="datetime1">
              <a:rPr lang="zh-CN" altLang="en-US" smtClean="0"/>
              <a:t>2020/8/21</a:t>
            </a:fld>
            <a:endParaRPr lang="en-US" altLang="zh-CN"/>
          </a:p>
        </p:txBody>
      </p:sp>
    </p:spTree>
    <p:extLst>
      <p:ext uri="{BB962C8B-B14F-4D97-AF65-F5344CB8AC3E}">
        <p14:creationId xmlns:p14="http://schemas.microsoft.com/office/powerpoint/2010/main" val="103815685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ECDSA - Quick Proof Sketch</a:t>
            </a:r>
            <a:endParaRPr sz="4000" b="1" dirty="0">
              <a:solidFill>
                <a:srgbClr val="1544D9"/>
              </a:solidFill>
            </a:endParaRPr>
          </a:p>
        </p:txBody>
      </p:sp>
      <p:sp>
        <p:nvSpPr>
          <p:cNvPr id="243" name="Google Shape;243;p35"/>
          <p:cNvSpPr txBox="1">
            <a:spLocks noGrp="1"/>
          </p:cNvSpPr>
          <p:nvPr>
            <p:ph type="body" idx="1"/>
          </p:nvPr>
        </p:nvSpPr>
        <p:spPr>
          <a:xfrm>
            <a:off x="4818300" y="1429625"/>
            <a:ext cx="4014000" cy="154718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solidFill>
                  <a:srgbClr val="3C78D8"/>
                </a:solidFill>
              </a:rPr>
              <a:t>v</a:t>
            </a:r>
            <a:r>
              <a:rPr lang="en" sz="2000" dirty="0"/>
              <a:t>  </a:t>
            </a:r>
            <a:r>
              <a:rPr lang="en" sz="2000" dirty="0" smtClean="0"/>
              <a:t>    = </a:t>
            </a:r>
            <a:r>
              <a:rPr lang="en" sz="2000" dirty="0"/>
              <a:t>x-coord(</a:t>
            </a:r>
            <a:r>
              <a:rPr lang="en" sz="2000" dirty="0">
                <a:solidFill>
                  <a:srgbClr val="3C78D8"/>
                </a:solidFill>
              </a:rPr>
              <a:t>g</a:t>
            </a:r>
            <a:r>
              <a:rPr lang="en" sz="2000" baseline="30000" dirty="0">
                <a:solidFill>
                  <a:srgbClr val="3C78D8"/>
                </a:solidFill>
              </a:rPr>
              <a:t>a</a:t>
            </a:r>
            <a:r>
              <a:rPr lang="en" sz="2000" dirty="0"/>
              <a:t> ∙ </a:t>
            </a:r>
            <a:r>
              <a:rPr lang="en" sz="2000" dirty="0">
                <a:solidFill>
                  <a:srgbClr val="3C78D8"/>
                </a:solidFill>
              </a:rPr>
              <a:t>pk</a:t>
            </a:r>
            <a:r>
              <a:rPr lang="en" sz="2000" baseline="30000" dirty="0">
                <a:solidFill>
                  <a:srgbClr val="3C78D8"/>
                </a:solidFill>
              </a:rPr>
              <a:t>b</a:t>
            </a:r>
            <a:r>
              <a:rPr lang="en" sz="2000" dirty="0"/>
              <a:t>)  (mod </a:t>
            </a:r>
            <a:r>
              <a:rPr lang="en" sz="2000" dirty="0">
                <a:solidFill>
                  <a:srgbClr val="3C78D8"/>
                </a:solidFill>
              </a:rPr>
              <a:t>p</a:t>
            </a:r>
            <a:r>
              <a:rPr lang="en" sz="2000" dirty="0"/>
              <a:t>) </a:t>
            </a:r>
            <a:endParaRPr sz="2000" dirty="0"/>
          </a:p>
          <a:p>
            <a:pPr marL="0" lvl="0" indent="457200" rtl="0">
              <a:spcBef>
                <a:spcPts val="1600"/>
              </a:spcBef>
              <a:spcAft>
                <a:spcPts val="0"/>
              </a:spcAft>
              <a:buNone/>
            </a:pPr>
            <a:r>
              <a:rPr lang="en" sz="2000" dirty="0"/>
              <a:t>= x-coord(</a:t>
            </a:r>
            <a:r>
              <a:rPr lang="en" sz="2000" dirty="0">
                <a:solidFill>
                  <a:srgbClr val="3C78D8"/>
                </a:solidFill>
              </a:rPr>
              <a:t>g</a:t>
            </a:r>
            <a:r>
              <a:rPr lang="en" sz="2000" baseline="30000" dirty="0">
                <a:solidFill>
                  <a:srgbClr val="E06666"/>
                </a:solidFill>
              </a:rPr>
              <a:t>k</a:t>
            </a:r>
            <a:r>
              <a:rPr lang="en" sz="2000" dirty="0"/>
              <a:t>)  (mod </a:t>
            </a:r>
            <a:r>
              <a:rPr lang="en" sz="2000" dirty="0">
                <a:solidFill>
                  <a:srgbClr val="3C78D8"/>
                </a:solidFill>
              </a:rPr>
              <a:t>p</a:t>
            </a:r>
            <a:r>
              <a:rPr lang="en" sz="2000" dirty="0"/>
              <a:t>) </a:t>
            </a:r>
            <a:endParaRPr sz="2000" dirty="0"/>
          </a:p>
          <a:p>
            <a:pPr marL="0" lvl="0" indent="457200" rtl="0">
              <a:spcBef>
                <a:spcPts val="1600"/>
              </a:spcBef>
              <a:spcAft>
                <a:spcPts val="0"/>
              </a:spcAft>
              <a:buNone/>
            </a:pPr>
            <a:r>
              <a:rPr lang="en" sz="2000" dirty="0"/>
              <a:t>= </a:t>
            </a:r>
            <a:r>
              <a:rPr lang="en" sz="2000" dirty="0">
                <a:solidFill>
                  <a:srgbClr val="3C78D8"/>
                </a:solidFill>
              </a:rPr>
              <a:t>r</a:t>
            </a:r>
            <a:r>
              <a:rPr lang="en" sz="2000" dirty="0"/>
              <a:t>  (mod </a:t>
            </a:r>
            <a:r>
              <a:rPr lang="en" sz="2000" dirty="0">
                <a:solidFill>
                  <a:srgbClr val="3C78D8"/>
                </a:solidFill>
              </a:rPr>
              <a:t>p</a:t>
            </a:r>
            <a:r>
              <a:rPr lang="en" sz="2000" dirty="0"/>
              <a:t>)</a:t>
            </a:r>
            <a:endParaRPr sz="2000" dirty="0"/>
          </a:p>
          <a:p>
            <a:pPr marL="0" lvl="0" indent="457200">
              <a:spcBef>
                <a:spcPts val="1600"/>
              </a:spcBef>
              <a:spcAft>
                <a:spcPts val="1600"/>
              </a:spcAft>
              <a:buNone/>
            </a:pPr>
            <a:endParaRPr sz="2000" dirty="0"/>
          </a:p>
        </p:txBody>
      </p:sp>
      <p:sp>
        <p:nvSpPr>
          <p:cNvPr id="244" name="Google Shape;244;p35"/>
          <p:cNvSpPr txBox="1">
            <a:spLocks noGrp="1"/>
          </p:cNvSpPr>
          <p:nvPr>
            <p:ph type="body" idx="1"/>
          </p:nvPr>
        </p:nvSpPr>
        <p:spPr>
          <a:xfrm>
            <a:off x="311700" y="1429625"/>
            <a:ext cx="4014000" cy="28420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Let </a:t>
            </a:r>
            <a:r>
              <a:rPr lang="en" sz="2000" dirty="0">
                <a:solidFill>
                  <a:srgbClr val="3C78D8"/>
                </a:solidFill>
              </a:rPr>
              <a:t>w</a:t>
            </a:r>
            <a:r>
              <a:rPr lang="en" sz="2000" dirty="0"/>
              <a:t> = </a:t>
            </a:r>
            <a:r>
              <a:rPr lang="en" sz="2000" dirty="0">
                <a:solidFill>
                  <a:srgbClr val="3C78D8"/>
                </a:solidFill>
              </a:rPr>
              <a:t>s</a:t>
            </a:r>
            <a:r>
              <a:rPr lang="en" sz="2000" baseline="30000" dirty="0"/>
              <a:t>-1</a:t>
            </a:r>
            <a:endParaRPr sz="2000" dirty="0"/>
          </a:p>
          <a:p>
            <a:pPr marL="0" lvl="0" indent="0" rtl="0">
              <a:spcBef>
                <a:spcPts val="1600"/>
              </a:spcBef>
              <a:spcAft>
                <a:spcPts val="0"/>
              </a:spcAft>
              <a:buNone/>
            </a:pPr>
            <a:r>
              <a:rPr lang="en" sz="2000" dirty="0">
                <a:solidFill>
                  <a:srgbClr val="3C78D8"/>
                </a:solidFill>
              </a:rPr>
              <a:t>g</a:t>
            </a:r>
            <a:r>
              <a:rPr lang="en" sz="2000" baseline="30000" dirty="0">
                <a:solidFill>
                  <a:srgbClr val="3C78D8"/>
                </a:solidFill>
              </a:rPr>
              <a:t>a</a:t>
            </a:r>
            <a:r>
              <a:rPr lang="en" sz="2000" dirty="0"/>
              <a:t> ∙ </a:t>
            </a:r>
            <a:r>
              <a:rPr lang="en" sz="2000" dirty="0">
                <a:solidFill>
                  <a:srgbClr val="3C78D8"/>
                </a:solidFill>
              </a:rPr>
              <a:t>pk</a:t>
            </a:r>
            <a:r>
              <a:rPr lang="en" sz="2000" baseline="30000" dirty="0">
                <a:solidFill>
                  <a:srgbClr val="3C78D8"/>
                </a:solidFill>
              </a:rPr>
              <a:t>b</a:t>
            </a:r>
            <a:r>
              <a:rPr lang="en" sz="2000" dirty="0"/>
              <a:t> 	= </a:t>
            </a:r>
            <a:r>
              <a:rPr lang="en" sz="2000" dirty="0">
                <a:solidFill>
                  <a:srgbClr val="3C78D8"/>
                </a:solidFill>
              </a:rPr>
              <a:t>g</a:t>
            </a:r>
            <a:r>
              <a:rPr lang="en" sz="2000" baseline="30000" dirty="0">
                <a:solidFill>
                  <a:srgbClr val="3C78D8"/>
                </a:solidFill>
              </a:rPr>
              <a:t>z</a:t>
            </a:r>
            <a:r>
              <a:rPr lang="en" sz="2000" baseline="30000" dirty="0"/>
              <a:t>∙</a:t>
            </a:r>
            <a:r>
              <a:rPr lang="en" sz="2000" baseline="30000" dirty="0">
                <a:solidFill>
                  <a:srgbClr val="3C78D8"/>
                </a:solidFill>
              </a:rPr>
              <a:t>w</a:t>
            </a:r>
            <a:r>
              <a:rPr lang="en" sz="2000" dirty="0"/>
              <a:t> ∙ </a:t>
            </a:r>
            <a:r>
              <a:rPr lang="en" sz="2000" dirty="0">
                <a:solidFill>
                  <a:srgbClr val="3C78D8"/>
                </a:solidFill>
              </a:rPr>
              <a:t>g</a:t>
            </a:r>
            <a:r>
              <a:rPr lang="en" sz="2000" baseline="30000" dirty="0">
                <a:solidFill>
                  <a:srgbClr val="3C78D8"/>
                </a:solidFill>
              </a:rPr>
              <a:t>sk</a:t>
            </a:r>
            <a:r>
              <a:rPr lang="en" sz="2000" baseline="30000" dirty="0"/>
              <a:t>∙</a:t>
            </a:r>
            <a:r>
              <a:rPr lang="en" sz="2000" baseline="30000" dirty="0">
                <a:solidFill>
                  <a:srgbClr val="3C78D8"/>
                </a:solidFill>
              </a:rPr>
              <a:t>r</a:t>
            </a:r>
            <a:r>
              <a:rPr lang="en" sz="2000" baseline="30000" dirty="0"/>
              <a:t>∙</a:t>
            </a:r>
            <a:r>
              <a:rPr lang="en" sz="2000" baseline="30000" dirty="0">
                <a:solidFill>
                  <a:srgbClr val="3C78D8"/>
                </a:solidFill>
              </a:rPr>
              <a:t>w</a:t>
            </a:r>
            <a:endParaRPr sz="2000" baseline="30000" dirty="0">
              <a:solidFill>
                <a:srgbClr val="3C78D8"/>
              </a:solidFill>
            </a:endParaRPr>
          </a:p>
          <a:p>
            <a:pPr marL="0" lvl="0" indent="0" rtl="0">
              <a:spcBef>
                <a:spcPts val="1600"/>
              </a:spcBef>
              <a:spcAft>
                <a:spcPts val="0"/>
              </a:spcAft>
              <a:buNone/>
            </a:pPr>
            <a:r>
              <a:rPr lang="en" sz="2000" dirty="0"/>
              <a:t> 	</a:t>
            </a:r>
            <a:r>
              <a:rPr lang="en" sz="2000" dirty="0" smtClean="0"/>
              <a:t>= </a:t>
            </a:r>
            <a:r>
              <a:rPr lang="en" sz="2000" dirty="0">
                <a:solidFill>
                  <a:srgbClr val="3C78D8"/>
                </a:solidFill>
              </a:rPr>
              <a:t>g</a:t>
            </a:r>
            <a:r>
              <a:rPr lang="en" sz="2000" baseline="30000" dirty="0">
                <a:solidFill>
                  <a:srgbClr val="3C78D8"/>
                </a:solidFill>
              </a:rPr>
              <a:t>z</a:t>
            </a:r>
            <a:r>
              <a:rPr lang="en" sz="2000" baseline="30000" dirty="0"/>
              <a:t>∙</a:t>
            </a:r>
            <a:r>
              <a:rPr lang="en" sz="2000" baseline="30000" dirty="0">
                <a:solidFill>
                  <a:srgbClr val="3C78D8"/>
                </a:solidFill>
              </a:rPr>
              <a:t>w</a:t>
            </a:r>
            <a:r>
              <a:rPr lang="en" sz="2000" baseline="30000" dirty="0"/>
              <a:t> + </a:t>
            </a:r>
            <a:r>
              <a:rPr lang="en" sz="2000" baseline="30000" dirty="0">
                <a:solidFill>
                  <a:srgbClr val="E06666"/>
                </a:solidFill>
              </a:rPr>
              <a:t>sk</a:t>
            </a:r>
            <a:r>
              <a:rPr lang="en" sz="2000" baseline="30000" dirty="0"/>
              <a:t>∙</a:t>
            </a:r>
            <a:r>
              <a:rPr lang="en" sz="2000" baseline="30000" dirty="0">
                <a:solidFill>
                  <a:srgbClr val="3C78D8"/>
                </a:solidFill>
              </a:rPr>
              <a:t>r</a:t>
            </a:r>
            <a:r>
              <a:rPr lang="en" sz="2000" baseline="30000" dirty="0"/>
              <a:t>∙</a:t>
            </a:r>
            <a:r>
              <a:rPr lang="en" sz="2000" baseline="30000" dirty="0">
                <a:solidFill>
                  <a:srgbClr val="3C78D8"/>
                </a:solidFill>
              </a:rPr>
              <a:t>w</a:t>
            </a:r>
            <a:r>
              <a:rPr lang="en" sz="2000" dirty="0"/>
              <a:t> </a:t>
            </a:r>
            <a:endParaRPr sz="2000" dirty="0"/>
          </a:p>
          <a:p>
            <a:pPr marL="914400" lvl="0" indent="0" rtl="0">
              <a:spcBef>
                <a:spcPts val="1600"/>
              </a:spcBef>
              <a:spcAft>
                <a:spcPts val="0"/>
              </a:spcAft>
              <a:buNone/>
            </a:pPr>
            <a:r>
              <a:rPr lang="en" sz="2000" dirty="0"/>
              <a:t>= </a:t>
            </a:r>
            <a:r>
              <a:rPr lang="en" sz="2000" dirty="0">
                <a:solidFill>
                  <a:srgbClr val="3C78D8"/>
                </a:solidFill>
              </a:rPr>
              <a:t>g</a:t>
            </a:r>
            <a:r>
              <a:rPr lang="en" sz="2000" baseline="30000" dirty="0"/>
              <a:t>(</a:t>
            </a:r>
            <a:r>
              <a:rPr lang="en" sz="2000" baseline="30000" dirty="0">
                <a:solidFill>
                  <a:srgbClr val="3C78D8"/>
                </a:solidFill>
              </a:rPr>
              <a:t>z</a:t>
            </a:r>
            <a:r>
              <a:rPr lang="en" sz="2000" baseline="30000" dirty="0"/>
              <a:t> + </a:t>
            </a:r>
            <a:r>
              <a:rPr lang="en" sz="2000" baseline="30000" dirty="0">
                <a:solidFill>
                  <a:srgbClr val="E06666"/>
                </a:solidFill>
              </a:rPr>
              <a:t>sk</a:t>
            </a:r>
            <a:r>
              <a:rPr lang="en" sz="2000" baseline="30000" dirty="0"/>
              <a:t>∙</a:t>
            </a:r>
            <a:r>
              <a:rPr lang="en" sz="2000" baseline="30000" dirty="0">
                <a:solidFill>
                  <a:srgbClr val="3C78D8"/>
                </a:solidFill>
              </a:rPr>
              <a:t>r</a:t>
            </a:r>
            <a:r>
              <a:rPr lang="en" sz="2000" baseline="30000" dirty="0"/>
              <a:t>) ∙ </a:t>
            </a:r>
            <a:r>
              <a:rPr lang="en" sz="2000" baseline="30000" dirty="0">
                <a:solidFill>
                  <a:srgbClr val="3C78D8"/>
                </a:solidFill>
              </a:rPr>
              <a:t>w</a:t>
            </a:r>
            <a:r>
              <a:rPr lang="en" sz="2000" dirty="0"/>
              <a:t> </a:t>
            </a:r>
            <a:endParaRPr sz="2000" dirty="0"/>
          </a:p>
          <a:p>
            <a:pPr marL="914400" lvl="0" indent="0" rtl="0">
              <a:spcBef>
                <a:spcPts val="1600"/>
              </a:spcBef>
              <a:spcAft>
                <a:spcPts val="0"/>
              </a:spcAft>
              <a:buNone/>
            </a:pPr>
            <a:r>
              <a:rPr lang="en" sz="2000" dirty="0"/>
              <a:t>= </a:t>
            </a:r>
            <a:r>
              <a:rPr lang="en" sz="2000" dirty="0">
                <a:solidFill>
                  <a:srgbClr val="3C78D8"/>
                </a:solidFill>
              </a:rPr>
              <a:t>g</a:t>
            </a:r>
            <a:r>
              <a:rPr lang="en" sz="2000" baseline="30000" dirty="0"/>
              <a:t>(</a:t>
            </a:r>
            <a:r>
              <a:rPr lang="en" sz="2000" baseline="30000" dirty="0">
                <a:solidFill>
                  <a:srgbClr val="3C78D8"/>
                </a:solidFill>
              </a:rPr>
              <a:t>z</a:t>
            </a:r>
            <a:r>
              <a:rPr lang="en" sz="2000" baseline="30000" dirty="0"/>
              <a:t> + </a:t>
            </a:r>
            <a:r>
              <a:rPr lang="en" sz="2000" baseline="30000" dirty="0">
                <a:solidFill>
                  <a:srgbClr val="E06666"/>
                </a:solidFill>
              </a:rPr>
              <a:t>sk</a:t>
            </a:r>
            <a:r>
              <a:rPr lang="en" sz="2000" baseline="30000" dirty="0"/>
              <a:t>∙</a:t>
            </a:r>
            <a:r>
              <a:rPr lang="en" sz="2000" baseline="30000" dirty="0">
                <a:solidFill>
                  <a:srgbClr val="3C78D8"/>
                </a:solidFill>
              </a:rPr>
              <a:t>r</a:t>
            </a:r>
            <a:r>
              <a:rPr lang="en" sz="2000" baseline="30000" dirty="0"/>
              <a:t>) ∙ (</a:t>
            </a:r>
            <a:r>
              <a:rPr lang="en" sz="2000" baseline="30000" dirty="0">
                <a:solidFill>
                  <a:srgbClr val="3C78D8"/>
                </a:solidFill>
              </a:rPr>
              <a:t>z</a:t>
            </a:r>
            <a:r>
              <a:rPr lang="en" sz="2000" baseline="30000" dirty="0"/>
              <a:t> + </a:t>
            </a:r>
            <a:r>
              <a:rPr lang="en" sz="2000" baseline="30000" dirty="0">
                <a:solidFill>
                  <a:srgbClr val="E06666"/>
                </a:solidFill>
              </a:rPr>
              <a:t>sk</a:t>
            </a:r>
            <a:r>
              <a:rPr lang="en" sz="2000" baseline="30000" dirty="0"/>
              <a:t>∙</a:t>
            </a:r>
            <a:r>
              <a:rPr lang="en" sz="2000" baseline="30000" dirty="0">
                <a:solidFill>
                  <a:srgbClr val="3C78D8"/>
                </a:solidFill>
              </a:rPr>
              <a:t>r</a:t>
            </a:r>
            <a:r>
              <a:rPr lang="en" sz="2000" baseline="30000" dirty="0"/>
              <a:t>)^(-1)∙ (</a:t>
            </a:r>
            <a:r>
              <a:rPr lang="en" sz="2000" baseline="30000" dirty="0">
                <a:solidFill>
                  <a:srgbClr val="E06666"/>
                </a:solidFill>
              </a:rPr>
              <a:t>k</a:t>
            </a:r>
            <a:r>
              <a:rPr lang="en" sz="2000" baseline="30000" dirty="0"/>
              <a:t>^(-1))^(-1)</a:t>
            </a:r>
            <a:r>
              <a:rPr lang="en" sz="2000" dirty="0"/>
              <a:t> </a:t>
            </a:r>
            <a:endParaRPr sz="2000" dirty="0"/>
          </a:p>
          <a:p>
            <a:pPr marL="914400" lvl="0" indent="0" rtl="0">
              <a:spcBef>
                <a:spcPts val="1600"/>
              </a:spcBef>
              <a:spcAft>
                <a:spcPts val="1600"/>
              </a:spcAft>
              <a:buNone/>
            </a:pPr>
            <a:r>
              <a:rPr lang="en" sz="2000" dirty="0"/>
              <a:t>= </a:t>
            </a:r>
            <a:r>
              <a:rPr lang="en" sz="2000" dirty="0">
                <a:solidFill>
                  <a:srgbClr val="3C78D8"/>
                </a:solidFill>
              </a:rPr>
              <a:t>g</a:t>
            </a:r>
            <a:r>
              <a:rPr lang="en" sz="2000" baseline="30000" dirty="0">
                <a:solidFill>
                  <a:srgbClr val="E06666"/>
                </a:solidFill>
              </a:rPr>
              <a:t>k</a:t>
            </a:r>
            <a:endParaRPr sz="2000" dirty="0">
              <a:solidFill>
                <a:srgbClr val="E06666"/>
              </a:solidFill>
            </a:endParaRPr>
          </a:p>
        </p:txBody>
      </p:sp>
      <p:sp>
        <p:nvSpPr>
          <p:cNvPr id="5" name="Google Shape;250;p36"/>
          <p:cNvSpPr txBox="1">
            <a:spLocks/>
          </p:cNvSpPr>
          <p:nvPr/>
        </p:nvSpPr>
        <p:spPr bwMode="auto">
          <a:xfrm>
            <a:off x="0" y="4395590"/>
            <a:ext cx="9144000" cy="369969"/>
          </a:xfrm>
          <a:prstGeom prst="rect">
            <a:avLst/>
          </a:prstGeom>
          <a:solidFill>
            <a:srgbClr val="FFFF00"/>
          </a:solidFill>
          <a:ln>
            <a:noFill/>
          </a:ln>
          <a:extLst/>
        </p:spPr>
        <p:txBody>
          <a:bodyPr spcFirstLastPara="1" vert="horz" wrap="square" lIns="91425" tIns="91425" rIns="91425" bIns="91425" numCol="1" anchor="t" anchorCtr="0" compatLnSpc="1">
            <a:prstTxWarp prst="textNoShape">
              <a:avLst/>
            </a:prstTxWarp>
            <a:noAutofit/>
          </a:bodyPr>
          <a:lst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a:lstStyle>
          <a:p>
            <a:pPr marL="0" indent="0" algn="ctr" defTabSz="914400">
              <a:spcBef>
                <a:spcPts val="0"/>
              </a:spcBef>
              <a:spcAft>
                <a:spcPts val="1600"/>
              </a:spcAft>
              <a:buFont typeface="Calibri" panose="020F0502020204030204" pitchFamily="34" charset="0"/>
              <a:buNone/>
            </a:pPr>
            <a:r>
              <a:rPr lang="en-US" sz="1700" b="1" dirty="0" smtClean="0"/>
              <a:t>ECDSA signatures are used in Bitcoin to show proof of ownership of the outputs of a transaction!</a:t>
            </a:r>
            <a:endParaRPr lang="en-US" sz="1700" b="1" dirty="0"/>
          </a:p>
        </p:txBody>
      </p:sp>
      <p:sp>
        <p:nvSpPr>
          <p:cNvPr id="2" name="Date Placeholder 1"/>
          <p:cNvSpPr>
            <a:spLocks noGrp="1"/>
          </p:cNvSpPr>
          <p:nvPr>
            <p:ph type="dt" sz="half" idx="10"/>
          </p:nvPr>
        </p:nvSpPr>
        <p:spPr/>
        <p:txBody>
          <a:bodyPr/>
          <a:lstStyle/>
          <a:p>
            <a:pPr>
              <a:defRPr/>
            </a:pPr>
            <a:fld id="{C11933C7-2490-4D27-AE21-194028140A98}" type="datetime1">
              <a:rPr lang="zh-CN" altLang="en-US" smtClean="0"/>
              <a:t>2020/8/21</a:t>
            </a:fld>
            <a:endParaRPr lang="en-US" altLang="zh-CN"/>
          </a:p>
        </p:txBody>
      </p:sp>
    </p:spTree>
    <p:extLst>
      <p:ext uri="{BB962C8B-B14F-4D97-AF65-F5344CB8AC3E}">
        <p14:creationId xmlns:p14="http://schemas.microsoft.com/office/powerpoint/2010/main" val="286619494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304800" y="131427"/>
            <a:ext cx="8839200" cy="680663"/>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Account-based vs. Transaction-based ledger</a:t>
            </a:r>
            <a:endParaRPr sz="4000" b="1" dirty="0">
              <a:solidFill>
                <a:srgbClr val="1544D9"/>
              </a:solidFill>
            </a:endParaRPr>
          </a:p>
        </p:txBody>
      </p:sp>
      <p:sp>
        <p:nvSpPr>
          <p:cNvPr id="256" name="Google Shape;256;p37"/>
          <p:cNvSpPr txBox="1">
            <a:spLocks noGrp="1"/>
          </p:cNvSpPr>
          <p:nvPr>
            <p:ph type="body" idx="1"/>
          </p:nvPr>
        </p:nvSpPr>
        <p:spPr>
          <a:xfrm>
            <a:off x="311700" y="974992"/>
            <a:ext cx="5096400" cy="365415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Account-based</a:t>
            </a:r>
            <a:endParaRPr sz="1800" dirty="0"/>
          </a:p>
          <a:p>
            <a:pPr marL="457200" lvl="0" indent="-330200" rtl="0">
              <a:spcBef>
                <a:spcPts val="1600"/>
              </a:spcBef>
              <a:spcAft>
                <a:spcPts val="0"/>
              </a:spcAft>
              <a:buSzPts val="1600"/>
              <a:buChar char="●"/>
            </a:pPr>
            <a:r>
              <a:rPr lang="en" sz="1800" dirty="0"/>
              <a:t>must track every transaction affecting Alice</a:t>
            </a:r>
            <a:endParaRPr sz="1800" dirty="0"/>
          </a:p>
          <a:p>
            <a:pPr marL="457200" lvl="0" indent="-330200">
              <a:spcBef>
                <a:spcPts val="0"/>
              </a:spcBef>
              <a:spcAft>
                <a:spcPts val="0"/>
              </a:spcAft>
              <a:buSzPts val="1600"/>
              <a:buChar char="●"/>
            </a:pPr>
            <a:r>
              <a:rPr lang="en" sz="1800" dirty="0"/>
              <a:t>Requires additional maintenance, error-prone</a:t>
            </a:r>
            <a:endParaRPr sz="1800" dirty="0"/>
          </a:p>
          <a:p>
            <a:pPr marL="0" lvl="0" indent="0">
              <a:spcBef>
                <a:spcPts val="1600"/>
              </a:spcBef>
              <a:spcAft>
                <a:spcPts val="0"/>
              </a:spcAft>
              <a:buNone/>
            </a:pPr>
            <a:r>
              <a:rPr lang="en" sz="1800" dirty="0"/>
              <a:t>Bitcoin is a transaction-based ledger (triple-entry accounting). </a:t>
            </a:r>
            <a:endParaRPr sz="1800" dirty="0"/>
          </a:p>
          <a:p>
            <a:pPr marL="0" lvl="0" indent="0">
              <a:spcBef>
                <a:spcPts val="1600"/>
              </a:spcBef>
              <a:spcAft>
                <a:spcPts val="0"/>
              </a:spcAft>
              <a:buNone/>
            </a:pPr>
            <a:r>
              <a:rPr lang="en" sz="1800" dirty="0"/>
              <a:t>Features:</a:t>
            </a:r>
            <a:endParaRPr sz="1800" dirty="0"/>
          </a:p>
          <a:p>
            <a:pPr marL="457200" lvl="0" indent="-330200" rtl="0">
              <a:spcBef>
                <a:spcPts val="0"/>
              </a:spcBef>
              <a:spcAft>
                <a:spcPts val="0"/>
              </a:spcAft>
              <a:buSzPts val="1600"/>
              <a:buChar char="●"/>
            </a:pPr>
            <a:r>
              <a:rPr lang="en" sz="1800" dirty="0"/>
              <a:t>Change addresses - Required since tx outputs only spent once</a:t>
            </a:r>
            <a:endParaRPr sz="1800" dirty="0"/>
          </a:p>
          <a:p>
            <a:pPr marL="457200" lvl="0" indent="-330200" rtl="0">
              <a:spcBef>
                <a:spcPts val="0"/>
              </a:spcBef>
              <a:spcAft>
                <a:spcPts val="0"/>
              </a:spcAft>
              <a:buSzPts val="1600"/>
              <a:buChar char="●"/>
            </a:pPr>
            <a:r>
              <a:rPr lang="en" sz="1800" dirty="0"/>
              <a:t>Efficient verification - only read recent history</a:t>
            </a:r>
            <a:endParaRPr sz="1800" dirty="0"/>
          </a:p>
          <a:p>
            <a:pPr marL="457200" lvl="0" indent="-330200" rtl="0">
              <a:spcBef>
                <a:spcPts val="0"/>
              </a:spcBef>
              <a:spcAft>
                <a:spcPts val="0"/>
              </a:spcAft>
              <a:buSzPts val="1600"/>
              <a:buChar char="●"/>
            </a:pPr>
            <a:r>
              <a:rPr lang="en" sz="1800" dirty="0"/>
              <a:t>Joint payments - Alice + Bob form 1 tx</a:t>
            </a:r>
            <a:endParaRPr sz="1800" dirty="0"/>
          </a:p>
        </p:txBody>
      </p:sp>
      <p:sp>
        <p:nvSpPr>
          <p:cNvPr id="259" name="Google Shape;259;p37"/>
          <p:cNvSpPr txBox="1"/>
          <p:nvPr/>
        </p:nvSpPr>
        <p:spPr>
          <a:xfrm>
            <a:off x="1062592" y="4425162"/>
            <a:ext cx="4452300" cy="29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t>(Credit for content organization and figures goes to Princeton textbook)</a:t>
            </a:r>
            <a:endParaRPr sz="1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217" y="761411"/>
            <a:ext cx="3404096"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576" y="2183557"/>
            <a:ext cx="16573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664" y="2386775"/>
            <a:ext cx="3287202" cy="2186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452" y="4572962"/>
            <a:ext cx="3131625" cy="16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2150" y="775698"/>
            <a:ext cx="33718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a:defRPr/>
            </a:pPr>
            <a:fld id="{9B5CC3DD-CFC2-40E8-86C2-3D1C63DCA2D2}" type="datetime1">
              <a:rPr lang="zh-CN" altLang="en-US" smtClean="0"/>
              <a:t>2020/8/21</a:t>
            </a:fld>
            <a:endParaRPr lang="en-US" altLang="zh-CN"/>
          </a:p>
        </p:txBody>
      </p:sp>
    </p:spTree>
    <p:extLst>
      <p:ext uri="{BB962C8B-B14F-4D97-AF65-F5344CB8AC3E}">
        <p14:creationId xmlns:p14="http://schemas.microsoft.com/office/powerpoint/2010/main" val="190671519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8"/>
          <p:cNvPicPr preferRelativeResize="0"/>
          <p:nvPr/>
        </p:nvPicPr>
        <p:blipFill>
          <a:blip r:embed="rId3">
            <a:alphaModFix/>
          </a:blip>
          <a:stretch>
            <a:fillRect/>
          </a:stretch>
        </p:blipFill>
        <p:spPr>
          <a:xfrm>
            <a:off x="492369" y="1"/>
            <a:ext cx="8651626" cy="4758884"/>
          </a:xfrm>
          <a:prstGeom prst="rect">
            <a:avLst/>
          </a:prstGeom>
          <a:noFill/>
          <a:ln>
            <a:noFill/>
          </a:ln>
        </p:spPr>
      </p:pic>
      <p:sp>
        <p:nvSpPr>
          <p:cNvPr id="265" name="Google Shape;265;p38"/>
          <p:cNvSpPr txBox="1"/>
          <p:nvPr/>
        </p:nvSpPr>
        <p:spPr>
          <a:xfrm>
            <a:off x="-1" y="0"/>
            <a:ext cx="2481943" cy="68487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900" b="1" dirty="0">
                <a:solidFill>
                  <a:srgbClr val="1544D9"/>
                </a:solidFill>
                <a:latin typeface="Economica"/>
                <a:ea typeface="Economica"/>
                <a:cs typeface="Economica"/>
                <a:sym typeface="Economica"/>
              </a:rPr>
              <a:t>Contents of a</a:t>
            </a:r>
            <a:br>
              <a:rPr lang="en" sz="1900" b="1" dirty="0">
                <a:solidFill>
                  <a:srgbClr val="1544D9"/>
                </a:solidFill>
                <a:latin typeface="Economica"/>
                <a:ea typeface="Economica"/>
                <a:cs typeface="Economica"/>
                <a:sym typeface="Economica"/>
              </a:rPr>
            </a:br>
            <a:r>
              <a:rPr lang="en" sz="1900" b="1" dirty="0">
                <a:solidFill>
                  <a:srgbClr val="1544D9"/>
                </a:solidFill>
                <a:latin typeface="Economica"/>
                <a:ea typeface="Economica"/>
                <a:cs typeface="Economica"/>
                <a:sym typeface="Economica"/>
              </a:rPr>
              <a:t>Bitcoin Transaction</a:t>
            </a:r>
            <a:endParaRPr sz="1900" b="1" dirty="0">
              <a:solidFill>
                <a:srgbClr val="1544D9"/>
              </a:solidFill>
              <a:latin typeface="Economica"/>
              <a:ea typeface="Economica"/>
              <a:cs typeface="Economica"/>
              <a:sym typeface="Economica"/>
            </a:endParaRPr>
          </a:p>
        </p:txBody>
      </p:sp>
      <p:cxnSp>
        <p:nvCxnSpPr>
          <p:cNvPr id="266" name="Google Shape;266;p38"/>
          <p:cNvCxnSpPr/>
          <p:nvPr/>
        </p:nvCxnSpPr>
        <p:spPr>
          <a:xfrm rot="10800000">
            <a:off x="3271475" y="583925"/>
            <a:ext cx="463200" cy="14700"/>
          </a:xfrm>
          <a:prstGeom prst="straightConnector1">
            <a:avLst/>
          </a:prstGeom>
          <a:noFill/>
          <a:ln w="9525" cap="flat" cmpd="sng">
            <a:solidFill>
              <a:srgbClr val="FF0000"/>
            </a:solidFill>
            <a:prstDash val="solid"/>
            <a:round/>
            <a:headEnd type="none" w="med" len="med"/>
            <a:tailEnd type="triangle" w="med" len="med"/>
          </a:ln>
        </p:spPr>
      </p:cxnSp>
      <p:cxnSp>
        <p:nvCxnSpPr>
          <p:cNvPr id="268" name="Google Shape;268;p38"/>
          <p:cNvCxnSpPr/>
          <p:nvPr/>
        </p:nvCxnSpPr>
        <p:spPr>
          <a:xfrm flipH="1">
            <a:off x="3320975" y="591274"/>
            <a:ext cx="413700" cy="113400"/>
          </a:xfrm>
          <a:prstGeom prst="straightConnector1">
            <a:avLst/>
          </a:prstGeom>
          <a:noFill/>
          <a:ln w="9525" cap="flat" cmpd="sng">
            <a:solidFill>
              <a:srgbClr val="FF0000"/>
            </a:solidFill>
            <a:prstDash val="solid"/>
            <a:round/>
            <a:headEnd type="none" w="med" len="med"/>
            <a:tailEnd type="triangle" w="med" len="med"/>
          </a:ln>
        </p:spPr>
      </p:cxnSp>
      <p:sp>
        <p:nvSpPr>
          <p:cNvPr id="269" name="Google Shape;269;p38"/>
          <p:cNvSpPr txBox="1"/>
          <p:nvPr/>
        </p:nvSpPr>
        <p:spPr>
          <a:xfrm>
            <a:off x="3685174" y="455675"/>
            <a:ext cx="2010232" cy="28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 of inputs/outputs</a:t>
            </a:r>
            <a:endParaRPr sz="1400" dirty="0"/>
          </a:p>
        </p:txBody>
      </p:sp>
      <p:cxnSp>
        <p:nvCxnSpPr>
          <p:cNvPr id="270" name="Google Shape;270;p38"/>
          <p:cNvCxnSpPr/>
          <p:nvPr/>
        </p:nvCxnSpPr>
        <p:spPr>
          <a:xfrm rot="10800000">
            <a:off x="7153600" y="344875"/>
            <a:ext cx="384300" cy="0"/>
          </a:xfrm>
          <a:prstGeom prst="straightConnector1">
            <a:avLst/>
          </a:prstGeom>
          <a:noFill/>
          <a:ln w="9525" cap="flat" cmpd="sng">
            <a:solidFill>
              <a:srgbClr val="FF0000"/>
            </a:solidFill>
            <a:prstDash val="solid"/>
            <a:round/>
            <a:headEnd type="none" w="med" len="med"/>
            <a:tailEnd type="triangle" w="med" len="med"/>
          </a:ln>
        </p:spPr>
      </p:cxnSp>
      <p:sp>
        <p:nvSpPr>
          <p:cNvPr id="271" name="Google Shape;271;p38"/>
          <p:cNvSpPr txBox="1"/>
          <p:nvPr/>
        </p:nvSpPr>
        <p:spPr>
          <a:xfrm>
            <a:off x="7537900" y="135475"/>
            <a:ext cx="1527300" cy="3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hash of this tx</a:t>
            </a:r>
            <a:endParaRPr sz="1400" dirty="0"/>
          </a:p>
        </p:txBody>
      </p:sp>
      <p:cxnSp>
        <p:nvCxnSpPr>
          <p:cNvPr id="272" name="Google Shape;272;p38"/>
          <p:cNvCxnSpPr>
            <a:stCxn id="273" idx="1"/>
          </p:cNvCxnSpPr>
          <p:nvPr/>
        </p:nvCxnSpPr>
        <p:spPr>
          <a:xfrm flipH="1" flipV="1">
            <a:off x="3251525" y="974555"/>
            <a:ext cx="433650" cy="94512"/>
          </a:xfrm>
          <a:prstGeom prst="straightConnector1">
            <a:avLst/>
          </a:prstGeom>
          <a:noFill/>
          <a:ln w="9525" cap="flat" cmpd="sng">
            <a:solidFill>
              <a:srgbClr val="FF0000"/>
            </a:solidFill>
            <a:prstDash val="solid"/>
            <a:round/>
            <a:headEnd type="none" w="med" len="med"/>
            <a:tailEnd type="triangle" w="med" len="med"/>
          </a:ln>
        </p:spPr>
      </p:cxnSp>
      <p:sp>
        <p:nvSpPr>
          <p:cNvPr id="273" name="Google Shape;273;p38"/>
          <p:cNvSpPr txBox="1"/>
          <p:nvPr/>
        </p:nvSpPr>
        <p:spPr>
          <a:xfrm>
            <a:off x="3685175" y="887000"/>
            <a:ext cx="1724477" cy="36413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400" dirty="0"/>
              <a:t>data size (404 bytes)</a:t>
            </a:r>
            <a:endParaRPr sz="1400" dirty="0"/>
          </a:p>
        </p:txBody>
      </p:sp>
      <p:cxnSp>
        <p:nvCxnSpPr>
          <p:cNvPr id="274" name="Google Shape;274;p38"/>
          <p:cNvCxnSpPr/>
          <p:nvPr/>
        </p:nvCxnSpPr>
        <p:spPr>
          <a:xfrm flipH="1" flipV="1">
            <a:off x="3537460" y="836311"/>
            <a:ext cx="2492840" cy="11089"/>
          </a:xfrm>
          <a:prstGeom prst="straightConnector1">
            <a:avLst/>
          </a:prstGeom>
          <a:noFill/>
          <a:ln w="9525" cap="flat" cmpd="sng">
            <a:solidFill>
              <a:srgbClr val="FF0000"/>
            </a:solidFill>
            <a:prstDash val="solid"/>
            <a:round/>
            <a:headEnd type="none" w="med" len="med"/>
            <a:tailEnd type="triangle" w="med" len="med"/>
          </a:ln>
        </p:spPr>
      </p:cxnSp>
      <p:sp>
        <p:nvSpPr>
          <p:cNvPr id="275" name="Google Shape;275;p38"/>
          <p:cNvSpPr txBox="1"/>
          <p:nvPr/>
        </p:nvSpPr>
        <p:spPr>
          <a:xfrm>
            <a:off x="6109149" y="637999"/>
            <a:ext cx="3034845" cy="39662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Lock time: Useful for scripting</a:t>
            </a:r>
            <a:endParaRPr sz="1400" dirty="0"/>
          </a:p>
        </p:txBody>
      </p:sp>
      <p:cxnSp>
        <p:nvCxnSpPr>
          <p:cNvPr id="276" name="Google Shape;276;p38"/>
          <p:cNvCxnSpPr/>
          <p:nvPr/>
        </p:nvCxnSpPr>
        <p:spPr>
          <a:xfrm flipH="1" flipV="1">
            <a:off x="3157016" y="407142"/>
            <a:ext cx="2347284" cy="104683"/>
          </a:xfrm>
          <a:prstGeom prst="straightConnector1">
            <a:avLst/>
          </a:prstGeom>
          <a:noFill/>
          <a:ln w="9525" cap="flat" cmpd="sng">
            <a:solidFill>
              <a:srgbClr val="FF0000"/>
            </a:solidFill>
            <a:prstDash val="solid"/>
            <a:round/>
            <a:headEnd type="none" w="med" len="med"/>
            <a:tailEnd type="triangle" w="med" len="med"/>
          </a:ln>
        </p:spPr>
      </p:cxnSp>
      <p:sp>
        <p:nvSpPr>
          <p:cNvPr id="277" name="Google Shape;277;p38"/>
          <p:cNvSpPr txBox="1"/>
          <p:nvPr/>
        </p:nvSpPr>
        <p:spPr>
          <a:xfrm>
            <a:off x="5453299" y="311300"/>
            <a:ext cx="1528798" cy="31687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version</a:t>
            </a:r>
            <a:endParaRPr sz="1400" dirty="0"/>
          </a:p>
        </p:txBody>
      </p:sp>
      <p:cxnSp>
        <p:nvCxnSpPr>
          <p:cNvPr id="278" name="Google Shape;278;p38"/>
          <p:cNvCxnSpPr>
            <a:stCxn id="280" idx="1"/>
          </p:cNvCxnSpPr>
          <p:nvPr/>
        </p:nvCxnSpPr>
        <p:spPr>
          <a:xfrm flipH="1" flipV="1">
            <a:off x="3221976" y="1641425"/>
            <a:ext cx="1212074" cy="86138"/>
          </a:xfrm>
          <a:prstGeom prst="straightConnector1">
            <a:avLst/>
          </a:prstGeom>
          <a:noFill/>
          <a:ln w="9525" cap="flat" cmpd="sng">
            <a:solidFill>
              <a:srgbClr val="FF0000"/>
            </a:solidFill>
            <a:prstDash val="solid"/>
            <a:round/>
            <a:headEnd type="none" w="med" len="med"/>
            <a:tailEnd type="triangle" w="med" len="med"/>
          </a:ln>
        </p:spPr>
      </p:cxnSp>
      <p:sp>
        <p:nvSpPr>
          <p:cNvPr id="279" name="Google Shape;279;p38"/>
          <p:cNvSpPr txBox="1"/>
          <p:nvPr/>
        </p:nvSpPr>
        <p:spPr>
          <a:xfrm>
            <a:off x="7508450" y="1389275"/>
            <a:ext cx="1803300" cy="28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hash of previous tx</a:t>
            </a:r>
            <a:endParaRPr sz="1400" dirty="0"/>
          </a:p>
        </p:txBody>
      </p:sp>
      <p:sp>
        <p:nvSpPr>
          <p:cNvPr id="280" name="Google Shape;280;p38"/>
          <p:cNvSpPr txBox="1"/>
          <p:nvPr/>
        </p:nvSpPr>
        <p:spPr>
          <a:xfrm>
            <a:off x="4434050" y="1574075"/>
            <a:ext cx="3074400" cy="30697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t>index of output of previous tx</a:t>
            </a:r>
            <a:endParaRPr sz="1600" dirty="0"/>
          </a:p>
        </p:txBody>
      </p:sp>
      <p:cxnSp>
        <p:nvCxnSpPr>
          <p:cNvPr id="281" name="Google Shape;281;p38"/>
          <p:cNvCxnSpPr/>
          <p:nvPr/>
        </p:nvCxnSpPr>
        <p:spPr>
          <a:xfrm rot="10800000">
            <a:off x="7291600" y="1574075"/>
            <a:ext cx="246300" cy="9900"/>
          </a:xfrm>
          <a:prstGeom prst="straightConnector1">
            <a:avLst/>
          </a:prstGeom>
          <a:noFill/>
          <a:ln w="9525" cap="flat" cmpd="sng">
            <a:solidFill>
              <a:srgbClr val="FF0000"/>
            </a:solidFill>
            <a:prstDash val="solid"/>
            <a:round/>
            <a:headEnd type="none" w="med" len="med"/>
            <a:tailEnd type="triangle" w="med" len="med"/>
          </a:ln>
        </p:spPr>
      </p:cxnSp>
      <p:cxnSp>
        <p:nvCxnSpPr>
          <p:cNvPr id="282" name="Google Shape;282;p38"/>
          <p:cNvCxnSpPr/>
          <p:nvPr/>
        </p:nvCxnSpPr>
        <p:spPr>
          <a:xfrm flipH="1" flipV="1">
            <a:off x="4219262" y="2946225"/>
            <a:ext cx="421713" cy="98500"/>
          </a:xfrm>
          <a:prstGeom prst="straightConnector1">
            <a:avLst/>
          </a:prstGeom>
          <a:noFill/>
          <a:ln w="9525" cap="flat" cmpd="sng">
            <a:solidFill>
              <a:srgbClr val="FF0000"/>
            </a:solidFill>
            <a:prstDash val="solid"/>
            <a:round/>
            <a:headEnd type="none" w="med" len="med"/>
            <a:tailEnd type="triangle" w="med" len="med"/>
          </a:ln>
        </p:spPr>
      </p:cxnSp>
      <p:sp>
        <p:nvSpPr>
          <p:cNvPr id="283" name="Google Shape;283;p38"/>
          <p:cNvSpPr txBox="1"/>
          <p:nvPr/>
        </p:nvSpPr>
        <p:spPr>
          <a:xfrm>
            <a:off x="4601750" y="2803275"/>
            <a:ext cx="2906700" cy="28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t>signature (proof of ownership)</a:t>
            </a:r>
            <a:endParaRPr sz="1600" dirty="0"/>
          </a:p>
        </p:txBody>
      </p:sp>
      <p:cxnSp>
        <p:nvCxnSpPr>
          <p:cNvPr id="284" name="Google Shape;284;p38"/>
          <p:cNvCxnSpPr/>
          <p:nvPr/>
        </p:nvCxnSpPr>
        <p:spPr>
          <a:xfrm flipV="1">
            <a:off x="4171959" y="3669444"/>
            <a:ext cx="41637" cy="522938"/>
          </a:xfrm>
          <a:prstGeom prst="straightConnector1">
            <a:avLst/>
          </a:prstGeom>
          <a:noFill/>
          <a:ln w="9525" cap="flat" cmpd="sng">
            <a:solidFill>
              <a:srgbClr val="FF0000"/>
            </a:solidFill>
            <a:prstDash val="solid"/>
            <a:round/>
            <a:headEnd type="none" w="med" len="med"/>
            <a:tailEnd type="triangle" w="med" len="med"/>
          </a:ln>
        </p:spPr>
      </p:cxnSp>
      <p:sp>
        <p:nvSpPr>
          <p:cNvPr id="285" name="Google Shape;285;p38"/>
          <p:cNvSpPr txBox="1"/>
          <p:nvPr/>
        </p:nvSpPr>
        <p:spPr>
          <a:xfrm>
            <a:off x="4355125" y="3182525"/>
            <a:ext cx="1803300" cy="28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t>output amount</a:t>
            </a:r>
            <a:endParaRPr sz="1600" dirty="0"/>
          </a:p>
        </p:txBody>
      </p:sp>
      <p:sp>
        <p:nvSpPr>
          <p:cNvPr id="286" name="Google Shape;286;p38"/>
          <p:cNvSpPr txBox="1"/>
          <p:nvPr/>
        </p:nvSpPr>
        <p:spPr>
          <a:xfrm>
            <a:off x="3670025" y="4092175"/>
            <a:ext cx="1941900" cy="32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t>output script</a:t>
            </a:r>
            <a:endParaRPr sz="1600" dirty="0"/>
          </a:p>
        </p:txBody>
      </p:sp>
      <p:cxnSp>
        <p:nvCxnSpPr>
          <p:cNvPr id="287" name="Google Shape;287;p38"/>
          <p:cNvCxnSpPr/>
          <p:nvPr/>
        </p:nvCxnSpPr>
        <p:spPr>
          <a:xfrm flipH="1">
            <a:off x="4048084" y="3390834"/>
            <a:ext cx="331025" cy="59100"/>
          </a:xfrm>
          <a:prstGeom prst="straightConnector1">
            <a:avLst/>
          </a:prstGeom>
          <a:noFill/>
          <a:ln w="9525" cap="flat" cmpd="sng">
            <a:solidFill>
              <a:srgbClr val="FF0000"/>
            </a:solidFill>
            <a:prstDash val="solid"/>
            <a:round/>
            <a:headEnd type="none" w="med" len="med"/>
            <a:tailEnd type="triangle" w="med" len="med"/>
          </a:ln>
        </p:spPr>
      </p:cxnSp>
      <p:sp>
        <p:nvSpPr>
          <p:cNvPr id="288" name="Google Shape;288;p38"/>
          <p:cNvSpPr txBox="1"/>
          <p:nvPr/>
        </p:nvSpPr>
        <p:spPr>
          <a:xfrm>
            <a:off x="4640975" y="1990150"/>
            <a:ext cx="1941900" cy="325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dirty="0"/>
              <a:t>input script</a:t>
            </a:r>
            <a:endParaRPr sz="1600" dirty="0"/>
          </a:p>
        </p:txBody>
      </p:sp>
      <p:cxnSp>
        <p:nvCxnSpPr>
          <p:cNvPr id="289" name="Google Shape;289;p38"/>
          <p:cNvCxnSpPr/>
          <p:nvPr/>
        </p:nvCxnSpPr>
        <p:spPr>
          <a:xfrm flipH="1" flipV="1">
            <a:off x="4048084" y="1990150"/>
            <a:ext cx="626966" cy="199175"/>
          </a:xfrm>
          <a:prstGeom prst="straightConnector1">
            <a:avLst/>
          </a:prstGeom>
          <a:noFill/>
          <a:ln w="9525" cap="flat" cmpd="sng">
            <a:solidFill>
              <a:srgbClr val="FF0000"/>
            </a:solidFill>
            <a:prstDash val="solid"/>
            <a:round/>
            <a:headEnd type="none" w="med" len="med"/>
            <a:tailEnd type="triangle" w="med" len="med"/>
          </a:ln>
        </p:spPr>
      </p:cxnSp>
      <p:sp>
        <p:nvSpPr>
          <p:cNvPr id="2" name="Date Placeholder 1"/>
          <p:cNvSpPr>
            <a:spLocks noGrp="1"/>
          </p:cNvSpPr>
          <p:nvPr>
            <p:ph type="dt" sz="half" idx="10"/>
          </p:nvPr>
        </p:nvSpPr>
        <p:spPr/>
        <p:txBody>
          <a:bodyPr/>
          <a:lstStyle/>
          <a:p>
            <a:pPr>
              <a:defRPr/>
            </a:pPr>
            <a:fld id="{197D775D-BFC0-4DBE-852F-8B4003C47F52}" type="datetime1">
              <a:rPr lang="zh-CN" altLang="en-US" smtClean="0"/>
              <a:t>2020/8/21</a:t>
            </a:fld>
            <a:endParaRPr lang="en-US" altLang="zh-CN"/>
          </a:p>
        </p:txBody>
      </p:sp>
      <p:pic>
        <p:nvPicPr>
          <p:cNvPr id="788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78" y="4417675"/>
            <a:ext cx="1128600" cy="31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966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smtClean="0">
                <a:solidFill>
                  <a:srgbClr val="1544D9"/>
                </a:solidFill>
              </a:rPr>
              <a:t>Bitcoin Scripting</a:t>
            </a:r>
            <a:endParaRPr lang="en-US" altLang="zh-CN"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4090284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 altLang="zh-CN" sz="4000" b="1" dirty="0">
                <a:solidFill>
                  <a:srgbClr val="1544D9"/>
                </a:solidFill>
              </a:rPr>
              <a:t>Hashing Review</a:t>
            </a: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3041014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body" idx="1"/>
          </p:nvPr>
        </p:nvSpPr>
        <p:spPr>
          <a:xfrm>
            <a:off x="311700" y="1165154"/>
            <a:ext cx="8520600" cy="3300054"/>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000" dirty="0"/>
              <a:t>Output "addresses" are really scripts.</a:t>
            </a:r>
            <a:endParaRPr sz="2000" dirty="0"/>
          </a:p>
          <a:p>
            <a:pPr marL="0" lvl="0" indent="0">
              <a:lnSpc>
                <a:spcPct val="100000"/>
              </a:lnSpc>
              <a:spcBef>
                <a:spcPts val="1600"/>
              </a:spcBef>
              <a:spcAft>
                <a:spcPts val="0"/>
              </a:spcAft>
              <a:buNone/>
            </a:pPr>
            <a:r>
              <a:rPr lang="en" sz="1800" dirty="0"/>
              <a:t>Inputs and outputs through scripting allows</a:t>
            </a:r>
            <a:br>
              <a:rPr lang="en" sz="1800" dirty="0"/>
            </a:br>
            <a:r>
              <a:rPr lang="en" sz="1800" dirty="0"/>
              <a:t>for future extensibility of Bitcoin.</a:t>
            </a:r>
            <a:endParaRPr sz="1800" dirty="0"/>
          </a:p>
          <a:p>
            <a:pPr marL="457200" lvl="0" indent="-323850" rtl="0">
              <a:spcBef>
                <a:spcPts val="1600"/>
              </a:spcBef>
              <a:spcAft>
                <a:spcPts val="0"/>
              </a:spcAft>
              <a:buSzPts val="1500"/>
              <a:buChar char="●"/>
            </a:pPr>
            <a:r>
              <a:rPr lang="en" sz="1800" dirty="0"/>
              <a:t>Remember:</a:t>
            </a:r>
            <a:endParaRPr sz="1800" dirty="0"/>
          </a:p>
          <a:p>
            <a:pPr marL="914400" lvl="1" indent="-298450" rtl="0">
              <a:spcBef>
                <a:spcPts val="0"/>
              </a:spcBef>
              <a:spcAft>
                <a:spcPts val="0"/>
              </a:spcAft>
              <a:buSzPts val="1100"/>
              <a:buChar char="○"/>
            </a:pPr>
            <a:r>
              <a:rPr lang="en" sz="1400" b="1" dirty="0"/>
              <a:t>Signatures</a:t>
            </a:r>
            <a:r>
              <a:rPr lang="en" sz="1400" dirty="0"/>
              <a:t> prove ownership of a public key</a:t>
            </a:r>
            <a:endParaRPr sz="1400" dirty="0"/>
          </a:p>
          <a:p>
            <a:pPr marL="914400" lvl="1" indent="-298450" rtl="0">
              <a:spcBef>
                <a:spcPts val="0"/>
              </a:spcBef>
              <a:spcAft>
                <a:spcPts val="0"/>
              </a:spcAft>
              <a:buSzPts val="1100"/>
              <a:buChar char="○"/>
            </a:pPr>
            <a:r>
              <a:rPr lang="en" sz="1400" b="1" dirty="0"/>
              <a:t>Bitcoin Address == Hash(PubKey)</a:t>
            </a:r>
            <a:endParaRPr sz="1400" dirty="0"/>
          </a:p>
          <a:p>
            <a:pPr marL="914400" lvl="1" indent="-298450" rtl="0">
              <a:spcBef>
                <a:spcPts val="0"/>
              </a:spcBef>
              <a:spcAft>
                <a:spcPts val="0"/>
              </a:spcAft>
              <a:buSzPts val="1100"/>
              <a:buChar char="○"/>
            </a:pPr>
            <a:r>
              <a:rPr lang="en" sz="1400" dirty="0"/>
              <a:t>Transaction composed of input and output </a:t>
            </a:r>
            <a:r>
              <a:rPr lang="en" sz="1400" b="1" dirty="0"/>
              <a:t>addresses</a:t>
            </a:r>
            <a:endParaRPr sz="1400" b="1" dirty="0"/>
          </a:p>
          <a:p>
            <a:pPr marL="914400" lvl="1" indent="-298450" rtl="0">
              <a:spcBef>
                <a:spcPts val="0"/>
              </a:spcBef>
              <a:spcAft>
                <a:spcPts val="0"/>
              </a:spcAft>
              <a:buSzPts val="1100"/>
              <a:buChar char="○"/>
            </a:pPr>
            <a:r>
              <a:rPr lang="en" sz="1400" dirty="0"/>
              <a:t>Spending Bitcoin is </a:t>
            </a:r>
            <a:r>
              <a:rPr lang="en" sz="1400" b="1" dirty="0"/>
              <a:t>redeeming </a:t>
            </a:r>
            <a:r>
              <a:rPr lang="en" sz="1400" dirty="0"/>
              <a:t>previous transaction outputs</a:t>
            </a:r>
            <a:endParaRPr sz="1400" b="1" dirty="0"/>
          </a:p>
          <a:p>
            <a:pPr marL="457200" lvl="0" indent="-323850" rtl="0">
              <a:spcBef>
                <a:spcPts val="0"/>
              </a:spcBef>
              <a:spcAft>
                <a:spcPts val="0"/>
              </a:spcAft>
              <a:buSzPts val="1500"/>
              <a:buChar char="●"/>
            </a:pPr>
            <a:r>
              <a:rPr lang="en" sz="1800" dirty="0"/>
              <a:t>"This amount can be redeemed by a </a:t>
            </a:r>
            <a:r>
              <a:rPr lang="en" sz="1800" b="1" dirty="0"/>
              <a:t>signature</a:t>
            </a:r>
            <a:r>
              <a:rPr lang="en" sz="1800" dirty="0"/>
              <a:t> from owner of address X"</a:t>
            </a:r>
            <a:endParaRPr sz="1800" dirty="0"/>
          </a:p>
          <a:p>
            <a:pPr marL="914400" lvl="1" indent="-298450" rtl="0">
              <a:spcBef>
                <a:spcPts val="0"/>
              </a:spcBef>
              <a:spcAft>
                <a:spcPts val="0"/>
              </a:spcAft>
              <a:buSzPts val="1100"/>
              <a:buChar char="○"/>
            </a:pPr>
            <a:r>
              <a:rPr lang="en" sz="1400" dirty="0"/>
              <a:t>No way to get the public key from the address!</a:t>
            </a:r>
            <a:endParaRPr sz="1400" dirty="0"/>
          </a:p>
          <a:p>
            <a:pPr marL="457200" lvl="0" indent="-323850" rtl="0">
              <a:spcBef>
                <a:spcPts val="0"/>
              </a:spcBef>
              <a:spcAft>
                <a:spcPts val="0"/>
              </a:spcAft>
              <a:buSzPts val="1500"/>
              <a:buChar char="●"/>
            </a:pPr>
            <a:r>
              <a:rPr lang="en" sz="1800" dirty="0"/>
              <a:t>"This amount can be redeemed by the </a:t>
            </a:r>
            <a:r>
              <a:rPr lang="en" sz="1800" b="1" dirty="0"/>
              <a:t>public key</a:t>
            </a:r>
            <a:r>
              <a:rPr lang="en" sz="1800" dirty="0"/>
              <a:t> that hashes to address X, plus a </a:t>
            </a:r>
            <a:r>
              <a:rPr lang="en" sz="1800" b="1" dirty="0"/>
              <a:t>signature</a:t>
            </a:r>
            <a:r>
              <a:rPr lang="en" sz="1800" dirty="0"/>
              <a:t> from the owner of that public key"</a:t>
            </a:r>
            <a:endParaRPr sz="1800" dirty="0"/>
          </a:p>
          <a:p>
            <a:pPr marL="0" lvl="0" indent="0">
              <a:spcBef>
                <a:spcPts val="1600"/>
              </a:spcBef>
              <a:spcAft>
                <a:spcPts val="0"/>
              </a:spcAft>
              <a:buClr>
                <a:schemeClr val="dk1"/>
              </a:buClr>
              <a:buSzPts val="1100"/>
              <a:buFont typeface="Arial"/>
              <a:buNone/>
            </a:pPr>
            <a:endParaRPr sz="1800" dirty="0"/>
          </a:p>
          <a:p>
            <a:pPr marL="0" lvl="0" indent="0" rtl="0">
              <a:spcBef>
                <a:spcPts val="1600"/>
              </a:spcBef>
              <a:spcAft>
                <a:spcPts val="1600"/>
              </a:spcAft>
              <a:buNone/>
            </a:pPr>
            <a:endParaRPr sz="1800" dirty="0"/>
          </a:p>
        </p:txBody>
      </p:sp>
      <p:pic>
        <p:nvPicPr>
          <p:cNvPr id="295" name="Google Shape;295;p39"/>
          <p:cNvPicPr preferRelativeResize="0"/>
          <p:nvPr/>
        </p:nvPicPr>
        <p:blipFill>
          <a:blip r:embed="rId3">
            <a:alphaModFix/>
          </a:blip>
          <a:stretch>
            <a:fillRect/>
          </a:stretch>
        </p:blipFill>
        <p:spPr>
          <a:xfrm>
            <a:off x="4698499" y="315925"/>
            <a:ext cx="4415400" cy="1879923"/>
          </a:xfrm>
          <a:prstGeom prst="rect">
            <a:avLst/>
          </a:prstGeom>
          <a:noFill/>
          <a:ln>
            <a:noFill/>
          </a:ln>
        </p:spPr>
      </p:pic>
      <p:sp>
        <p:nvSpPr>
          <p:cNvPr id="296" name="Google Shape;296;p39"/>
          <p:cNvSpPr txBox="1">
            <a:spLocks noGrp="1"/>
          </p:cNvSpPr>
          <p:nvPr>
            <p:ph type="title"/>
          </p:nvPr>
        </p:nvSpPr>
        <p:spPr>
          <a:xfrm>
            <a:off x="311700" y="315925"/>
            <a:ext cx="3863847" cy="56010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Bitcoin Scripting</a:t>
            </a:r>
            <a:endParaRPr sz="4000" b="1" dirty="0">
              <a:solidFill>
                <a:srgbClr val="1544D9"/>
              </a:solidFill>
            </a:endParaRPr>
          </a:p>
        </p:txBody>
      </p:sp>
      <p:sp>
        <p:nvSpPr>
          <p:cNvPr id="297" name="Google Shape;297;p39"/>
          <p:cNvSpPr txBox="1"/>
          <p:nvPr/>
        </p:nvSpPr>
        <p:spPr>
          <a:xfrm>
            <a:off x="7040400" y="4465208"/>
            <a:ext cx="2103600" cy="25555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(Quotes from Princeton textbook)</a:t>
            </a:r>
            <a:endParaRPr sz="1000" dirty="0"/>
          </a:p>
        </p:txBody>
      </p:sp>
      <p:sp>
        <p:nvSpPr>
          <p:cNvPr id="298" name="Google Shape;298;p39"/>
          <p:cNvSpPr txBox="1"/>
          <p:nvPr/>
        </p:nvSpPr>
        <p:spPr>
          <a:xfrm>
            <a:off x="7326600" y="0"/>
            <a:ext cx="1817400" cy="36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(Bitcoin.org developer guide)</a:t>
            </a:r>
            <a:endParaRPr sz="1000" dirty="0"/>
          </a:p>
        </p:txBody>
      </p:sp>
      <p:pic>
        <p:nvPicPr>
          <p:cNvPr id="299" name="Google Shape;299;p39"/>
          <p:cNvPicPr preferRelativeResize="0"/>
          <p:nvPr/>
        </p:nvPicPr>
        <p:blipFill>
          <a:blip r:embed="rId4">
            <a:alphaModFix/>
          </a:blip>
          <a:stretch>
            <a:fillRect/>
          </a:stretch>
        </p:blipFill>
        <p:spPr>
          <a:xfrm>
            <a:off x="6144675" y="2641562"/>
            <a:ext cx="2889185" cy="796500"/>
          </a:xfrm>
          <a:prstGeom prst="rect">
            <a:avLst/>
          </a:prstGeom>
          <a:noFill/>
          <a:ln>
            <a:noFill/>
          </a:ln>
        </p:spPr>
      </p:pic>
      <p:sp>
        <p:nvSpPr>
          <p:cNvPr id="2" name="Date Placeholder 1"/>
          <p:cNvSpPr>
            <a:spLocks noGrp="1"/>
          </p:cNvSpPr>
          <p:nvPr>
            <p:ph type="dt" sz="half" idx="10"/>
          </p:nvPr>
        </p:nvSpPr>
        <p:spPr/>
        <p:txBody>
          <a:bodyPr/>
          <a:lstStyle/>
          <a:p>
            <a:pPr>
              <a:defRPr/>
            </a:pPr>
            <a:fld id="{B802DFFB-FB5C-44F6-992E-89B6AA7D5146}" type="datetime1">
              <a:rPr lang="zh-CN" altLang="en-US" smtClean="0"/>
              <a:t>2020/8/21</a:t>
            </a:fld>
            <a:endParaRPr lang="en-US" altLang="zh-CN"/>
          </a:p>
        </p:txBody>
      </p:sp>
    </p:spTree>
    <p:extLst>
      <p:ext uri="{BB962C8B-B14F-4D97-AF65-F5344CB8AC3E}">
        <p14:creationId xmlns:p14="http://schemas.microsoft.com/office/powerpoint/2010/main" val="12099915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0"/>
          <p:cNvPicPr preferRelativeResize="0"/>
          <p:nvPr/>
        </p:nvPicPr>
        <p:blipFill>
          <a:blip r:embed="rId3">
            <a:alphaModFix/>
          </a:blip>
          <a:stretch>
            <a:fillRect/>
          </a:stretch>
        </p:blipFill>
        <p:spPr>
          <a:xfrm>
            <a:off x="3746213" y="2039050"/>
            <a:ext cx="1953625" cy="2555875"/>
          </a:xfrm>
          <a:prstGeom prst="rect">
            <a:avLst/>
          </a:prstGeom>
          <a:noFill/>
          <a:ln>
            <a:noFill/>
          </a:ln>
        </p:spPr>
      </p:pic>
      <p:sp>
        <p:nvSpPr>
          <p:cNvPr id="305" name="Google Shape;305;p40"/>
          <p:cNvSpPr/>
          <p:nvPr/>
        </p:nvSpPr>
        <p:spPr>
          <a:xfrm>
            <a:off x="2936750" y="2928375"/>
            <a:ext cx="2846100" cy="1690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40"/>
          <p:cNvSpPr/>
          <p:nvPr/>
        </p:nvSpPr>
        <p:spPr>
          <a:xfrm>
            <a:off x="2248700" y="1795600"/>
            <a:ext cx="5025900" cy="3020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07" name="Google Shape;307;p40"/>
          <p:cNvPicPr preferRelativeResize="0"/>
          <p:nvPr/>
        </p:nvPicPr>
        <p:blipFill>
          <a:blip r:embed="rId4">
            <a:alphaModFix/>
          </a:blip>
          <a:stretch>
            <a:fillRect/>
          </a:stretch>
        </p:blipFill>
        <p:spPr>
          <a:xfrm>
            <a:off x="5834101" y="0"/>
            <a:ext cx="3309899" cy="1401250"/>
          </a:xfrm>
          <a:prstGeom prst="rect">
            <a:avLst/>
          </a:prstGeom>
          <a:noFill/>
          <a:ln>
            <a:noFill/>
          </a:ln>
        </p:spPr>
      </p:pic>
      <p:sp>
        <p:nvSpPr>
          <p:cNvPr id="308" name="Google Shape;308;p40"/>
          <p:cNvSpPr txBox="1">
            <a:spLocks noGrp="1"/>
          </p:cNvSpPr>
          <p:nvPr>
            <p:ph type="body" idx="1"/>
          </p:nvPr>
        </p:nvSpPr>
        <p:spPr>
          <a:xfrm>
            <a:off x="311700" y="1225225"/>
            <a:ext cx="5564361" cy="45006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Remember: Hash(PubKey) == Address == "PubKeyHash"</a:t>
            </a:r>
            <a:endParaRPr sz="1800" dirty="0"/>
          </a:p>
          <a:p>
            <a:pPr marL="0" lvl="0" indent="0">
              <a:spcBef>
                <a:spcPts val="1600"/>
              </a:spcBef>
              <a:spcAft>
                <a:spcPts val="1600"/>
              </a:spcAft>
              <a:buNone/>
            </a:pPr>
            <a:endParaRPr sz="1800" dirty="0"/>
          </a:p>
        </p:txBody>
      </p:sp>
      <p:sp>
        <p:nvSpPr>
          <p:cNvPr id="309" name="Google Shape;309;p40"/>
          <p:cNvSpPr txBox="1">
            <a:spLocks noGrp="1"/>
          </p:cNvSpPr>
          <p:nvPr>
            <p:ph type="title"/>
          </p:nvPr>
        </p:nvSpPr>
        <p:spPr>
          <a:xfrm>
            <a:off x="132370" y="195560"/>
            <a:ext cx="3405702"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Bitcoin Scripting</a:t>
            </a:r>
            <a:endParaRPr sz="4000" b="1" dirty="0">
              <a:solidFill>
                <a:srgbClr val="1544D9"/>
              </a:solidFill>
            </a:endParaRPr>
          </a:p>
        </p:txBody>
      </p:sp>
      <p:sp>
        <p:nvSpPr>
          <p:cNvPr id="310" name="Google Shape;310;p40"/>
          <p:cNvSpPr/>
          <p:nvPr/>
        </p:nvSpPr>
        <p:spPr>
          <a:xfrm>
            <a:off x="3708700" y="1904675"/>
            <a:ext cx="2906400" cy="948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40"/>
          <p:cNvSpPr txBox="1"/>
          <p:nvPr/>
        </p:nvSpPr>
        <p:spPr>
          <a:xfrm>
            <a:off x="6038325" y="3356100"/>
            <a:ext cx="1365900" cy="831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a:t>Previous</a:t>
            </a:r>
            <a:endParaRPr sz="1300"/>
          </a:p>
          <a:p>
            <a:pPr marL="0" lvl="0" indent="0">
              <a:spcBef>
                <a:spcPts val="0"/>
              </a:spcBef>
              <a:spcAft>
                <a:spcPts val="0"/>
              </a:spcAft>
              <a:buNone/>
            </a:pPr>
            <a:r>
              <a:rPr lang="en" sz="1300"/>
              <a:t>tx output (scriptPubKey)</a:t>
            </a:r>
            <a:endParaRPr sz="1300"/>
          </a:p>
        </p:txBody>
      </p:sp>
      <p:sp>
        <p:nvSpPr>
          <p:cNvPr id="312" name="Google Shape;312;p40"/>
          <p:cNvSpPr txBox="1"/>
          <p:nvPr/>
        </p:nvSpPr>
        <p:spPr>
          <a:xfrm>
            <a:off x="2446325" y="1987850"/>
            <a:ext cx="1006800" cy="7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a:t>New</a:t>
            </a:r>
            <a:endParaRPr sz="1300"/>
          </a:p>
          <a:p>
            <a:pPr marL="0" lvl="0" indent="0" algn="r">
              <a:spcBef>
                <a:spcPts val="0"/>
              </a:spcBef>
              <a:spcAft>
                <a:spcPts val="0"/>
              </a:spcAft>
              <a:buNone/>
            </a:pPr>
            <a:r>
              <a:rPr lang="en" sz="1300"/>
              <a:t>tx input</a:t>
            </a:r>
            <a:endParaRPr sz="1300"/>
          </a:p>
          <a:p>
            <a:pPr marL="0" lvl="0" indent="0" algn="r" rtl="0">
              <a:spcBef>
                <a:spcPts val="0"/>
              </a:spcBef>
              <a:spcAft>
                <a:spcPts val="0"/>
              </a:spcAft>
              <a:buNone/>
            </a:pPr>
            <a:r>
              <a:rPr lang="en" sz="1300"/>
              <a:t>(scriptSig)</a:t>
            </a:r>
            <a:endParaRPr sz="1300"/>
          </a:p>
        </p:txBody>
      </p:sp>
      <p:sp>
        <p:nvSpPr>
          <p:cNvPr id="313" name="Google Shape;313;p40"/>
          <p:cNvSpPr/>
          <p:nvPr/>
        </p:nvSpPr>
        <p:spPr>
          <a:xfrm>
            <a:off x="5782575" y="1904675"/>
            <a:ext cx="832500" cy="948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40"/>
          <p:cNvSpPr/>
          <p:nvPr/>
        </p:nvSpPr>
        <p:spPr>
          <a:xfrm>
            <a:off x="2936750" y="2928375"/>
            <a:ext cx="771900" cy="1690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40"/>
          <p:cNvSpPr txBox="1"/>
          <p:nvPr/>
        </p:nvSpPr>
        <p:spPr>
          <a:xfrm>
            <a:off x="5821300" y="1876550"/>
            <a:ext cx="832500" cy="91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a:t>
            </a:r>
            <a:endParaRPr sz="1200"/>
          </a:p>
          <a:p>
            <a:pPr marL="0" lvl="0" indent="0">
              <a:spcBef>
                <a:spcPts val="0"/>
              </a:spcBef>
              <a:spcAft>
                <a:spcPts val="0"/>
              </a:spcAft>
              <a:buNone/>
            </a:pPr>
            <a:r>
              <a:rPr lang="en" sz="1200"/>
              <a:t>new output(s)</a:t>
            </a:r>
            <a:endParaRPr sz="1200"/>
          </a:p>
          <a:p>
            <a:pPr marL="0" lvl="0" indent="0">
              <a:spcBef>
                <a:spcPts val="0"/>
              </a:spcBef>
              <a:spcAft>
                <a:spcPts val="0"/>
              </a:spcAft>
              <a:buNone/>
            </a:pPr>
            <a:r>
              <a:rPr lang="en" sz="1200"/>
              <a:t>...</a:t>
            </a:r>
            <a:endParaRPr sz="1200"/>
          </a:p>
        </p:txBody>
      </p:sp>
      <p:sp>
        <p:nvSpPr>
          <p:cNvPr id="316" name="Google Shape;316;p40"/>
          <p:cNvSpPr txBox="1"/>
          <p:nvPr/>
        </p:nvSpPr>
        <p:spPr>
          <a:xfrm>
            <a:off x="2990500" y="3263800"/>
            <a:ext cx="718200" cy="68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a:t>
            </a:r>
            <a:endParaRPr sz="1200"/>
          </a:p>
          <a:p>
            <a:pPr marL="0" lvl="0" indent="0" rtl="0">
              <a:spcBef>
                <a:spcPts val="0"/>
              </a:spcBef>
              <a:spcAft>
                <a:spcPts val="0"/>
              </a:spcAft>
              <a:buNone/>
            </a:pPr>
            <a:r>
              <a:rPr lang="en" sz="1200"/>
              <a:t>prev</a:t>
            </a:r>
            <a:endParaRPr sz="1200"/>
          </a:p>
          <a:p>
            <a:pPr marL="0" lvl="0" indent="0" rtl="0">
              <a:spcBef>
                <a:spcPts val="0"/>
              </a:spcBef>
              <a:spcAft>
                <a:spcPts val="0"/>
              </a:spcAft>
              <a:buNone/>
            </a:pPr>
            <a:r>
              <a:rPr lang="en" sz="1200"/>
              <a:t>input(s)</a:t>
            </a:r>
            <a:endParaRPr sz="1200"/>
          </a:p>
          <a:p>
            <a:pPr marL="0" lvl="0" indent="0" rtl="0">
              <a:spcBef>
                <a:spcPts val="0"/>
              </a:spcBef>
              <a:spcAft>
                <a:spcPts val="0"/>
              </a:spcAft>
              <a:buNone/>
            </a:pPr>
            <a:r>
              <a:rPr lang="en" sz="1200"/>
              <a:t>...</a:t>
            </a:r>
            <a:endParaRPr sz="1200"/>
          </a:p>
        </p:txBody>
      </p:sp>
      <p:cxnSp>
        <p:nvCxnSpPr>
          <p:cNvPr id="317" name="Google Shape;317;p40"/>
          <p:cNvCxnSpPr/>
          <p:nvPr/>
        </p:nvCxnSpPr>
        <p:spPr>
          <a:xfrm>
            <a:off x="7551400" y="2460119"/>
            <a:ext cx="0" cy="2129400"/>
          </a:xfrm>
          <a:prstGeom prst="straightConnector1">
            <a:avLst/>
          </a:prstGeom>
          <a:noFill/>
          <a:ln w="28575" cap="flat" cmpd="sng">
            <a:solidFill>
              <a:srgbClr val="000000"/>
            </a:solidFill>
            <a:prstDash val="solid"/>
            <a:round/>
            <a:headEnd type="none" w="med" len="med"/>
            <a:tailEnd type="triangle" w="med" len="med"/>
          </a:ln>
        </p:spPr>
      </p:cxnSp>
      <p:sp>
        <p:nvSpPr>
          <p:cNvPr id="318" name="Google Shape;318;p40"/>
          <p:cNvSpPr txBox="1"/>
          <p:nvPr/>
        </p:nvSpPr>
        <p:spPr>
          <a:xfrm>
            <a:off x="7274600" y="1955475"/>
            <a:ext cx="1508980" cy="35205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t>Code Execution</a:t>
            </a:r>
            <a:endParaRPr sz="1200" dirty="0"/>
          </a:p>
        </p:txBody>
      </p:sp>
      <p:sp>
        <p:nvSpPr>
          <p:cNvPr id="319" name="Google Shape;319;p40"/>
          <p:cNvSpPr txBox="1"/>
          <p:nvPr/>
        </p:nvSpPr>
        <p:spPr>
          <a:xfrm>
            <a:off x="7577375" y="2393225"/>
            <a:ext cx="1459500" cy="121542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dirty="0"/>
              <a:t>1 &lt;sig&gt;</a:t>
            </a:r>
            <a:endParaRPr sz="1300" dirty="0"/>
          </a:p>
          <a:p>
            <a:pPr marL="0" lvl="0" indent="0">
              <a:spcBef>
                <a:spcPts val="0"/>
              </a:spcBef>
              <a:spcAft>
                <a:spcPts val="0"/>
              </a:spcAft>
              <a:buNone/>
            </a:pPr>
            <a:r>
              <a:rPr lang="en" sz="1300" dirty="0"/>
              <a:t>2 &lt;pubKey&gt;</a:t>
            </a:r>
            <a:endParaRPr sz="1300" dirty="0"/>
          </a:p>
          <a:p>
            <a:pPr marL="0" lvl="0" indent="0">
              <a:spcBef>
                <a:spcPts val="0"/>
              </a:spcBef>
              <a:spcAft>
                <a:spcPts val="0"/>
              </a:spcAft>
              <a:buNone/>
            </a:pPr>
            <a:r>
              <a:rPr lang="en" sz="1300" dirty="0"/>
              <a:t>3 OP_DUP</a:t>
            </a:r>
            <a:endParaRPr sz="1300" dirty="0"/>
          </a:p>
          <a:p>
            <a:pPr marL="0" lvl="0" indent="0">
              <a:spcBef>
                <a:spcPts val="0"/>
              </a:spcBef>
              <a:spcAft>
                <a:spcPts val="0"/>
              </a:spcAft>
              <a:buNone/>
            </a:pPr>
            <a:r>
              <a:rPr lang="en" sz="1300" dirty="0"/>
              <a:t>4 OP_HASH160</a:t>
            </a:r>
            <a:endParaRPr sz="1300" dirty="0"/>
          </a:p>
          <a:p>
            <a:pPr marL="0" lvl="0" indent="0">
              <a:spcBef>
                <a:spcPts val="0"/>
              </a:spcBef>
              <a:spcAft>
                <a:spcPts val="0"/>
              </a:spcAft>
              <a:buNone/>
            </a:pPr>
            <a:r>
              <a:rPr lang="en" sz="1300" dirty="0"/>
              <a:t>...</a:t>
            </a:r>
            <a:endParaRPr sz="1300" dirty="0"/>
          </a:p>
        </p:txBody>
      </p:sp>
      <p:sp>
        <p:nvSpPr>
          <p:cNvPr id="320" name="Google Shape;320;p40"/>
          <p:cNvSpPr txBox="1"/>
          <p:nvPr/>
        </p:nvSpPr>
        <p:spPr>
          <a:xfrm>
            <a:off x="4058824" y="490558"/>
            <a:ext cx="730200" cy="29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000" dirty="0"/>
              <a:t>SHA-256</a:t>
            </a:r>
            <a:endParaRPr sz="1000" dirty="0"/>
          </a:p>
        </p:txBody>
      </p:sp>
      <p:sp>
        <p:nvSpPr>
          <p:cNvPr id="321" name="Google Shape;321;p40"/>
          <p:cNvSpPr/>
          <p:nvPr/>
        </p:nvSpPr>
        <p:spPr>
          <a:xfrm rot="-2308982">
            <a:off x="4579217" y="365729"/>
            <a:ext cx="485953" cy="490962"/>
          </a:xfrm>
          <a:prstGeom prst="triangle">
            <a:avLst>
              <a:gd name="adj" fmla="val 80959"/>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40"/>
          <p:cNvSpPr txBox="1"/>
          <p:nvPr/>
        </p:nvSpPr>
        <p:spPr>
          <a:xfrm>
            <a:off x="5161900" y="445258"/>
            <a:ext cx="1006800" cy="38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PubKeyHash</a:t>
            </a:r>
            <a:endParaRPr sz="1100" dirty="0"/>
          </a:p>
        </p:txBody>
      </p:sp>
      <p:sp>
        <p:nvSpPr>
          <p:cNvPr id="323" name="Google Shape;323;p40"/>
          <p:cNvSpPr txBox="1"/>
          <p:nvPr/>
        </p:nvSpPr>
        <p:spPr>
          <a:xfrm>
            <a:off x="3453125" y="445258"/>
            <a:ext cx="729900" cy="38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PubKey</a:t>
            </a:r>
            <a:endParaRPr sz="1100" dirty="0"/>
          </a:p>
        </p:txBody>
      </p:sp>
      <p:cxnSp>
        <p:nvCxnSpPr>
          <p:cNvPr id="324" name="Google Shape;324;p40"/>
          <p:cNvCxnSpPr/>
          <p:nvPr/>
        </p:nvCxnSpPr>
        <p:spPr>
          <a:xfrm rot="10800000">
            <a:off x="3451373" y="2387925"/>
            <a:ext cx="173400" cy="415200"/>
          </a:xfrm>
          <a:prstGeom prst="curvedConnector3">
            <a:avLst>
              <a:gd name="adj1" fmla="val 50000"/>
            </a:avLst>
          </a:prstGeom>
          <a:noFill/>
          <a:ln w="19050" cap="flat" cmpd="sng">
            <a:solidFill>
              <a:srgbClr val="000000"/>
            </a:solidFill>
            <a:prstDash val="solid"/>
            <a:round/>
            <a:headEnd type="none" w="med" len="med"/>
            <a:tailEnd type="none" w="med" len="med"/>
          </a:ln>
        </p:spPr>
      </p:cxnSp>
      <p:cxnSp>
        <p:nvCxnSpPr>
          <p:cNvPr id="325" name="Google Shape;325;p40"/>
          <p:cNvCxnSpPr/>
          <p:nvPr/>
        </p:nvCxnSpPr>
        <p:spPr>
          <a:xfrm flipH="1">
            <a:off x="3448656" y="1971825"/>
            <a:ext cx="173400" cy="415200"/>
          </a:xfrm>
          <a:prstGeom prst="curvedConnector3">
            <a:avLst>
              <a:gd name="adj1" fmla="val 50000"/>
            </a:avLst>
          </a:prstGeom>
          <a:noFill/>
          <a:ln w="19050" cap="flat" cmpd="sng">
            <a:solidFill>
              <a:srgbClr val="000000"/>
            </a:solidFill>
            <a:prstDash val="solid"/>
            <a:round/>
            <a:headEnd type="none" w="med" len="med"/>
            <a:tailEnd type="none" w="med" len="med"/>
          </a:ln>
        </p:spPr>
      </p:cxnSp>
      <p:cxnSp>
        <p:nvCxnSpPr>
          <p:cNvPr id="326" name="Google Shape;326;p40"/>
          <p:cNvCxnSpPr/>
          <p:nvPr/>
        </p:nvCxnSpPr>
        <p:spPr>
          <a:xfrm rot="10800000" flipH="1">
            <a:off x="5876038" y="3771663"/>
            <a:ext cx="201000" cy="741000"/>
          </a:xfrm>
          <a:prstGeom prst="curvedConnector3">
            <a:avLst>
              <a:gd name="adj1" fmla="val 50000"/>
            </a:avLst>
          </a:prstGeom>
          <a:noFill/>
          <a:ln w="19050" cap="flat" cmpd="sng">
            <a:solidFill>
              <a:srgbClr val="000000"/>
            </a:solidFill>
            <a:prstDash val="solid"/>
            <a:round/>
            <a:headEnd type="none" w="med" len="med"/>
            <a:tailEnd type="none" w="med" len="med"/>
          </a:ln>
        </p:spPr>
      </p:cxnSp>
      <p:cxnSp>
        <p:nvCxnSpPr>
          <p:cNvPr id="327" name="Google Shape;327;p40"/>
          <p:cNvCxnSpPr/>
          <p:nvPr/>
        </p:nvCxnSpPr>
        <p:spPr>
          <a:xfrm>
            <a:off x="5876061" y="3034563"/>
            <a:ext cx="201000" cy="741000"/>
          </a:xfrm>
          <a:prstGeom prst="curvedConnector3">
            <a:avLst>
              <a:gd name="adj1" fmla="val 50000"/>
            </a:avLst>
          </a:prstGeom>
          <a:noFill/>
          <a:ln w="19050" cap="flat" cmpd="sng">
            <a:solidFill>
              <a:srgbClr val="000000"/>
            </a:solidFill>
            <a:prstDash val="solid"/>
            <a:round/>
            <a:headEnd type="none" w="med" len="med"/>
            <a:tailEnd type="none" w="med" len="med"/>
          </a:ln>
        </p:spPr>
      </p:cxnSp>
      <p:sp>
        <p:nvSpPr>
          <p:cNvPr id="328" name="Google Shape;328;p40"/>
          <p:cNvSpPr txBox="1"/>
          <p:nvPr/>
        </p:nvSpPr>
        <p:spPr>
          <a:xfrm>
            <a:off x="204621" y="1788925"/>
            <a:ext cx="1986129" cy="1616138"/>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t>Figure:</a:t>
            </a:r>
            <a:endParaRPr b="1" dirty="0"/>
          </a:p>
          <a:p>
            <a:pPr marL="0" lvl="0" indent="0">
              <a:spcBef>
                <a:spcPts val="0"/>
              </a:spcBef>
              <a:spcAft>
                <a:spcPts val="0"/>
              </a:spcAft>
              <a:buNone/>
            </a:pPr>
            <a:r>
              <a:rPr lang="en" dirty="0"/>
              <a:t>Two transactions along with their input and output scripts</a:t>
            </a:r>
            <a:endParaRPr dirty="0"/>
          </a:p>
        </p:txBody>
      </p:sp>
      <p:pic>
        <p:nvPicPr>
          <p:cNvPr id="329" name="Google Shape;329;p40"/>
          <p:cNvPicPr preferRelativeResize="0"/>
          <p:nvPr/>
        </p:nvPicPr>
        <p:blipFill>
          <a:blip r:embed="rId5">
            <a:alphaModFix/>
          </a:blip>
          <a:stretch>
            <a:fillRect/>
          </a:stretch>
        </p:blipFill>
        <p:spPr>
          <a:xfrm>
            <a:off x="2577751" y="1845974"/>
            <a:ext cx="4637738" cy="2820751"/>
          </a:xfrm>
          <a:prstGeom prst="rect">
            <a:avLst/>
          </a:prstGeom>
          <a:noFill/>
          <a:ln>
            <a:noFill/>
          </a:ln>
        </p:spPr>
      </p:pic>
      <p:sp>
        <p:nvSpPr>
          <p:cNvPr id="2" name="Date Placeholder 1"/>
          <p:cNvSpPr>
            <a:spLocks noGrp="1"/>
          </p:cNvSpPr>
          <p:nvPr>
            <p:ph type="dt" sz="half" idx="10"/>
          </p:nvPr>
        </p:nvSpPr>
        <p:spPr/>
        <p:txBody>
          <a:bodyPr/>
          <a:lstStyle/>
          <a:p>
            <a:pPr>
              <a:defRPr/>
            </a:pPr>
            <a:fld id="{166A3486-362A-4DF3-9926-A6CD95DE7BB1}" type="datetime1">
              <a:rPr lang="zh-CN" altLang="en-US" smtClean="0"/>
              <a:t>2020/8/21</a:t>
            </a:fld>
            <a:endParaRPr lang="en-US" altLang="zh-CN"/>
          </a:p>
        </p:txBody>
      </p:sp>
    </p:spTree>
    <p:extLst>
      <p:ext uri="{BB962C8B-B14F-4D97-AF65-F5344CB8AC3E}">
        <p14:creationId xmlns:p14="http://schemas.microsoft.com/office/powerpoint/2010/main" val="22595733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title"/>
          </p:nvPr>
        </p:nvSpPr>
        <p:spPr>
          <a:xfrm>
            <a:off x="195037" y="130488"/>
            <a:ext cx="1919400" cy="1410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Bitcoin Scripting</a:t>
            </a:r>
            <a:endParaRPr sz="3600" b="1" dirty="0">
              <a:solidFill>
                <a:srgbClr val="1544D9"/>
              </a:solidFill>
            </a:endParaRPr>
          </a:p>
        </p:txBody>
      </p:sp>
      <p:sp>
        <p:nvSpPr>
          <p:cNvPr id="335" name="Google Shape;335;p41"/>
          <p:cNvSpPr/>
          <p:nvPr/>
        </p:nvSpPr>
        <p:spPr>
          <a:xfrm>
            <a:off x="221850" y="4220625"/>
            <a:ext cx="8700300" cy="3486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336" name="Google Shape;336;p41"/>
          <p:cNvSpPr txBox="1"/>
          <p:nvPr/>
        </p:nvSpPr>
        <p:spPr>
          <a:xfrm>
            <a:off x="529500" y="4220625"/>
            <a:ext cx="660300" cy="297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pPr>
            <a:r>
              <a:rPr lang="en" sz="1100">
                <a:solidFill>
                  <a:schemeClr val="dk1"/>
                </a:solidFill>
              </a:rPr>
              <a:t>&lt;sig&gt;</a:t>
            </a:r>
            <a:endParaRPr sz="1100"/>
          </a:p>
        </p:txBody>
      </p:sp>
      <p:sp>
        <p:nvSpPr>
          <p:cNvPr id="337" name="Google Shape;337;p41"/>
          <p:cNvSpPr txBox="1"/>
          <p:nvPr/>
        </p:nvSpPr>
        <p:spPr>
          <a:xfrm>
            <a:off x="1499445" y="4220625"/>
            <a:ext cx="10968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&lt;pubKey&gt;</a:t>
            </a:r>
            <a:endParaRPr sz="1100"/>
          </a:p>
        </p:txBody>
      </p:sp>
      <p:sp>
        <p:nvSpPr>
          <p:cNvPr id="338" name="Google Shape;338;p41"/>
          <p:cNvSpPr txBox="1"/>
          <p:nvPr/>
        </p:nvSpPr>
        <p:spPr>
          <a:xfrm>
            <a:off x="2687633" y="4220625"/>
            <a:ext cx="10968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OP_DUP</a:t>
            </a:r>
            <a:endParaRPr sz="1100"/>
          </a:p>
        </p:txBody>
      </p:sp>
      <p:sp>
        <p:nvSpPr>
          <p:cNvPr id="339" name="Google Shape;339;p41"/>
          <p:cNvSpPr txBox="1"/>
          <p:nvPr/>
        </p:nvSpPr>
        <p:spPr>
          <a:xfrm>
            <a:off x="3869487" y="4220625"/>
            <a:ext cx="10968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OP_HASH160</a:t>
            </a:r>
            <a:endParaRPr sz="1100"/>
          </a:p>
        </p:txBody>
      </p:sp>
      <p:sp>
        <p:nvSpPr>
          <p:cNvPr id="340" name="Google Shape;340;p41"/>
          <p:cNvSpPr txBox="1"/>
          <p:nvPr/>
        </p:nvSpPr>
        <p:spPr>
          <a:xfrm>
            <a:off x="5099075" y="4220625"/>
            <a:ext cx="12300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&lt;pubKeyHash?&gt;</a:t>
            </a:r>
            <a:endParaRPr sz="1100"/>
          </a:p>
        </p:txBody>
      </p:sp>
      <p:sp>
        <p:nvSpPr>
          <p:cNvPr id="341" name="Google Shape;341;p41"/>
          <p:cNvSpPr txBox="1"/>
          <p:nvPr/>
        </p:nvSpPr>
        <p:spPr>
          <a:xfrm>
            <a:off x="6239525" y="4220625"/>
            <a:ext cx="15288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OP_EQUALVERIFY</a:t>
            </a:r>
            <a:endParaRPr sz="1100"/>
          </a:p>
        </p:txBody>
      </p:sp>
      <p:sp>
        <p:nvSpPr>
          <p:cNvPr id="342" name="Google Shape;342;p41"/>
          <p:cNvSpPr txBox="1"/>
          <p:nvPr/>
        </p:nvSpPr>
        <p:spPr>
          <a:xfrm>
            <a:off x="7665424" y="4220625"/>
            <a:ext cx="12567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rPr>
              <a:t>OP_CHECKSIG</a:t>
            </a:r>
            <a:endParaRPr sz="1100"/>
          </a:p>
        </p:txBody>
      </p:sp>
      <p:sp>
        <p:nvSpPr>
          <p:cNvPr id="343" name="Google Shape;343;p41"/>
          <p:cNvSpPr txBox="1"/>
          <p:nvPr/>
        </p:nvSpPr>
        <p:spPr>
          <a:xfrm>
            <a:off x="310963"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44" name="Google Shape;344;p41"/>
          <p:cNvSpPr txBox="1"/>
          <p:nvPr/>
        </p:nvSpPr>
        <p:spPr>
          <a:xfrm>
            <a:off x="7745082"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true</a:t>
            </a:r>
            <a:endParaRPr sz="800" b="1"/>
          </a:p>
        </p:txBody>
      </p:sp>
      <p:sp>
        <p:nvSpPr>
          <p:cNvPr id="345" name="Google Shape;345;p41"/>
          <p:cNvSpPr txBox="1"/>
          <p:nvPr/>
        </p:nvSpPr>
        <p:spPr>
          <a:xfrm>
            <a:off x="1499138"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46" name="Google Shape;346;p41"/>
          <p:cNvSpPr txBox="1"/>
          <p:nvPr/>
        </p:nvSpPr>
        <p:spPr>
          <a:xfrm>
            <a:off x="1499138" y="3388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47" name="Google Shape;347;p41"/>
          <p:cNvSpPr txBox="1"/>
          <p:nvPr/>
        </p:nvSpPr>
        <p:spPr>
          <a:xfrm>
            <a:off x="2687313"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48" name="Google Shape;348;p41"/>
          <p:cNvSpPr txBox="1"/>
          <p:nvPr/>
        </p:nvSpPr>
        <p:spPr>
          <a:xfrm>
            <a:off x="2687313" y="3388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49" name="Google Shape;349;p41"/>
          <p:cNvSpPr txBox="1"/>
          <p:nvPr/>
        </p:nvSpPr>
        <p:spPr>
          <a:xfrm>
            <a:off x="2687313" y="3091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50" name="Google Shape;350;p41"/>
          <p:cNvSpPr txBox="1"/>
          <p:nvPr/>
        </p:nvSpPr>
        <p:spPr>
          <a:xfrm>
            <a:off x="3875500"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51" name="Google Shape;351;p41"/>
          <p:cNvSpPr txBox="1"/>
          <p:nvPr/>
        </p:nvSpPr>
        <p:spPr>
          <a:xfrm>
            <a:off x="3875500" y="3388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52" name="Google Shape;352;p41"/>
          <p:cNvSpPr txBox="1"/>
          <p:nvPr/>
        </p:nvSpPr>
        <p:spPr>
          <a:xfrm>
            <a:off x="3875500" y="3091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&lt;pubKeyHash&gt;</a:t>
            </a:r>
            <a:endParaRPr sz="800" b="1"/>
          </a:p>
        </p:txBody>
      </p:sp>
      <p:sp>
        <p:nvSpPr>
          <p:cNvPr id="353" name="Google Shape;353;p41"/>
          <p:cNvSpPr txBox="1"/>
          <p:nvPr/>
        </p:nvSpPr>
        <p:spPr>
          <a:xfrm>
            <a:off x="6455225"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54" name="Google Shape;354;p41"/>
          <p:cNvSpPr txBox="1"/>
          <p:nvPr/>
        </p:nvSpPr>
        <p:spPr>
          <a:xfrm>
            <a:off x="6455225" y="3388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55" name="Google Shape;355;p41"/>
          <p:cNvSpPr txBox="1"/>
          <p:nvPr/>
        </p:nvSpPr>
        <p:spPr>
          <a:xfrm>
            <a:off x="5165363" y="3685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&lt;sig&gt;</a:t>
            </a:r>
            <a:endParaRPr sz="800" b="1"/>
          </a:p>
        </p:txBody>
      </p:sp>
      <p:sp>
        <p:nvSpPr>
          <p:cNvPr id="356" name="Google Shape;356;p41"/>
          <p:cNvSpPr txBox="1"/>
          <p:nvPr/>
        </p:nvSpPr>
        <p:spPr>
          <a:xfrm>
            <a:off x="5165363" y="3388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&lt;pubKey&gt;</a:t>
            </a:r>
            <a:endParaRPr sz="800" b="1"/>
          </a:p>
        </p:txBody>
      </p:sp>
      <p:sp>
        <p:nvSpPr>
          <p:cNvPr id="357" name="Google Shape;357;p41"/>
          <p:cNvSpPr txBox="1"/>
          <p:nvPr/>
        </p:nvSpPr>
        <p:spPr>
          <a:xfrm>
            <a:off x="5165363" y="3091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&lt;pubKeyHash&gt;</a:t>
            </a:r>
            <a:endParaRPr sz="800" b="1"/>
          </a:p>
        </p:txBody>
      </p:sp>
      <p:sp>
        <p:nvSpPr>
          <p:cNvPr id="358" name="Google Shape;358;p41"/>
          <p:cNvSpPr txBox="1"/>
          <p:nvPr/>
        </p:nvSpPr>
        <p:spPr>
          <a:xfrm>
            <a:off x="5165363" y="2794050"/>
            <a:ext cx="1097400" cy="2970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 sz="800" b="1">
                <a:solidFill>
                  <a:schemeClr val="dk1"/>
                </a:solidFill>
              </a:rPr>
              <a:t>&lt;pubKeyHash?&gt;</a:t>
            </a:r>
            <a:endParaRPr sz="800" b="1"/>
          </a:p>
        </p:txBody>
      </p:sp>
      <p:sp>
        <p:nvSpPr>
          <p:cNvPr id="359" name="Google Shape;359;p41"/>
          <p:cNvSpPr txBox="1"/>
          <p:nvPr/>
        </p:nvSpPr>
        <p:spPr>
          <a:xfrm>
            <a:off x="5550300" y="186886"/>
            <a:ext cx="3593700" cy="245139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t>Output says: "This amount can be redeemed by</a:t>
            </a:r>
            <a:endParaRPr dirty="0"/>
          </a:p>
          <a:p>
            <a:pPr marL="0" lvl="0" indent="0">
              <a:spcBef>
                <a:spcPts val="0"/>
              </a:spcBef>
              <a:spcAft>
                <a:spcPts val="0"/>
              </a:spcAft>
              <a:buNone/>
            </a:pPr>
            <a:r>
              <a:rPr lang="en" dirty="0"/>
              <a:t>1) the </a:t>
            </a:r>
            <a:r>
              <a:rPr lang="en" b="1" dirty="0"/>
              <a:t>&lt;pubKey&gt;</a:t>
            </a:r>
            <a:r>
              <a:rPr lang="en" dirty="0"/>
              <a:t> that hashes to address </a:t>
            </a:r>
            <a:r>
              <a:rPr lang="en" b="1" dirty="0"/>
              <a:t>&lt;pubKeyHash?&gt;</a:t>
            </a:r>
            <a:endParaRPr dirty="0"/>
          </a:p>
          <a:p>
            <a:pPr marL="0" lvl="0" indent="0" rtl="0">
              <a:spcBef>
                <a:spcPts val="0"/>
              </a:spcBef>
              <a:spcAft>
                <a:spcPts val="0"/>
              </a:spcAft>
              <a:buNone/>
            </a:pPr>
            <a:r>
              <a:rPr lang="en" dirty="0"/>
              <a:t>2) plus a </a:t>
            </a:r>
            <a:r>
              <a:rPr lang="en" b="1" dirty="0"/>
              <a:t>&lt;sig&gt;</a:t>
            </a:r>
            <a:r>
              <a:rPr lang="en" dirty="0"/>
              <a:t> from the owner of that </a:t>
            </a:r>
            <a:r>
              <a:rPr lang="en" b="1" dirty="0"/>
              <a:t>&lt;pubKey&gt;</a:t>
            </a:r>
            <a:endParaRPr dirty="0"/>
          </a:p>
          <a:p>
            <a:pPr marL="0" lvl="0" indent="0" rtl="0">
              <a:spcBef>
                <a:spcPts val="0"/>
              </a:spcBef>
              <a:spcAft>
                <a:spcPts val="0"/>
              </a:spcAft>
              <a:buNone/>
            </a:pPr>
            <a:r>
              <a:rPr lang="en" dirty="0"/>
              <a:t>...that will make this script evaluate to </a:t>
            </a:r>
            <a:r>
              <a:rPr lang="en" b="1" dirty="0"/>
              <a:t>true</a:t>
            </a:r>
            <a:r>
              <a:rPr lang="en" dirty="0"/>
              <a:t>."</a:t>
            </a:r>
            <a:endParaRPr dirty="0"/>
          </a:p>
        </p:txBody>
      </p:sp>
      <p:pic>
        <p:nvPicPr>
          <p:cNvPr id="360" name="Google Shape;360;p41"/>
          <p:cNvPicPr preferRelativeResize="0"/>
          <p:nvPr/>
        </p:nvPicPr>
        <p:blipFill>
          <a:blip r:embed="rId3">
            <a:alphaModFix/>
          </a:blip>
          <a:stretch>
            <a:fillRect/>
          </a:stretch>
        </p:blipFill>
        <p:spPr>
          <a:xfrm>
            <a:off x="2099100" y="315925"/>
            <a:ext cx="3451200" cy="2099075"/>
          </a:xfrm>
          <a:prstGeom prst="rect">
            <a:avLst/>
          </a:prstGeom>
          <a:noFill/>
          <a:ln>
            <a:noFill/>
          </a:ln>
        </p:spPr>
      </p:pic>
      <p:pic>
        <p:nvPicPr>
          <p:cNvPr id="361" name="Google Shape;361;p41"/>
          <p:cNvPicPr preferRelativeResize="0"/>
          <p:nvPr/>
        </p:nvPicPr>
        <p:blipFill>
          <a:blip r:embed="rId4">
            <a:alphaModFix/>
          </a:blip>
          <a:stretch>
            <a:fillRect/>
          </a:stretch>
        </p:blipFill>
        <p:spPr>
          <a:xfrm>
            <a:off x="179700" y="2718474"/>
            <a:ext cx="8831925" cy="1908750"/>
          </a:xfrm>
          <a:prstGeom prst="rect">
            <a:avLst/>
          </a:prstGeom>
          <a:noFill/>
          <a:ln>
            <a:noFill/>
          </a:ln>
        </p:spPr>
      </p:pic>
      <p:sp>
        <p:nvSpPr>
          <p:cNvPr id="362" name="Google Shape;362;p41"/>
          <p:cNvSpPr txBox="1"/>
          <p:nvPr/>
        </p:nvSpPr>
        <p:spPr>
          <a:xfrm>
            <a:off x="1" y="1814387"/>
            <a:ext cx="2409476" cy="1305834"/>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b="1" dirty="0">
                <a:solidFill>
                  <a:schemeClr val="dk1"/>
                </a:solidFill>
              </a:rPr>
              <a:t>Language built specifically for Bitcoin called "Script" or simply "the Bitcoin scripting language"</a:t>
            </a:r>
            <a:endParaRPr sz="1100" b="1" dirty="0">
              <a:solidFill>
                <a:schemeClr val="dk1"/>
              </a:solidFill>
            </a:endParaRPr>
          </a:p>
          <a:p>
            <a:pPr marL="457200" lvl="0" indent="-298450" rtl="0">
              <a:spcBef>
                <a:spcPts val="0"/>
              </a:spcBef>
              <a:spcAft>
                <a:spcPts val="0"/>
              </a:spcAft>
              <a:buClr>
                <a:schemeClr val="dk1"/>
              </a:buClr>
              <a:buSzPts val="1100"/>
              <a:buChar char="●"/>
            </a:pPr>
            <a:r>
              <a:rPr lang="en" sz="1100" b="1" dirty="0">
                <a:solidFill>
                  <a:schemeClr val="dk1"/>
                </a:solidFill>
              </a:rPr>
              <a:t>Stack based</a:t>
            </a:r>
            <a:endParaRPr sz="1100" b="1" dirty="0">
              <a:solidFill>
                <a:schemeClr val="dk1"/>
              </a:solidFill>
            </a:endParaRPr>
          </a:p>
          <a:p>
            <a:pPr marL="457200" lvl="0" indent="-298450" rtl="0">
              <a:spcBef>
                <a:spcPts val="0"/>
              </a:spcBef>
              <a:spcAft>
                <a:spcPts val="0"/>
              </a:spcAft>
              <a:buClr>
                <a:schemeClr val="dk1"/>
              </a:buClr>
              <a:buSzPts val="1100"/>
              <a:buChar char="●"/>
            </a:pPr>
            <a:r>
              <a:rPr lang="en" sz="1100" b="1" dirty="0">
                <a:solidFill>
                  <a:schemeClr val="dk1"/>
                </a:solidFill>
              </a:rPr>
              <a:t>Native support for cryptography</a:t>
            </a:r>
            <a:endParaRPr sz="1100" b="1" dirty="0">
              <a:solidFill>
                <a:schemeClr val="dk1"/>
              </a:solidFill>
            </a:endParaRPr>
          </a:p>
          <a:p>
            <a:pPr marL="457200" lvl="0" indent="-298450" rtl="0">
              <a:spcBef>
                <a:spcPts val="0"/>
              </a:spcBef>
              <a:spcAft>
                <a:spcPts val="0"/>
              </a:spcAft>
              <a:buClr>
                <a:schemeClr val="dk1"/>
              </a:buClr>
              <a:buSzPts val="1100"/>
              <a:buChar char="●"/>
            </a:pPr>
            <a:r>
              <a:rPr lang="en" sz="1100" b="1" dirty="0">
                <a:solidFill>
                  <a:schemeClr val="dk1"/>
                </a:solidFill>
              </a:rPr>
              <a:t>Simple</a:t>
            </a:r>
            <a:endParaRPr sz="1100" b="1" dirty="0">
              <a:solidFill>
                <a:schemeClr val="dk1"/>
              </a:solidFill>
            </a:endParaRPr>
          </a:p>
        </p:txBody>
      </p:sp>
      <p:sp>
        <p:nvSpPr>
          <p:cNvPr id="2" name="Date Placeholder 1"/>
          <p:cNvSpPr>
            <a:spLocks noGrp="1"/>
          </p:cNvSpPr>
          <p:nvPr>
            <p:ph type="dt" sz="half" idx="10"/>
          </p:nvPr>
        </p:nvSpPr>
        <p:spPr/>
        <p:txBody>
          <a:bodyPr/>
          <a:lstStyle/>
          <a:p>
            <a:pPr>
              <a:defRPr/>
            </a:pPr>
            <a:fld id="{698CE8EF-803E-4A0B-B15F-E16A957ED60D}" type="datetime1">
              <a:rPr lang="zh-CN" altLang="en-US" smtClean="0"/>
              <a:t>2020/8/21</a:t>
            </a:fld>
            <a:endParaRPr lang="en-US" altLang="zh-CN"/>
          </a:p>
        </p:txBody>
      </p:sp>
    </p:spTree>
    <p:extLst>
      <p:ext uri="{BB962C8B-B14F-4D97-AF65-F5344CB8AC3E}">
        <p14:creationId xmlns:p14="http://schemas.microsoft.com/office/powerpoint/2010/main" val="45261265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smtClean="0">
                <a:solidFill>
                  <a:srgbClr val="1544D9"/>
                </a:solidFill>
              </a:rPr>
              <a:t>Proof </a:t>
            </a:r>
            <a:r>
              <a:rPr lang="en-US" altLang="zh-CN" sz="4000" b="1" dirty="0">
                <a:solidFill>
                  <a:srgbClr val="1544D9"/>
                </a:solidFill>
              </a:rPr>
              <a:t>of </a:t>
            </a:r>
            <a:r>
              <a:rPr lang="en-US" altLang="zh-CN" sz="4000" b="1" dirty="0" smtClean="0">
                <a:solidFill>
                  <a:srgbClr val="1544D9"/>
                </a:solidFill>
              </a:rPr>
              <a:t>Burn</a:t>
            </a:r>
            <a:endParaRPr lang="en-US" altLang="zh-CN"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1362582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2"/>
          <p:cNvSpPr txBox="1">
            <a:spLocks noGrp="1"/>
          </p:cNvSpPr>
          <p:nvPr>
            <p:ph type="title"/>
          </p:nvPr>
        </p:nvSpPr>
        <p:spPr>
          <a:xfrm>
            <a:off x="311700" y="315925"/>
            <a:ext cx="2597755"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Proof of Burn</a:t>
            </a:r>
            <a:endParaRPr sz="3600" b="1" dirty="0">
              <a:solidFill>
                <a:srgbClr val="1544D9"/>
              </a:solidFill>
            </a:endParaRPr>
          </a:p>
        </p:txBody>
      </p:sp>
      <p:sp>
        <p:nvSpPr>
          <p:cNvPr id="368" name="Google Shape;368;p42"/>
          <p:cNvSpPr txBox="1">
            <a:spLocks noGrp="1"/>
          </p:cNvSpPr>
          <p:nvPr>
            <p:ph type="body" idx="1"/>
          </p:nvPr>
        </p:nvSpPr>
        <p:spPr>
          <a:xfrm>
            <a:off x="311700" y="1225225"/>
            <a:ext cx="8520600" cy="301305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How to write arbitrary data into the Bitcoin blockchain?</a:t>
            </a:r>
            <a:endParaRPr sz="1600" b="1" dirty="0"/>
          </a:p>
          <a:p>
            <a:pPr marL="0" lvl="0" indent="0">
              <a:spcBef>
                <a:spcPts val="1600"/>
              </a:spcBef>
              <a:spcAft>
                <a:spcPts val="0"/>
              </a:spcAft>
              <a:buNone/>
            </a:pPr>
            <a:r>
              <a:rPr lang="en" sz="1600" dirty="0"/>
              <a:t>Proof of Burn</a:t>
            </a:r>
            <a:endParaRPr sz="1600" dirty="0"/>
          </a:p>
          <a:p>
            <a:pPr marL="457200" lvl="0" indent="-330200" rtl="0">
              <a:spcBef>
                <a:spcPts val="1600"/>
              </a:spcBef>
              <a:spcAft>
                <a:spcPts val="0"/>
              </a:spcAft>
              <a:buSzPts val="1600"/>
              <a:buChar char="●"/>
            </a:pPr>
            <a:r>
              <a:rPr lang="en" sz="1600" dirty="0"/>
              <a:t>OP_RETURN throws an error if reached</a:t>
            </a:r>
            <a:endParaRPr sz="1600" dirty="0"/>
          </a:p>
          <a:p>
            <a:pPr marL="457200" lvl="0" indent="-330200" rtl="0">
              <a:spcBef>
                <a:spcPts val="0"/>
              </a:spcBef>
              <a:spcAft>
                <a:spcPts val="0"/>
              </a:spcAft>
              <a:buSzPts val="1600"/>
              <a:buChar char="●"/>
            </a:pPr>
            <a:r>
              <a:rPr lang="en" sz="1600" dirty="0"/>
              <a:t>Output script can't be spent, therefore you prove that you destroyed some currency</a:t>
            </a:r>
            <a:endParaRPr sz="1600" dirty="0"/>
          </a:p>
          <a:p>
            <a:pPr marL="457200" lvl="0" indent="-330200" rtl="0">
              <a:spcBef>
                <a:spcPts val="0"/>
              </a:spcBef>
              <a:spcAft>
                <a:spcPts val="0"/>
              </a:spcAft>
              <a:buSzPts val="1600"/>
              <a:buChar char="●"/>
            </a:pPr>
            <a:r>
              <a:rPr lang="en" sz="1600" dirty="0"/>
              <a:t>Anything after OP_RETURN is not processed</a:t>
            </a:r>
            <a:endParaRPr sz="1600" dirty="0"/>
          </a:p>
          <a:p>
            <a:pPr marL="0" lvl="0" indent="0" rtl="0">
              <a:spcBef>
                <a:spcPts val="1600"/>
              </a:spcBef>
              <a:spcAft>
                <a:spcPts val="0"/>
              </a:spcAft>
              <a:buNone/>
            </a:pPr>
            <a:r>
              <a:rPr lang="en" sz="1600" dirty="0"/>
              <a:t>Use cases</a:t>
            </a:r>
            <a:endParaRPr sz="1600" dirty="0"/>
          </a:p>
          <a:p>
            <a:pPr marL="457200" lvl="0" indent="-330200" rtl="0">
              <a:spcBef>
                <a:spcPts val="1600"/>
              </a:spcBef>
              <a:spcAft>
                <a:spcPts val="0"/>
              </a:spcAft>
              <a:buSzPts val="1600"/>
              <a:buChar char="●"/>
            </a:pPr>
            <a:r>
              <a:rPr lang="en" sz="1600" dirty="0"/>
              <a:t>Prove existence of something at a particular point in time</a:t>
            </a:r>
            <a:endParaRPr sz="1600" dirty="0"/>
          </a:p>
          <a:p>
            <a:pPr marL="914400" lvl="1" indent="-330200" rtl="0">
              <a:spcBef>
                <a:spcPts val="0"/>
              </a:spcBef>
              <a:spcAft>
                <a:spcPts val="0"/>
              </a:spcAft>
              <a:buSzPts val="1600"/>
              <a:buChar char="○"/>
            </a:pPr>
            <a:r>
              <a:rPr lang="en" sz="1600" dirty="0"/>
              <a:t>Ex. A word you coined, hash of a document/music/creative works</a:t>
            </a:r>
            <a:endParaRPr sz="1600" dirty="0"/>
          </a:p>
          <a:p>
            <a:pPr marL="457200" lvl="0" indent="-330200" rtl="0">
              <a:spcBef>
                <a:spcPts val="0"/>
              </a:spcBef>
              <a:spcAft>
                <a:spcPts val="0"/>
              </a:spcAft>
              <a:buSzPts val="1600"/>
              <a:buChar char="●"/>
            </a:pPr>
            <a:r>
              <a:rPr lang="en" sz="1600" dirty="0"/>
              <a:t>Bootstrap CalCoin by requiring that you destroy some Bitcoin to get CalCoin</a:t>
            </a:r>
            <a:endParaRPr sz="1600" dirty="0"/>
          </a:p>
        </p:txBody>
      </p:sp>
      <p:pic>
        <p:nvPicPr>
          <p:cNvPr id="369" name="Google Shape;369;p42"/>
          <p:cNvPicPr preferRelativeResize="0"/>
          <p:nvPr/>
        </p:nvPicPr>
        <p:blipFill>
          <a:blip r:embed="rId3">
            <a:alphaModFix/>
          </a:blip>
          <a:stretch>
            <a:fillRect/>
          </a:stretch>
        </p:blipFill>
        <p:spPr>
          <a:xfrm>
            <a:off x="2839575" y="238775"/>
            <a:ext cx="6181800" cy="876800"/>
          </a:xfrm>
          <a:prstGeom prst="rect">
            <a:avLst/>
          </a:prstGeom>
          <a:noFill/>
          <a:ln>
            <a:noFill/>
          </a:ln>
        </p:spPr>
      </p:pic>
      <p:sp>
        <p:nvSpPr>
          <p:cNvPr id="370" name="Google Shape;370;p42"/>
          <p:cNvSpPr txBox="1"/>
          <p:nvPr/>
        </p:nvSpPr>
        <p:spPr>
          <a:xfrm>
            <a:off x="7566798" y="1275075"/>
            <a:ext cx="1366500" cy="1052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b="1" dirty="0">
                <a:solidFill>
                  <a:schemeClr val="dk1"/>
                </a:solidFill>
              </a:rPr>
              <a:t>OP_RETURN</a:t>
            </a:r>
            <a:endParaRPr sz="1100" b="1" dirty="0">
              <a:solidFill>
                <a:schemeClr val="dk1"/>
              </a:solidFill>
            </a:endParaRPr>
          </a:p>
          <a:p>
            <a:pPr marL="0" lvl="0" indent="0" algn="ctr" rtl="0">
              <a:spcBef>
                <a:spcPts val="1200"/>
              </a:spcBef>
              <a:spcAft>
                <a:spcPts val="0"/>
              </a:spcAft>
              <a:buNone/>
            </a:pPr>
            <a:r>
              <a:rPr lang="en" sz="1100" b="1" dirty="0">
                <a:solidFill>
                  <a:schemeClr val="dk1"/>
                </a:solidFill>
              </a:rPr>
              <a:t>&lt;arbitrary data&gt;</a:t>
            </a:r>
            <a:endParaRPr sz="1100" b="1" dirty="0">
              <a:solidFill>
                <a:schemeClr val="dk1"/>
              </a:solidFill>
            </a:endParaRPr>
          </a:p>
          <a:p>
            <a:pPr marL="0" lvl="0" indent="0" algn="ctr" rtl="0">
              <a:lnSpc>
                <a:spcPct val="100000"/>
              </a:lnSpc>
              <a:spcBef>
                <a:spcPts val="1200"/>
              </a:spcBef>
              <a:spcAft>
                <a:spcPts val="1200"/>
              </a:spcAft>
              <a:buNone/>
            </a:pPr>
            <a:r>
              <a:rPr lang="en" sz="1100" b="1" dirty="0">
                <a:solidFill>
                  <a:schemeClr val="dk1"/>
                </a:solidFill>
              </a:rPr>
              <a:t>&lt;harambe&gt;</a:t>
            </a:r>
            <a:endParaRPr sz="1100" b="1" dirty="0">
              <a:solidFill>
                <a:schemeClr val="dk1"/>
              </a:solidFill>
            </a:endParaRPr>
          </a:p>
        </p:txBody>
      </p:sp>
      <p:sp>
        <p:nvSpPr>
          <p:cNvPr id="371" name="Google Shape;371;p42"/>
          <p:cNvSpPr txBox="1"/>
          <p:nvPr/>
        </p:nvSpPr>
        <p:spPr>
          <a:xfrm>
            <a:off x="6508725" y="1455975"/>
            <a:ext cx="1068900" cy="34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dirty="0"/>
              <a:t>Output script:</a:t>
            </a:r>
            <a:endParaRPr sz="1100" dirty="0"/>
          </a:p>
        </p:txBody>
      </p:sp>
      <p:sp>
        <p:nvSpPr>
          <p:cNvPr id="2" name="Date Placeholder 1"/>
          <p:cNvSpPr>
            <a:spLocks noGrp="1"/>
          </p:cNvSpPr>
          <p:nvPr>
            <p:ph type="dt" sz="half" idx="10"/>
          </p:nvPr>
        </p:nvSpPr>
        <p:spPr/>
        <p:txBody>
          <a:bodyPr/>
          <a:lstStyle/>
          <a:p>
            <a:pPr>
              <a:defRPr/>
            </a:pPr>
            <a:fld id="{A82AA106-964E-4F52-A7AB-6D1F7757ABF9}" type="datetime1">
              <a:rPr lang="zh-CN" altLang="en-US" smtClean="0"/>
              <a:t>2020/8/21</a:t>
            </a:fld>
            <a:endParaRPr lang="en-US" altLang="zh-CN"/>
          </a:p>
        </p:txBody>
      </p:sp>
    </p:spTree>
    <p:extLst>
      <p:ext uri="{BB962C8B-B14F-4D97-AF65-F5344CB8AC3E}">
        <p14:creationId xmlns:p14="http://schemas.microsoft.com/office/powerpoint/2010/main" val="76011788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Pay-to-PubkeyHash vs. Pay-to-Script-Hash</a:t>
            </a:r>
            <a:endParaRPr sz="4000" b="1" dirty="0">
              <a:solidFill>
                <a:srgbClr val="1544D9"/>
              </a:solidFill>
            </a:endParaRPr>
          </a:p>
        </p:txBody>
      </p:sp>
      <p:sp>
        <p:nvSpPr>
          <p:cNvPr id="377" name="Google Shape;377;p43"/>
          <p:cNvSpPr txBox="1">
            <a:spLocks noGrp="1"/>
          </p:cNvSpPr>
          <p:nvPr>
            <p:ph type="body" idx="1"/>
          </p:nvPr>
        </p:nvSpPr>
        <p:spPr>
          <a:xfrm>
            <a:off x="311700" y="1225225"/>
            <a:ext cx="8520600" cy="336012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In Bitcoin, senders specify the script.</a:t>
            </a:r>
            <a:endParaRPr sz="2000" b="1" dirty="0"/>
          </a:p>
          <a:p>
            <a:pPr marL="0" lvl="0" indent="0">
              <a:spcBef>
                <a:spcPts val="1600"/>
              </a:spcBef>
              <a:spcAft>
                <a:spcPts val="0"/>
              </a:spcAft>
              <a:buClr>
                <a:schemeClr val="dk1"/>
              </a:buClr>
              <a:buSzPts val="1100"/>
              <a:buFont typeface="Arial"/>
              <a:buNone/>
            </a:pPr>
            <a:r>
              <a:rPr lang="en" sz="2000" b="1" dirty="0"/>
              <a:t>P2PKH</a:t>
            </a:r>
            <a:r>
              <a:rPr lang="en" sz="2000" dirty="0"/>
              <a:t>: Vendor says "Send your coins to the hash of this </a:t>
            </a:r>
            <a:r>
              <a:rPr lang="en" sz="2000" b="1" dirty="0"/>
              <a:t>PubKey</a:t>
            </a:r>
            <a:r>
              <a:rPr lang="en" sz="2000" dirty="0"/>
              <a:t>." </a:t>
            </a:r>
            <a:endParaRPr sz="2000" dirty="0"/>
          </a:p>
          <a:p>
            <a:pPr marL="457200" lvl="0" indent="-342900" rtl="0">
              <a:spcBef>
                <a:spcPts val="1600"/>
              </a:spcBef>
              <a:spcAft>
                <a:spcPts val="0"/>
              </a:spcAft>
              <a:buSzPts val="1800"/>
              <a:buChar char="●"/>
            </a:pPr>
            <a:r>
              <a:rPr lang="en" sz="2000" dirty="0"/>
              <a:t>Simplest case</a:t>
            </a:r>
            <a:endParaRPr sz="2000" dirty="0"/>
          </a:p>
          <a:p>
            <a:pPr marL="457200" lvl="0" indent="-342900" rtl="0">
              <a:spcBef>
                <a:spcPts val="0"/>
              </a:spcBef>
              <a:spcAft>
                <a:spcPts val="0"/>
              </a:spcAft>
              <a:buSzPts val="1800"/>
              <a:buChar char="●"/>
            </a:pPr>
            <a:r>
              <a:rPr lang="en" sz="2000" dirty="0"/>
              <a:t>Is by far the most common case</a:t>
            </a:r>
            <a:endParaRPr sz="2000" dirty="0"/>
          </a:p>
          <a:p>
            <a:pPr marL="0" lvl="0" indent="0">
              <a:spcBef>
                <a:spcPts val="1600"/>
              </a:spcBef>
              <a:spcAft>
                <a:spcPts val="0"/>
              </a:spcAft>
              <a:buNone/>
            </a:pPr>
            <a:r>
              <a:rPr lang="en" sz="2000" dirty="0"/>
              <a:t>But for complicated scripts (such as multisig), this can be a problem.</a:t>
            </a:r>
            <a:endParaRPr sz="2000" dirty="0"/>
          </a:p>
          <a:p>
            <a:pPr marL="0" lvl="0" indent="0">
              <a:spcBef>
                <a:spcPts val="1600"/>
              </a:spcBef>
              <a:spcAft>
                <a:spcPts val="0"/>
              </a:spcAft>
              <a:buNone/>
            </a:pPr>
            <a:r>
              <a:rPr lang="en" sz="2000" dirty="0"/>
              <a:t>Ex. Vendor says "To pay me, write a complicated output script that will allow me to spend using multiple signatures."</a:t>
            </a:r>
            <a:endParaRPr sz="2000" dirty="0"/>
          </a:p>
          <a:p>
            <a:pPr marL="0" lvl="0" indent="0">
              <a:spcBef>
                <a:spcPts val="1600"/>
              </a:spcBef>
              <a:spcAft>
                <a:spcPts val="1600"/>
              </a:spcAft>
              <a:buClr>
                <a:schemeClr val="dk1"/>
              </a:buClr>
              <a:buSzPts val="1100"/>
              <a:buFont typeface="Arial"/>
              <a:buNone/>
            </a:pPr>
            <a:r>
              <a:rPr lang="en" sz="2000" dirty="0"/>
              <a:t>How would the sender know?</a:t>
            </a:r>
            <a:endParaRPr sz="2000" dirty="0"/>
          </a:p>
        </p:txBody>
      </p:sp>
      <p:sp>
        <p:nvSpPr>
          <p:cNvPr id="2" name="Date Placeholder 1"/>
          <p:cNvSpPr>
            <a:spLocks noGrp="1"/>
          </p:cNvSpPr>
          <p:nvPr>
            <p:ph type="dt" sz="half" idx="10"/>
          </p:nvPr>
        </p:nvSpPr>
        <p:spPr/>
        <p:txBody>
          <a:bodyPr/>
          <a:lstStyle/>
          <a:p>
            <a:pPr>
              <a:defRPr/>
            </a:pPr>
            <a:fld id="{B721AB63-109A-4FD7-88C0-7A31D7A79DC8}" type="datetime1">
              <a:rPr lang="zh-CN" altLang="en-US" smtClean="0"/>
              <a:t>2020/8/21</a:t>
            </a:fld>
            <a:endParaRPr lang="en-US" altLang="zh-CN"/>
          </a:p>
        </p:txBody>
      </p:sp>
    </p:spTree>
    <p:extLst>
      <p:ext uri="{BB962C8B-B14F-4D97-AF65-F5344CB8AC3E}">
        <p14:creationId xmlns:p14="http://schemas.microsoft.com/office/powerpoint/2010/main" val="307800400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Pay-to-PubkeyHash vs. Pay-to-Script-Hash</a:t>
            </a:r>
            <a:endParaRPr sz="4000" b="1" dirty="0">
              <a:solidFill>
                <a:srgbClr val="1544D9"/>
              </a:solidFill>
            </a:endParaRPr>
          </a:p>
        </p:txBody>
      </p:sp>
      <p:sp>
        <p:nvSpPr>
          <p:cNvPr id="383" name="Google Shape;383;p44"/>
          <p:cNvSpPr txBox="1">
            <a:spLocks noGrp="1"/>
          </p:cNvSpPr>
          <p:nvPr>
            <p:ph type="body" idx="1"/>
          </p:nvPr>
        </p:nvSpPr>
        <p:spPr>
          <a:xfrm>
            <a:off x="311700" y="1225225"/>
            <a:ext cx="8520600" cy="2752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Solution? </a:t>
            </a:r>
            <a:r>
              <a:rPr lang="en" sz="2000" b="1" dirty="0"/>
              <a:t>Pay-to-Script-Hash (P2SH)</a:t>
            </a:r>
            <a:endParaRPr sz="2000" b="1" dirty="0"/>
          </a:p>
          <a:p>
            <a:pPr marL="0" lvl="0" indent="0">
              <a:spcBef>
                <a:spcPts val="1600"/>
              </a:spcBef>
              <a:spcAft>
                <a:spcPts val="0"/>
              </a:spcAft>
              <a:buClr>
                <a:schemeClr val="dk1"/>
              </a:buClr>
              <a:buSzPts val="1100"/>
              <a:buFont typeface="Arial"/>
              <a:buNone/>
            </a:pPr>
            <a:r>
              <a:rPr lang="en" sz="2000" b="1" dirty="0"/>
              <a:t>P2PKH</a:t>
            </a:r>
            <a:r>
              <a:rPr lang="en" sz="2000" dirty="0"/>
              <a:t>: "Send your coins to the hash of this </a:t>
            </a:r>
            <a:r>
              <a:rPr lang="en" sz="2000" b="1" dirty="0"/>
              <a:t>PubKey</a:t>
            </a:r>
            <a:r>
              <a:rPr lang="en" sz="2000" dirty="0"/>
              <a:t>." </a:t>
            </a:r>
            <a:endParaRPr sz="2000" dirty="0"/>
          </a:p>
          <a:p>
            <a:pPr marL="0" lvl="0" indent="0">
              <a:spcBef>
                <a:spcPts val="1600"/>
              </a:spcBef>
              <a:spcAft>
                <a:spcPts val="0"/>
              </a:spcAft>
              <a:buClr>
                <a:schemeClr val="dk1"/>
              </a:buClr>
              <a:buSzPts val="1100"/>
              <a:buFont typeface="Arial"/>
              <a:buNone/>
            </a:pPr>
            <a:r>
              <a:rPr lang="en" sz="2000" b="1" dirty="0"/>
              <a:t>P2SH</a:t>
            </a:r>
            <a:r>
              <a:rPr lang="en" sz="2000" dirty="0"/>
              <a:t>: "Send your coins to the hash of this </a:t>
            </a:r>
            <a:r>
              <a:rPr lang="en" sz="2000" b="1" dirty="0"/>
              <a:t>script</a:t>
            </a:r>
            <a:r>
              <a:rPr lang="en" sz="2000" dirty="0"/>
              <a:t>. To redeem those coins, you must reveal the script that has the given hash and provide </a:t>
            </a:r>
            <a:r>
              <a:rPr lang="en" sz="2000" b="1" dirty="0"/>
              <a:t>data</a:t>
            </a:r>
            <a:r>
              <a:rPr lang="en" sz="2000" dirty="0"/>
              <a:t> that will make the script evaluate to true."</a:t>
            </a:r>
            <a:endParaRPr sz="2000" dirty="0"/>
          </a:p>
          <a:p>
            <a:pPr marL="457200" lvl="0" indent="-342900" rtl="0">
              <a:spcBef>
                <a:spcPts val="1600"/>
              </a:spcBef>
              <a:spcAft>
                <a:spcPts val="0"/>
              </a:spcAft>
              <a:buSzPts val="1800"/>
              <a:buChar char="●"/>
            </a:pPr>
            <a:r>
              <a:rPr lang="en" sz="2000" dirty="0"/>
              <a:t>Offloads complicated script writing to recipients</a:t>
            </a:r>
            <a:endParaRPr sz="2000" dirty="0"/>
          </a:p>
          <a:p>
            <a:pPr marL="457200" lvl="0" indent="-342900">
              <a:spcBef>
                <a:spcPts val="0"/>
              </a:spcBef>
              <a:spcAft>
                <a:spcPts val="0"/>
              </a:spcAft>
              <a:buSzPts val="1800"/>
              <a:buChar char="●"/>
            </a:pPr>
            <a:r>
              <a:rPr lang="en" sz="2000" b="1" dirty="0"/>
              <a:t>P2SH is the most important improvement to Bitcoin since inception</a:t>
            </a:r>
            <a:endParaRPr sz="2000" b="1" dirty="0"/>
          </a:p>
        </p:txBody>
      </p:sp>
      <p:sp>
        <p:nvSpPr>
          <p:cNvPr id="2" name="Date Placeholder 1"/>
          <p:cNvSpPr>
            <a:spLocks noGrp="1"/>
          </p:cNvSpPr>
          <p:nvPr>
            <p:ph type="dt" sz="half" idx="10"/>
          </p:nvPr>
        </p:nvSpPr>
        <p:spPr/>
        <p:txBody>
          <a:bodyPr/>
          <a:lstStyle/>
          <a:p>
            <a:pPr>
              <a:defRPr/>
            </a:pPr>
            <a:fld id="{E53389CC-D013-4664-82FE-71DE6A07652B}" type="datetime1">
              <a:rPr lang="zh-CN" altLang="en-US" smtClean="0"/>
              <a:t>2020/8/21</a:t>
            </a:fld>
            <a:endParaRPr lang="en-US" altLang="zh-CN"/>
          </a:p>
        </p:txBody>
      </p:sp>
    </p:spTree>
    <p:extLst>
      <p:ext uri="{BB962C8B-B14F-4D97-AF65-F5344CB8AC3E}">
        <p14:creationId xmlns:p14="http://schemas.microsoft.com/office/powerpoint/2010/main" val="31038796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smtClean="0">
                <a:solidFill>
                  <a:srgbClr val="1544D9"/>
                </a:solidFill>
              </a:rPr>
              <a:t>Merkle Tree</a:t>
            </a:r>
            <a:endParaRPr lang="en-US" altLang="zh-CN"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4205503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311700" y="315925"/>
            <a:ext cx="2805269" cy="62441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Merkle Tree</a:t>
            </a:r>
            <a:endParaRPr sz="4000" b="1" dirty="0">
              <a:solidFill>
                <a:srgbClr val="1544D9"/>
              </a:solidFill>
            </a:endParaRPr>
          </a:p>
        </p:txBody>
      </p:sp>
      <p:pic>
        <p:nvPicPr>
          <p:cNvPr id="390" name="Google Shape;390;p45"/>
          <p:cNvPicPr preferRelativeResize="0"/>
          <p:nvPr/>
        </p:nvPicPr>
        <p:blipFill>
          <a:blip r:embed="rId3">
            <a:alphaModFix/>
          </a:blip>
          <a:stretch>
            <a:fillRect/>
          </a:stretch>
        </p:blipFill>
        <p:spPr>
          <a:xfrm>
            <a:off x="3662149" y="1202327"/>
            <a:ext cx="5481851" cy="2935750"/>
          </a:xfrm>
          <a:prstGeom prst="rect">
            <a:avLst/>
          </a:prstGeom>
          <a:noFill/>
          <a:ln>
            <a:noFill/>
          </a:ln>
        </p:spPr>
      </p:pic>
      <p:sp>
        <p:nvSpPr>
          <p:cNvPr id="391" name="Google Shape;391;p45"/>
          <p:cNvSpPr txBox="1"/>
          <p:nvPr/>
        </p:nvSpPr>
        <p:spPr>
          <a:xfrm>
            <a:off x="7064725" y="4469550"/>
            <a:ext cx="1931400" cy="30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t>Princeton Textbook Figure 1.7</a:t>
            </a:r>
            <a:endParaRPr sz="1000" dirty="0"/>
          </a:p>
        </p:txBody>
      </p:sp>
      <p:sp>
        <p:nvSpPr>
          <p:cNvPr id="392" name="Google Shape;392;p45"/>
          <p:cNvSpPr txBox="1"/>
          <p:nvPr/>
        </p:nvSpPr>
        <p:spPr>
          <a:xfrm>
            <a:off x="5565031" y="940339"/>
            <a:ext cx="1484209" cy="39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dirty="0"/>
              <a:t>Merkle Root</a:t>
            </a:r>
            <a:endParaRPr dirty="0"/>
          </a:p>
        </p:txBody>
      </p:sp>
      <p:sp>
        <p:nvSpPr>
          <p:cNvPr id="393" name="Google Shape;393;p45"/>
          <p:cNvSpPr/>
          <p:nvPr/>
        </p:nvSpPr>
        <p:spPr>
          <a:xfrm>
            <a:off x="5786524" y="2821928"/>
            <a:ext cx="558600" cy="390300"/>
          </a:xfrm>
          <a:prstGeom prst="ellipse">
            <a:avLst/>
          </a:prstGeom>
          <a:no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45"/>
          <p:cNvSpPr/>
          <p:nvPr/>
        </p:nvSpPr>
        <p:spPr>
          <a:xfrm>
            <a:off x="5184724" y="3242903"/>
            <a:ext cx="601800" cy="1033200"/>
          </a:xfrm>
          <a:prstGeom prst="ellipse">
            <a:avLst/>
          </a:prstGeom>
          <a:noFill/>
          <a:ln w="38100"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45"/>
          <p:cNvSpPr/>
          <p:nvPr/>
        </p:nvSpPr>
        <p:spPr>
          <a:xfrm>
            <a:off x="4492699" y="2158303"/>
            <a:ext cx="601800" cy="445200"/>
          </a:xfrm>
          <a:prstGeom prst="ellipse">
            <a:avLst/>
          </a:prstGeom>
          <a:noFill/>
          <a:ln w="38100"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45"/>
          <p:cNvSpPr/>
          <p:nvPr/>
        </p:nvSpPr>
        <p:spPr>
          <a:xfrm>
            <a:off x="6223074" y="1550203"/>
            <a:ext cx="711600" cy="445200"/>
          </a:xfrm>
          <a:prstGeom prst="ellipse">
            <a:avLst/>
          </a:prstGeom>
          <a:noFill/>
          <a:ln w="38100"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56733" y="2309361"/>
            <a:ext cx="3707658" cy="2369880"/>
          </a:xfrm>
          <a:prstGeom prst="rect">
            <a:avLst/>
          </a:prstGeom>
        </p:spPr>
        <p:txBody>
          <a:bodyPr wrap="square">
            <a:spAutoFit/>
          </a:bodyPr>
          <a:lstStyle/>
          <a:p>
            <a:pPr>
              <a:spcBef>
                <a:spcPts val="0"/>
              </a:spcBef>
              <a:spcAft>
                <a:spcPts val="0"/>
              </a:spcAft>
            </a:pPr>
            <a:r>
              <a:rPr lang="en-US" altLang="zh-CN" sz="1600" b="1" dirty="0"/>
              <a:t>This allows you to prove that your data existed in the tree corresponding to the Merkle Root without actually saving all of the data in the tree.</a:t>
            </a:r>
          </a:p>
          <a:p>
            <a:pPr marL="285750" indent="-285750">
              <a:spcBef>
                <a:spcPts val="0"/>
              </a:spcBef>
              <a:spcAft>
                <a:spcPts val="0"/>
              </a:spcAft>
              <a:buFont typeface="Arial" panose="020B0604020202020204" pitchFamily="34" charset="0"/>
              <a:buChar char="•"/>
            </a:pPr>
            <a:r>
              <a:rPr lang="en-US" altLang="zh-CN" sz="1400" dirty="0"/>
              <a:t>For example, if you had a message in this 3rd node at the bottom, to prove inclusion in the tree you simply have to save these three intermediate hashes in the tree and show that you are able to produce the Merkle Root with this data.</a:t>
            </a:r>
          </a:p>
        </p:txBody>
      </p:sp>
      <p:sp>
        <p:nvSpPr>
          <p:cNvPr id="389" name="Google Shape;389;p45"/>
          <p:cNvSpPr txBox="1">
            <a:spLocks noGrp="1"/>
          </p:cNvSpPr>
          <p:nvPr>
            <p:ph type="body" idx="1"/>
          </p:nvPr>
        </p:nvSpPr>
        <p:spPr>
          <a:xfrm>
            <a:off x="150471" y="1225225"/>
            <a:ext cx="4456253" cy="108413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dirty="0"/>
              <a:t>A binary tree of hash pointers</a:t>
            </a:r>
            <a:endParaRPr sz="2400" b="1" dirty="0"/>
          </a:p>
          <a:p>
            <a:pPr marL="457200" lvl="0" indent="-342900" rtl="0">
              <a:spcBef>
                <a:spcPts val="1600"/>
              </a:spcBef>
              <a:spcAft>
                <a:spcPts val="0"/>
              </a:spcAft>
              <a:buSzPts val="1800"/>
              <a:buChar char="●"/>
            </a:pPr>
            <a:r>
              <a:rPr lang="en" sz="1800" dirty="0"/>
              <a:t>Hashes are hashed together</a:t>
            </a:r>
            <a:endParaRPr sz="1800" dirty="0"/>
          </a:p>
          <a:p>
            <a:pPr marL="0" lvl="0" indent="0">
              <a:spcBef>
                <a:spcPts val="1600"/>
              </a:spcBef>
              <a:spcAft>
                <a:spcPts val="1600"/>
              </a:spcAft>
              <a:buNone/>
            </a:pPr>
            <a:endParaRPr sz="1800" dirty="0"/>
          </a:p>
        </p:txBody>
      </p:sp>
      <p:sp>
        <p:nvSpPr>
          <p:cNvPr id="3" name="Date Placeholder 2"/>
          <p:cNvSpPr>
            <a:spLocks noGrp="1"/>
          </p:cNvSpPr>
          <p:nvPr>
            <p:ph type="dt" sz="half" idx="10"/>
          </p:nvPr>
        </p:nvSpPr>
        <p:spPr/>
        <p:txBody>
          <a:bodyPr/>
          <a:lstStyle/>
          <a:p>
            <a:pPr>
              <a:defRPr/>
            </a:pPr>
            <a:fld id="{4F2005F3-E61E-487C-A622-7442EBDE60B4}" type="datetime1">
              <a:rPr lang="zh-CN" altLang="en-US" smtClean="0"/>
              <a:t>2020/8/21</a:t>
            </a:fld>
            <a:endParaRPr lang="en-US" altLang="zh-CN"/>
          </a:p>
        </p:txBody>
      </p:sp>
    </p:spTree>
    <p:extLst>
      <p:ext uri="{BB962C8B-B14F-4D97-AF65-F5344CB8AC3E}">
        <p14:creationId xmlns:p14="http://schemas.microsoft.com/office/powerpoint/2010/main" val="367024760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6"/>
          <p:cNvSpPr txBox="1">
            <a:spLocks noGrp="1"/>
          </p:cNvSpPr>
          <p:nvPr>
            <p:ph type="body" idx="1"/>
          </p:nvPr>
        </p:nvSpPr>
        <p:spPr>
          <a:xfrm>
            <a:off x="130629" y="1225225"/>
            <a:ext cx="3824514" cy="27818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Transactions are leaves in the Merkle tree, includes a coinbase transaction</a:t>
            </a:r>
            <a:endParaRPr sz="1800" b="1" dirty="0"/>
          </a:p>
          <a:p>
            <a:pPr marL="0" lvl="0" indent="0" rtl="0">
              <a:spcBef>
                <a:spcPts val="1600"/>
              </a:spcBef>
              <a:spcAft>
                <a:spcPts val="0"/>
              </a:spcAft>
              <a:buNone/>
            </a:pPr>
            <a:r>
              <a:rPr lang="en" sz="1400" dirty="0"/>
              <a:t>Two hash structures</a:t>
            </a:r>
            <a:endParaRPr sz="1400" dirty="0"/>
          </a:p>
          <a:p>
            <a:pPr marL="457200" lvl="0" indent="-311150" rtl="0">
              <a:spcBef>
                <a:spcPts val="1600"/>
              </a:spcBef>
              <a:spcAft>
                <a:spcPts val="0"/>
              </a:spcAft>
              <a:buSzPts val="1300"/>
              <a:buAutoNum type="arabicPeriod"/>
            </a:pPr>
            <a:r>
              <a:rPr lang="en" sz="1600" dirty="0"/>
              <a:t>Hash chain of blocks</a:t>
            </a:r>
            <a:endParaRPr sz="1600" dirty="0"/>
          </a:p>
          <a:p>
            <a:pPr marL="914400" lvl="1" indent="-311150" rtl="0">
              <a:spcBef>
                <a:spcPts val="0"/>
              </a:spcBef>
              <a:spcAft>
                <a:spcPts val="0"/>
              </a:spcAft>
              <a:buSzPts val="1300"/>
              <a:buFont typeface="Arial" panose="020B0604020202020204" pitchFamily="34" charset="0"/>
              <a:buChar char="•"/>
            </a:pPr>
            <a:r>
              <a:rPr lang="en" sz="1600" dirty="0"/>
              <a:t>These blocks are linked together and based off of each other.</a:t>
            </a:r>
            <a:endParaRPr sz="1600" dirty="0"/>
          </a:p>
          <a:p>
            <a:pPr marL="457200" lvl="0" indent="-311150" rtl="0">
              <a:spcBef>
                <a:spcPts val="0"/>
              </a:spcBef>
              <a:spcAft>
                <a:spcPts val="0"/>
              </a:spcAft>
              <a:buSzPts val="1300"/>
              <a:buAutoNum type="arabicPeriod"/>
            </a:pPr>
            <a:r>
              <a:rPr lang="en" sz="1600" dirty="0"/>
              <a:t>A Merkle tree of txs, internal to each block</a:t>
            </a:r>
            <a:endParaRPr sz="1800" dirty="0"/>
          </a:p>
        </p:txBody>
      </p:sp>
      <p:sp>
        <p:nvSpPr>
          <p:cNvPr id="402" name="Google Shape;402;p46"/>
          <p:cNvSpPr txBox="1">
            <a:spLocks noGrp="1"/>
          </p:cNvSpPr>
          <p:nvPr>
            <p:ph type="title"/>
          </p:nvPr>
        </p:nvSpPr>
        <p:spPr>
          <a:xfrm>
            <a:off x="311700" y="315925"/>
            <a:ext cx="8520600" cy="6492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Merkle Tree - Bitcoin construction</a:t>
            </a:r>
            <a:endParaRPr sz="4000" b="1" dirty="0">
              <a:solidFill>
                <a:srgbClr val="1544D9"/>
              </a:solidFill>
            </a:endParaRPr>
          </a:p>
        </p:txBody>
      </p:sp>
      <p:sp>
        <p:nvSpPr>
          <p:cNvPr id="403" name="Google Shape;403;p46"/>
          <p:cNvSpPr txBox="1"/>
          <p:nvPr/>
        </p:nvSpPr>
        <p:spPr>
          <a:xfrm>
            <a:off x="6768175" y="4431075"/>
            <a:ext cx="2212500" cy="3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Princeton Textbook Figure 3.7/3.8</a:t>
            </a:r>
            <a:endParaRPr sz="1000"/>
          </a:p>
        </p:txBody>
      </p:sp>
      <p:pic>
        <p:nvPicPr>
          <p:cNvPr id="404" name="Google Shape;404;p46"/>
          <p:cNvPicPr preferRelativeResize="0"/>
          <p:nvPr/>
        </p:nvPicPr>
        <p:blipFill>
          <a:blip r:embed="rId3">
            <a:alphaModFix/>
          </a:blip>
          <a:stretch>
            <a:fillRect/>
          </a:stretch>
        </p:blipFill>
        <p:spPr>
          <a:xfrm>
            <a:off x="3830177" y="1136425"/>
            <a:ext cx="5313823" cy="2870650"/>
          </a:xfrm>
          <a:prstGeom prst="rect">
            <a:avLst/>
          </a:prstGeom>
          <a:noFill/>
          <a:ln>
            <a:noFill/>
          </a:ln>
        </p:spPr>
      </p:pic>
      <p:sp>
        <p:nvSpPr>
          <p:cNvPr id="2" name="Date Placeholder 1"/>
          <p:cNvSpPr>
            <a:spLocks noGrp="1"/>
          </p:cNvSpPr>
          <p:nvPr>
            <p:ph type="dt" sz="half" idx="10"/>
          </p:nvPr>
        </p:nvSpPr>
        <p:spPr/>
        <p:txBody>
          <a:bodyPr/>
          <a:lstStyle/>
          <a:p>
            <a:pPr>
              <a:defRPr/>
            </a:pPr>
            <a:fld id="{C01329CF-635D-4AC7-891E-BC222084AC90}" type="datetime1">
              <a:rPr lang="zh-CN" altLang="en-US" smtClean="0"/>
              <a:t>2020/8/21</a:t>
            </a:fld>
            <a:endParaRPr lang="en-US" altLang="zh-CN"/>
          </a:p>
        </p:txBody>
      </p:sp>
    </p:spTree>
    <p:extLst>
      <p:ext uri="{BB962C8B-B14F-4D97-AF65-F5344CB8AC3E}">
        <p14:creationId xmlns:p14="http://schemas.microsoft.com/office/powerpoint/2010/main" val="149443718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61182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latin typeface="+mn-lt"/>
              </a:rPr>
              <a:t>Hashing Review</a:t>
            </a:r>
            <a:endParaRPr sz="4000" b="1" dirty="0">
              <a:solidFill>
                <a:srgbClr val="1544D9"/>
              </a:solidFill>
              <a:latin typeface="+mn-lt"/>
            </a:endParaRPr>
          </a:p>
        </p:txBody>
      </p:sp>
      <p:sp>
        <p:nvSpPr>
          <p:cNvPr id="69" name="Google Shape;69;p14"/>
          <p:cNvSpPr txBox="1">
            <a:spLocks noGrp="1"/>
          </p:cNvSpPr>
          <p:nvPr>
            <p:ph type="body" idx="1"/>
          </p:nvPr>
        </p:nvSpPr>
        <p:spPr>
          <a:xfrm>
            <a:off x="311700" y="1066800"/>
            <a:ext cx="8520600" cy="35124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t>We define a cryptographic hash function:	H : {0,1}</a:t>
            </a:r>
            <a:r>
              <a:rPr lang="en" sz="1600" baseline="30000" dirty="0"/>
              <a:t>*</a:t>
            </a:r>
            <a:r>
              <a:rPr lang="en" sz="1600" dirty="0"/>
              <a:t> ⟼ {0,1}</a:t>
            </a:r>
            <a:r>
              <a:rPr lang="en" sz="1600" baseline="30000" dirty="0"/>
              <a:t>k</a:t>
            </a:r>
            <a:endParaRPr sz="1600" baseline="30000" dirty="0"/>
          </a:p>
          <a:p>
            <a:pPr marL="0" lvl="0" indent="0">
              <a:spcBef>
                <a:spcPts val="1600"/>
              </a:spcBef>
              <a:spcAft>
                <a:spcPts val="0"/>
              </a:spcAft>
              <a:buNone/>
            </a:pPr>
            <a:r>
              <a:rPr lang="en" sz="1600" dirty="0"/>
              <a:t>Maps some arbitrarily-sized bit string to some fixed-size bit string.</a:t>
            </a:r>
            <a:endParaRPr sz="1600" dirty="0"/>
          </a:p>
          <a:p>
            <a:pPr marL="0" lvl="0" indent="0">
              <a:spcBef>
                <a:spcPts val="1600"/>
              </a:spcBef>
              <a:spcAft>
                <a:spcPts val="0"/>
              </a:spcAft>
              <a:buNone/>
            </a:pPr>
            <a:r>
              <a:rPr lang="en" sz="1600" dirty="0"/>
              <a:t>The function is deterministic; </a:t>
            </a:r>
            <a:r>
              <a:rPr lang="en" sz="1600" b="1" dirty="0"/>
              <a:t>the same input always yields the same output</a:t>
            </a:r>
            <a:r>
              <a:rPr lang="en" sz="1600" dirty="0"/>
              <a:t>. </a:t>
            </a:r>
            <a:endParaRPr sz="1600" dirty="0"/>
          </a:p>
          <a:p>
            <a:pPr marL="0" lvl="0" indent="0">
              <a:spcBef>
                <a:spcPts val="1600"/>
              </a:spcBef>
              <a:spcAft>
                <a:spcPts val="1600"/>
              </a:spcAft>
              <a:buNone/>
            </a:pPr>
            <a:r>
              <a:rPr lang="en" sz="1600" dirty="0"/>
              <a:t>“The workhorses of modern cryptography” - Bruce Schneier</a:t>
            </a:r>
            <a:endParaRPr sz="2000" dirty="0">
              <a:ea typeface="Source Code Pro"/>
              <a:cs typeface="Source Code Pro"/>
              <a:sym typeface="Source Code Pro"/>
            </a:endParaRPr>
          </a:p>
        </p:txBody>
      </p:sp>
      <p:sp>
        <p:nvSpPr>
          <p:cNvPr id="70" name="Google Shape;70;p14"/>
          <p:cNvSpPr txBox="1"/>
          <p:nvPr/>
        </p:nvSpPr>
        <p:spPr>
          <a:xfrm>
            <a:off x="258304" y="3260456"/>
            <a:ext cx="8410200" cy="1575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800" dirty="0">
                <a:solidFill>
                  <a:srgbClr val="666666"/>
                </a:solidFill>
                <a:latin typeface="+mn-lt"/>
                <a:ea typeface="Open Sans"/>
                <a:cs typeface="Open Sans"/>
                <a:sym typeface="Open Sans"/>
              </a:rPr>
              <a:t>Example: SHA256 maps to a 256-bit string</a:t>
            </a:r>
            <a:endParaRPr sz="1800" dirty="0">
              <a:solidFill>
                <a:srgbClr val="666666"/>
              </a:solidFill>
              <a:latin typeface="+mn-lt"/>
              <a:ea typeface="Open Sans"/>
              <a:cs typeface="Open Sans"/>
              <a:sym typeface="Open Sans"/>
            </a:endParaRPr>
          </a:p>
          <a:p>
            <a:pPr marL="0" lvl="0" indent="0" rtl="0">
              <a:lnSpc>
                <a:spcPct val="115000"/>
              </a:lnSpc>
              <a:spcBef>
                <a:spcPts val="1600"/>
              </a:spcBef>
              <a:spcAft>
                <a:spcPts val="0"/>
              </a:spcAft>
              <a:buClr>
                <a:schemeClr val="dk1"/>
              </a:buClr>
              <a:buSzPts val="1100"/>
              <a:buFont typeface="Arial"/>
              <a:buNone/>
            </a:pPr>
            <a:r>
              <a:rPr lang="en" dirty="0">
                <a:solidFill>
                  <a:srgbClr val="666666"/>
                </a:solidFill>
                <a:latin typeface="+mn-lt"/>
                <a:ea typeface="Source Code Pro"/>
                <a:cs typeface="Source Code Pro"/>
                <a:sym typeface="Source Code Pro"/>
              </a:rPr>
              <a:t>&gt; echo “Hello, world!” | sha256sum</a:t>
            </a:r>
            <a:endParaRPr dirty="0">
              <a:solidFill>
                <a:srgbClr val="666666"/>
              </a:solidFill>
              <a:latin typeface="+mn-lt"/>
              <a:ea typeface="Source Code Pro"/>
              <a:cs typeface="Source Code Pro"/>
              <a:sym typeface="Source Code Pro"/>
            </a:endParaRPr>
          </a:p>
          <a:p>
            <a:pPr marL="0" lvl="0" indent="0" rtl="0">
              <a:lnSpc>
                <a:spcPct val="115000"/>
              </a:lnSpc>
              <a:spcBef>
                <a:spcPts val="1600"/>
              </a:spcBef>
              <a:spcAft>
                <a:spcPts val="1600"/>
              </a:spcAft>
              <a:buClr>
                <a:schemeClr val="dk1"/>
              </a:buClr>
              <a:buSzPts val="1100"/>
              <a:buFont typeface="Arial"/>
              <a:buNone/>
            </a:pPr>
            <a:r>
              <a:rPr lang="en" dirty="0">
                <a:solidFill>
                  <a:srgbClr val="666666"/>
                </a:solidFill>
                <a:latin typeface="+mn-lt"/>
                <a:ea typeface="Source Code Pro"/>
                <a:cs typeface="Source Code Pro"/>
                <a:sym typeface="Source Code Pro"/>
              </a:rPr>
              <a:t>0xd9014c4624844aa5bac314773d6b689ad467fa4e1d1a50a1b8a99d5a95f72ff5</a:t>
            </a:r>
            <a:endParaRPr dirty="0">
              <a:solidFill>
                <a:srgbClr val="666666"/>
              </a:solidFill>
              <a:latin typeface="+mn-lt"/>
            </a:endParaRPr>
          </a:p>
        </p:txBody>
      </p:sp>
      <p:sp>
        <p:nvSpPr>
          <p:cNvPr id="2" name="Date Placeholder 1"/>
          <p:cNvSpPr>
            <a:spLocks noGrp="1"/>
          </p:cNvSpPr>
          <p:nvPr>
            <p:ph type="dt" sz="half" idx="10"/>
          </p:nvPr>
        </p:nvSpPr>
        <p:spPr/>
        <p:txBody>
          <a:bodyPr/>
          <a:lstStyle/>
          <a:p>
            <a:pPr>
              <a:defRPr/>
            </a:pPr>
            <a:fld id="{06E68CA6-4CB7-4F0E-8402-32EAB278EDC8}" type="datetime1">
              <a:rPr lang="zh-CN" altLang="en-US" smtClean="0"/>
              <a:t>2020/8/21</a:t>
            </a:fld>
            <a:endParaRPr lang="en-US" altLang="zh-CN"/>
          </a:p>
        </p:txBody>
      </p:sp>
    </p:spTree>
    <p:extLst>
      <p:ext uri="{BB962C8B-B14F-4D97-AF65-F5344CB8AC3E}">
        <p14:creationId xmlns:p14="http://schemas.microsoft.com/office/powerpoint/2010/main" val="27071180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311700" y="315925"/>
            <a:ext cx="8520600" cy="5984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Merkle Tree - Mining, in more detail</a:t>
            </a:r>
            <a:endParaRPr sz="4000" b="1" dirty="0">
              <a:solidFill>
                <a:srgbClr val="1544D9"/>
              </a:solidFill>
            </a:endParaRPr>
          </a:p>
        </p:txBody>
      </p:sp>
      <p:sp>
        <p:nvSpPr>
          <p:cNvPr id="410" name="Google Shape;410;p47"/>
          <p:cNvSpPr txBox="1">
            <a:spLocks noGrp="1"/>
          </p:cNvSpPr>
          <p:nvPr>
            <p:ph type="body" idx="1"/>
          </p:nvPr>
        </p:nvSpPr>
        <p:spPr>
          <a:xfrm>
            <a:off x="311700" y="1043796"/>
            <a:ext cx="3499800" cy="3368017"/>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dirty="0"/>
              <a:t>Previously, hash of:</a:t>
            </a:r>
            <a:endParaRPr sz="1600" dirty="0"/>
          </a:p>
          <a:p>
            <a:pPr marL="457200" lvl="0" indent="-311150" rtl="0">
              <a:lnSpc>
                <a:spcPct val="115000"/>
              </a:lnSpc>
              <a:spcBef>
                <a:spcPts val="0"/>
              </a:spcBef>
              <a:spcAft>
                <a:spcPts val="0"/>
              </a:spcAft>
              <a:buSzPts val="1300"/>
              <a:buChar char="●"/>
            </a:pPr>
            <a:r>
              <a:rPr lang="en" sz="1400" dirty="0"/>
              <a:t>Merkle Root</a:t>
            </a:r>
            <a:endParaRPr sz="1400" dirty="0"/>
          </a:p>
          <a:p>
            <a:pPr marL="457200" lvl="0" indent="-311150" rtl="0">
              <a:lnSpc>
                <a:spcPct val="115000"/>
              </a:lnSpc>
              <a:spcBef>
                <a:spcPts val="0"/>
              </a:spcBef>
              <a:spcAft>
                <a:spcPts val="0"/>
              </a:spcAft>
              <a:buSzPts val="1300"/>
              <a:buChar char="●"/>
            </a:pPr>
            <a:r>
              <a:rPr lang="en" sz="1400" dirty="0" smtClean="0"/>
              <a:t>PrevBlockHash</a:t>
            </a:r>
            <a:endParaRPr sz="1400" dirty="0"/>
          </a:p>
          <a:p>
            <a:pPr marL="457200" lvl="0" indent="-311150" rtl="0">
              <a:lnSpc>
                <a:spcPct val="115000"/>
              </a:lnSpc>
              <a:spcBef>
                <a:spcPts val="0"/>
              </a:spcBef>
              <a:spcAft>
                <a:spcPts val="0"/>
              </a:spcAft>
              <a:buSzPts val="1300"/>
              <a:buChar char="●"/>
            </a:pPr>
            <a:r>
              <a:rPr lang="en" sz="1400" dirty="0"/>
              <a:t>Nonce (varied value)</a:t>
            </a:r>
            <a:endParaRPr sz="1400" dirty="0"/>
          </a:p>
          <a:p>
            <a:pPr marL="0" lvl="0" indent="0" rtl="0">
              <a:spcBef>
                <a:spcPts val="0"/>
              </a:spcBef>
              <a:spcAft>
                <a:spcPts val="0"/>
              </a:spcAft>
              <a:buNone/>
            </a:pPr>
            <a:r>
              <a:rPr lang="en" sz="1600" dirty="0"/>
              <a:t>below some target value.</a:t>
            </a:r>
            <a:endParaRPr sz="1600" dirty="0"/>
          </a:p>
          <a:p>
            <a:pPr marL="0" lvl="0" indent="0" rtl="0">
              <a:spcBef>
                <a:spcPts val="1000"/>
              </a:spcBef>
              <a:spcAft>
                <a:spcPts val="0"/>
              </a:spcAft>
              <a:buNone/>
            </a:pPr>
            <a:r>
              <a:rPr lang="en" sz="1800" dirty="0"/>
              <a:t>Actually two nonces:</a:t>
            </a:r>
            <a:endParaRPr sz="1400" dirty="0"/>
          </a:p>
          <a:p>
            <a:pPr marL="457200" lvl="0" indent="-311150" rtl="0">
              <a:spcBef>
                <a:spcPts val="0"/>
              </a:spcBef>
              <a:spcAft>
                <a:spcPts val="0"/>
              </a:spcAft>
              <a:buSzPts val="1300"/>
              <a:buAutoNum type="arabicPeriod"/>
            </a:pPr>
            <a:r>
              <a:rPr lang="en" sz="1400" dirty="0"/>
              <a:t>In the block header</a:t>
            </a:r>
            <a:endParaRPr sz="1400" dirty="0"/>
          </a:p>
          <a:p>
            <a:pPr marL="457200" lvl="0" indent="-311150" rtl="0">
              <a:spcBef>
                <a:spcPts val="0"/>
              </a:spcBef>
              <a:spcAft>
                <a:spcPts val="0"/>
              </a:spcAft>
              <a:buSzPts val="1300"/>
              <a:buAutoNum type="arabicPeriod"/>
            </a:pPr>
            <a:r>
              <a:rPr lang="en" sz="1400" dirty="0"/>
              <a:t>In the coinbase tx</a:t>
            </a:r>
            <a:endParaRPr sz="1400" dirty="0"/>
          </a:p>
          <a:p>
            <a:pPr marL="0" lvl="0" indent="0" rtl="0">
              <a:spcBef>
                <a:spcPts val="1600"/>
              </a:spcBef>
              <a:spcAft>
                <a:spcPts val="0"/>
              </a:spcAft>
              <a:buNone/>
            </a:pPr>
            <a:r>
              <a:rPr lang="en" sz="1600" dirty="0"/>
              <a:t>Hash of</a:t>
            </a:r>
            <a:endParaRPr sz="1600" dirty="0"/>
          </a:p>
          <a:p>
            <a:pPr marL="457200" lvl="0" indent="-311150" rtl="0">
              <a:spcBef>
                <a:spcPts val="0"/>
              </a:spcBef>
              <a:spcAft>
                <a:spcPts val="0"/>
              </a:spcAft>
              <a:buSzPts val="1300"/>
              <a:buChar char="●"/>
            </a:pPr>
            <a:r>
              <a:rPr lang="en" sz="1400" dirty="0"/>
              <a:t>PrevBlockHash</a:t>
            </a:r>
            <a:endParaRPr sz="1400" dirty="0"/>
          </a:p>
          <a:p>
            <a:pPr marL="457200" lvl="0" indent="-311150" rtl="0">
              <a:spcBef>
                <a:spcPts val="0"/>
              </a:spcBef>
              <a:spcAft>
                <a:spcPts val="0"/>
              </a:spcAft>
              <a:buSzPts val="1300"/>
              <a:buChar char="●"/>
            </a:pPr>
            <a:r>
              <a:rPr lang="en" sz="1400" dirty="0"/>
              <a:t>Coinbase nonce (varied value)</a:t>
            </a:r>
            <a:endParaRPr sz="1400" dirty="0"/>
          </a:p>
          <a:p>
            <a:pPr marL="914400" lvl="1" indent="-311150" rtl="0">
              <a:spcBef>
                <a:spcPts val="0"/>
              </a:spcBef>
              <a:spcAft>
                <a:spcPts val="0"/>
              </a:spcAft>
              <a:buSzPts val="1300"/>
              <a:buChar char="○"/>
            </a:pPr>
            <a:r>
              <a:rPr lang="en" sz="1400" dirty="0"/>
              <a:t>Affects the Merkle Root</a:t>
            </a:r>
            <a:endParaRPr sz="1400" dirty="0"/>
          </a:p>
          <a:p>
            <a:pPr marL="457200" lvl="0" indent="-311150" rtl="0">
              <a:spcBef>
                <a:spcPts val="0"/>
              </a:spcBef>
              <a:spcAft>
                <a:spcPts val="0"/>
              </a:spcAft>
              <a:buSzPts val="1300"/>
              <a:buChar char="●"/>
            </a:pPr>
            <a:r>
              <a:rPr lang="en" sz="1400" dirty="0"/>
              <a:t>Block header nonce (varied value)</a:t>
            </a:r>
            <a:endParaRPr sz="1600" dirty="0"/>
          </a:p>
        </p:txBody>
      </p:sp>
      <p:pic>
        <p:nvPicPr>
          <p:cNvPr id="411" name="Google Shape;411;p47"/>
          <p:cNvPicPr preferRelativeResize="0"/>
          <p:nvPr/>
        </p:nvPicPr>
        <p:blipFill>
          <a:blip r:embed="rId3">
            <a:alphaModFix/>
          </a:blip>
          <a:stretch>
            <a:fillRect/>
          </a:stretch>
        </p:blipFill>
        <p:spPr>
          <a:xfrm>
            <a:off x="3642799" y="1194016"/>
            <a:ext cx="5501201" cy="3282624"/>
          </a:xfrm>
          <a:prstGeom prst="rect">
            <a:avLst/>
          </a:prstGeom>
          <a:noFill/>
          <a:ln>
            <a:noFill/>
          </a:ln>
        </p:spPr>
      </p:pic>
      <p:sp>
        <p:nvSpPr>
          <p:cNvPr id="412" name="Google Shape;412;p47"/>
          <p:cNvSpPr txBox="1"/>
          <p:nvPr/>
        </p:nvSpPr>
        <p:spPr>
          <a:xfrm>
            <a:off x="6712857" y="4469550"/>
            <a:ext cx="2283267" cy="3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Princeton Textbook </a:t>
            </a:r>
            <a:endParaRPr sz="1000" dirty="0"/>
          </a:p>
        </p:txBody>
      </p:sp>
      <p:sp>
        <p:nvSpPr>
          <p:cNvPr id="2" name="Date Placeholder 1"/>
          <p:cNvSpPr>
            <a:spLocks noGrp="1"/>
          </p:cNvSpPr>
          <p:nvPr>
            <p:ph type="dt" sz="half" idx="10"/>
          </p:nvPr>
        </p:nvSpPr>
        <p:spPr/>
        <p:txBody>
          <a:bodyPr/>
          <a:lstStyle/>
          <a:p>
            <a:pPr>
              <a:defRPr/>
            </a:pPr>
            <a:fld id="{E9E85110-0530-46BD-8B81-BB3FB627E705}" type="datetime1">
              <a:rPr lang="zh-CN" altLang="en-US" smtClean="0"/>
              <a:t>2020/8/21</a:t>
            </a:fld>
            <a:endParaRPr lang="en-US" altLang="zh-CN"/>
          </a:p>
        </p:txBody>
      </p:sp>
    </p:spTree>
    <p:extLst>
      <p:ext uri="{BB962C8B-B14F-4D97-AF65-F5344CB8AC3E}">
        <p14:creationId xmlns:p14="http://schemas.microsoft.com/office/powerpoint/2010/main" val="239281146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1700" y="315925"/>
            <a:ext cx="8520600" cy="64201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Merkle Tree - Bitcoin construction</a:t>
            </a:r>
            <a:endParaRPr sz="4000" b="1" dirty="0">
              <a:solidFill>
                <a:srgbClr val="1544D9"/>
              </a:solidFill>
            </a:endParaRPr>
          </a:p>
        </p:txBody>
      </p:sp>
      <p:sp>
        <p:nvSpPr>
          <p:cNvPr id="418" name="Google Shape;418;p48"/>
          <p:cNvSpPr txBox="1">
            <a:spLocks noGrp="1"/>
          </p:cNvSpPr>
          <p:nvPr>
            <p:ph type="body" idx="1"/>
          </p:nvPr>
        </p:nvSpPr>
        <p:spPr>
          <a:xfrm>
            <a:off x="193559" y="1225225"/>
            <a:ext cx="3574891" cy="249024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t>What if there is no solution?</a:t>
            </a:r>
            <a:endParaRPr sz="2000" b="1" dirty="0"/>
          </a:p>
          <a:p>
            <a:pPr marL="457200" lvl="0" indent="-323850" rtl="0">
              <a:spcBef>
                <a:spcPts val="1600"/>
              </a:spcBef>
              <a:spcAft>
                <a:spcPts val="0"/>
              </a:spcAft>
              <a:buSzPts val="1500"/>
              <a:buChar char="●"/>
            </a:pPr>
            <a:r>
              <a:rPr lang="en" sz="1500" dirty="0"/>
              <a:t>Block header nonce is 32 bits</a:t>
            </a:r>
            <a:endParaRPr sz="1500" dirty="0"/>
          </a:p>
          <a:p>
            <a:pPr marL="914400" lvl="1" indent="-292100" rtl="0">
              <a:spcBef>
                <a:spcPts val="0"/>
              </a:spcBef>
              <a:spcAft>
                <a:spcPts val="0"/>
              </a:spcAft>
              <a:buSzPts val="1000"/>
              <a:buChar char="○"/>
            </a:pPr>
            <a:r>
              <a:rPr lang="en" sz="1000" dirty="0"/>
              <a:t>Antminer S9 hashes 14 TH/s</a:t>
            </a:r>
            <a:endParaRPr sz="1000" dirty="0"/>
          </a:p>
          <a:p>
            <a:pPr marL="914400" lvl="1" indent="-292100" rtl="0">
              <a:spcBef>
                <a:spcPts val="0"/>
              </a:spcBef>
              <a:spcAft>
                <a:spcPts val="0"/>
              </a:spcAft>
              <a:buSzPts val="1000"/>
              <a:buChar char="○"/>
            </a:pPr>
            <a:r>
              <a:rPr lang="en" sz="1000" dirty="0"/>
              <a:t>How long does it take to try all combinations?</a:t>
            </a:r>
            <a:endParaRPr sz="1000" dirty="0"/>
          </a:p>
          <a:p>
            <a:pPr marL="914400" lvl="1" indent="-292100" rtl="0">
              <a:spcBef>
                <a:spcPts val="0"/>
              </a:spcBef>
              <a:spcAft>
                <a:spcPts val="0"/>
              </a:spcAft>
              <a:buSzPts val="1000"/>
              <a:buChar char="○"/>
            </a:pPr>
            <a:r>
              <a:rPr lang="en" sz="1000" dirty="0"/>
              <a:t>2^32 / 14,000,000,000,000 = 0.00031 seconds</a:t>
            </a:r>
            <a:endParaRPr sz="1000" dirty="0"/>
          </a:p>
          <a:p>
            <a:pPr marL="914400" lvl="1" indent="-292100" rtl="0">
              <a:spcBef>
                <a:spcPts val="0"/>
              </a:spcBef>
              <a:spcAft>
                <a:spcPts val="0"/>
              </a:spcAft>
              <a:buSzPts val="1000"/>
              <a:buChar char="○"/>
            </a:pPr>
            <a:r>
              <a:rPr lang="en" sz="1000" dirty="0"/>
              <a:t>Exhausted 3260 times per </a:t>
            </a:r>
            <a:r>
              <a:rPr lang="en" sz="1000" dirty="0" smtClean="0"/>
              <a:t>second</a:t>
            </a:r>
          </a:p>
          <a:p>
            <a:pPr marL="914400" lvl="1" indent="-292100" rtl="0">
              <a:spcBef>
                <a:spcPts val="0"/>
              </a:spcBef>
              <a:spcAft>
                <a:spcPts val="0"/>
              </a:spcAft>
              <a:buSzPts val="1000"/>
              <a:buChar char="○"/>
            </a:pPr>
            <a:endParaRPr sz="1000" dirty="0"/>
          </a:p>
          <a:p>
            <a:pPr marL="457200" lvl="0" indent="-323850" rtl="0">
              <a:spcBef>
                <a:spcPts val="0"/>
              </a:spcBef>
              <a:spcAft>
                <a:spcPts val="0"/>
              </a:spcAft>
              <a:buSzPts val="1500"/>
              <a:buChar char="●"/>
            </a:pPr>
            <a:r>
              <a:rPr lang="en" sz="1500" dirty="0"/>
              <a:t>Therefore, must change Merkle root</a:t>
            </a:r>
            <a:endParaRPr sz="1500" dirty="0"/>
          </a:p>
          <a:p>
            <a:pPr marL="914400" lvl="1" indent="-298450" rtl="0">
              <a:spcBef>
                <a:spcPts val="0"/>
              </a:spcBef>
              <a:spcAft>
                <a:spcPts val="0"/>
              </a:spcAft>
              <a:buSzPts val="1100"/>
              <a:buChar char="○"/>
            </a:pPr>
            <a:r>
              <a:rPr lang="en" sz="1100" dirty="0"/>
              <a:t>Increment coinbase nonce, then run through block header nonce again</a:t>
            </a:r>
            <a:endParaRPr sz="1100" dirty="0"/>
          </a:p>
          <a:p>
            <a:pPr marL="914400" lvl="1" indent="-298450" rtl="0">
              <a:spcBef>
                <a:spcPts val="0"/>
              </a:spcBef>
              <a:spcAft>
                <a:spcPts val="0"/>
              </a:spcAft>
              <a:buSzPts val="1100"/>
              <a:buChar char="○"/>
            </a:pPr>
            <a:r>
              <a:rPr lang="en" sz="1100" dirty="0"/>
              <a:t>Incrementing coinbase nonce less efficient because it must propagate up the tree</a:t>
            </a:r>
            <a:endParaRPr sz="1100" dirty="0"/>
          </a:p>
        </p:txBody>
      </p:sp>
      <p:pic>
        <p:nvPicPr>
          <p:cNvPr id="419" name="Google Shape;419;p48"/>
          <p:cNvPicPr preferRelativeResize="0"/>
          <p:nvPr/>
        </p:nvPicPr>
        <p:blipFill>
          <a:blip r:embed="rId3">
            <a:alphaModFix/>
          </a:blip>
          <a:stretch>
            <a:fillRect/>
          </a:stretch>
        </p:blipFill>
        <p:spPr>
          <a:xfrm>
            <a:off x="3768450" y="1209350"/>
            <a:ext cx="5375549" cy="3385750"/>
          </a:xfrm>
          <a:prstGeom prst="rect">
            <a:avLst/>
          </a:prstGeom>
          <a:noFill/>
          <a:ln>
            <a:noFill/>
          </a:ln>
        </p:spPr>
      </p:pic>
      <p:sp>
        <p:nvSpPr>
          <p:cNvPr id="420" name="Google Shape;420;p48"/>
          <p:cNvSpPr txBox="1"/>
          <p:nvPr/>
        </p:nvSpPr>
        <p:spPr>
          <a:xfrm>
            <a:off x="6821714" y="4505806"/>
            <a:ext cx="2097315" cy="3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Princeton Textbook</a:t>
            </a:r>
            <a:endParaRPr sz="1000" dirty="0"/>
          </a:p>
        </p:txBody>
      </p:sp>
      <p:sp>
        <p:nvSpPr>
          <p:cNvPr id="2" name="Date Placeholder 1"/>
          <p:cNvSpPr>
            <a:spLocks noGrp="1"/>
          </p:cNvSpPr>
          <p:nvPr>
            <p:ph type="dt" sz="half" idx="10"/>
          </p:nvPr>
        </p:nvSpPr>
        <p:spPr/>
        <p:txBody>
          <a:bodyPr/>
          <a:lstStyle/>
          <a:p>
            <a:pPr>
              <a:defRPr/>
            </a:pPr>
            <a:fld id="{ED3526C1-CE45-4FB3-865F-DC34242D897E}" type="datetime1">
              <a:rPr lang="zh-CN" altLang="en-US" smtClean="0"/>
              <a:t>2020/8/21</a:t>
            </a:fld>
            <a:endParaRPr lang="en-US" altLang="zh-CN"/>
          </a:p>
        </p:txBody>
      </p:sp>
    </p:spTree>
    <p:extLst>
      <p:ext uri="{BB962C8B-B14F-4D97-AF65-F5344CB8AC3E}">
        <p14:creationId xmlns:p14="http://schemas.microsoft.com/office/powerpoint/2010/main" val="291147053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r>
              <a:rPr lang="en-US" altLang="zh-CN" sz="4000" b="1" dirty="0" smtClean="0">
                <a:solidFill>
                  <a:srgbClr val="1544D9"/>
                </a:solidFill>
              </a:rPr>
              <a:t>Simplified </a:t>
            </a:r>
            <a:r>
              <a:rPr lang="en-US" altLang="zh-CN" sz="4000" b="1" dirty="0">
                <a:solidFill>
                  <a:srgbClr val="1544D9"/>
                </a:solidFill>
              </a:rPr>
              <a:t>Payment Verification</a:t>
            </a: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2020/8/21</a:t>
            </a:fld>
            <a:endParaRPr lang="en-US" altLang="zh-CN"/>
          </a:p>
        </p:txBody>
      </p:sp>
    </p:spTree>
    <p:extLst>
      <p:ext uri="{BB962C8B-B14F-4D97-AF65-F5344CB8AC3E}">
        <p14:creationId xmlns:p14="http://schemas.microsoft.com/office/powerpoint/2010/main" val="1614847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311700" y="349295"/>
            <a:ext cx="8520600" cy="72184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smtClean="0">
                <a:solidFill>
                  <a:srgbClr val="1544D9"/>
                </a:solidFill>
              </a:rPr>
              <a:t>Simplified </a:t>
            </a:r>
            <a:r>
              <a:rPr lang="en" sz="4000" b="1" dirty="0">
                <a:solidFill>
                  <a:srgbClr val="1544D9"/>
                </a:solidFill>
              </a:rPr>
              <a:t>Payment </a:t>
            </a:r>
            <a:r>
              <a:rPr lang="en" sz="4000" b="1" dirty="0" smtClean="0">
                <a:solidFill>
                  <a:srgbClr val="1544D9"/>
                </a:solidFill>
              </a:rPr>
              <a:t>Verification (</a:t>
            </a:r>
            <a:r>
              <a:rPr lang="en" altLang="zh-CN" sz="4000" b="1" dirty="0" smtClean="0">
                <a:solidFill>
                  <a:srgbClr val="1544D9"/>
                </a:solidFill>
              </a:rPr>
              <a:t>SPV)</a:t>
            </a:r>
            <a:endParaRPr sz="4000" b="1" dirty="0">
              <a:solidFill>
                <a:srgbClr val="1544D9"/>
              </a:solidFill>
            </a:endParaRPr>
          </a:p>
        </p:txBody>
      </p:sp>
      <p:sp>
        <p:nvSpPr>
          <p:cNvPr id="426" name="Google Shape;426;p49"/>
          <p:cNvSpPr txBox="1">
            <a:spLocks noGrp="1"/>
          </p:cNvSpPr>
          <p:nvPr>
            <p:ph type="body" idx="1"/>
          </p:nvPr>
        </p:nvSpPr>
        <p:spPr>
          <a:xfrm>
            <a:off x="311700" y="1225224"/>
            <a:ext cx="8520600" cy="275309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Current size of Bitcoin blockchain: 83.3 Gigabytes and </a:t>
            </a:r>
            <a:r>
              <a:rPr lang="en" sz="1800" b="1" dirty="0" smtClean="0"/>
              <a:t>growing</a:t>
            </a:r>
          </a:p>
          <a:p>
            <a:pPr marL="0" lvl="0" indent="0">
              <a:spcBef>
                <a:spcPts val="0"/>
              </a:spcBef>
              <a:spcAft>
                <a:spcPts val="0"/>
              </a:spcAft>
              <a:buNone/>
            </a:pPr>
            <a:endParaRPr sz="1800" b="1" dirty="0"/>
          </a:p>
          <a:p>
            <a:pPr marL="457200" lvl="0" indent="-342900" rtl="0">
              <a:spcBef>
                <a:spcPts val="0"/>
              </a:spcBef>
              <a:spcAft>
                <a:spcPts val="0"/>
              </a:spcAft>
              <a:buSzPts val="1800"/>
              <a:buChar char="●"/>
            </a:pPr>
            <a:r>
              <a:rPr lang="en" sz="1400" dirty="0"/>
              <a:t>300% of what it was 2 years ago</a:t>
            </a:r>
            <a:endParaRPr sz="1400" dirty="0"/>
          </a:p>
          <a:p>
            <a:pPr marL="457200" lvl="0" indent="-342900" rtl="0">
              <a:spcBef>
                <a:spcPts val="0"/>
              </a:spcBef>
              <a:spcAft>
                <a:spcPts val="0"/>
              </a:spcAft>
              <a:buSzPts val="1800"/>
              <a:buChar char="●"/>
            </a:pPr>
            <a:r>
              <a:rPr lang="en" sz="1400" dirty="0"/>
              <a:t>Storing the full Bitcoin blockchain will likely not be feasible for the average user, so how do we address this?</a:t>
            </a:r>
            <a:endParaRPr dirty="0"/>
          </a:p>
          <a:p>
            <a:pPr marL="0" lvl="0" indent="0" rtl="0">
              <a:spcBef>
                <a:spcPts val="1600"/>
              </a:spcBef>
              <a:spcAft>
                <a:spcPts val="0"/>
              </a:spcAft>
              <a:buNone/>
            </a:pPr>
            <a:r>
              <a:rPr lang="en" sz="1800" b="1" dirty="0"/>
              <a:t>SPV - Simplified Payment Verification</a:t>
            </a:r>
            <a:endParaRPr sz="1800" b="1" dirty="0"/>
          </a:p>
          <a:p>
            <a:pPr marL="457200" lvl="0" indent="-342900" rtl="0">
              <a:spcBef>
                <a:spcPts val="1600"/>
              </a:spcBef>
              <a:spcAft>
                <a:spcPts val="0"/>
              </a:spcAft>
              <a:buSzPts val="1800"/>
              <a:buChar char="●"/>
            </a:pPr>
            <a:r>
              <a:rPr lang="en" sz="1400" dirty="0"/>
              <a:t>"SPV nodes" or "thin" client, as opposed to "full nodes"</a:t>
            </a:r>
            <a:endParaRPr sz="1400" dirty="0"/>
          </a:p>
          <a:p>
            <a:pPr marL="914400" lvl="1" indent="-317500" rtl="0">
              <a:spcBef>
                <a:spcPts val="0"/>
              </a:spcBef>
              <a:spcAft>
                <a:spcPts val="0"/>
              </a:spcAft>
              <a:buSzPts val="1400"/>
              <a:buChar char="○"/>
            </a:pPr>
            <a:r>
              <a:rPr lang="en" dirty="0"/>
              <a:t>Don't store the full blockchain</a:t>
            </a:r>
            <a:endParaRPr dirty="0"/>
          </a:p>
          <a:p>
            <a:pPr marL="914400" lvl="1" indent="-317500" rtl="0">
              <a:spcBef>
                <a:spcPts val="0"/>
              </a:spcBef>
              <a:spcAft>
                <a:spcPts val="0"/>
              </a:spcAft>
              <a:buSzPts val="1400"/>
              <a:buChar char="○"/>
            </a:pPr>
            <a:r>
              <a:rPr lang="en" dirty="0"/>
              <a:t>Only store the pieces of data needed to verify transactions that concern them</a:t>
            </a:r>
            <a:endParaRPr dirty="0"/>
          </a:p>
          <a:p>
            <a:pPr marL="457200" lvl="0" indent="-342900" rtl="0">
              <a:spcBef>
                <a:spcPts val="0"/>
              </a:spcBef>
              <a:spcAft>
                <a:spcPts val="0"/>
              </a:spcAft>
              <a:buSzPts val="1800"/>
              <a:buChar char="●"/>
            </a:pPr>
            <a:r>
              <a:rPr lang="en" sz="1400" dirty="0"/>
              <a:t>Nearly all nodes on network are SPV </a:t>
            </a:r>
            <a:r>
              <a:rPr lang="en" sz="1400" dirty="0" smtClean="0"/>
              <a:t>nodes</a:t>
            </a:r>
          </a:p>
          <a:p>
            <a:pPr marL="457200" indent="-342900">
              <a:spcBef>
                <a:spcPts val="0"/>
              </a:spcBef>
              <a:spcAft>
                <a:spcPts val="0"/>
              </a:spcAft>
              <a:buSzPts val="1800"/>
              <a:buFont typeface="Calibri" panose="020F0502020204030204" pitchFamily="34" charset="0"/>
              <a:buChar char="●"/>
            </a:pPr>
            <a:r>
              <a:rPr lang="en-US" altLang="zh-CN" sz="1400" dirty="0">
                <a:solidFill>
                  <a:schemeClr val="dk1"/>
                </a:solidFill>
              </a:rPr>
              <a:t>If you use wallet software where you're most likely running an SPV </a:t>
            </a:r>
            <a:r>
              <a:rPr lang="en-US" altLang="zh-CN" sz="1400" dirty="0" smtClean="0">
                <a:solidFill>
                  <a:schemeClr val="dk1"/>
                </a:solidFill>
              </a:rPr>
              <a:t>node</a:t>
            </a:r>
            <a:endParaRPr lang="en-US" altLang="zh-CN" sz="1400" dirty="0">
              <a:solidFill>
                <a:schemeClr val="dk1"/>
              </a:solidFill>
            </a:endParaRPr>
          </a:p>
        </p:txBody>
      </p:sp>
      <p:sp>
        <p:nvSpPr>
          <p:cNvPr id="2" name="Date Placeholder 1"/>
          <p:cNvSpPr>
            <a:spLocks noGrp="1"/>
          </p:cNvSpPr>
          <p:nvPr>
            <p:ph type="dt" sz="half" idx="10"/>
          </p:nvPr>
        </p:nvSpPr>
        <p:spPr/>
        <p:txBody>
          <a:bodyPr/>
          <a:lstStyle/>
          <a:p>
            <a:pPr>
              <a:defRPr/>
            </a:pPr>
            <a:fld id="{CF1E030B-3AE8-4D2A-957E-CA5052303783}" type="datetime1">
              <a:rPr lang="zh-CN" altLang="en-US" smtClean="0"/>
              <a:t>2020/8/21</a:t>
            </a:fld>
            <a:endParaRPr lang="en-US" altLang="zh-CN"/>
          </a:p>
        </p:txBody>
      </p:sp>
    </p:spTree>
    <p:extLst>
      <p:ext uri="{BB962C8B-B14F-4D97-AF65-F5344CB8AC3E}">
        <p14:creationId xmlns:p14="http://schemas.microsoft.com/office/powerpoint/2010/main" val="346627767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50"/>
          <p:cNvPicPr preferRelativeResize="0"/>
          <p:nvPr/>
        </p:nvPicPr>
        <p:blipFill>
          <a:blip r:embed="rId3">
            <a:alphaModFix/>
          </a:blip>
          <a:stretch>
            <a:fillRect/>
          </a:stretch>
        </p:blipFill>
        <p:spPr>
          <a:xfrm>
            <a:off x="4527600" y="2705848"/>
            <a:ext cx="4616399" cy="2006452"/>
          </a:xfrm>
          <a:prstGeom prst="rect">
            <a:avLst/>
          </a:prstGeom>
          <a:noFill/>
          <a:ln>
            <a:noFill/>
          </a:ln>
        </p:spPr>
      </p:pic>
      <p:pic>
        <p:nvPicPr>
          <p:cNvPr id="432" name="Google Shape;432;p50"/>
          <p:cNvPicPr preferRelativeResize="0"/>
          <p:nvPr/>
        </p:nvPicPr>
        <p:blipFill>
          <a:blip r:embed="rId4">
            <a:alphaModFix/>
          </a:blip>
          <a:stretch>
            <a:fillRect/>
          </a:stretch>
        </p:blipFill>
        <p:spPr>
          <a:xfrm>
            <a:off x="5266700" y="-1"/>
            <a:ext cx="3877301" cy="2156350"/>
          </a:xfrm>
          <a:prstGeom prst="rect">
            <a:avLst/>
          </a:prstGeom>
          <a:noFill/>
          <a:ln>
            <a:noFill/>
          </a:ln>
        </p:spPr>
      </p:pic>
      <p:sp>
        <p:nvSpPr>
          <p:cNvPr id="433" name="Google Shape;433;p50"/>
          <p:cNvSpPr txBox="1">
            <a:spLocks noGrp="1"/>
          </p:cNvSpPr>
          <p:nvPr>
            <p:ph type="title"/>
          </p:nvPr>
        </p:nvSpPr>
        <p:spPr>
          <a:xfrm>
            <a:off x="311700" y="215875"/>
            <a:ext cx="3923100" cy="79725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SPV - Structure</a:t>
            </a:r>
            <a:endParaRPr sz="4000" b="1" dirty="0">
              <a:solidFill>
                <a:srgbClr val="1544D9"/>
              </a:solidFill>
            </a:endParaRPr>
          </a:p>
        </p:txBody>
      </p:sp>
      <p:sp>
        <p:nvSpPr>
          <p:cNvPr id="434" name="Google Shape;434;p50"/>
          <p:cNvSpPr txBox="1">
            <a:spLocks noGrp="1"/>
          </p:cNvSpPr>
          <p:nvPr>
            <p:ph type="body" idx="1"/>
          </p:nvPr>
        </p:nvSpPr>
        <p:spPr>
          <a:xfrm>
            <a:off x="159656" y="1013125"/>
            <a:ext cx="4438469" cy="35589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SPV nodes only keep </a:t>
            </a:r>
            <a:r>
              <a:rPr lang="en" sz="1800" b="1" i="1" u="sng" dirty="0"/>
              <a:t>block headers </a:t>
            </a:r>
            <a:r>
              <a:rPr lang="en" sz="1800" b="1" dirty="0"/>
              <a:t>of the </a:t>
            </a:r>
            <a:r>
              <a:rPr lang="en" sz="1800" b="1" dirty="0" smtClean="0"/>
              <a:t>blockchain</a:t>
            </a:r>
            <a:endParaRPr sz="1800" b="1" dirty="0"/>
          </a:p>
          <a:p>
            <a:pPr marL="457200" lvl="0" indent="-317500" rtl="0">
              <a:spcBef>
                <a:spcPts val="0"/>
              </a:spcBef>
              <a:spcAft>
                <a:spcPts val="0"/>
              </a:spcAft>
              <a:buSzPts val="1400"/>
              <a:buChar char="●"/>
            </a:pPr>
            <a:r>
              <a:rPr lang="en" sz="1800" dirty="0"/>
              <a:t>Obtained by querying different full nodes until the node is convinced it has the longest chain</a:t>
            </a:r>
            <a:endParaRPr sz="1800" dirty="0"/>
          </a:p>
          <a:p>
            <a:pPr marL="0" lvl="0" indent="0" rtl="0">
              <a:spcBef>
                <a:spcPts val="1000"/>
              </a:spcBef>
              <a:spcAft>
                <a:spcPts val="0"/>
              </a:spcAft>
              <a:buNone/>
            </a:pPr>
            <a:r>
              <a:rPr lang="en" sz="2000" b="1" dirty="0"/>
              <a:t>How to validate an incoming tx</a:t>
            </a:r>
            <a:r>
              <a:rPr lang="en" sz="2000" b="1" dirty="0" smtClean="0"/>
              <a:t>?</a:t>
            </a:r>
            <a:endParaRPr sz="2000" b="1" dirty="0"/>
          </a:p>
          <a:p>
            <a:pPr marL="457200" lvl="0" indent="-317500" rtl="0">
              <a:spcBef>
                <a:spcPts val="0"/>
              </a:spcBef>
              <a:spcAft>
                <a:spcPts val="0"/>
              </a:spcAft>
              <a:buSzPts val="1400"/>
              <a:buChar char="●"/>
            </a:pPr>
            <a:r>
              <a:rPr lang="en" sz="1800" dirty="0"/>
              <a:t>Query full nodes to get the Merkle branch for that transaction</a:t>
            </a:r>
            <a:endParaRPr sz="1800" dirty="0"/>
          </a:p>
          <a:p>
            <a:pPr marL="457200" lvl="0" indent="-317500" rtl="0">
              <a:spcBef>
                <a:spcPts val="0"/>
              </a:spcBef>
              <a:spcAft>
                <a:spcPts val="0"/>
              </a:spcAft>
              <a:buSzPts val="1400"/>
              <a:buChar char="●"/>
            </a:pPr>
            <a:r>
              <a:rPr lang="en" sz="1800" dirty="0"/>
              <a:t>Hash tx together with intermediate hashes to obtain a Merkle root, check that it matches the one saved locally.</a:t>
            </a:r>
            <a:endParaRPr sz="1800" dirty="0"/>
          </a:p>
          <a:p>
            <a:pPr marL="457200" lvl="0" indent="-317500" rtl="0">
              <a:spcBef>
                <a:spcPts val="0"/>
              </a:spcBef>
              <a:spcAft>
                <a:spcPts val="0"/>
              </a:spcAft>
              <a:buSzPts val="1400"/>
              <a:buChar char="●"/>
            </a:pPr>
            <a:r>
              <a:rPr lang="en" sz="1800" dirty="0"/>
              <a:t>Wait for this tx to have enough confirmations before delivering good</a:t>
            </a:r>
            <a:endParaRPr sz="1800" dirty="0"/>
          </a:p>
        </p:txBody>
      </p:sp>
      <p:sp>
        <p:nvSpPr>
          <p:cNvPr id="435" name="Google Shape;435;p50"/>
          <p:cNvSpPr txBox="1"/>
          <p:nvPr/>
        </p:nvSpPr>
        <p:spPr>
          <a:xfrm>
            <a:off x="7942801" y="4478836"/>
            <a:ext cx="1201200" cy="30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Nakamoto, 2009</a:t>
            </a:r>
            <a:endParaRPr sz="1000" dirty="0"/>
          </a:p>
        </p:txBody>
      </p:sp>
      <p:sp>
        <p:nvSpPr>
          <p:cNvPr id="436" name="Google Shape;436;p50"/>
          <p:cNvSpPr txBox="1"/>
          <p:nvPr/>
        </p:nvSpPr>
        <p:spPr>
          <a:xfrm>
            <a:off x="7942800" y="2156350"/>
            <a:ext cx="1201200" cy="30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Nakamoto, 2009</a:t>
            </a:r>
            <a:endParaRPr sz="1000"/>
          </a:p>
        </p:txBody>
      </p:sp>
      <p:sp>
        <p:nvSpPr>
          <p:cNvPr id="437" name="Google Shape;437;p50"/>
          <p:cNvSpPr/>
          <p:nvPr/>
        </p:nvSpPr>
        <p:spPr>
          <a:xfrm>
            <a:off x="8685425" y="1663175"/>
            <a:ext cx="361800" cy="20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Google Shape;438;p50"/>
          <p:cNvSpPr/>
          <p:nvPr/>
        </p:nvSpPr>
        <p:spPr>
          <a:xfrm>
            <a:off x="8283425" y="1330475"/>
            <a:ext cx="3618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50"/>
          <p:cNvSpPr/>
          <p:nvPr/>
        </p:nvSpPr>
        <p:spPr>
          <a:xfrm>
            <a:off x="7581000" y="913075"/>
            <a:ext cx="4653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Google Shape;440;p50"/>
          <p:cNvSpPr/>
          <p:nvPr/>
        </p:nvSpPr>
        <p:spPr>
          <a:xfrm>
            <a:off x="7290150" y="4472025"/>
            <a:ext cx="361800" cy="20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Google Shape;441;p50"/>
          <p:cNvSpPr/>
          <p:nvPr/>
        </p:nvSpPr>
        <p:spPr>
          <a:xfrm>
            <a:off x="6749575" y="4123925"/>
            <a:ext cx="4035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Google Shape;442;p50"/>
          <p:cNvSpPr/>
          <p:nvPr/>
        </p:nvSpPr>
        <p:spPr>
          <a:xfrm>
            <a:off x="6124300" y="3706525"/>
            <a:ext cx="4977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50"/>
          <p:cNvSpPr/>
          <p:nvPr/>
        </p:nvSpPr>
        <p:spPr>
          <a:xfrm>
            <a:off x="4598125" y="2705850"/>
            <a:ext cx="4510800" cy="890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50"/>
          <p:cNvSpPr txBox="1"/>
          <p:nvPr/>
        </p:nvSpPr>
        <p:spPr>
          <a:xfrm>
            <a:off x="4812400" y="4065525"/>
            <a:ext cx="1516800" cy="64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rgbClr val="6AA84F"/>
                </a:solidFill>
              </a:rPr>
              <a:t>Stored locally</a:t>
            </a:r>
            <a:endParaRPr sz="1000" dirty="0">
              <a:solidFill>
                <a:srgbClr val="6AA84F"/>
              </a:solidFill>
            </a:endParaRPr>
          </a:p>
          <a:p>
            <a:pPr marL="0" lvl="0" indent="0">
              <a:spcBef>
                <a:spcPts val="0"/>
              </a:spcBef>
              <a:spcAft>
                <a:spcPts val="0"/>
              </a:spcAft>
              <a:buNone/>
            </a:pPr>
            <a:r>
              <a:rPr lang="en" sz="1000" dirty="0">
                <a:solidFill>
                  <a:srgbClr val="3C78D8"/>
                </a:solidFill>
              </a:rPr>
              <a:t>Queried from full nodes</a:t>
            </a:r>
            <a:endParaRPr sz="1000" dirty="0">
              <a:solidFill>
                <a:srgbClr val="3C78D8"/>
              </a:solidFill>
            </a:endParaRPr>
          </a:p>
          <a:p>
            <a:pPr marL="0" lvl="0" indent="0">
              <a:spcBef>
                <a:spcPts val="0"/>
              </a:spcBef>
              <a:spcAft>
                <a:spcPts val="0"/>
              </a:spcAft>
              <a:buNone/>
            </a:pPr>
            <a:r>
              <a:rPr lang="en" sz="1000" dirty="0">
                <a:solidFill>
                  <a:srgbClr val="FF0000"/>
                </a:solidFill>
              </a:rPr>
              <a:t>Incoming tx</a:t>
            </a:r>
            <a:endParaRPr sz="1000" dirty="0">
              <a:solidFill>
                <a:srgbClr val="FF0000"/>
              </a:solidFill>
            </a:endParaRPr>
          </a:p>
        </p:txBody>
      </p:sp>
      <p:sp>
        <p:nvSpPr>
          <p:cNvPr id="2" name="Date Placeholder 1"/>
          <p:cNvSpPr>
            <a:spLocks noGrp="1"/>
          </p:cNvSpPr>
          <p:nvPr>
            <p:ph type="dt" sz="half" idx="10"/>
          </p:nvPr>
        </p:nvSpPr>
        <p:spPr/>
        <p:txBody>
          <a:bodyPr/>
          <a:lstStyle/>
          <a:p>
            <a:pPr>
              <a:defRPr/>
            </a:pPr>
            <a:fld id="{6D71D817-B261-4C72-9CAE-7251879810E6}" type="datetime1">
              <a:rPr lang="zh-CN" altLang="en-US" smtClean="0"/>
              <a:t>2020/8/21</a:t>
            </a:fld>
            <a:endParaRPr lang="en-US" altLang="zh-CN"/>
          </a:p>
        </p:txBody>
      </p:sp>
    </p:spTree>
    <p:extLst>
      <p:ext uri="{BB962C8B-B14F-4D97-AF65-F5344CB8AC3E}">
        <p14:creationId xmlns:p14="http://schemas.microsoft.com/office/powerpoint/2010/main" val="270888903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51"/>
          <p:cNvPicPr preferRelativeResize="0"/>
          <p:nvPr/>
        </p:nvPicPr>
        <p:blipFill>
          <a:blip r:embed="rId3">
            <a:alphaModFix/>
          </a:blip>
          <a:stretch>
            <a:fillRect/>
          </a:stretch>
        </p:blipFill>
        <p:spPr>
          <a:xfrm>
            <a:off x="5477600" y="0"/>
            <a:ext cx="3666399" cy="2039050"/>
          </a:xfrm>
          <a:prstGeom prst="rect">
            <a:avLst/>
          </a:prstGeom>
          <a:noFill/>
          <a:ln>
            <a:noFill/>
          </a:ln>
        </p:spPr>
      </p:pic>
      <p:sp>
        <p:nvSpPr>
          <p:cNvPr id="450" name="Google Shape;450;p51"/>
          <p:cNvSpPr txBox="1">
            <a:spLocks noGrp="1"/>
          </p:cNvSpPr>
          <p:nvPr>
            <p:ph type="title"/>
          </p:nvPr>
        </p:nvSpPr>
        <p:spPr>
          <a:xfrm>
            <a:off x="220257" y="233605"/>
            <a:ext cx="4645419" cy="63339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SPV - Security Analysis</a:t>
            </a:r>
            <a:endParaRPr sz="4000" b="1" dirty="0">
              <a:solidFill>
                <a:srgbClr val="1544D9"/>
              </a:solidFill>
            </a:endParaRPr>
          </a:p>
        </p:txBody>
      </p:sp>
      <p:sp>
        <p:nvSpPr>
          <p:cNvPr id="451" name="Google Shape;451;p51"/>
          <p:cNvSpPr txBox="1">
            <a:spLocks noGrp="1"/>
          </p:cNvSpPr>
          <p:nvPr>
            <p:ph type="body" idx="1"/>
          </p:nvPr>
        </p:nvSpPr>
        <p:spPr>
          <a:xfrm>
            <a:off x="133488" y="984339"/>
            <a:ext cx="6506147" cy="15691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SPV nodes:</a:t>
            </a:r>
            <a:endParaRPr sz="1800" b="1" dirty="0"/>
          </a:p>
          <a:p>
            <a:pPr marL="457200" lvl="0" indent="-317500" rtl="0">
              <a:spcBef>
                <a:spcPts val="0"/>
              </a:spcBef>
              <a:spcAft>
                <a:spcPts val="0"/>
              </a:spcAft>
              <a:buSzPts val="1400"/>
              <a:buChar char="●"/>
            </a:pPr>
            <a:r>
              <a:rPr lang="en" sz="1400" dirty="0"/>
              <a:t>Don't have full tx history, don't know UTXO set</a:t>
            </a:r>
            <a:endParaRPr sz="1400" dirty="0"/>
          </a:p>
          <a:p>
            <a:pPr marL="457200" lvl="0" indent="-317500" rtl="0">
              <a:spcBef>
                <a:spcPts val="0"/>
              </a:spcBef>
              <a:spcAft>
                <a:spcPts val="0"/>
              </a:spcAft>
              <a:buSzPts val="1400"/>
              <a:buChar char="●"/>
            </a:pPr>
            <a:r>
              <a:rPr lang="en" sz="1400" dirty="0"/>
              <a:t>Don't have same level of security of full </a:t>
            </a:r>
            <a:r>
              <a:rPr lang="en" sz="1400" dirty="0" smtClean="0"/>
              <a:t>nodes</a:t>
            </a:r>
            <a:endParaRPr lang="en" sz="1400" dirty="0"/>
          </a:p>
          <a:p>
            <a:pPr marL="457200" lvl="0" indent="-317500" rtl="0">
              <a:spcBef>
                <a:spcPts val="0"/>
              </a:spcBef>
              <a:spcAft>
                <a:spcPts val="0"/>
              </a:spcAft>
              <a:buSzPts val="1400"/>
              <a:buChar char="●"/>
            </a:pPr>
            <a:r>
              <a:rPr lang="en" sz="1400" dirty="0" smtClean="0"/>
              <a:t>Can't </a:t>
            </a:r>
            <a:r>
              <a:rPr lang="en" sz="1400" dirty="0"/>
              <a:t>check if every tx included in a block </a:t>
            </a:r>
            <a:r>
              <a:rPr lang="en" sz="1400" dirty="0" smtClean="0"/>
              <a:t>is actually valid</a:t>
            </a:r>
          </a:p>
          <a:p>
            <a:pPr marL="457200" lvl="0" indent="-317500" rtl="0">
              <a:spcBef>
                <a:spcPts val="0"/>
              </a:spcBef>
              <a:spcAft>
                <a:spcPts val="0"/>
              </a:spcAft>
              <a:buSzPts val="1400"/>
              <a:buChar char="●"/>
            </a:pPr>
            <a:endParaRPr lang="en" altLang="zh-CN" sz="1400" dirty="0">
              <a:solidFill>
                <a:schemeClr val="dk1"/>
              </a:solidFill>
            </a:endParaRPr>
          </a:p>
          <a:p>
            <a:pPr marL="457200" lvl="0" indent="-317500" rtl="0">
              <a:spcBef>
                <a:spcPts val="0"/>
              </a:spcBef>
              <a:spcAft>
                <a:spcPts val="0"/>
              </a:spcAft>
              <a:buSzPts val="1400"/>
              <a:buChar char="●"/>
            </a:pPr>
            <a:r>
              <a:rPr lang="en-US" altLang="zh-CN" sz="1400" dirty="0" smtClean="0">
                <a:solidFill>
                  <a:schemeClr val="dk1"/>
                </a:solidFill>
              </a:rPr>
              <a:t>Can only verify transactions that actually affect them, and must do so lazily.</a:t>
            </a:r>
          </a:p>
          <a:p>
            <a:pPr>
              <a:spcBef>
                <a:spcPts val="0"/>
              </a:spcBef>
              <a:spcAft>
                <a:spcPts val="0"/>
              </a:spcAft>
            </a:pPr>
            <a:endParaRPr lang="en-US" altLang="zh-CN" dirty="0">
              <a:solidFill>
                <a:schemeClr val="dk1"/>
              </a:solidFill>
            </a:endParaRPr>
          </a:p>
          <a:p>
            <a:pPr marL="914400" lvl="1" indent="-317500" rtl="0">
              <a:spcBef>
                <a:spcPts val="0"/>
              </a:spcBef>
              <a:spcAft>
                <a:spcPts val="0"/>
              </a:spcAft>
              <a:buSzPts val="1400"/>
              <a:buChar char="○"/>
            </a:pPr>
            <a:endParaRPr dirty="0"/>
          </a:p>
        </p:txBody>
      </p:sp>
      <p:sp>
        <p:nvSpPr>
          <p:cNvPr id="452" name="Google Shape;452;p51"/>
          <p:cNvSpPr txBox="1"/>
          <p:nvPr/>
        </p:nvSpPr>
        <p:spPr>
          <a:xfrm>
            <a:off x="7903925" y="2018150"/>
            <a:ext cx="1201200" cy="30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Nakamoto, 2009</a:t>
            </a:r>
            <a:endParaRPr sz="1000"/>
          </a:p>
        </p:txBody>
      </p:sp>
      <p:sp>
        <p:nvSpPr>
          <p:cNvPr id="453" name="Google Shape;453;p51"/>
          <p:cNvSpPr/>
          <p:nvPr/>
        </p:nvSpPr>
        <p:spPr>
          <a:xfrm>
            <a:off x="8685425" y="1575250"/>
            <a:ext cx="361800" cy="20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51"/>
          <p:cNvSpPr/>
          <p:nvPr/>
        </p:nvSpPr>
        <p:spPr>
          <a:xfrm>
            <a:off x="8323625" y="1225225"/>
            <a:ext cx="3618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51"/>
          <p:cNvSpPr/>
          <p:nvPr/>
        </p:nvSpPr>
        <p:spPr>
          <a:xfrm>
            <a:off x="7660125" y="860325"/>
            <a:ext cx="465300" cy="2001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56" name="Google Shape;456;p51"/>
          <p:cNvPicPr preferRelativeResize="0"/>
          <p:nvPr/>
        </p:nvPicPr>
        <p:blipFill>
          <a:blip r:embed="rId4">
            <a:alphaModFix/>
          </a:blip>
          <a:stretch>
            <a:fillRect/>
          </a:stretch>
        </p:blipFill>
        <p:spPr>
          <a:xfrm>
            <a:off x="5477600" y="22676"/>
            <a:ext cx="3627525" cy="1995474"/>
          </a:xfrm>
          <a:prstGeom prst="rect">
            <a:avLst/>
          </a:prstGeom>
          <a:noFill/>
          <a:ln>
            <a:noFill/>
          </a:ln>
        </p:spPr>
      </p:pic>
      <p:sp>
        <p:nvSpPr>
          <p:cNvPr id="2" name="Rectangle 1"/>
          <p:cNvSpPr/>
          <p:nvPr/>
        </p:nvSpPr>
        <p:spPr>
          <a:xfrm>
            <a:off x="133489" y="2505005"/>
            <a:ext cx="8646067" cy="2123658"/>
          </a:xfrm>
          <a:prstGeom prst="rect">
            <a:avLst/>
          </a:prstGeom>
        </p:spPr>
        <p:txBody>
          <a:bodyPr wrap="square">
            <a:spAutoFit/>
          </a:bodyPr>
          <a:lstStyle/>
          <a:p>
            <a:pPr lvl="0">
              <a:spcBef>
                <a:spcPts val="0"/>
              </a:spcBef>
              <a:spcAft>
                <a:spcPts val="0"/>
              </a:spcAft>
            </a:pPr>
            <a:r>
              <a:rPr lang="en-US" altLang="zh-CN" b="1" dirty="0"/>
              <a:t>SPV nodes assume:</a:t>
            </a:r>
          </a:p>
          <a:p>
            <a:pPr marL="457200" lvl="0" indent="-317500">
              <a:spcBef>
                <a:spcPts val="0"/>
              </a:spcBef>
              <a:spcAft>
                <a:spcPts val="0"/>
              </a:spcAft>
              <a:buClr>
                <a:schemeClr val="accent1"/>
              </a:buClr>
              <a:buSzPct val="50000"/>
              <a:buChar char="●"/>
            </a:pPr>
            <a:r>
              <a:rPr lang="en-US" altLang="zh-CN" sz="1400" dirty="0"/>
              <a:t>...that incoming block headers aren't a false chain</a:t>
            </a:r>
          </a:p>
          <a:p>
            <a:pPr marL="914400" lvl="1" indent="-317500">
              <a:spcBef>
                <a:spcPts val="0"/>
              </a:spcBef>
              <a:spcAft>
                <a:spcPts val="0"/>
              </a:spcAft>
              <a:buClr>
                <a:schemeClr val="accent1"/>
              </a:buClr>
              <a:buSzPct val="50000"/>
              <a:buChar char="○"/>
            </a:pPr>
            <a:r>
              <a:rPr lang="en-US" altLang="zh-CN" dirty="0"/>
              <a:t>Very expensive for attacks (or anyone) to create blocks</a:t>
            </a:r>
          </a:p>
          <a:p>
            <a:pPr marL="914400" lvl="1" indent="-317500">
              <a:spcBef>
                <a:spcPts val="0"/>
              </a:spcBef>
              <a:spcAft>
                <a:spcPts val="0"/>
              </a:spcAft>
              <a:buClr>
                <a:schemeClr val="accent1"/>
              </a:buClr>
              <a:buSzPct val="50000"/>
              <a:buChar char="○"/>
            </a:pPr>
            <a:r>
              <a:rPr lang="en-US" altLang="zh-CN" dirty="0"/>
              <a:t>Not sustainable over the long term</a:t>
            </a:r>
          </a:p>
          <a:p>
            <a:pPr marL="457200" lvl="0" indent="-317500">
              <a:spcBef>
                <a:spcPts val="0"/>
              </a:spcBef>
              <a:spcAft>
                <a:spcPts val="0"/>
              </a:spcAft>
              <a:buClr>
                <a:schemeClr val="accent1"/>
              </a:buClr>
              <a:buSzPct val="50000"/>
              <a:buChar char="●"/>
            </a:pPr>
            <a:r>
              <a:rPr lang="en-US" altLang="zh-CN" sz="1400" dirty="0"/>
              <a:t>...that there ARE full nodes out there validating all transactions</a:t>
            </a:r>
          </a:p>
          <a:p>
            <a:pPr marL="914400" lvl="1" indent="-317500">
              <a:spcBef>
                <a:spcPts val="0"/>
              </a:spcBef>
              <a:spcAft>
                <a:spcPts val="0"/>
              </a:spcAft>
              <a:buClr>
                <a:schemeClr val="accent1"/>
              </a:buClr>
              <a:buSzPct val="50000"/>
              <a:buChar char="○"/>
            </a:pPr>
            <a:r>
              <a:rPr lang="en-US" altLang="zh-CN" dirty="0"/>
              <a:t>There are efficiency benefits and incentives to doing so</a:t>
            </a:r>
            <a:endParaRPr lang="en-US" altLang="zh-CN" sz="1400" dirty="0"/>
          </a:p>
          <a:p>
            <a:pPr marL="457200" lvl="0" indent="-317500">
              <a:spcBef>
                <a:spcPts val="0"/>
              </a:spcBef>
              <a:spcAft>
                <a:spcPts val="0"/>
              </a:spcAft>
              <a:buClr>
                <a:schemeClr val="accent1"/>
              </a:buClr>
              <a:buSzPct val="50000"/>
              <a:buChar char="●"/>
            </a:pPr>
            <a:r>
              <a:rPr lang="en-US" altLang="zh-CN" sz="1400" dirty="0"/>
              <a:t>...that miners ensure that the transactions they include in their blocks are valid</a:t>
            </a:r>
          </a:p>
          <a:p>
            <a:pPr marL="914400" lvl="1" indent="-317500">
              <a:spcBef>
                <a:spcPts val="0"/>
              </a:spcBef>
              <a:spcAft>
                <a:spcPts val="0"/>
              </a:spcAft>
              <a:buClr>
                <a:schemeClr val="accent1"/>
              </a:buClr>
              <a:buSzPct val="50000"/>
              <a:buChar char="○"/>
            </a:pPr>
            <a:r>
              <a:rPr lang="en-US" altLang="zh-CN" dirty="0"/>
              <a:t>Otherwise their blocks would be rejected by full nodes (very expensive mistake!)</a:t>
            </a:r>
          </a:p>
        </p:txBody>
      </p:sp>
      <p:sp>
        <p:nvSpPr>
          <p:cNvPr id="3" name="Date Placeholder 2"/>
          <p:cNvSpPr>
            <a:spLocks noGrp="1"/>
          </p:cNvSpPr>
          <p:nvPr>
            <p:ph type="dt" sz="half" idx="10"/>
          </p:nvPr>
        </p:nvSpPr>
        <p:spPr/>
        <p:txBody>
          <a:bodyPr/>
          <a:lstStyle/>
          <a:p>
            <a:pPr>
              <a:defRPr/>
            </a:pPr>
            <a:fld id="{C54DDF26-F153-4F4A-8C88-FF36D4BB7518}" type="datetime1">
              <a:rPr lang="zh-CN" altLang="en-US" smtClean="0"/>
              <a:t>2020/8/21</a:t>
            </a:fld>
            <a:endParaRPr lang="en-US" altLang="zh-CN"/>
          </a:p>
        </p:txBody>
      </p:sp>
    </p:spTree>
    <p:extLst>
      <p:ext uri="{BB962C8B-B14F-4D97-AF65-F5344CB8AC3E}">
        <p14:creationId xmlns:p14="http://schemas.microsoft.com/office/powerpoint/2010/main" val="897608637"/>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52"/>
          <p:cNvPicPr preferRelativeResize="0"/>
          <p:nvPr/>
        </p:nvPicPr>
        <p:blipFill>
          <a:blip r:embed="rId3">
            <a:alphaModFix/>
          </a:blip>
          <a:stretch>
            <a:fillRect/>
          </a:stretch>
        </p:blipFill>
        <p:spPr>
          <a:xfrm>
            <a:off x="4446575" y="0"/>
            <a:ext cx="4697424" cy="2425849"/>
          </a:xfrm>
          <a:prstGeom prst="rect">
            <a:avLst/>
          </a:prstGeom>
          <a:noFill/>
          <a:ln>
            <a:noFill/>
          </a:ln>
        </p:spPr>
      </p:pic>
      <p:sp>
        <p:nvSpPr>
          <p:cNvPr id="462" name="Google Shape;462;p52"/>
          <p:cNvSpPr txBox="1">
            <a:spLocks noGrp="1"/>
          </p:cNvSpPr>
          <p:nvPr>
            <p:ph type="title"/>
          </p:nvPr>
        </p:nvSpPr>
        <p:spPr>
          <a:xfrm>
            <a:off x="311700" y="315925"/>
            <a:ext cx="3966624"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SPV - Cost savings</a:t>
            </a:r>
            <a:endParaRPr sz="4000" b="1" dirty="0">
              <a:solidFill>
                <a:srgbClr val="1544D9"/>
              </a:solidFill>
            </a:endParaRPr>
          </a:p>
        </p:txBody>
      </p:sp>
      <p:sp>
        <p:nvSpPr>
          <p:cNvPr id="463" name="Google Shape;463;p52"/>
          <p:cNvSpPr txBox="1">
            <a:spLocks noGrp="1"/>
          </p:cNvSpPr>
          <p:nvPr>
            <p:ph type="body" idx="1"/>
          </p:nvPr>
        </p:nvSpPr>
        <p:spPr>
          <a:xfrm>
            <a:off x="311700" y="1462492"/>
            <a:ext cx="4763100" cy="234194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t>Huge cost savings</a:t>
            </a:r>
            <a:endParaRPr sz="2000" b="1" dirty="0"/>
          </a:p>
          <a:p>
            <a:pPr marL="457200" lvl="0" indent="-317500" rtl="0">
              <a:spcBef>
                <a:spcPts val="0"/>
              </a:spcBef>
              <a:spcAft>
                <a:spcPts val="0"/>
              </a:spcAft>
              <a:buSzPts val="1400"/>
              <a:buChar char="●"/>
            </a:pPr>
            <a:r>
              <a:rPr lang="en" sz="1600" dirty="0"/>
              <a:t>Block headers are only ~1/1000 the size</a:t>
            </a:r>
            <a:br>
              <a:rPr lang="en" sz="1600" dirty="0"/>
            </a:br>
            <a:r>
              <a:rPr lang="en" sz="1600" dirty="0"/>
              <a:t>of the full blockchain</a:t>
            </a:r>
            <a:endParaRPr sz="1600" dirty="0"/>
          </a:p>
          <a:p>
            <a:pPr marL="914400" lvl="1" indent="-317500" rtl="0">
              <a:spcBef>
                <a:spcPts val="0"/>
              </a:spcBef>
              <a:spcAft>
                <a:spcPts val="0"/>
              </a:spcAft>
              <a:buSzPts val="1400"/>
              <a:buChar char="○"/>
            </a:pPr>
            <a:r>
              <a:rPr lang="en" sz="2000" dirty="0"/>
              <a:t>83 MB vs. 83 Gigabytes</a:t>
            </a:r>
            <a:endParaRPr sz="2000" dirty="0"/>
          </a:p>
          <a:p>
            <a:pPr marL="0" lvl="0" indent="0" rtl="0">
              <a:spcBef>
                <a:spcPts val="0"/>
              </a:spcBef>
              <a:spcAft>
                <a:spcPts val="0"/>
              </a:spcAft>
              <a:buNone/>
            </a:pPr>
            <a:endParaRPr sz="1600" dirty="0"/>
          </a:p>
          <a:p>
            <a:pPr marL="0" lvl="0" indent="0" rtl="0">
              <a:spcBef>
                <a:spcPts val="0"/>
              </a:spcBef>
              <a:spcAft>
                <a:spcPts val="0"/>
              </a:spcAft>
              <a:buNone/>
            </a:pPr>
            <a:r>
              <a:rPr lang="en" sz="1800" dirty="0"/>
              <a:t>SPV nodes capitalize on obtaining data for verifying transactions lazily</a:t>
            </a:r>
            <a:endParaRPr sz="1800" dirty="0"/>
          </a:p>
          <a:p>
            <a:pPr marL="457200" lvl="0" indent="-317500" rtl="0">
              <a:spcBef>
                <a:spcPts val="0"/>
              </a:spcBef>
              <a:spcAft>
                <a:spcPts val="0"/>
              </a:spcAft>
              <a:buSzPts val="1400"/>
              <a:buChar char="●"/>
            </a:pPr>
            <a:r>
              <a:rPr lang="en" sz="1600" dirty="0"/>
              <a:t>Could be an issue for big merchants who must verify many </a:t>
            </a:r>
            <a:r>
              <a:rPr lang="en" sz="1600" dirty="0" smtClean="0"/>
              <a:t>txs</a:t>
            </a:r>
            <a:endParaRPr sz="1200" dirty="0"/>
          </a:p>
        </p:txBody>
      </p:sp>
      <p:sp>
        <p:nvSpPr>
          <p:cNvPr id="464" name="Google Shape;464;p52"/>
          <p:cNvSpPr txBox="1"/>
          <p:nvPr/>
        </p:nvSpPr>
        <p:spPr>
          <a:xfrm>
            <a:off x="7555205" y="2400984"/>
            <a:ext cx="1539000"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Nakamoto, 2009</a:t>
            </a:r>
            <a:endParaRPr sz="1000"/>
          </a:p>
        </p:txBody>
      </p:sp>
      <p:sp>
        <p:nvSpPr>
          <p:cNvPr id="465" name="Google Shape;465;p52"/>
          <p:cNvSpPr/>
          <p:nvPr/>
        </p:nvSpPr>
        <p:spPr>
          <a:xfrm>
            <a:off x="8556471" y="1874068"/>
            <a:ext cx="463500" cy="238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Google Shape;466;p52"/>
          <p:cNvSpPr/>
          <p:nvPr/>
        </p:nvSpPr>
        <p:spPr>
          <a:xfrm>
            <a:off x="8092929" y="1457645"/>
            <a:ext cx="463500" cy="2382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Google Shape;467;p52"/>
          <p:cNvSpPr/>
          <p:nvPr/>
        </p:nvSpPr>
        <p:spPr>
          <a:xfrm>
            <a:off x="7242847" y="1023525"/>
            <a:ext cx="596100" cy="2382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1903" y="4283919"/>
            <a:ext cx="9142096" cy="461665"/>
          </a:xfrm>
          <a:prstGeom prst="rect">
            <a:avLst/>
          </a:prstGeom>
          <a:solidFill>
            <a:srgbClr val="FFFF00"/>
          </a:solidFill>
        </p:spPr>
        <p:txBody>
          <a:bodyPr wrap="square">
            <a:spAutoFit/>
          </a:bodyPr>
          <a:lstStyle/>
          <a:p>
            <a:pPr lvl="0" algn="ctr">
              <a:spcBef>
                <a:spcPts val="0"/>
              </a:spcBef>
              <a:spcAft>
                <a:spcPts val="0"/>
              </a:spcAft>
            </a:pPr>
            <a:r>
              <a:rPr lang="en-US" altLang="zh-CN" sz="2400" b="1" dirty="0"/>
              <a:t>For most consumers and users of Bitcoin, SPV is a decent tradeoff.</a:t>
            </a:r>
          </a:p>
        </p:txBody>
      </p:sp>
      <p:sp>
        <p:nvSpPr>
          <p:cNvPr id="3" name="Date Placeholder 2"/>
          <p:cNvSpPr>
            <a:spLocks noGrp="1"/>
          </p:cNvSpPr>
          <p:nvPr>
            <p:ph type="dt" sz="half" idx="10"/>
          </p:nvPr>
        </p:nvSpPr>
        <p:spPr/>
        <p:txBody>
          <a:bodyPr/>
          <a:lstStyle/>
          <a:p>
            <a:pPr>
              <a:defRPr/>
            </a:pPr>
            <a:fld id="{0FF4BDEA-6A1B-40A8-99AF-B439E6DCB6F5}" type="datetime1">
              <a:rPr lang="zh-CN" altLang="en-US" smtClean="0"/>
              <a:t>2020/8/21</a:t>
            </a:fld>
            <a:endParaRPr lang="en-US" altLang="zh-CN"/>
          </a:p>
        </p:txBody>
      </p:sp>
    </p:spTree>
    <p:extLst>
      <p:ext uri="{BB962C8B-B14F-4D97-AF65-F5344CB8AC3E}">
        <p14:creationId xmlns:p14="http://schemas.microsoft.com/office/powerpoint/2010/main" val="2670528271"/>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Lecture Outline</a:t>
            </a:r>
            <a:endParaRPr sz="3600" b="1" dirty="0">
              <a:solidFill>
                <a:srgbClr val="1544D9"/>
              </a:solidFill>
            </a:endParaRPr>
          </a:p>
        </p:txBody>
      </p:sp>
      <p:sp>
        <p:nvSpPr>
          <p:cNvPr id="70" name="Google Shape;70;p14"/>
          <p:cNvSpPr txBox="1">
            <a:spLocks noGrp="1"/>
          </p:cNvSpPr>
          <p:nvPr>
            <p:ph type="body" idx="2"/>
          </p:nvPr>
        </p:nvSpPr>
        <p:spPr>
          <a:xfrm>
            <a:off x="4632071" y="724200"/>
            <a:ext cx="4451860" cy="3695100"/>
          </a:xfrm>
          <a:prstGeom prst="rect">
            <a:avLst/>
          </a:prstGeom>
        </p:spPr>
        <p:txBody>
          <a:bodyPr spcFirstLastPara="1" wrap="square" lIns="91425" tIns="91425" rIns="91425" bIns="91425" anchor="ctr" anchorCtr="0">
            <a:noAutofit/>
          </a:bodyPr>
          <a:lstStyle/>
          <a:p>
            <a:pPr marL="342900" lvl="0">
              <a:buClr>
                <a:schemeClr val="dk1"/>
              </a:buClr>
              <a:buSzPts val="1100"/>
              <a:buFont typeface="Wingdings" panose="05000000000000000000" pitchFamily="2" charset="2"/>
              <a:buChar char="ü"/>
            </a:pPr>
            <a:r>
              <a:rPr lang="en" altLang="zh-CN" sz="2400" dirty="0">
                <a:solidFill>
                  <a:srgbClr val="1544D9"/>
                </a:solidFill>
              </a:rPr>
              <a:t>Hashing </a:t>
            </a:r>
            <a:r>
              <a:rPr lang="en" altLang="zh-CN" sz="2400" dirty="0" smtClean="0">
                <a:solidFill>
                  <a:srgbClr val="1544D9"/>
                </a:solidFill>
              </a:rPr>
              <a:t>Review</a:t>
            </a:r>
          </a:p>
          <a:p>
            <a:pPr marL="342900" lvl="0">
              <a:buClr>
                <a:schemeClr val="dk1"/>
              </a:buClr>
              <a:buSzPts val="1100"/>
              <a:buFont typeface="Wingdings" panose="05000000000000000000" pitchFamily="2" charset="2"/>
              <a:buChar char="ü"/>
            </a:pPr>
            <a:r>
              <a:rPr lang="en" altLang="zh-CN" sz="2400" dirty="0">
                <a:solidFill>
                  <a:srgbClr val="1544D9"/>
                </a:solidFill>
              </a:rPr>
              <a:t>Elliptic </a:t>
            </a:r>
            <a:r>
              <a:rPr lang="en" altLang="zh-CN" sz="2400" dirty="0" smtClean="0">
                <a:solidFill>
                  <a:srgbClr val="1544D9"/>
                </a:solidFill>
              </a:rPr>
              <a:t>Curves</a:t>
            </a:r>
          </a:p>
          <a:p>
            <a:pPr marL="342900" lvl="0">
              <a:buClr>
                <a:schemeClr val="dk1"/>
              </a:buClr>
              <a:buSzPts val="1100"/>
              <a:buFont typeface="Wingdings" panose="05000000000000000000" pitchFamily="2" charset="2"/>
              <a:buChar char="ü"/>
            </a:pPr>
            <a:r>
              <a:rPr lang="en" altLang="zh-CN" sz="2400" dirty="0">
                <a:solidFill>
                  <a:srgbClr val="1544D9"/>
                </a:solidFill>
              </a:rPr>
              <a:t>Digital Signature </a:t>
            </a:r>
            <a:r>
              <a:rPr lang="en" altLang="zh-CN" sz="2400" dirty="0" smtClean="0">
                <a:solidFill>
                  <a:srgbClr val="1544D9"/>
                </a:solidFill>
              </a:rPr>
              <a:t>Schemes</a:t>
            </a:r>
          </a:p>
          <a:p>
            <a:pPr marL="342900" lvl="0">
              <a:buClr>
                <a:schemeClr val="dk1"/>
              </a:buClr>
              <a:buSzPts val="1100"/>
              <a:buFont typeface="Wingdings" panose="05000000000000000000" pitchFamily="2" charset="2"/>
              <a:buChar char="ü"/>
            </a:pPr>
            <a:r>
              <a:rPr lang="en" altLang="zh-CN" sz="2400" dirty="0">
                <a:solidFill>
                  <a:srgbClr val="1544D9"/>
                </a:solidFill>
              </a:rPr>
              <a:t>Bitcoin </a:t>
            </a:r>
            <a:r>
              <a:rPr lang="en" altLang="zh-CN" sz="2400" dirty="0" smtClean="0">
                <a:solidFill>
                  <a:srgbClr val="1544D9"/>
                </a:solidFill>
              </a:rPr>
              <a:t>Scripting</a:t>
            </a:r>
          </a:p>
          <a:p>
            <a:pPr marL="342900" lvl="0">
              <a:buClr>
                <a:schemeClr val="dk1"/>
              </a:buClr>
              <a:buSzPts val="1100"/>
              <a:buFont typeface="Wingdings" panose="05000000000000000000" pitchFamily="2" charset="2"/>
              <a:buChar char="ü"/>
            </a:pPr>
            <a:r>
              <a:rPr lang="en" altLang="zh-CN" sz="2400" dirty="0">
                <a:solidFill>
                  <a:srgbClr val="1544D9"/>
                </a:solidFill>
              </a:rPr>
              <a:t>Proof of </a:t>
            </a:r>
            <a:r>
              <a:rPr lang="en" altLang="zh-CN" sz="2400" dirty="0" smtClean="0">
                <a:solidFill>
                  <a:srgbClr val="1544D9"/>
                </a:solidFill>
              </a:rPr>
              <a:t>Burn</a:t>
            </a:r>
          </a:p>
          <a:p>
            <a:pPr marL="342900" lvl="0">
              <a:buClr>
                <a:schemeClr val="dk1"/>
              </a:buClr>
              <a:buSzPts val="1100"/>
              <a:buFont typeface="Wingdings" panose="05000000000000000000" pitchFamily="2" charset="2"/>
              <a:buChar char="ü"/>
            </a:pPr>
            <a:r>
              <a:rPr lang="en" altLang="zh-CN" sz="2400" dirty="0">
                <a:solidFill>
                  <a:srgbClr val="1544D9"/>
                </a:solidFill>
              </a:rPr>
              <a:t>Merkle </a:t>
            </a:r>
            <a:r>
              <a:rPr lang="en" altLang="zh-CN" sz="2400" dirty="0" smtClean="0">
                <a:solidFill>
                  <a:srgbClr val="1544D9"/>
                </a:solidFill>
              </a:rPr>
              <a:t>Tree</a:t>
            </a:r>
          </a:p>
          <a:p>
            <a:pPr marL="342900" lvl="0">
              <a:buClr>
                <a:schemeClr val="dk1"/>
              </a:buClr>
              <a:buSzPts val="1100"/>
              <a:buFont typeface="Wingdings" panose="05000000000000000000" pitchFamily="2" charset="2"/>
              <a:buChar char="ü"/>
            </a:pPr>
            <a:r>
              <a:rPr lang="en" altLang="zh-CN" sz="2400" dirty="0">
                <a:solidFill>
                  <a:srgbClr val="1544D9"/>
                </a:solidFill>
              </a:rPr>
              <a:t>Simplified Payment Verification</a:t>
            </a:r>
            <a:endParaRPr sz="2400" dirty="0">
              <a:solidFill>
                <a:srgbClr val="1544D9"/>
              </a:solidFill>
            </a:endParaRPr>
          </a:p>
        </p:txBody>
      </p:sp>
      <p:sp>
        <p:nvSpPr>
          <p:cNvPr id="2" name="Date Placeholder 1"/>
          <p:cNvSpPr>
            <a:spLocks noGrp="1"/>
          </p:cNvSpPr>
          <p:nvPr>
            <p:ph type="dt" sz="half" idx="10"/>
          </p:nvPr>
        </p:nvSpPr>
        <p:spPr/>
        <p:txBody>
          <a:bodyPr/>
          <a:lstStyle/>
          <a:p>
            <a:pPr>
              <a:defRPr/>
            </a:pPr>
            <a:fld id="{C4548C03-6317-4654-A2FD-2771659F56B3}" type="datetime1">
              <a:rPr lang="zh-CN" altLang="en-US" smtClean="0"/>
              <a:t>2020/8/21</a:t>
            </a:fld>
            <a:endParaRPr lang="en-US" altLang="zh-CN"/>
          </a:p>
        </p:txBody>
      </p:sp>
    </p:spTree>
    <p:extLst>
      <p:ext uri="{BB962C8B-B14F-4D97-AF65-F5344CB8AC3E}">
        <p14:creationId xmlns:p14="http://schemas.microsoft.com/office/powerpoint/2010/main" val="37084460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892"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Brush Script"/>
                <a:ea typeface="Microsoft YaHei" pitchFamily="34" charset="-122"/>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9" name="Rectangle 28"/>
          <p:cNvSpPr>
            <a:spLocks noChangeArrowheads="1"/>
          </p:cNvSpPr>
          <p:nvPr/>
        </p:nvSpPr>
        <p:spPr bwMode="auto">
          <a:xfrm>
            <a:off x="1317625" y="4558023"/>
            <a:ext cx="18097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dirty="0">
                <a:latin typeface="+mn-lt"/>
              </a:rPr>
              <a:t>Tamil</a:t>
            </a:r>
          </a:p>
        </p:txBody>
      </p:sp>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1779BC7B-FAF0-45B3-99D0-2809C6D89449}" type="datetime1">
              <a:rPr lang="zh-CN" altLang="en-US" smtClean="0">
                <a:solidFill>
                  <a:srgbClr val="FFFFFF"/>
                </a:solidFill>
              </a:rPr>
              <a:t>2020/8/21</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0" y="129040"/>
            <a:ext cx="91440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Properties of a Cryptographic Hash Function</a:t>
            </a:r>
            <a:endParaRPr sz="4000" b="1" dirty="0">
              <a:solidFill>
                <a:srgbClr val="1544D9"/>
              </a:solidFill>
            </a:endParaRPr>
          </a:p>
        </p:txBody>
      </p:sp>
      <p:sp>
        <p:nvSpPr>
          <p:cNvPr id="76" name="Google Shape;76;p15"/>
          <p:cNvSpPr txBox="1">
            <a:spLocks noGrp="1"/>
          </p:cNvSpPr>
          <p:nvPr>
            <p:ph type="body" idx="1"/>
          </p:nvPr>
        </p:nvSpPr>
        <p:spPr>
          <a:xfrm>
            <a:off x="311700" y="960340"/>
            <a:ext cx="8520600" cy="255042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t>Notation:	</a:t>
            </a:r>
            <a:r>
              <a:rPr lang="en" sz="1400" dirty="0">
                <a:solidFill>
                  <a:srgbClr val="E06666"/>
                </a:solidFill>
              </a:rPr>
              <a:t>⬛</a:t>
            </a:r>
            <a:r>
              <a:rPr lang="en" sz="1400" dirty="0">
                <a:solidFill>
                  <a:srgbClr val="000000"/>
                </a:solidFill>
              </a:rPr>
              <a:t>  is hidden,   </a:t>
            </a:r>
            <a:r>
              <a:rPr lang="en" sz="1400" dirty="0">
                <a:solidFill>
                  <a:srgbClr val="3C78D8"/>
                </a:solidFill>
              </a:rPr>
              <a:t>⬛</a:t>
            </a:r>
            <a:r>
              <a:rPr lang="en" sz="1400" dirty="0">
                <a:solidFill>
                  <a:srgbClr val="E06666"/>
                </a:solidFill>
              </a:rPr>
              <a:t>  </a:t>
            </a:r>
            <a:r>
              <a:rPr lang="en" sz="1400" dirty="0">
                <a:solidFill>
                  <a:srgbClr val="000000"/>
                </a:solidFill>
              </a:rPr>
              <a:t>is public</a:t>
            </a:r>
            <a:endParaRPr sz="1400" dirty="0">
              <a:solidFill>
                <a:srgbClr val="000000"/>
              </a:solidFill>
            </a:endParaRPr>
          </a:p>
          <a:p>
            <a:pPr marL="0" lvl="0" indent="0">
              <a:spcBef>
                <a:spcPts val="1600"/>
              </a:spcBef>
              <a:spcAft>
                <a:spcPts val="0"/>
              </a:spcAft>
              <a:buNone/>
            </a:pPr>
            <a:r>
              <a:rPr lang="en" sz="1400" b="1" dirty="0"/>
              <a:t>Preimage Resistance:</a:t>
            </a:r>
            <a:endParaRPr sz="1400" b="1" dirty="0"/>
          </a:p>
          <a:p>
            <a:pPr marL="0" lvl="0" indent="0" rtl="0">
              <a:lnSpc>
                <a:spcPct val="100000"/>
              </a:lnSpc>
              <a:spcBef>
                <a:spcPts val="1600"/>
              </a:spcBef>
              <a:spcAft>
                <a:spcPts val="0"/>
              </a:spcAft>
              <a:buNone/>
            </a:pPr>
            <a:r>
              <a:rPr lang="en" sz="1400" dirty="0"/>
              <a:t>	Let </a:t>
            </a:r>
            <a:r>
              <a:rPr lang="en" sz="1400" dirty="0">
                <a:solidFill>
                  <a:srgbClr val="E06666"/>
                </a:solidFill>
              </a:rPr>
              <a:t>x</a:t>
            </a:r>
            <a:r>
              <a:rPr lang="en" sz="1400" dirty="0"/>
              <a:t> = {0,1}</a:t>
            </a:r>
            <a:r>
              <a:rPr lang="en" sz="1400" baseline="30000" dirty="0"/>
              <a:t>*</a:t>
            </a:r>
            <a:r>
              <a:rPr lang="en" sz="1400" dirty="0"/>
              <a:t> = </a:t>
            </a:r>
            <a:r>
              <a:rPr lang="en" sz="1400" dirty="0">
                <a:solidFill>
                  <a:srgbClr val="E06666"/>
                </a:solidFill>
              </a:rPr>
              <a:t>message</a:t>
            </a:r>
            <a:endParaRPr sz="1400" dirty="0">
              <a:solidFill>
                <a:srgbClr val="E06666"/>
              </a:solidFill>
            </a:endParaRPr>
          </a:p>
          <a:p>
            <a:pPr marL="0" lvl="0" indent="0" rtl="0">
              <a:lnSpc>
                <a:spcPct val="100000"/>
              </a:lnSpc>
              <a:spcBef>
                <a:spcPts val="1600"/>
              </a:spcBef>
              <a:spcAft>
                <a:spcPts val="0"/>
              </a:spcAft>
              <a:buNone/>
            </a:pPr>
            <a:r>
              <a:rPr lang="en" sz="1400" dirty="0"/>
              <a:t>	</a:t>
            </a:r>
            <a:r>
              <a:rPr lang="en" sz="1400" dirty="0">
                <a:solidFill>
                  <a:srgbClr val="3C78D8"/>
                </a:solidFill>
              </a:rPr>
              <a:t>y</a:t>
            </a:r>
            <a:r>
              <a:rPr lang="en" sz="1400" dirty="0"/>
              <a:t> = </a:t>
            </a:r>
            <a:r>
              <a:rPr lang="en" sz="1400" dirty="0">
                <a:solidFill>
                  <a:srgbClr val="3C78D8"/>
                </a:solidFill>
              </a:rPr>
              <a:t>H</a:t>
            </a:r>
            <a:r>
              <a:rPr lang="en" sz="1400" dirty="0"/>
              <a:t>(</a:t>
            </a:r>
            <a:r>
              <a:rPr lang="en" sz="1400" dirty="0">
                <a:solidFill>
                  <a:srgbClr val="E06666"/>
                </a:solidFill>
              </a:rPr>
              <a:t>x</a:t>
            </a:r>
            <a:r>
              <a:rPr lang="en" sz="1400" dirty="0"/>
              <a:t>)</a:t>
            </a:r>
            <a:endParaRPr sz="1400" dirty="0"/>
          </a:p>
          <a:p>
            <a:pPr marL="0" lvl="0" indent="0" rtl="0">
              <a:lnSpc>
                <a:spcPct val="100000"/>
              </a:lnSpc>
              <a:spcBef>
                <a:spcPts val="1600"/>
              </a:spcBef>
              <a:spcAft>
                <a:spcPts val="0"/>
              </a:spcAft>
              <a:buNone/>
            </a:pPr>
            <a:r>
              <a:rPr lang="en" sz="1400" dirty="0"/>
              <a:t>	</a:t>
            </a:r>
            <a:r>
              <a:rPr lang="en" sz="1400" dirty="0">
                <a:solidFill>
                  <a:srgbClr val="3C78D8"/>
                </a:solidFill>
              </a:rPr>
              <a:t>x</a:t>
            </a:r>
            <a:r>
              <a:rPr lang="en" sz="1400" dirty="0"/>
              <a:t> = H</a:t>
            </a:r>
            <a:r>
              <a:rPr lang="en" sz="1400" baseline="30000" dirty="0"/>
              <a:t>-1</a:t>
            </a:r>
            <a:r>
              <a:rPr lang="en" sz="1400" dirty="0"/>
              <a:t>(</a:t>
            </a:r>
            <a:r>
              <a:rPr lang="en" sz="1400" dirty="0">
                <a:solidFill>
                  <a:srgbClr val="3C78D8"/>
                </a:solidFill>
              </a:rPr>
              <a:t>y</a:t>
            </a:r>
            <a:r>
              <a:rPr lang="en" sz="1400" dirty="0"/>
              <a:t>)     →  </a:t>
            </a:r>
            <a:r>
              <a:rPr lang="en" sz="1400" dirty="0">
                <a:solidFill>
                  <a:srgbClr val="666666"/>
                </a:solidFill>
              </a:rPr>
              <a:t>  should be computationally </a:t>
            </a:r>
            <a:r>
              <a:rPr lang="en" sz="1400" dirty="0" smtClean="0">
                <a:solidFill>
                  <a:srgbClr val="666666"/>
                </a:solidFill>
              </a:rPr>
              <a:t>difficult</a:t>
            </a:r>
            <a:endParaRPr sz="1400" dirty="0"/>
          </a:p>
          <a:p>
            <a:pPr marL="457200" lvl="0" indent="-342900" rtl="0">
              <a:lnSpc>
                <a:spcPct val="100000"/>
              </a:lnSpc>
              <a:spcBef>
                <a:spcPts val="1600"/>
              </a:spcBef>
              <a:spcAft>
                <a:spcPts val="0"/>
              </a:spcAft>
              <a:buClr>
                <a:srgbClr val="666666"/>
              </a:buClr>
              <a:buSzPts val="1800"/>
              <a:buChar char="+"/>
            </a:pPr>
            <a:r>
              <a:rPr lang="en" sz="1400" dirty="0">
                <a:solidFill>
                  <a:srgbClr val="666666"/>
                </a:solidFill>
              </a:rPr>
              <a:t>It should be extremely difficult to find the preimage (original value) of a hash output.</a:t>
            </a:r>
            <a:endParaRPr sz="1400" dirty="0">
              <a:solidFill>
                <a:srgbClr val="666666"/>
              </a:solidFill>
            </a:endParaRPr>
          </a:p>
          <a:p>
            <a:pPr marL="0" lvl="0" indent="0">
              <a:lnSpc>
                <a:spcPct val="100000"/>
              </a:lnSpc>
              <a:spcBef>
                <a:spcPts val="1600"/>
              </a:spcBef>
              <a:spcAft>
                <a:spcPts val="1600"/>
              </a:spcAft>
              <a:buNone/>
            </a:pPr>
            <a:r>
              <a:rPr lang="en" sz="1400" dirty="0"/>
              <a:t>        </a:t>
            </a:r>
            <a:endParaRPr sz="1400" dirty="0"/>
          </a:p>
        </p:txBody>
      </p:sp>
      <p:sp>
        <p:nvSpPr>
          <p:cNvPr id="4" name="Google Shape;82;p16"/>
          <p:cNvSpPr txBox="1">
            <a:spLocks/>
          </p:cNvSpPr>
          <p:nvPr/>
        </p:nvSpPr>
        <p:spPr bwMode="auto">
          <a:xfrm>
            <a:off x="251630" y="3561283"/>
            <a:ext cx="8520600" cy="11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a:lstStyle>
          <a:p>
            <a:pPr marL="0" indent="0" defTabSz="914400">
              <a:spcBef>
                <a:spcPts val="0"/>
              </a:spcBef>
              <a:spcAft>
                <a:spcPts val="0"/>
              </a:spcAft>
              <a:buFont typeface="Calibri" panose="020F0502020204030204" pitchFamily="34" charset="0"/>
              <a:buNone/>
            </a:pPr>
            <a:r>
              <a:rPr lang="en-US" sz="1600" b="1" smtClean="0"/>
              <a:t>Second Preimage Resistance:</a:t>
            </a:r>
          </a:p>
          <a:p>
            <a:pPr marL="0" indent="0" defTabSz="914400">
              <a:spcBef>
                <a:spcPts val="1600"/>
              </a:spcBef>
              <a:spcAft>
                <a:spcPts val="0"/>
              </a:spcAft>
              <a:buFont typeface="Calibri" panose="020F0502020204030204" pitchFamily="34" charset="0"/>
              <a:buNone/>
            </a:pPr>
            <a:r>
              <a:rPr lang="en-US" sz="1600" smtClean="0"/>
              <a:t>	Given message </a:t>
            </a:r>
            <a:r>
              <a:rPr lang="en-US" sz="1600" smtClean="0">
                <a:solidFill>
                  <a:srgbClr val="E06666"/>
                </a:solidFill>
              </a:rPr>
              <a:t>x</a:t>
            </a:r>
          </a:p>
          <a:p>
            <a:pPr marL="0" indent="0" defTabSz="914400">
              <a:spcBef>
                <a:spcPts val="1600"/>
              </a:spcBef>
              <a:spcAft>
                <a:spcPts val="1600"/>
              </a:spcAft>
              <a:buFont typeface="Calibri" panose="020F0502020204030204" pitchFamily="34" charset="0"/>
              <a:buNone/>
            </a:pPr>
            <a:r>
              <a:rPr lang="en-US" sz="1600" smtClean="0"/>
              <a:t>	Finding some </a:t>
            </a:r>
            <a:r>
              <a:rPr lang="en-US" sz="1600" smtClean="0">
                <a:solidFill>
                  <a:srgbClr val="3C78D8"/>
                </a:solidFill>
              </a:rPr>
              <a:t>x’</a:t>
            </a:r>
            <a:r>
              <a:rPr lang="en-US" sz="1600" smtClean="0"/>
              <a:t> s.t. </a:t>
            </a:r>
            <a:r>
              <a:rPr lang="en-US" sz="1600" smtClean="0">
                <a:solidFill>
                  <a:srgbClr val="3C78D8"/>
                </a:solidFill>
              </a:rPr>
              <a:t>H</a:t>
            </a:r>
            <a:r>
              <a:rPr lang="en-US" sz="1600" smtClean="0"/>
              <a:t>(</a:t>
            </a:r>
            <a:r>
              <a:rPr lang="en-US" sz="1600" smtClean="0">
                <a:solidFill>
                  <a:srgbClr val="3C78D8"/>
                </a:solidFill>
              </a:rPr>
              <a:t>x’</a:t>
            </a:r>
            <a:r>
              <a:rPr lang="en-US" sz="1600" smtClean="0"/>
              <a:t>) = </a:t>
            </a:r>
            <a:r>
              <a:rPr lang="en-US" sz="1600" smtClean="0">
                <a:solidFill>
                  <a:srgbClr val="3C78D8"/>
                </a:solidFill>
              </a:rPr>
              <a:t>H</a:t>
            </a:r>
            <a:r>
              <a:rPr lang="en-US" sz="1600" smtClean="0"/>
              <a:t>(</a:t>
            </a:r>
            <a:r>
              <a:rPr lang="en-US" sz="1600" smtClean="0">
                <a:solidFill>
                  <a:srgbClr val="E06666"/>
                </a:solidFill>
              </a:rPr>
              <a:t>x</a:t>
            </a:r>
            <a:r>
              <a:rPr lang="en-US" sz="1600" smtClean="0"/>
              <a:t>) should be computationally difficult.</a:t>
            </a:r>
            <a:endParaRPr lang="en-US" sz="1600" dirty="0"/>
          </a:p>
        </p:txBody>
      </p:sp>
      <p:sp>
        <p:nvSpPr>
          <p:cNvPr id="2" name="Date Placeholder 1"/>
          <p:cNvSpPr>
            <a:spLocks noGrp="1"/>
          </p:cNvSpPr>
          <p:nvPr>
            <p:ph type="dt" sz="half" idx="10"/>
          </p:nvPr>
        </p:nvSpPr>
        <p:spPr/>
        <p:txBody>
          <a:bodyPr/>
          <a:lstStyle/>
          <a:p>
            <a:pPr>
              <a:defRPr/>
            </a:pPr>
            <a:fld id="{1605DCB0-45DA-4ABD-B4E2-896512F2A891}" type="datetime1">
              <a:rPr lang="zh-CN" altLang="en-US" smtClean="0"/>
              <a:t>2020/8/21</a:t>
            </a:fld>
            <a:endParaRPr lang="en-US" altLang="zh-CN"/>
          </a:p>
        </p:txBody>
      </p:sp>
    </p:spTree>
    <p:extLst>
      <p:ext uri="{BB962C8B-B14F-4D97-AF65-F5344CB8AC3E}">
        <p14:creationId xmlns:p14="http://schemas.microsoft.com/office/powerpoint/2010/main" val="356357067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0" y="315925"/>
            <a:ext cx="9144000" cy="61849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Properties of a Cryptographic Hash Function</a:t>
            </a:r>
            <a:endParaRPr sz="4000" b="1" dirty="0">
              <a:solidFill>
                <a:srgbClr val="1544D9"/>
              </a:solidFill>
            </a:endParaRPr>
          </a:p>
        </p:txBody>
      </p:sp>
      <p:sp>
        <p:nvSpPr>
          <p:cNvPr id="88" name="Google Shape;88;p17"/>
          <p:cNvSpPr txBox="1">
            <a:spLocks noGrp="1"/>
          </p:cNvSpPr>
          <p:nvPr>
            <p:ph type="body" idx="1"/>
          </p:nvPr>
        </p:nvSpPr>
        <p:spPr>
          <a:xfrm>
            <a:off x="311700" y="1225225"/>
            <a:ext cx="8520600" cy="2835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1" dirty="0"/>
              <a:t>Collision Resistance:</a:t>
            </a:r>
            <a:endParaRPr sz="1600" b="1" dirty="0"/>
          </a:p>
          <a:p>
            <a:pPr marL="0" lvl="0" indent="0" rtl="0">
              <a:spcBef>
                <a:spcPts val="1600"/>
              </a:spcBef>
              <a:spcAft>
                <a:spcPts val="0"/>
              </a:spcAft>
              <a:buNone/>
            </a:pPr>
            <a:r>
              <a:rPr lang="en" sz="1600" dirty="0" smtClean="0"/>
              <a:t>Suppose </a:t>
            </a:r>
            <a:r>
              <a:rPr lang="en" sz="1600" dirty="0"/>
              <a:t>we have two messages </a:t>
            </a:r>
            <a:r>
              <a:rPr lang="en" sz="1600" dirty="0">
                <a:solidFill>
                  <a:srgbClr val="3C78D8"/>
                </a:solidFill>
              </a:rPr>
              <a:t>x</a:t>
            </a:r>
            <a:r>
              <a:rPr lang="en" sz="1600" baseline="-25000" dirty="0">
                <a:solidFill>
                  <a:srgbClr val="3C78D8"/>
                </a:solidFill>
              </a:rPr>
              <a:t>1</a:t>
            </a:r>
            <a:r>
              <a:rPr lang="en" sz="1600" dirty="0"/>
              <a:t>, </a:t>
            </a:r>
            <a:r>
              <a:rPr lang="en" sz="1600" dirty="0" smtClean="0">
                <a:solidFill>
                  <a:srgbClr val="3C78D8"/>
                </a:solidFill>
              </a:rPr>
              <a:t>x</a:t>
            </a:r>
            <a:r>
              <a:rPr lang="en" sz="1600" baseline="-25000" dirty="0" smtClean="0">
                <a:solidFill>
                  <a:srgbClr val="3C78D8"/>
                </a:solidFill>
              </a:rPr>
              <a:t>2</a:t>
            </a:r>
            <a:endParaRPr lang="en" sz="1600" dirty="0">
              <a:solidFill>
                <a:srgbClr val="3C78D8"/>
              </a:solidFill>
            </a:endParaRPr>
          </a:p>
          <a:p>
            <a:pPr marL="0" lvl="0" indent="0" rtl="0">
              <a:spcBef>
                <a:spcPts val="1600"/>
              </a:spcBef>
              <a:spcAft>
                <a:spcPts val="0"/>
              </a:spcAft>
              <a:buNone/>
            </a:pPr>
            <a:r>
              <a:rPr lang="en" sz="1600" dirty="0" smtClean="0"/>
              <a:t>The </a:t>
            </a:r>
            <a:r>
              <a:rPr lang="en" sz="1600" dirty="0"/>
              <a:t>probability that their hashes are equal, P(</a:t>
            </a:r>
            <a:r>
              <a:rPr lang="en" sz="1600" dirty="0">
                <a:solidFill>
                  <a:srgbClr val="3C78D8"/>
                </a:solidFill>
              </a:rPr>
              <a:t>H</a:t>
            </a:r>
            <a:r>
              <a:rPr lang="en" sz="1600" dirty="0"/>
              <a:t>(</a:t>
            </a:r>
            <a:r>
              <a:rPr lang="en" sz="1600" dirty="0">
                <a:solidFill>
                  <a:srgbClr val="3C78D8"/>
                </a:solidFill>
              </a:rPr>
              <a:t>x</a:t>
            </a:r>
            <a:r>
              <a:rPr lang="en" sz="1600" baseline="-25000" dirty="0">
                <a:solidFill>
                  <a:srgbClr val="3C78D8"/>
                </a:solidFill>
              </a:rPr>
              <a:t>1</a:t>
            </a:r>
            <a:r>
              <a:rPr lang="en" sz="1600" dirty="0"/>
              <a:t>) = </a:t>
            </a:r>
            <a:r>
              <a:rPr lang="en" sz="1600" dirty="0">
                <a:solidFill>
                  <a:srgbClr val="3C78D8"/>
                </a:solidFill>
              </a:rPr>
              <a:t>H</a:t>
            </a:r>
            <a:r>
              <a:rPr lang="en" sz="1600" dirty="0"/>
              <a:t>(</a:t>
            </a:r>
            <a:r>
              <a:rPr lang="en" sz="1600" dirty="0">
                <a:solidFill>
                  <a:srgbClr val="3C78D8"/>
                </a:solidFill>
              </a:rPr>
              <a:t>x</a:t>
            </a:r>
            <a:r>
              <a:rPr lang="en" sz="1600" baseline="-25000" dirty="0">
                <a:solidFill>
                  <a:srgbClr val="3C78D8"/>
                </a:solidFill>
              </a:rPr>
              <a:t>2</a:t>
            </a:r>
            <a:r>
              <a:rPr lang="en" sz="1600" dirty="0"/>
              <a:t>)), should be “very </a:t>
            </a:r>
            <a:r>
              <a:rPr lang="en" sz="1600" dirty="0" smtClean="0"/>
              <a:t>small”</a:t>
            </a:r>
            <a:endParaRPr lang="en" sz="1600" dirty="0"/>
          </a:p>
          <a:p>
            <a:pPr marL="0" lvl="0" indent="0" rtl="0">
              <a:spcBef>
                <a:spcPts val="1600"/>
              </a:spcBef>
              <a:spcAft>
                <a:spcPts val="0"/>
              </a:spcAft>
              <a:buNone/>
            </a:pPr>
            <a:r>
              <a:rPr lang="en" sz="1600" dirty="0" smtClean="0"/>
              <a:t>Equivalently</a:t>
            </a:r>
            <a:r>
              <a:rPr lang="en" sz="1600" dirty="0"/>
              <a:t>, finding </a:t>
            </a:r>
            <a:r>
              <a:rPr lang="en" sz="1600" dirty="0">
                <a:solidFill>
                  <a:srgbClr val="3C78D8"/>
                </a:solidFill>
              </a:rPr>
              <a:t>x</a:t>
            </a:r>
            <a:r>
              <a:rPr lang="en" sz="1600" baseline="-25000" dirty="0">
                <a:solidFill>
                  <a:srgbClr val="3C78D8"/>
                </a:solidFill>
              </a:rPr>
              <a:t>1</a:t>
            </a:r>
            <a:r>
              <a:rPr lang="en" sz="1600" dirty="0"/>
              <a:t>, </a:t>
            </a:r>
            <a:r>
              <a:rPr lang="en" sz="1600" dirty="0">
                <a:solidFill>
                  <a:srgbClr val="3C78D8"/>
                </a:solidFill>
              </a:rPr>
              <a:t>x</a:t>
            </a:r>
            <a:r>
              <a:rPr lang="en" sz="1600" baseline="-25000" dirty="0">
                <a:solidFill>
                  <a:srgbClr val="3C78D8"/>
                </a:solidFill>
              </a:rPr>
              <a:t>2</a:t>
            </a:r>
            <a:r>
              <a:rPr lang="en" sz="1600" dirty="0"/>
              <a:t> such that </a:t>
            </a:r>
            <a:r>
              <a:rPr lang="en" sz="1600" dirty="0">
                <a:solidFill>
                  <a:srgbClr val="3C78D8"/>
                </a:solidFill>
              </a:rPr>
              <a:t>H</a:t>
            </a:r>
            <a:r>
              <a:rPr lang="en" sz="1600" dirty="0"/>
              <a:t>(</a:t>
            </a:r>
            <a:r>
              <a:rPr lang="en" sz="1600" dirty="0">
                <a:solidFill>
                  <a:srgbClr val="3C78D8"/>
                </a:solidFill>
              </a:rPr>
              <a:t>x</a:t>
            </a:r>
            <a:r>
              <a:rPr lang="en" sz="1600" baseline="-25000" dirty="0">
                <a:solidFill>
                  <a:srgbClr val="3C78D8"/>
                </a:solidFill>
              </a:rPr>
              <a:t>1</a:t>
            </a:r>
            <a:r>
              <a:rPr lang="en" sz="1600" dirty="0"/>
              <a:t>) = </a:t>
            </a:r>
            <a:r>
              <a:rPr lang="en" sz="1600" dirty="0">
                <a:solidFill>
                  <a:srgbClr val="3C78D8"/>
                </a:solidFill>
              </a:rPr>
              <a:t>H</a:t>
            </a:r>
            <a:r>
              <a:rPr lang="en" sz="1600" dirty="0"/>
              <a:t>(</a:t>
            </a:r>
            <a:r>
              <a:rPr lang="en" sz="1600" dirty="0">
                <a:solidFill>
                  <a:srgbClr val="3C78D8"/>
                </a:solidFill>
              </a:rPr>
              <a:t>x</a:t>
            </a:r>
            <a:r>
              <a:rPr lang="en" sz="1600" baseline="-25000" dirty="0">
                <a:solidFill>
                  <a:srgbClr val="3C78D8"/>
                </a:solidFill>
              </a:rPr>
              <a:t>2</a:t>
            </a:r>
            <a:r>
              <a:rPr lang="en" sz="1600" dirty="0"/>
              <a:t>) should be </a:t>
            </a:r>
            <a:r>
              <a:rPr lang="en" sz="1600" dirty="0" smtClean="0"/>
              <a:t>computationally </a:t>
            </a:r>
            <a:r>
              <a:rPr lang="en" sz="1600" dirty="0"/>
              <a:t>difficult.</a:t>
            </a:r>
            <a:endParaRPr sz="1600" dirty="0"/>
          </a:p>
          <a:p>
            <a:pPr marL="457200" lvl="0" indent="0" rtl="0">
              <a:spcBef>
                <a:spcPts val="1600"/>
              </a:spcBef>
              <a:spcAft>
                <a:spcPts val="0"/>
              </a:spcAft>
              <a:buNone/>
            </a:pPr>
            <a:endParaRPr sz="1600" dirty="0"/>
          </a:p>
          <a:p>
            <a:pPr marL="0" lvl="0" indent="0" rtl="0">
              <a:spcBef>
                <a:spcPts val="1600"/>
              </a:spcBef>
              <a:spcAft>
                <a:spcPts val="1600"/>
              </a:spcAft>
              <a:buNone/>
            </a:pPr>
            <a:r>
              <a:rPr lang="en" sz="1600" dirty="0">
                <a:solidFill>
                  <a:srgbClr val="666666"/>
                </a:solidFill>
              </a:rPr>
              <a:t>The upper bound to find a collision is at most O(N</a:t>
            </a:r>
            <a:r>
              <a:rPr lang="en" sz="1600" baseline="30000" dirty="0">
                <a:solidFill>
                  <a:srgbClr val="666666"/>
                </a:solidFill>
              </a:rPr>
              <a:t>1/2</a:t>
            </a:r>
            <a:r>
              <a:rPr lang="en" sz="1600" dirty="0">
                <a:solidFill>
                  <a:srgbClr val="666666"/>
                </a:solidFill>
              </a:rPr>
              <a:t>) (called a Birthday Attack)</a:t>
            </a:r>
            <a:endParaRPr sz="1600" dirty="0">
              <a:solidFill>
                <a:srgbClr val="666666"/>
              </a:solidFill>
            </a:endParaRPr>
          </a:p>
        </p:txBody>
      </p:sp>
      <p:sp>
        <p:nvSpPr>
          <p:cNvPr id="2" name="Date Placeholder 1"/>
          <p:cNvSpPr>
            <a:spLocks noGrp="1"/>
          </p:cNvSpPr>
          <p:nvPr>
            <p:ph type="dt" sz="half" idx="10"/>
          </p:nvPr>
        </p:nvSpPr>
        <p:spPr/>
        <p:txBody>
          <a:bodyPr/>
          <a:lstStyle/>
          <a:p>
            <a:pPr>
              <a:defRPr/>
            </a:pPr>
            <a:fld id="{62220017-75DE-46EB-BD25-99D8ACD9DE4E}" type="datetime1">
              <a:rPr lang="zh-CN" altLang="en-US" smtClean="0"/>
              <a:t>2020/8/21</a:t>
            </a:fld>
            <a:endParaRPr lang="en-US" altLang="zh-CN"/>
          </a:p>
        </p:txBody>
      </p:sp>
    </p:spTree>
    <p:extLst>
      <p:ext uri="{BB962C8B-B14F-4D97-AF65-F5344CB8AC3E}">
        <p14:creationId xmlns:p14="http://schemas.microsoft.com/office/powerpoint/2010/main" val="113954766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00826"/>
            <a:ext cx="8832300" cy="70526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latin typeface="+mn-lt"/>
              </a:rPr>
              <a:t>Why are cryptographic hash functions useful?</a:t>
            </a:r>
            <a:endParaRPr sz="3600" b="1" dirty="0">
              <a:solidFill>
                <a:srgbClr val="1544D9"/>
              </a:solidFill>
              <a:latin typeface="+mn-lt"/>
            </a:endParaRPr>
          </a:p>
        </p:txBody>
      </p:sp>
      <p:sp>
        <p:nvSpPr>
          <p:cNvPr id="94" name="Google Shape;94;p18"/>
          <p:cNvSpPr txBox="1">
            <a:spLocks noGrp="1"/>
          </p:cNvSpPr>
          <p:nvPr>
            <p:ph type="body" idx="1"/>
          </p:nvPr>
        </p:nvSpPr>
        <p:spPr>
          <a:xfrm>
            <a:off x="311700" y="951572"/>
            <a:ext cx="8520600" cy="169151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In the context of Bitcoin and other Cryptocurrencies:</a:t>
            </a:r>
            <a:endParaRPr sz="1800" dirty="0"/>
          </a:p>
          <a:p>
            <a:pPr marL="457200" lvl="0" indent="-342900" rtl="0">
              <a:spcBef>
                <a:spcPts val="1600"/>
              </a:spcBef>
              <a:spcAft>
                <a:spcPts val="0"/>
              </a:spcAft>
              <a:buSzPts val="1800"/>
              <a:buChar char="+"/>
            </a:pPr>
            <a:r>
              <a:rPr lang="en" sz="1800" dirty="0"/>
              <a:t>Merkle Trees</a:t>
            </a:r>
            <a:endParaRPr sz="1800" dirty="0"/>
          </a:p>
          <a:p>
            <a:pPr marL="457200" lvl="0" indent="-342900" rtl="0">
              <a:spcBef>
                <a:spcPts val="0"/>
              </a:spcBef>
              <a:spcAft>
                <a:spcPts val="0"/>
              </a:spcAft>
              <a:buSzPts val="1800"/>
              <a:buChar char="+"/>
            </a:pPr>
            <a:r>
              <a:rPr lang="en" sz="1800" dirty="0"/>
              <a:t>Proof-of-Work (Bitcoin, Litecoin, Dogecoin, etc…)</a:t>
            </a:r>
            <a:endParaRPr sz="1800" dirty="0"/>
          </a:p>
          <a:p>
            <a:pPr marL="457200" lvl="0" indent="-342900" rtl="0">
              <a:spcBef>
                <a:spcPts val="0"/>
              </a:spcBef>
              <a:spcAft>
                <a:spcPts val="0"/>
              </a:spcAft>
              <a:buSzPts val="1800"/>
              <a:buChar char="+"/>
            </a:pPr>
            <a:r>
              <a:rPr lang="en" sz="1800" dirty="0"/>
              <a:t>Transactions, Blocks, Addresses all referenced by hash value</a:t>
            </a:r>
            <a:endParaRPr sz="1800" dirty="0"/>
          </a:p>
          <a:p>
            <a:pPr marL="0" lvl="0" indent="0" rtl="0">
              <a:spcBef>
                <a:spcPts val="1600"/>
              </a:spcBef>
              <a:spcAft>
                <a:spcPts val="1600"/>
              </a:spcAft>
              <a:buNone/>
            </a:pPr>
            <a:r>
              <a:rPr lang="en" sz="1800" dirty="0"/>
              <a:t>Also</a:t>
            </a:r>
            <a:endParaRPr sz="1800" dirty="0"/>
          </a:p>
        </p:txBody>
      </p:sp>
      <p:sp>
        <p:nvSpPr>
          <p:cNvPr id="95" name="Google Shape;95;p18"/>
          <p:cNvSpPr txBox="1"/>
          <p:nvPr/>
        </p:nvSpPr>
        <p:spPr>
          <a:xfrm>
            <a:off x="311700" y="2985204"/>
            <a:ext cx="8520600" cy="167487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1"/>
              </a:buClr>
              <a:buSzPts val="1800"/>
              <a:buFont typeface="Open Sans"/>
              <a:buChar char="+"/>
            </a:pPr>
            <a:r>
              <a:rPr lang="en" sz="1800" dirty="0">
                <a:solidFill>
                  <a:schemeClr val="dk1"/>
                </a:solidFill>
                <a:latin typeface="+mn-lt"/>
                <a:ea typeface="Open Sans"/>
                <a:cs typeface="Open Sans"/>
                <a:sym typeface="Open Sans"/>
              </a:rPr>
              <a:t>Fundamental operation in many cryptographic protocols</a:t>
            </a:r>
            <a:endParaRPr sz="1800" dirty="0">
              <a:solidFill>
                <a:schemeClr val="dk1"/>
              </a:solidFill>
              <a:latin typeface="+mn-lt"/>
              <a:ea typeface="Open Sans"/>
              <a:cs typeface="Open Sans"/>
              <a:sym typeface="Open Sans"/>
            </a:endParaRPr>
          </a:p>
          <a:p>
            <a:pPr marL="457200" lvl="0" indent="-342900" rtl="0">
              <a:lnSpc>
                <a:spcPct val="115000"/>
              </a:lnSpc>
              <a:spcBef>
                <a:spcPts val="0"/>
              </a:spcBef>
              <a:spcAft>
                <a:spcPts val="0"/>
              </a:spcAft>
              <a:buClr>
                <a:schemeClr val="dk1"/>
              </a:buClr>
              <a:buSzPts val="1800"/>
              <a:buFont typeface="Open Sans"/>
              <a:buChar char="+"/>
            </a:pPr>
            <a:r>
              <a:rPr lang="en" sz="1800" dirty="0">
                <a:solidFill>
                  <a:schemeClr val="dk1"/>
                </a:solidFill>
                <a:latin typeface="+mn-lt"/>
                <a:ea typeface="Open Sans"/>
                <a:cs typeface="Open Sans"/>
                <a:sym typeface="Open Sans"/>
              </a:rPr>
              <a:t>Hash-based Message Authentication Codes (HMACs)</a:t>
            </a:r>
            <a:endParaRPr sz="1800" dirty="0">
              <a:solidFill>
                <a:schemeClr val="dk1"/>
              </a:solidFill>
              <a:latin typeface="+mn-lt"/>
              <a:ea typeface="Open Sans"/>
              <a:cs typeface="Open Sans"/>
              <a:sym typeface="Open Sans"/>
            </a:endParaRPr>
          </a:p>
          <a:p>
            <a:pPr marL="457200" lvl="0" indent="-342900" rtl="0">
              <a:lnSpc>
                <a:spcPct val="115000"/>
              </a:lnSpc>
              <a:spcBef>
                <a:spcPts val="0"/>
              </a:spcBef>
              <a:spcAft>
                <a:spcPts val="0"/>
              </a:spcAft>
              <a:buClr>
                <a:schemeClr val="dk1"/>
              </a:buClr>
              <a:buSzPts val="1800"/>
              <a:buFont typeface="Open Sans"/>
              <a:buChar char="+"/>
            </a:pPr>
            <a:r>
              <a:rPr lang="en" sz="1800" dirty="0">
                <a:solidFill>
                  <a:schemeClr val="dk1"/>
                </a:solidFill>
                <a:latin typeface="+mn-lt"/>
                <a:ea typeface="Open Sans"/>
                <a:cs typeface="Open Sans"/>
                <a:sym typeface="Open Sans"/>
              </a:rPr>
              <a:t>Password Verification</a:t>
            </a:r>
            <a:endParaRPr sz="1800" dirty="0">
              <a:solidFill>
                <a:schemeClr val="dk1"/>
              </a:solidFill>
              <a:latin typeface="+mn-lt"/>
              <a:ea typeface="Open Sans"/>
              <a:cs typeface="Open Sans"/>
              <a:sym typeface="Open Sans"/>
            </a:endParaRPr>
          </a:p>
          <a:p>
            <a:pPr marL="457200" lvl="0" indent="-342900" rtl="0">
              <a:lnSpc>
                <a:spcPct val="115000"/>
              </a:lnSpc>
              <a:spcBef>
                <a:spcPts val="0"/>
              </a:spcBef>
              <a:spcAft>
                <a:spcPts val="0"/>
              </a:spcAft>
              <a:buClr>
                <a:schemeClr val="dk1"/>
              </a:buClr>
              <a:buSzPts val="1800"/>
              <a:buFont typeface="Open Sans"/>
              <a:buChar char="+"/>
            </a:pPr>
            <a:r>
              <a:rPr lang="en" sz="1800" dirty="0">
                <a:solidFill>
                  <a:schemeClr val="dk1"/>
                </a:solidFill>
                <a:latin typeface="+mn-lt"/>
                <a:ea typeface="Open Sans"/>
                <a:cs typeface="Open Sans"/>
                <a:sym typeface="Open Sans"/>
              </a:rPr>
              <a:t>Commitment Schemes</a:t>
            </a:r>
            <a:endParaRPr sz="1800" dirty="0">
              <a:solidFill>
                <a:schemeClr val="dk1"/>
              </a:solidFill>
              <a:latin typeface="+mn-lt"/>
              <a:ea typeface="Open Sans"/>
              <a:cs typeface="Open Sans"/>
              <a:sym typeface="Open Sans"/>
            </a:endParaRPr>
          </a:p>
          <a:p>
            <a:pPr marL="457200" lvl="0" indent="-342900" rtl="0">
              <a:lnSpc>
                <a:spcPct val="115000"/>
              </a:lnSpc>
              <a:spcBef>
                <a:spcPts val="0"/>
              </a:spcBef>
              <a:spcAft>
                <a:spcPts val="0"/>
              </a:spcAft>
              <a:buClr>
                <a:schemeClr val="dk1"/>
              </a:buClr>
              <a:buSzPts val="1800"/>
              <a:buFont typeface="Open Sans"/>
              <a:buChar char="+"/>
            </a:pPr>
            <a:r>
              <a:rPr lang="en" sz="1800" dirty="0">
                <a:solidFill>
                  <a:schemeClr val="dk1"/>
                </a:solidFill>
                <a:latin typeface="+mn-lt"/>
                <a:ea typeface="Open Sans"/>
                <a:cs typeface="Open Sans"/>
                <a:sym typeface="Open Sans"/>
              </a:rPr>
              <a:t>Pseudo-Random Number Generators (PRNGs)</a:t>
            </a:r>
            <a:endParaRPr sz="1800" dirty="0">
              <a:solidFill>
                <a:schemeClr val="dk1"/>
              </a:solidFill>
              <a:latin typeface="+mn-lt"/>
              <a:ea typeface="Open Sans"/>
              <a:cs typeface="Open Sans"/>
              <a:sym typeface="Open Sans"/>
            </a:endParaRPr>
          </a:p>
          <a:p>
            <a:pPr marL="0" lvl="0" indent="0">
              <a:spcBef>
                <a:spcPts val="1600"/>
              </a:spcBef>
              <a:spcAft>
                <a:spcPts val="0"/>
              </a:spcAft>
              <a:buNone/>
            </a:pPr>
            <a:endParaRPr dirty="0">
              <a:latin typeface="+mn-lt"/>
            </a:endParaRPr>
          </a:p>
        </p:txBody>
      </p:sp>
      <p:sp>
        <p:nvSpPr>
          <p:cNvPr id="2" name="Date Placeholder 1"/>
          <p:cNvSpPr>
            <a:spLocks noGrp="1"/>
          </p:cNvSpPr>
          <p:nvPr>
            <p:ph type="dt" sz="half" idx="10"/>
          </p:nvPr>
        </p:nvSpPr>
        <p:spPr/>
        <p:txBody>
          <a:bodyPr/>
          <a:lstStyle/>
          <a:p>
            <a:pPr>
              <a:defRPr/>
            </a:pPr>
            <a:fld id="{BACD30BB-A80A-492F-BAF1-2446F410BDFD}" type="datetime1">
              <a:rPr lang="zh-CN" altLang="en-US" smtClean="0"/>
              <a:t>2020/8/21</a:t>
            </a:fld>
            <a:endParaRPr lang="en-US" altLang="zh-CN"/>
          </a:p>
        </p:txBody>
      </p:sp>
    </p:spTree>
    <p:extLst>
      <p:ext uri="{BB962C8B-B14F-4D97-AF65-F5344CB8AC3E}">
        <p14:creationId xmlns:p14="http://schemas.microsoft.com/office/powerpoint/2010/main" val="263673275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Simple Hash Commitment Scheme</a:t>
            </a:r>
            <a:endParaRPr sz="4000" b="1" dirty="0">
              <a:solidFill>
                <a:srgbClr val="1544D9"/>
              </a:solidFill>
            </a:endParaRPr>
          </a:p>
        </p:txBody>
      </p:sp>
      <p:sp>
        <p:nvSpPr>
          <p:cNvPr id="101" name="Google Shape;101;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Why are these hash properties useful?</a:t>
            </a:r>
            <a:endParaRPr sz="2000" b="1" dirty="0"/>
          </a:p>
          <a:p>
            <a:pPr marL="0" lvl="0" indent="0">
              <a:spcBef>
                <a:spcPts val="1600"/>
              </a:spcBef>
              <a:spcAft>
                <a:spcPts val="0"/>
              </a:spcAft>
              <a:buNone/>
            </a:pPr>
            <a:r>
              <a:rPr lang="en" sz="2000" dirty="0"/>
              <a:t>Consider a simple example: Alice and Bob bet $100 on a coin flip</a:t>
            </a:r>
            <a:endParaRPr sz="2000" dirty="0"/>
          </a:p>
          <a:p>
            <a:pPr marL="457200" lvl="0" indent="-342900" rtl="0">
              <a:spcBef>
                <a:spcPts val="1600"/>
              </a:spcBef>
              <a:spcAft>
                <a:spcPts val="0"/>
              </a:spcAft>
              <a:buSzPts val="1800"/>
              <a:buAutoNum type="arabicParenR"/>
            </a:pPr>
            <a:r>
              <a:rPr lang="en" sz="2000" dirty="0"/>
              <a:t>Alice calls the outcome of the coin flip</a:t>
            </a:r>
            <a:endParaRPr sz="2000" dirty="0"/>
          </a:p>
          <a:p>
            <a:pPr marL="457200" lvl="0" indent="-342900" rtl="0">
              <a:spcBef>
                <a:spcPts val="0"/>
              </a:spcBef>
              <a:spcAft>
                <a:spcPts val="0"/>
              </a:spcAft>
              <a:buSzPts val="1800"/>
              <a:buAutoNum type="arabicParenR"/>
            </a:pPr>
            <a:r>
              <a:rPr lang="en" sz="2000" dirty="0"/>
              <a:t>Bob flips the coin</a:t>
            </a:r>
            <a:endParaRPr sz="2000" dirty="0"/>
          </a:p>
          <a:p>
            <a:pPr marL="457200" lvl="0" indent="-342900" rtl="0">
              <a:spcBef>
                <a:spcPts val="0"/>
              </a:spcBef>
              <a:spcAft>
                <a:spcPts val="0"/>
              </a:spcAft>
              <a:buSzPts val="1800"/>
              <a:buAutoNum type="arabicParenR"/>
            </a:pPr>
            <a:r>
              <a:rPr lang="en" sz="2000" dirty="0"/>
              <a:t>Alice wins the $100 if her guess was correct</a:t>
            </a:r>
            <a:endParaRPr sz="2000" dirty="0"/>
          </a:p>
          <a:p>
            <a:pPr marL="0" lvl="0" indent="0" rtl="0">
              <a:spcBef>
                <a:spcPts val="1600"/>
              </a:spcBef>
              <a:spcAft>
                <a:spcPts val="0"/>
              </a:spcAft>
              <a:buNone/>
            </a:pPr>
            <a:r>
              <a:rPr lang="en" sz="2000" dirty="0"/>
              <a:t>Now, what if Alice and Bob are separated and don’t trust one another?</a:t>
            </a:r>
            <a:endParaRPr sz="2000" dirty="0"/>
          </a:p>
          <a:p>
            <a:pPr marL="457200" lvl="0" indent="-342900" rtl="0">
              <a:spcBef>
                <a:spcPts val="1600"/>
              </a:spcBef>
              <a:spcAft>
                <a:spcPts val="0"/>
              </a:spcAft>
              <a:buSzPts val="1800"/>
              <a:buChar char="●"/>
            </a:pPr>
            <a:r>
              <a:rPr lang="en" sz="2000" dirty="0"/>
              <a:t>Alice wants to give Bob a </a:t>
            </a:r>
            <a:r>
              <a:rPr lang="en" sz="2000" i="1" dirty="0"/>
              <a:t>commitment</a:t>
            </a:r>
            <a:r>
              <a:rPr lang="en" sz="2000" dirty="0"/>
              <a:t> to her guess, without revealing her guess before Bob flips the coin, otherwise Bob can cheat!</a:t>
            </a:r>
            <a:endParaRPr sz="2000" dirty="0"/>
          </a:p>
        </p:txBody>
      </p:sp>
      <p:sp>
        <p:nvSpPr>
          <p:cNvPr id="2" name="Date Placeholder 1"/>
          <p:cNvSpPr>
            <a:spLocks noGrp="1"/>
          </p:cNvSpPr>
          <p:nvPr>
            <p:ph type="dt" sz="half" idx="10"/>
          </p:nvPr>
        </p:nvSpPr>
        <p:spPr/>
        <p:txBody>
          <a:bodyPr/>
          <a:lstStyle/>
          <a:p>
            <a:pPr>
              <a:defRPr/>
            </a:pPr>
            <a:fld id="{2529CB87-122F-4258-9C1C-F8D76DD1BF1C}" type="datetime1">
              <a:rPr lang="zh-CN" altLang="en-US" smtClean="0"/>
              <a:t>2020/8/21</a:t>
            </a:fld>
            <a:endParaRPr lang="en-US" altLang="zh-CN"/>
          </a:p>
        </p:txBody>
      </p:sp>
    </p:spTree>
    <p:extLst>
      <p:ext uri="{BB962C8B-B14F-4D97-AF65-F5344CB8AC3E}">
        <p14:creationId xmlns:p14="http://schemas.microsoft.com/office/powerpoint/2010/main" val="122942675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Simple Hash Commitment Scheme</a:t>
            </a:r>
            <a:endParaRPr sz="4000" b="1" dirty="0">
              <a:solidFill>
                <a:srgbClr val="1544D9"/>
              </a:solidFill>
            </a:endParaRPr>
          </a:p>
        </p:txBody>
      </p:sp>
      <p:sp>
        <p:nvSpPr>
          <p:cNvPr id="107" name="Google Shape;107;p20"/>
          <p:cNvSpPr txBox="1">
            <a:spLocks noGrp="1"/>
          </p:cNvSpPr>
          <p:nvPr>
            <p:ph type="body" idx="1"/>
          </p:nvPr>
        </p:nvSpPr>
        <p:spPr>
          <a:xfrm>
            <a:off x="311700" y="1225225"/>
            <a:ext cx="8520600" cy="288637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Instead, we can modify our “protocol” to bind Alice’s guess with a commitment</a:t>
            </a:r>
            <a:endParaRPr sz="1800" dirty="0"/>
          </a:p>
          <a:p>
            <a:pPr marL="457200" lvl="0" indent="-342900" rtl="0">
              <a:spcBef>
                <a:spcPts val="1600"/>
              </a:spcBef>
              <a:spcAft>
                <a:spcPts val="0"/>
              </a:spcAft>
              <a:buSzPts val="1800"/>
              <a:buAutoNum type="arabicParenR"/>
            </a:pPr>
            <a:r>
              <a:rPr lang="en" sz="1800" dirty="0"/>
              <a:t>Alice chooses a large random number, </a:t>
            </a:r>
            <a:r>
              <a:rPr lang="en" sz="1800" dirty="0">
                <a:solidFill>
                  <a:srgbClr val="E06666"/>
                </a:solidFill>
              </a:rPr>
              <a:t>R</a:t>
            </a:r>
            <a:r>
              <a:rPr lang="en" sz="1800" dirty="0"/>
              <a:t>.</a:t>
            </a:r>
            <a:endParaRPr sz="1800" dirty="0"/>
          </a:p>
          <a:p>
            <a:pPr marL="457200" lvl="0" indent="-342900" rtl="0">
              <a:spcBef>
                <a:spcPts val="0"/>
              </a:spcBef>
              <a:spcAft>
                <a:spcPts val="0"/>
              </a:spcAft>
              <a:buSzPts val="1800"/>
              <a:buAutoNum type="arabicParenR"/>
            </a:pPr>
            <a:r>
              <a:rPr lang="en" sz="1800" dirty="0"/>
              <a:t>Alice guesses the outcome of the coin flip, </a:t>
            </a:r>
            <a:r>
              <a:rPr lang="en" sz="1800" dirty="0">
                <a:solidFill>
                  <a:srgbClr val="E06666"/>
                </a:solidFill>
              </a:rPr>
              <a:t>B</a:t>
            </a:r>
            <a:r>
              <a:rPr lang="en" sz="1800" dirty="0"/>
              <a:t>.</a:t>
            </a:r>
            <a:endParaRPr sz="1800" dirty="0"/>
          </a:p>
          <a:p>
            <a:pPr marL="457200" lvl="0" indent="-342900" rtl="0">
              <a:spcBef>
                <a:spcPts val="0"/>
              </a:spcBef>
              <a:spcAft>
                <a:spcPts val="0"/>
              </a:spcAft>
              <a:buSzPts val="1800"/>
              <a:buAutoNum type="arabicParenR"/>
            </a:pPr>
            <a:r>
              <a:rPr lang="en" sz="1800" dirty="0"/>
              <a:t>Alice generates a </a:t>
            </a:r>
            <a:r>
              <a:rPr lang="en" sz="1800" i="1" dirty="0"/>
              <a:t>commitment</a:t>
            </a:r>
            <a:r>
              <a:rPr lang="en" sz="1800" dirty="0"/>
              <a:t> to the coin flip, </a:t>
            </a:r>
            <a:r>
              <a:rPr lang="en" sz="1800" dirty="0">
                <a:solidFill>
                  <a:srgbClr val="3C78D8"/>
                </a:solidFill>
              </a:rPr>
              <a:t>C</a:t>
            </a:r>
            <a:r>
              <a:rPr lang="en" sz="1800" dirty="0"/>
              <a:t> = </a:t>
            </a:r>
            <a:r>
              <a:rPr lang="en" sz="1800" dirty="0">
                <a:solidFill>
                  <a:srgbClr val="3C78D8"/>
                </a:solidFill>
              </a:rPr>
              <a:t>H</a:t>
            </a:r>
            <a:r>
              <a:rPr lang="en" sz="1800" dirty="0"/>
              <a:t>(</a:t>
            </a:r>
            <a:r>
              <a:rPr lang="en" sz="1800" dirty="0">
                <a:solidFill>
                  <a:srgbClr val="E06666"/>
                </a:solidFill>
              </a:rPr>
              <a:t>B</a:t>
            </a:r>
            <a:r>
              <a:rPr lang="en" sz="1800" dirty="0"/>
              <a:t> || </a:t>
            </a:r>
            <a:r>
              <a:rPr lang="en" sz="1800" dirty="0">
                <a:solidFill>
                  <a:srgbClr val="E06666"/>
                </a:solidFill>
              </a:rPr>
              <a:t>R</a:t>
            </a:r>
            <a:r>
              <a:rPr lang="en" sz="1800" dirty="0"/>
              <a:t>)</a:t>
            </a:r>
            <a:endParaRPr sz="1800" dirty="0"/>
          </a:p>
          <a:p>
            <a:pPr marL="457200" lvl="0" indent="-342900" rtl="0">
              <a:spcBef>
                <a:spcPts val="0"/>
              </a:spcBef>
              <a:spcAft>
                <a:spcPts val="0"/>
              </a:spcAft>
              <a:buSzPts val="1800"/>
              <a:buAutoNum type="arabicParenR"/>
            </a:pPr>
            <a:r>
              <a:rPr lang="en" sz="1800" dirty="0"/>
              <a:t>Alice sends this commitment to Bob.</a:t>
            </a:r>
            <a:endParaRPr sz="1800" dirty="0"/>
          </a:p>
          <a:p>
            <a:pPr marL="457200" lvl="0" indent="-342900" rtl="0">
              <a:spcBef>
                <a:spcPts val="0"/>
              </a:spcBef>
              <a:spcAft>
                <a:spcPts val="0"/>
              </a:spcAft>
              <a:buSzPts val="1800"/>
              <a:buAutoNum type="arabicParenR"/>
            </a:pPr>
            <a:r>
              <a:rPr lang="en" sz="1800" dirty="0"/>
              <a:t>Bob flips the coin and sends the value to Alice.</a:t>
            </a:r>
            <a:endParaRPr sz="1800" dirty="0"/>
          </a:p>
          <a:p>
            <a:pPr marL="457200" lvl="0" indent="-342900" rtl="0">
              <a:spcBef>
                <a:spcPts val="0"/>
              </a:spcBef>
              <a:spcAft>
                <a:spcPts val="0"/>
              </a:spcAft>
              <a:buSzPts val="1800"/>
              <a:buAutoNum type="arabicParenR"/>
            </a:pPr>
            <a:r>
              <a:rPr lang="en" sz="1800" dirty="0"/>
              <a:t>Alice sends Bob the random number and her guess: (</a:t>
            </a:r>
            <a:r>
              <a:rPr lang="en" sz="1800" dirty="0">
                <a:solidFill>
                  <a:srgbClr val="3C78D8"/>
                </a:solidFill>
              </a:rPr>
              <a:t>R’</a:t>
            </a:r>
            <a:r>
              <a:rPr lang="en" sz="1800" dirty="0"/>
              <a:t>, </a:t>
            </a:r>
            <a:r>
              <a:rPr lang="en" sz="1800" dirty="0">
                <a:solidFill>
                  <a:srgbClr val="3C78D8"/>
                </a:solidFill>
              </a:rPr>
              <a:t>B’</a:t>
            </a:r>
            <a:r>
              <a:rPr lang="en" sz="1800" dirty="0"/>
              <a:t>)</a:t>
            </a:r>
            <a:endParaRPr sz="1800" dirty="0"/>
          </a:p>
          <a:p>
            <a:pPr marL="457200" lvl="0" indent="-342900" rtl="0">
              <a:spcBef>
                <a:spcPts val="0"/>
              </a:spcBef>
              <a:spcAft>
                <a:spcPts val="0"/>
              </a:spcAft>
              <a:buSzPts val="1800"/>
              <a:buAutoNum type="arabicParenR"/>
            </a:pPr>
            <a:r>
              <a:rPr lang="en" sz="1800" dirty="0"/>
              <a:t>Bob then checks that </a:t>
            </a:r>
            <a:r>
              <a:rPr lang="en" sz="1800" dirty="0">
                <a:solidFill>
                  <a:srgbClr val="3C78D8"/>
                </a:solidFill>
              </a:rPr>
              <a:t>C’</a:t>
            </a:r>
            <a:r>
              <a:rPr lang="en" sz="1800" dirty="0"/>
              <a:t> = </a:t>
            </a:r>
            <a:r>
              <a:rPr lang="en" sz="1800" dirty="0">
                <a:solidFill>
                  <a:srgbClr val="3C78D8"/>
                </a:solidFill>
              </a:rPr>
              <a:t>H</a:t>
            </a:r>
            <a:r>
              <a:rPr lang="en" sz="1800" dirty="0"/>
              <a:t>(</a:t>
            </a:r>
            <a:r>
              <a:rPr lang="en" sz="1800" dirty="0">
                <a:solidFill>
                  <a:srgbClr val="3C78D8"/>
                </a:solidFill>
              </a:rPr>
              <a:t>R’</a:t>
            </a:r>
            <a:r>
              <a:rPr lang="en" sz="1800" dirty="0"/>
              <a:t> || </a:t>
            </a:r>
            <a:r>
              <a:rPr lang="en" sz="1800" dirty="0">
                <a:solidFill>
                  <a:srgbClr val="3C78D8"/>
                </a:solidFill>
              </a:rPr>
              <a:t>B’</a:t>
            </a:r>
            <a:r>
              <a:rPr lang="en" sz="1800" dirty="0"/>
              <a:t>) = </a:t>
            </a:r>
            <a:r>
              <a:rPr lang="en" sz="1800" dirty="0">
                <a:solidFill>
                  <a:srgbClr val="3C78D8"/>
                </a:solidFill>
              </a:rPr>
              <a:t>C </a:t>
            </a:r>
            <a:r>
              <a:rPr lang="en" sz="1800" dirty="0"/>
              <a:t>= </a:t>
            </a:r>
            <a:r>
              <a:rPr lang="en" sz="1800" dirty="0">
                <a:solidFill>
                  <a:srgbClr val="3C78D8"/>
                </a:solidFill>
              </a:rPr>
              <a:t>H</a:t>
            </a:r>
            <a:r>
              <a:rPr lang="en" sz="1800" dirty="0"/>
              <a:t>(</a:t>
            </a:r>
            <a:r>
              <a:rPr lang="en" sz="1800" dirty="0">
                <a:solidFill>
                  <a:srgbClr val="E06666"/>
                </a:solidFill>
              </a:rPr>
              <a:t>B</a:t>
            </a:r>
            <a:r>
              <a:rPr lang="en" sz="1800" dirty="0"/>
              <a:t> || </a:t>
            </a:r>
            <a:r>
              <a:rPr lang="en" sz="1800" dirty="0">
                <a:solidFill>
                  <a:srgbClr val="E06666"/>
                </a:solidFill>
              </a:rPr>
              <a:t>R</a:t>
            </a:r>
            <a:r>
              <a:rPr lang="en" sz="1800" dirty="0"/>
              <a:t>), to ensure Alice did not change her guess mid commitment.</a:t>
            </a:r>
            <a:endParaRPr sz="1800" dirty="0"/>
          </a:p>
          <a:p>
            <a:pPr marL="457200" lvl="0" indent="-342900" rtl="0">
              <a:spcBef>
                <a:spcPts val="0"/>
              </a:spcBef>
              <a:spcAft>
                <a:spcPts val="0"/>
              </a:spcAft>
              <a:buSzPts val="1800"/>
              <a:buAutoNum type="arabicParenR"/>
            </a:pPr>
            <a:r>
              <a:rPr lang="en" sz="1800" dirty="0"/>
              <a:t>Both can now agree on who won the $100.</a:t>
            </a:r>
            <a:endParaRPr sz="1800" dirty="0"/>
          </a:p>
        </p:txBody>
      </p:sp>
      <p:sp>
        <p:nvSpPr>
          <p:cNvPr id="2" name="Date Placeholder 1"/>
          <p:cNvSpPr>
            <a:spLocks noGrp="1"/>
          </p:cNvSpPr>
          <p:nvPr>
            <p:ph type="dt" sz="half" idx="10"/>
          </p:nvPr>
        </p:nvSpPr>
        <p:spPr/>
        <p:txBody>
          <a:bodyPr/>
          <a:lstStyle/>
          <a:p>
            <a:pPr>
              <a:defRPr/>
            </a:pPr>
            <a:fld id="{FF0ED805-4E8A-4CF8-AB0C-7D5A0ACAA2CE}" type="datetime1">
              <a:rPr lang="zh-CN" altLang="en-US" smtClean="0"/>
              <a:t>2020/8/21</a:t>
            </a:fld>
            <a:endParaRPr lang="en-US" altLang="zh-CN"/>
          </a:p>
        </p:txBody>
      </p:sp>
    </p:spTree>
    <p:extLst>
      <p:ext uri="{BB962C8B-B14F-4D97-AF65-F5344CB8AC3E}">
        <p14:creationId xmlns:p14="http://schemas.microsoft.com/office/powerpoint/2010/main" val="314179250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1942E3-C564-45BA-A830-6EC8587FD70B}">
  <ds:schemaRefs>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http://schemas.microsoft.com/sharepoint/v3/fields"/>
    <ds:schemaRef ds:uri="http://www.w3.org/XML/1998/namespac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52341</TotalTime>
  <Words>5004</Words>
  <Application>Microsoft Office PowerPoint</Application>
  <PresentationFormat>On-screen Show (16:9)</PresentationFormat>
  <Paragraphs>614</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48</vt:i4>
      </vt:variant>
    </vt:vector>
  </HeadingPairs>
  <TitlesOfParts>
    <vt:vector size="49" baseType="lpstr">
      <vt:lpstr>1_Retrospect</vt:lpstr>
      <vt:lpstr>Blockchain Cryptography  </vt:lpstr>
      <vt:lpstr>Lecture Outline</vt:lpstr>
      <vt:lpstr>Hashing Review</vt:lpstr>
      <vt:lpstr>Hashing Review</vt:lpstr>
      <vt:lpstr>Properties of a Cryptographic Hash Function</vt:lpstr>
      <vt:lpstr>Properties of a Cryptographic Hash Function</vt:lpstr>
      <vt:lpstr>Why are cryptographic hash functions useful?</vt:lpstr>
      <vt:lpstr>Simple Hash Commitment Scheme</vt:lpstr>
      <vt:lpstr>Simple Hash Commitment Scheme</vt:lpstr>
      <vt:lpstr>Simple Hash Commitment Scheme - Cheating</vt:lpstr>
      <vt:lpstr>Elliptic Curves</vt:lpstr>
      <vt:lpstr>Elliptic Curves</vt:lpstr>
      <vt:lpstr>Elliptic Curves - Group Law</vt:lpstr>
      <vt:lpstr>Elliptic Curves - Group Law</vt:lpstr>
      <vt:lpstr>Elliptic Curves - Group Law</vt:lpstr>
      <vt:lpstr>Elliptic Curve Discrete Logarithm Problem (ECDLP)</vt:lpstr>
      <vt:lpstr>ECDLP</vt:lpstr>
      <vt:lpstr>Digital Signature Schemes</vt:lpstr>
      <vt:lpstr>Digital Signature Schemes (DSS)</vt:lpstr>
      <vt:lpstr>DSS Security Definitions</vt:lpstr>
      <vt:lpstr>Digital Signature Schemes</vt:lpstr>
      <vt:lpstr>ECDSA : Elliptic Curve Digital Signature Algorithm</vt:lpstr>
      <vt:lpstr>ECDSA - Setup</vt:lpstr>
      <vt:lpstr>ECDSA - Sign</vt:lpstr>
      <vt:lpstr>ECDSA - Verify</vt:lpstr>
      <vt:lpstr>ECDSA - Quick Proof Sketch</vt:lpstr>
      <vt:lpstr>Account-based vs. Transaction-based ledger</vt:lpstr>
      <vt:lpstr>PowerPoint Presentation</vt:lpstr>
      <vt:lpstr>Bitcoin Scripting</vt:lpstr>
      <vt:lpstr>Bitcoin Scripting</vt:lpstr>
      <vt:lpstr>Bitcoin Scripting</vt:lpstr>
      <vt:lpstr>Bitcoin Scripting</vt:lpstr>
      <vt:lpstr>Proof of Burn</vt:lpstr>
      <vt:lpstr>Proof of Burn</vt:lpstr>
      <vt:lpstr>Pay-to-PubkeyHash vs. Pay-to-Script-Hash</vt:lpstr>
      <vt:lpstr>Pay-to-PubkeyHash vs. Pay-to-Script-Hash</vt:lpstr>
      <vt:lpstr>Merkle Tree</vt:lpstr>
      <vt:lpstr>Merkle Tree</vt:lpstr>
      <vt:lpstr>Merkle Tree - Bitcoin construction</vt:lpstr>
      <vt:lpstr>Merkle Tree - Mining, in more detail</vt:lpstr>
      <vt:lpstr>Merkle Tree - Bitcoin construction</vt:lpstr>
      <vt:lpstr>Simplified Payment Verification</vt:lpstr>
      <vt:lpstr>Simplified Payment Verification (SPV)</vt:lpstr>
      <vt:lpstr>SPV - Structure</vt:lpstr>
      <vt:lpstr>SPV - Security Analysis</vt:lpstr>
      <vt:lpstr>SPV - Cost savings</vt:lpstr>
      <vt:lpstr>Lecture Outline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1146</cp:revision>
  <cp:lastPrinted>2016-05-24T03:30:48Z</cp:lastPrinted>
  <dcterms:created xsi:type="dcterms:W3CDTF">2010-04-12T23:12:02Z</dcterms:created>
  <dcterms:modified xsi:type="dcterms:W3CDTF">2020-08-22T08:12:39Z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