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44" r:id="rId3"/>
  </p:sldMasterIdLst>
  <p:notesMasterIdLst>
    <p:notesMasterId r:id="rId14"/>
  </p:notesMasterIdLst>
  <p:handoutMasterIdLst>
    <p:handoutMasterId r:id="rId15"/>
  </p:handoutMasterIdLst>
  <p:sldIdLst>
    <p:sldId id="476" r:id="rId4"/>
    <p:sldId id="810" r:id="rId5"/>
    <p:sldId id="783" r:id="rId6"/>
    <p:sldId id="811" r:id="rId7"/>
    <p:sldId id="812" r:id="rId8"/>
    <p:sldId id="813" r:id="rId9"/>
    <p:sldId id="814" r:id="rId10"/>
    <p:sldId id="815" r:id="rId11"/>
    <p:sldId id="816" r:id="rId12"/>
    <p:sldId id="645" r:id="rId13"/>
  </p:sldIdLst>
  <p:sldSz cx="9144000" cy="5143500" type="screen16x9"/>
  <p:notesSz cx="7315200" cy="96012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4D9"/>
    <a:srgbClr val="CCECFF"/>
    <a:srgbClr val="51A7F9"/>
    <a:srgbClr val="45D7BB"/>
    <a:srgbClr val="268ABF"/>
    <a:srgbClr val="ECF0F2"/>
    <a:srgbClr val="E71D32"/>
    <a:srgbClr val="71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36" autoAdjust="0"/>
    <p:restoredTop sz="91578" autoAdjust="0"/>
  </p:normalViewPr>
  <p:slideViewPr>
    <p:cSldViewPr snapToGrid="0" snapToObjects="1">
      <p:cViewPr varScale="1">
        <p:scale>
          <a:sx n="88" d="100"/>
          <a:sy n="88" d="100"/>
        </p:scale>
        <p:origin x="-276" y="-108"/>
      </p:cViewPr>
      <p:guideLst>
        <p:guide orient="horz" pos="1620"/>
        <p:guide orient="horz" pos="747"/>
        <p:guide orient="horz" pos="2890"/>
        <p:guide orient="horz" pos="206"/>
        <p:guide orient="horz" pos="676"/>
        <p:guide pos="2880"/>
        <p:guide pos="232"/>
      </p:guideLst>
    </p:cSldViewPr>
  </p:slideViewPr>
  <p:outlineViewPr>
    <p:cViewPr>
      <p:scale>
        <a:sx n="33" d="100"/>
        <a:sy n="33" d="100"/>
      </p:scale>
      <p:origin x="0" y="-235"/>
    </p:cViewPr>
  </p:outlineViewPr>
  <p:notesTextViewPr>
    <p:cViewPr>
      <p:scale>
        <a:sx n="100" d="100"/>
        <a:sy n="100" d="100"/>
      </p:scale>
      <p:origin x="0" y="0"/>
    </p:cViewPr>
  </p:notesTextViewPr>
  <p:sorterViewPr>
    <p:cViewPr>
      <p:scale>
        <a:sx n="100" d="100"/>
        <a:sy n="100" d="100"/>
      </p:scale>
      <p:origin x="0" y="50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48" tIns="48324" rIns="96648" bIns="48324" numCol="1" anchor="t" anchorCtr="0" compatLnSpc="1">
            <a:prstTxWarp prst="textNoShape">
              <a:avLst/>
            </a:prstTxWarp>
          </a:bodyPr>
          <a:lstStyle>
            <a:lvl1pPr eaLnBrk="1" hangingPunct="1">
              <a:defRPr sz="1200" smtClean="0"/>
            </a:lvl1pPr>
          </a:lstStyle>
          <a:p>
            <a:pPr>
              <a:defRPr/>
            </a:pPr>
            <a:endParaRPr lang="zh-CN" altLang="zh-CN"/>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48" tIns="48324" rIns="96648" bIns="48324" numCol="1" anchor="t" anchorCtr="0" compatLnSpc="1">
            <a:prstTxWarp prst="textNoShape">
              <a:avLst/>
            </a:prstTxWarp>
          </a:bodyPr>
          <a:lstStyle>
            <a:lvl1pPr algn="r" eaLnBrk="1" hangingPunct="1">
              <a:defRPr sz="1200" smtClean="0"/>
            </a:lvl1pPr>
          </a:lstStyle>
          <a:p>
            <a:pPr>
              <a:defRPr/>
            </a:pPr>
            <a:fld id="{235EF914-EA48-48EC-8EDC-127479499A25}" type="datetimeFigureOut">
              <a:rPr lang="en-US" altLang="zh-CN"/>
              <a:pPr>
                <a:defRPr/>
              </a:pPr>
              <a:t>8/26/2020</a:t>
            </a:fld>
            <a:endParaRPr lang="en-US" altLang="zh-CN"/>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48" tIns="48324" rIns="96648" bIns="48324" numCol="1" anchor="b" anchorCtr="0" compatLnSpc="1">
            <a:prstTxWarp prst="textNoShape">
              <a:avLst/>
            </a:prstTxWarp>
          </a:bodyPr>
          <a:lstStyle>
            <a:lvl1pPr eaLnBrk="1" hangingPunct="1">
              <a:defRPr sz="1200" smtClean="0"/>
            </a:lvl1pPr>
          </a:lstStyle>
          <a:p>
            <a:pPr>
              <a:defRPr/>
            </a:pPr>
            <a:endParaRPr lang="zh-CN" altLang="zh-CN"/>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48" tIns="48324" rIns="96648" bIns="48324" numCol="1" anchor="b" anchorCtr="0" compatLnSpc="1">
            <a:prstTxWarp prst="textNoShape">
              <a:avLst/>
            </a:prstTxWarp>
          </a:bodyPr>
          <a:lstStyle>
            <a:lvl1pPr algn="r" eaLnBrk="1" hangingPunct="1">
              <a:defRPr sz="1200" smtClean="0"/>
            </a:lvl1pPr>
          </a:lstStyle>
          <a:p>
            <a:pPr>
              <a:defRPr/>
            </a:pPr>
            <a:fld id="{A613E990-DC21-40F0-9C1C-0B335006B6B1}" type="slidenum">
              <a:rPr lang="en-US" altLang="zh-CN"/>
              <a:pPr>
                <a:defRPr/>
              </a:pPr>
              <a:t>‹#›</a:t>
            </a:fld>
            <a:endParaRPr lang="en-US" altLang="zh-CN"/>
          </a:p>
        </p:txBody>
      </p:sp>
    </p:spTree>
    <p:extLst>
      <p:ext uri="{BB962C8B-B14F-4D97-AF65-F5344CB8AC3E}">
        <p14:creationId xmlns:p14="http://schemas.microsoft.com/office/powerpoint/2010/main" val="39522745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48" tIns="48324" rIns="96648" bIns="48324" numCol="1" anchor="t" anchorCtr="0" compatLnSpc="1">
            <a:prstTxWarp prst="textNoShape">
              <a:avLst/>
            </a:prstTxWarp>
          </a:bodyPr>
          <a:lstStyle>
            <a:lvl1pPr eaLnBrk="1" hangingPunct="1">
              <a:defRPr sz="1200" smtClean="0"/>
            </a:lvl1pPr>
          </a:lstStyle>
          <a:p>
            <a:pPr>
              <a:defRPr/>
            </a:pPr>
            <a:endParaRPr lang="zh-CN" altLang="zh-CN"/>
          </a:p>
        </p:txBody>
      </p:sp>
      <p:sp>
        <p:nvSpPr>
          <p:cNvPr id="3" name="Date Placeholder 2"/>
          <p:cNvSpPr>
            <a:spLocks noGrp="1"/>
          </p:cNvSpPr>
          <p:nvPr>
            <p:ph type="dt" idx="1"/>
          </p:nvPr>
        </p:nvSpPr>
        <p:spPr>
          <a:xfrm>
            <a:off x="4143375" y="0"/>
            <a:ext cx="3170238" cy="479425"/>
          </a:xfrm>
          <a:prstGeom prst="rect">
            <a:avLst/>
          </a:prstGeom>
        </p:spPr>
        <p:txBody>
          <a:bodyPr vert="horz" wrap="square" lIns="96648" tIns="48324" rIns="96648" bIns="48324" numCol="1" anchor="t" anchorCtr="0" compatLnSpc="1">
            <a:prstTxWarp prst="textNoShape">
              <a:avLst/>
            </a:prstTxWarp>
          </a:bodyPr>
          <a:lstStyle>
            <a:lvl1pPr algn="r" eaLnBrk="1" hangingPunct="1">
              <a:defRPr sz="1200" smtClean="0"/>
            </a:lvl1pPr>
          </a:lstStyle>
          <a:p>
            <a:pPr>
              <a:defRPr/>
            </a:pPr>
            <a:fld id="{750EE9F1-E32D-4CC9-B7E9-198DE71F4AB0}" type="datetimeFigureOut">
              <a:rPr lang="en-US" altLang="zh-CN"/>
              <a:pPr>
                <a:defRPr/>
              </a:pPr>
              <a:t>8/26/2020</a:t>
            </a:fld>
            <a:endParaRPr lang="en-US" altLang="zh-CN"/>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48" tIns="48324" rIns="96648" bIns="48324"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48" tIns="48324" rIns="96648" bIns="48324"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48" tIns="48324" rIns="96648" bIns="48324" numCol="1" anchor="b" anchorCtr="0" compatLnSpc="1">
            <a:prstTxWarp prst="textNoShape">
              <a:avLst/>
            </a:prstTxWarp>
          </a:bodyPr>
          <a:lstStyle>
            <a:lvl1pPr eaLnBrk="1" hangingPunct="1">
              <a:defRPr sz="1200" smtClean="0"/>
            </a:lvl1pPr>
          </a:lstStyle>
          <a:p>
            <a:pPr>
              <a:defRPr/>
            </a:pPr>
            <a:endParaRPr lang="zh-CN" altLang="zh-CN"/>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48" tIns="48324" rIns="96648" bIns="48324" numCol="1" anchor="b" anchorCtr="0" compatLnSpc="1">
            <a:prstTxWarp prst="textNoShape">
              <a:avLst/>
            </a:prstTxWarp>
          </a:bodyPr>
          <a:lstStyle>
            <a:lvl1pPr algn="r" eaLnBrk="1" hangingPunct="1">
              <a:defRPr sz="1200" smtClean="0"/>
            </a:lvl1pPr>
          </a:lstStyle>
          <a:p>
            <a:pPr>
              <a:defRPr/>
            </a:pPr>
            <a:fld id="{6D2AA03D-246C-456A-B724-D1800DEA900A}" type="slidenum">
              <a:rPr lang="en-US" altLang="zh-CN"/>
              <a:pPr>
                <a:defRPr/>
              </a:pPr>
              <a:t>‹#›</a:t>
            </a:fld>
            <a:endParaRPr lang="en-US" altLang="zh-CN"/>
          </a:p>
        </p:txBody>
      </p:sp>
    </p:spTree>
    <p:extLst>
      <p:ext uri="{BB962C8B-B14F-4D97-AF65-F5344CB8AC3E}">
        <p14:creationId xmlns:p14="http://schemas.microsoft.com/office/powerpoint/2010/main" val="363953065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ired.co.uk/article/facebook-libra-cryptocurrency-explaine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nezero.medium.com/thoughts-on-libra-blockchain-49b8f6c26372"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coindesk.com/chinas-central-bank-heres-the-latest-on-the-digital-yua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coindesk.com/pbocs-digital-currency-lab-launches-new-research-center-outside-of-beij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lnSpc>
                <a:spcPct val="90000"/>
              </a:lnSpc>
              <a:spcBef>
                <a:spcPct val="0"/>
              </a:spcBef>
              <a:buFont typeface="Calibri" pitchFamily="34" charset="0"/>
              <a:buNone/>
            </a:pPr>
            <a:r>
              <a:rPr lang="en-US" altLang="zh-CN" dirty="0" smtClean="0"/>
              <a:t>https://developers.libra.org/docs/assets/papers/the-libra-blockchain.pdf</a:t>
            </a:r>
          </a:p>
          <a:p>
            <a:pPr marL="0" indent="0" eaLnBrk="1" hangingPunct="1">
              <a:lnSpc>
                <a:spcPct val="90000"/>
              </a:lnSpc>
              <a:spcBef>
                <a:spcPct val="0"/>
              </a:spcBef>
              <a:buFont typeface="Calibri" pitchFamily="34" charset="0"/>
              <a:buNone/>
            </a:pPr>
            <a:endParaRPr lang="en-US" altLang="en-US" dirty="0"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eaLnBrk="0" fontAlgn="base" hangingPunct="0">
              <a:spcBef>
                <a:spcPct val="0"/>
              </a:spcBef>
              <a:spcAft>
                <a:spcPct val="0"/>
              </a:spcAft>
              <a:defRPr>
                <a:solidFill>
                  <a:schemeClr val="tx1"/>
                </a:solidFill>
                <a:latin typeface="Calibri" pitchFamily="34" charset="0"/>
              </a:defRPr>
            </a:lvl6pPr>
            <a:lvl7pPr marL="2971800" indent="-228600" defTabSz="457200" eaLnBrk="0" fontAlgn="base" hangingPunct="0">
              <a:spcBef>
                <a:spcPct val="0"/>
              </a:spcBef>
              <a:spcAft>
                <a:spcPct val="0"/>
              </a:spcAft>
              <a:defRPr>
                <a:solidFill>
                  <a:schemeClr val="tx1"/>
                </a:solidFill>
                <a:latin typeface="Calibri" pitchFamily="34" charset="0"/>
              </a:defRPr>
            </a:lvl7pPr>
            <a:lvl8pPr marL="3429000" indent="-228600" defTabSz="457200" eaLnBrk="0" fontAlgn="base" hangingPunct="0">
              <a:spcBef>
                <a:spcPct val="0"/>
              </a:spcBef>
              <a:spcAft>
                <a:spcPct val="0"/>
              </a:spcAft>
              <a:defRPr>
                <a:solidFill>
                  <a:schemeClr val="tx1"/>
                </a:solidFill>
                <a:latin typeface="Calibri" pitchFamily="34" charset="0"/>
              </a:defRPr>
            </a:lvl8pPr>
            <a:lvl9pPr marL="3886200" indent="-228600" defTabSz="457200" eaLnBrk="0" fontAlgn="base" hangingPunct="0">
              <a:spcBef>
                <a:spcPct val="0"/>
              </a:spcBef>
              <a:spcAft>
                <a:spcPct val="0"/>
              </a:spcAft>
              <a:defRPr>
                <a:solidFill>
                  <a:schemeClr val="tx1"/>
                </a:solidFill>
                <a:latin typeface="Calibri" pitchFamily="34" charset="0"/>
              </a:defRPr>
            </a:lvl9pPr>
          </a:lstStyle>
          <a:p>
            <a:fld id="{72BB6A5A-2D2F-44FA-820B-B91721DDA5D2}" type="slidenum">
              <a:rPr lang="en-US" altLang="en-US"/>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50888" algn="l"/>
                <a:tab pos="1501775" algn="l"/>
                <a:tab pos="2252663" algn="l"/>
                <a:tab pos="3003550" algn="l"/>
              </a:tabLst>
              <a:defRPr>
                <a:solidFill>
                  <a:schemeClr val="tx1"/>
                </a:solidFill>
                <a:latin typeface="Calibri" pitchFamily="34" charset="0"/>
              </a:defRPr>
            </a:lvl1pPr>
            <a:lvl2pPr marL="742950" indent="-285750">
              <a:tabLst>
                <a:tab pos="750888" algn="l"/>
                <a:tab pos="1501775" algn="l"/>
                <a:tab pos="2252663" algn="l"/>
                <a:tab pos="3003550" algn="l"/>
              </a:tabLst>
              <a:defRPr>
                <a:solidFill>
                  <a:schemeClr val="tx1"/>
                </a:solidFill>
                <a:latin typeface="Calibri" pitchFamily="34" charset="0"/>
              </a:defRPr>
            </a:lvl2pPr>
            <a:lvl3pPr marL="1143000" indent="-228600">
              <a:tabLst>
                <a:tab pos="750888" algn="l"/>
                <a:tab pos="1501775" algn="l"/>
                <a:tab pos="2252663" algn="l"/>
                <a:tab pos="3003550" algn="l"/>
              </a:tabLst>
              <a:defRPr>
                <a:solidFill>
                  <a:schemeClr val="tx1"/>
                </a:solidFill>
                <a:latin typeface="Calibri" pitchFamily="34" charset="0"/>
              </a:defRPr>
            </a:lvl3pPr>
            <a:lvl4pPr marL="1600200" indent="-228600">
              <a:tabLst>
                <a:tab pos="750888" algn="l"/>
                <a:tab pos="1501775" algn="l"/>
                <a:tab pos="2252663" algn="l"/>
                <a:tab pos="3003550" algn="l"/>
              </a:tabLst>
              <a:defRPr>
                <a:solidFill>
                  <a:schemeClr val="tx1"/>
                </a:solidFill>
                <a:latin typeface="Calibri" pitchFamily="34" charset="0"/>
              </a:defRPr>
            </a:lvl4pPr>
            <a:lvl5pPr marL="2057400" indent="-228600">
              <a:tabLst>
                <a:tab pos="750888" algn="l"/>
                <a:tab pos="1501775" algn="l"/>
                <a:tab pos="2252663" algn="l"/>
                <a:tab pos="300355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9pPr>
          </a:lstStyle>
          <a:p>
            <a:pPr>
              <a:buClr>
                <a:srgbClr val="000000"/>
              </a:buClr>
              <a:buSzPct val="100000"/>
              <a:buFont typeface="Times New Roman" pitchFamily="18" charset="0"/>
              <a:buNone/>
            </a:pPr>
            <a:fld id="{F0448B00-76AE-46BD-88A5-CCF60A0CE7E4}" type="slidenum">
              <a:rPr lang="en-US" altLang="en-US" sz="1500">
                <a:solidFill>
                  <a:srgbClr val="000000"/>
                </a:solidFill>
                <a:latin typeface="Times New Roman" pitchFamily="18" charset="0"/>
              </a:rPr>
              <a:pPr>
                <a:buClr>
                  <a:srgbClr val="000000"/>
                </a:buClr>
                <a:buSzPct val="100000"/>
                <a:buFont typeface="Times New Roman" pitchFamily="18" charset="0"/>
                <a:buNone/>
              </a:pPr>
              <a:t>10</a:t>
            </a:fld>
            <a:endParaRPr lang="en-US" altLang="en-US" sz="1500">
              <a:solidFill>
                <a:srgbClr val="000000"/>
              </a:solidFill>
              <a:latin typeface="Times New Roman" pitchFamily="18" charset="0"/>
            </a:endParaRPr>
          </a:p>
        </p:txBody>
      </p:sp>
      <p:sp>
        <p:nvSpPr>
          <p:cNvPr id="129027" name="Text Box 1"/>
          <p:cNvSpPr txBox="1">
            <a:spLocks noChangeArrowheads="1"/>
          </p:cNvSpPr>
          <p:nvPr/>
        </p:nvSpPr>
        <p:spPr bwMode="auto">
          <a:xfrm>
            <a:off x="0" y="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357" tIns="46679" rIns="93357" bIns="46679"/>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eaLnBrk="0" fontAlgn="base" hangingPunct="0">
              <a:spcBef>
                <a:spcPct val="0"/>
              </a:spcBef>
              <a:spcAft>
                <a:spcPct val="0"/>
              </a:spcAft>
              <a:defRPr>
                <a:solidFill>
                  <a:schemeClr val="tx1"/>
                </a:solidFill>
                <a:latin typeface="Calibri" pitchFamily="34" charset="0"/>
              </a:defRPr>
            </a:lvl6pPr>
            <a:lvl7pPr marL="2971800" indent="-228600" defTabSz="457200" eaLnBrk="0" fontAlgn="base" hangingPunct="0">
              <a:spcBef>
                <a:spcPct val="0"/>
              </a:spcBef>
              <a:spcAft>
                <a:spcPct val="0"/>
              </a:spcAft>
              <a:defRPr>
                <a:solidFill>
                  <a:schemeClr val="tx1"/>
                </a:solidFill>
                <a:latin typeface="Calibri" pitchFamily="34" charset="0"/>
              </a:defRPr>
            </a:lvl7pPr>
            <a:lvl8pPr marL="3429000" indent="-228600" defTabSz="457200" eaLnBrk="0" fontAlgn="base" hangingPunct="0">
              <a:spcBef>
                <a:spcPct val="0"/>
              </a:spcBef>
              <a:spcAft>
                <a:spcPct val="0"/>
              </a:spcAft>
              <a:defRPr>
                <a:solidFill>
                  <a:schemeClr val="tx1"/>
                </a:solidFill>
                <a:latin typeface="Calibri" pitchFamily="34" charset="0"/>
              </a:defRPr>
            </a:lvl8pPr>
            <a:lvl9pPr marL="3886200" indent="-228600" defTabSz="457200" eaLnBrk="0" fontAlgn="base" hangingPunct="0">
              <a:spcBef>
                <a:spcPct val="0"/>
              </a:spcBef>
              <a:spcAft>
                <a:spcPct val="0"/>
              </a:spcAft>
              <a:defRPr>
                <a:solidFill>
                  <a:schemeClr val="tx1"/>
                </a:solidFill>
                <a:latin typeface="Calibri" pitchFamily="34" charset="0"/>
              </a:defRPr>
            </a:lvl9pPr>
          </a:lstStyle>
          <a:p>
            <a:pPr eaLnBrk="1" hangingPunct="1">
              <a:spcBef>
                <a:spcPts val="313"/>
              </a:spcBef>
              <a:buClr>
                <a:srgbClr val="000000"/>
              </a:buClr>
              <a:buSzPct val="100000"/>
            </a:pPr>
            <a:fld id="{C36E3F33-6B4B-4D1D-9E75-A79C754D4D6C}" type="slidenum">
              <a:rPr lang="en-US" altLang="en-US" sz="1000">
                <a:solidFill>
                  <a:srgbClr val="FFFFFF"/>
                </a:solidFill>
              </a:rPr>
              <a:pPr eaLnBrk="1" hangingPunct="1">
                <a:spcBef>
                  <a:spcPts val="313"/>
                </a:spcBef>
                <a:buClr>
                  <a:srgbClr val="000000"/>
                </a:buClr>
                <a:buSzPct val="100000"/>
              </a:pPr>
              <a:t>10</a:t>
            </a:fld>
            <a:endParaRPr lang="en-US" altLang="en-US" sz="1000">
              <a:solidFill>
                <a:srgbClr val="FFFFFF"/>
              </a:solidFill>
            </a:endParaRPr>
          </a:p>
        </p:txBody>
      </p:sp>
      <p:sp>
        <p:nvSpPr>
          <p:cNvPr id="129028" name="Rectangle 2"/>
          <p:cNvSpPr>
            <a:spLocks noGrp="1" noRot="1" noChangeAspect="1" noChangeArrowheads="1" noTextEdit="1"/>
          </p:cNvSpPr>
          <p:nvPr>
            <p:ph type="sldImg"/>
          </p:nvPr>
        </p:nvSpPr>
        <p:spPr bwMode="auto">
          <a:xfrm>
            <a:off x="512763" y="744538"/>
            <a:ext cx="6608762" cy="3717925"/>
          </a:xfrm>
          <a:solidFill>
            <a:srgbClr val="FFFFFF"/>
          </a:solidFill>
          <a:ln>
            <a:solidFill>
              <a:srgbClr val="000000"/>
            </a:solidFill>
            <a:miter lim="800000"/>
            <a:headEnd/>
            <a:tailEnd/>
          </a:ln>
        </p:spPr>
      </p:sp>
      <p:sp>
        <p:nvSpPr>
          <p:cNvPr id="129029" name="Text Box 3"/>
          <p:cNvSpPr>
            <a:spLocks noGrp="1" noChangeArrowheads="1"/>
          </p:cNvSpPr>
          <p:nvPr>
            <p:ph type="body" idx="1"/>
          </p:nvPr>
        </p:nvSpPr>
        <p:spPr bwMode="auto">
          <a:xfrm>
            <a:off x="763588" y="4710113"/>
            <a:ext cx="6105525" cy="446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357" tIns="46679" rIns="93357" bIns="46679" numCol="1" anchor="t" anchorCtr="0" compatLnSpc="1">
            <a:prstTxWarp prst="textNoShape">
              <a:avLst/>
            </a:prstTxWarp>
          </a:bodyPr>
          <a:lstStyle/>
          <a:p>
            <a:pPr marL="223838" indent="-222250" eaLnBrk="1" hangingPunct="1">
              <a:spcBef>
                <a:spcPct val="0"/>
              </a:spcBef>
              <a:tabLst>
                <a:tab pos="750888" algn="l"/>
                <a:tab pos="1501775" algn="l"/>
                <a:tab pos="2252663" algn="l"/>
                <a:tab pos="3003550" algn="l"/>
                <a:tab pos="3754438" algn="l"/>
                <a:tab pos="4505325" algn="l"/>
                <a:tab pos="5256213" algn="l"/>
                <a:tab pos="6007100" algn="l"/>
              </a:tabLst>
            </a:pPr>
            <a:endParaRPr lang="en-US" altLang="en-US" sz="2100" dirty="0" smtClean="0">
              <a:latin typeface="Arial" pitchFamily="34" charset="0"/>
              <a:ea typeface="Microsoft YaHei"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hlinkClick r:id="rId3"/>
              </a:rPr>
              <a:t>https://www.wired.co.uk/article/facebook-libra-cryptocurrency-explained</a:t>
            </a:r>
            <a:endParaRPr lang="en-US" dirty="0"/>
          </a:p>
        </p:txBody>
      </p:sp>
      <p:sp>
        <p:nvSpPr>
          <p:cNvPr id="4" name="Slide Number Placeholder 3"/>
          <p:cNvSpPr>
            <a:spLocks noGrp="1"/>
          </p:cNvSpPr>
          <p:nvPr>
            <p:ph type="sldNum" sz="quarter" idx="10"/>
          </p:nvPr>
        </p:nvSpPr>
        <p:spPr/>
        <p:txBody>
          <a:bodyPr/>
          <a:lstStyle/>
          <a:p>
            <a:fld id="{ED79688D-A4A6-4B87-985B-2A669A39733D}" type="slidenum">
              <a:rPr lang="en-US" smtClean="0"/>
              <a:t>2</a:t>
            </a:fld>
            <a:endParaRPr lang="en-US"/>
          </a:p>
        </p:txBody>
      </p:sp>
    </p:spTree>
    <p:extLst>
      <p:ext uri="{BB962C8B-B14F-4D97-AF65-F5344CB8AC3E}">
        <p14:creationId xmlns:p14="http://schemas.microsoft.com/office/powerpoint/2010/main" val="2237717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altLang="zh-CN" smtClean="0">
                <a:hlinkClick r:id="rId3"/>
              </a:rPr>
              <a:t>https://onezero.medium.com/thoughts-on-libra-blockchain-49b8f6c26372</a:t>
            </a:r>
            <a:endParaRPr lang="en-US" altLang="zh-CN" smtClean="0"/>
          </a:p>
          <a:p>
            <a:pPr>
              <a:spcBef>
                <a:spcPts val="0"/>
              </a:spcBef>
              <a:spcAft>
                <a:spcPts val="0"/>
              </a:spcAft>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79688D-A4A6-4B87-985B-2A669A39733D}" type="slidenum">
              <a:rPr lang="en-US" smtClean="0"/>
              <a:t>4</a:t>
            </a:fld>
            <a:endParaRPr lang="en-US"/>
          </a:p>
        </p:txBody>
      </p:sp>
    </p:spTree>
    <p:extLst>
      <p:ext uri="{BB962C8B-B14F-4D97-AF65-F5344CB8AC3E}">
        <p14:creationId xmlns:p14="http://schemas.microsoft.com/office/powerpoint/2010/main" val="4205677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79688D-A4A6-4B87-985B-2A669A39733D}" type="slidenum">
              <a:rPr lang="en-US" smtClean="0"/>
              <a:t>5</a:t>
            </a:fld>
            <a:endParaRPr lang="en-US"/>
          </a:p>
        </p:txBody>
      </p:sp>
    </p:spTree>
    <p:extLst>
      <p:ext uri="{BB962C8B-B14F-4D97-AF65-F5344CB8AC3E}">
        <p14:creationId xmlns:p14="http://schemas.microsoft.com/office/powerpoint/2010/main" val="4205677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79688D-A4A6-4B87-985B-2A669A39733D}" type="slidenum">
              <a:rPr lang="en-US" smtClean="0"/>
              <a:t>6</a:t>
            </a:fld>
            <a:endParaRPr lang="en-US"/>
          </a:p>
        </p:txBody>
      </p:sp>
    </p:spTree>
    <p:extLst>
      <p:ext uri="{BB962C8B-B14F-4D97-AF65-F5344CB8AC3E}">
        <p14:creationId xmlns:p14="http://schemas.microsoft.com/office/powerpoint/2010/main" val="4205677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79688D-A4A6-4B87-985B-2A669A39733D}" type="slidenum">
              <a:rPr lang="en-US" smtClean="0"/>
              <a:t>7</a:t>
            </a:fld>
            <a:endParaRPr lang="en-US"/>
          </a:p>
        </p:txBody>
      </p:sp>
    </p:spTree>
    <p:extLst>
      <p:ext uri="{BB962C8B-B14F-4D97-AF65-F5344CB8AC3E}">
        <p14:creationId xmlns:p14="http://schemas.microsoft.com/office/powerpoint/2010/main" val="4205677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79688D-A4A6-4B87-985B-2A669A39733D}" type="slidenum">
              <a:rPr lang="en-US" smtClean="0"/>
              <a:t>8</a:t>
            </a:fld>
            <a:endParaRPr lang="en-US"/>
          </a:p>
        </p:txBody>
      </p:sp>
    </p:spTree>
    <p:extLst>
      <p:ext uri="{BB962C8B-B14F-4D97-AF65-F5344CB8AC3E}">
        <p14:creationId xmlns:p14="http://schemas.microsoft.com/office/powerpoint/2010/main" val="4205677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https://www.coindesk.com/libra-vs-dcep-the-battle-for-the-future-of-money-heats-up</a:t>
            </a:r>
          </a:p>
          <a:p>
            <a:endParaRPr lang="en-US" dirty="0" smtClean="0"/>
          </a:p>
          <a:p>
            <a:r>
              <a:rPr lang="en-US" altLang="zh-CN" sz="1200" b="0" i="0" kern="1200" dirty="0" smtClean="0">
                <a:solidFill>
                  <a:schemeClr val="tx1"/>
                </a:solidFill>
                <a:effectLst/>
                <a:latin typeface="+mn-lt"/>
                <a:ea typeface="+mn-ea"/>
                <a:cs typeface="+mn-cs"/>
              </a:rPr>
              <a:t>The Chinese central bank </a:t>
            </a:r>
            <a:r>
              <a:rPr lang="en-US" altLang="zh-CN" sz="1200" b="0" i="0" u="none" strike="noStrike" kern="1200" dirty="0" smtClean="0">
                <a:solidFill>
                  <a:schemeClr val="tx1"/>
                </a:solidFill>
                <a:effectLst/>
                <a:latin typeface="+mn-lt"/>
                <a:ea typeface="+mn-ea"/>
                <a:cs typeface="+mn-cs"/>
                <a:hlinkClick r:id="rId3"/>
              </a:rPr>
              <a:t>assembled</a:t>
            </a:r>
            <a:r>
              <a:rPr lang="en-US" altLang="zh-CN" sz="1200" b="0" i="0" kern="1200" dirty="0" smtClean="0">
                <a:solidFill>
                  <a:schemeClr val="tx1"/>
                </a:solidFill>
                <a:effectLst/>
                <a:latin typeface="+mn-lt"/>
                <a:ea typeface="+mn-ea"/>
                <a:cs typeface="+mn-cs"/>
              </a:rPr>
              <a:t> a task force to study a potential national virtual currency in 2014. Approved by the State Council, </a:t>
            </a:r>
            <a:r>
              <a:rPr lang="en-US" altLang="zh-CN" sz="1200" b="0" i="0" kern="1200" dirty="0" err="1" smtClean="0">
                <a:solidFill>
                  <a:schemeClr val="tx1"/>
                </a:solidFill>
                <a:effectLst/>
                <a:latin typeface="+mn-lt"/>
                <a:ea typeface="+mn-ea"/>
                <a:cs typeface="+mn-cs"/>
              </a:rPr>
              <a:t>PBoC</a:t>
            </a:r>
            <a:r>
              <a:rPr lang="en-US" altLang="zh-CN" sz="1200" b="0" i="0" kern="1200" dirty="0" smtClean="0">
                <a:solidFill>
                  <a:schemeClr val="tx1"/>
                </a:solidFill>
                <a:effectLst/>
                <a:latin typeface="+mn-lt"/>
                <a:ea typeface="+mn-ea"/>
                <a:cs typeface="+mn-cs"/>
              </a:rPr>
              <a:t> invited major state-owned commercial banks and </a:t>
            </a:r>
            <a:r>
              <a:rPr lang="en-US" altLang="zh-CN" sz="1200" b="0" i="0" u="none" strike="noStrike" kern="1200" dirty="0" smtClean="0">
                <a:solidFill>
                  <a:schemeClr val="tx1"/>
                </a:solidFill>
                <a:effectLst/>
                <a:latin typeface="+mn-lt"/>
                <a:ea typeface="+mn-ea"/>
                <a:cs typeface="+mn-cs"/>
                <a:hlinkClick r:id="rId4"/>
              </a:rPr>
              <a:t>other influential institutions</a:t>
            </a:r>
            <a:r>
              <a:rPr lang="en-US" altLang="zh-CN" sz="1200" b="0" i="0" kern="1200" dirty="0" smtClean="0">
                <a:solidFill>
                  <a:schemeClr val="tx1"/>
                </a:solidFill>
                <a:effectLst/>
                <a:latin typeface="+mn-lt"/>
                <a:ea typeface="+mn-ea"/>
                <a:cs typeface="+mn-cs"/>
              </a:rPr>
              <a:t> to design a system for the digital yuan in 2017. </a:t>
            </a:r>
            <a:endParaRPr lang="en-US" dirty="0"/>
          </a:p>
        </p:txBody>
      </p:sp>
      <p:sp>
        <p:nvSpPr>
          <p:cNvPr id="4" name="Slide Number Placeholder 3"/>
          <p:cNvSpPr>
            <a:spLocks noGrp="1"/>
          </p:cNvSpPr>
          <p:nvPr>
            <p:ph type="sldNum" sz="quarter" idx="10"/>
          </p:nvPr>
        </p:nvSpPr>
        <p:spPr/>
        <p:txBody>
          <a:bodyPr/>
          <a:lstStyle/>
          <a:p>
            <a:fld id="{ED79688D-A4A6-4B87-985B-2A669A39733D}" type="slidenum">
              <a:rPr lang="en-US" smtClean="0"/>
              <a:t>9</a:t>
            </a:fld>
            <a:endParaRPr lang="en-US"/>
          </a:p>
        </p:txBody>
      </p:sp>
    </p:spTree>
    <p:extLst>
      <p:ext uri="{BB962C8B-B14F-4D97-AF65-F5344CB8AC3E}">
        <p14:creationId xmlns:p14="http://schemas.microsoft.com/office/powerpoint/2010/main" val="420567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5"/>
          <p:cNvSpPr>
            <a:spLocks noGrp="1"/>
          </p:cNvSpPr>
          <p:nvPr>
            <p:ph type="dt" sz="half" idx="10"/>
          </p:nvPr>
        </p:nvSpPr>
        <p:spPr>
          <a:xfrm>
            <a:off x="978735" y="4780476"/>
            <a:ext cx="1855788" cy="273050"/>
          </a:xfrm>
        </p:spPr>
        <p:txBody>
          <a:bodyPr/>
          <a:lstStyle>
            <a:lvl1pPr defTabSz="514350">
              <a:defRPr smtClean="0"/>
            </a:lvl1pPr>
          </a:lstStyle>
          <a:p>
            <a:pPr>
              <a:defRPr/>
            </a:pPr>
            <a:fld id="{55C1A239-E9B9-4E7B-89D9-AA319738C04B}" type="datetime1">
              <a:rPr lang="zh-CN" altLang="en-US" smtClean="0"/>
              <a:t>2020/8/26</a:t>
            </a:fld>
            <a:endParaRPr lang="en-US" altLang="zh-CN"/>
          </a:p>
        </p:txBody>
      </p:sp>
    </p:spTree>
    <p:extLst>
      <p:ext uri="{BB962C8B-B14F-4D97-AF65-F5344CB8AC3E}">
        <p14:creationId xmlns:p14="http://schemas.microsoft.com/office/powerpoint/2010/main" val="126235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1D3548">
            <a:alpha val="90195"/>
          </a:srgbClr>
        </a:solidFill>
        <a:effectLst/>
      </p:bgPr>
    </p:bg>
    <p:spTree>
      <p:nvGrpSpPr>
        <p:cNvPr id="1" name=""/>
        <p:cNvGrpSpPr/>
        <p:nvPr/>
      </p:nvGrpSpPr>
      <p:grpSpPr>
        <a:xfrm>
          <a:off x="0" y="0"/>
          <a:ext cx="0" cy="0"/>
          <a:chOff x="0" y="0"/>
          <a:chExt cx="0" cy="0"/>
        </a:xfrm>
      </p:grpSpPr>
      <p:sp>
        <p:nvSpPr>
          <p:cNvPr id="3" name="Shape 5"/>
          <p:cNvSpPr/>
          <p:nvPr userDrawn="1"/>
        </p:nvSpPr>
        <p:spPr>
          <a:xfrm>
            <a:off x="0" y="3995738"/>
            <a:ext cx="9153525" cy="1147762"/>
          </a:xfrm>
          <a:prstGeom prst="rect">
            <a:avLst/>
          </a:prstGeom>
          <a:solidFill>
            <a:srgbClr val="FFFFFF"/>
          </a:solidFill>
          <a:ln w="25400">
            <a:round/>
          </a:ln>
        </p:spPr>
        <p:txBody>
          <a:bodyPr lIns="0" tIns="0" rIns="0" bIns="0" anchor="ctr"/>
          <a:lstStyle>
            <a:lvl1pPr marL="22225" defTabSz="500063">
              <a:defRPr>
                <a:solidFill>
                  <a:schemeClr val="tx1"/>
                </a:solidFill>
                <a:latin typeface="Calibri" pitchFamily="34" charset="0"/>
              </a:defRPr>
            </a:lvl1pPr>
            <a:lvl2pPr marL="742950" indent="-285750" defTabSz="500063">
              <a:defRPr>
                <a:solidFill>
                  <a:schemeClr val="tx1"/>
                </a:solidFill>
                <a:latin typeface="Calibri" pitchFamily="34" charset="0"/>
              </a:defRPr>
            </a:lvl2pPr>
            <a:lvl3pPr marL="1143000" indent="-228600" defTabSz="500063">
              <a:defRPr>
                <a:solidFill>
                  <a:schemeClr val="tx1"/>
                </a:solidFill>
                <a:latin typeface="Calibri" pitchFamily="34" charset="0"/>
              </a:defRPr>
            </a:lvl3pPr>
            <a:lvl4pPr marL="1600200" indent="-228600" defTabSz="500063">
              <a:defRPr>
                <a:solidFill>
                  <a:schemeClr val="tx1"/>
                </a:solidFill>
                <a:latin typeface="Calibri" pitchFamily="34" charset="0"/>
              </a:defRPr>
            </a:lvl4pPr>
            <a:lvl5pPr marL="2057400" indent="-228600" defTabSz="500063">
              <a:defRPr>
                <a:solidFill>
                  <a:schemeClr val="tx1"/>
                </a:solidFill>
                <a:latin typeface="Calibri" pitchFamily="34" charset="0"/>
              </a:defRPr>
            </a:lvl5pPr>
            <a:lvl6pPr marL="2514600" indent="-228600" defTabSz="500063" eaLnBrk="0" fontAlgn="base" hangingPunct="0">
              <a:spcBef>
                <a:spcPct val="0"/>
              </a:spcBef>
              <a:spcAft>
                <a:spcPct val="0"/>
              </a:spcAft>
              <a:defRPr>
                <a:solidFill>
                  <a:schemeClr val="tx1"/>
                </a:solidFill>
                <a:latin typeface="Calibri" pitchFamily="34" charset="0"/>
              </a:defRPr>
            </a:lvl6pPr>
            <a:lvl7pPr marL="2971800" indent="-228600" defTabSz="500063" eaLnBrk="0" fontAlgn="base" hangingPunct="0">
              <a:spcBef>
                <a:spcPct val="0"/>
              </a:spcBef>
              <a:spcAft>
                <a:spcPct val="0"/>
              </a:spcAft>
              <a:defRPr>
                <a:solidFill>
                  <a:schemeClr val="tx1"/>
                </a:solidFill>
                <a:latin typeface="Calibri" pitchFamily="34" charset="0"/>
              </a:defRPr>
            </a:lvl7pPr>
            <a:lvl8pPr marL="3429000" indent="-228600" defTabSz="500063" eaLnBrk="0" fontAlgn="base" hangingPunct="0">
              <a:spcBef>
                <a:spcPct val="0"/>
              </a:spcBef>
              <a:spcAft>
                <a:spcPct val="0"/>
              </a:spcAft>
              <a:defRPr>
                <a:solidFill>
                  <a:schemeClr val="tx1"/>
                </a:solidFill>
                <a:latin typeface="Calibri" pitchFamily="34" charset="0"/>
              </a:defRPr>
            </a:lvl8pPr>
            <a:lvl9pPr marL="3886200" indent="-228600" defTabSz="500063" eaLnBrk="0" fontAlgn="base" hangingPunct="0">
              <a:spcBef>
                <a:spcPct val="0"/>
              </a:spcBef>
              <a:spcAft>
                <a:spcPct val="0"/>
              </a:spcAft>
              <a:defRPr>
                <a:solidFill>
                  <a:schemeClr val="tx1"/>
                </a:solidFill>
                <a:latin typeface="Calibri" pitchFamily="34" charset="0"/>
              </a:defRPr>
            </a:lvl9pPr>
          </a:lstStyle>
          <a:p>
            <a:pPr eaLnBrk="1" hangingPunct="1">
              <a:defRPr/>
            </a:pPr>
            <a:endParaRPr lang="en-US" altLang="en-US" sz="5800" smtClean="0">
              <a:latin typeface="Gill Sans"/>
              <a:ea typeface="Gill Sans"/>
              <a:cs typeface="Gill Sans"/>
              <a:sym typeface="Gill Sans"/>
            </a:endParaRPr>
          </a:p>
        </p:txBody>
      </p:sp>
      <p:sp>
        <p:nvSpPr>
          <p:cNvPr id="4" name="Rectangle 12"/>
          <p:cNvSpPr txBox="1">
            <a:spLocks noChangeArrowheads="1"/>
          </p:cNvSpPr>
          <p:nvPr userDrawn="1"/>
        </p:nvSpPr>
        <p:spPr>
          <a:xfrm>
            <a:off x="0" y="4767263"/>
            <a:ext cx="630238" cy="361950"/>
          </a:xfrm>
          <a:prstGeom prst="rect">
            <a:avLst/>
          </a:prstGeom>
          <a:ln/>
        </p:spPr>
        <p:txBody>
          <a:bodyPr/>
          <a:lstStyle>
            <a:lvl1pPr defTabSz="584200">
              <a:defRPr>
                <a:solidFill>
                  <a:schemeClr val="tx1"/>
                </a:solidFill>
                <a:latin typeface="Calibri" pitchFamily="34" charset="0"/>
              </a:defRPr>
            </a:lvl1pPr>
            <a:lvl2pPr indent="-228600" defTabSz="584200">
              <a:defRPr>
                <a:solidFill>
                  <a:schemeClr val="tx1"/>
                </a:solidFill>
                <a:latin typeface="Calibri" pitchFamily="34" charset="0"/>
              </a:defRPr>
            </a:lvl2pPr>
            <a:lvl3pPr indent="-457200" defTabSz="584200">
              <a:defRPr>
                <a:solidFill>
                  <a:schemeClr val="tx1"/>
                </a:solidFill>
                <a:latin typeface="Calibri" pitchFamily="34" charset="0"/>
              </a:defRPr>
            </a:lvl3pPr>
            <a:lvl4pPr indent="-685800" defTabSz="584200">
              <a:defRPr>
                <a:solidFill>
                  <a:schemeClr val="tx1"/>
                </a:solidFill>
                <a:latin typeface="Calibri" pitchFamily="34" charset="0"/>
              </a:defRPr>
            </a:lvl4pPr>
            <a:lvl5pPr indent="-914400" defTabSz="584200">
              <a:defRPr>
                <a:solidFill>
                  <a:schemeClr val="tx1"/>
                </a:solidFill>
                <a:latin typeface="Calibri" pitchFamily="34" charset="0"/>
              </a:defRPr>
            </a:lvl5pPr>
            <a:lvl6pPr indent="-914400" defTabSz="584200" eaLnBrk="0" fontAlgn="base" hangingPunct="0">
              <a:spcBef>
                <a:spcPct val="0"/>
              </a:spcBef>
              <a:spcAft>
                <a:spcPct val="0"/>
              </a:spcAft>
              <a:defRPr>
                <a:solidFill>
                  <a:schemeClr val="tx1"/>
                </a:solidFill>
                <a:latin typeface="Calibri" pitchFamily="34" charset="0"/>
              </a:defRPr>
            </a:lvl6pPr>
            <a:lvl7pPr indent="-914400" defTabSz="584200" eaLnBrk="0" fontAlgn="base" hangingPunct="0">
              <a:spcBef>
                <a:spcPct val="0"/>
              </a:spcBef>
              <a:spcAft>
                <a:spcPct val="0"/>
              </a:spcAft>
              <a:defRPr>
                <a:solidFill>
                  <a:schemeClr val="tx1"/>
                </a:solidFill>
                <a:latin typeface="Calibri" pitchFamily="34" charset="0"/>
              </a:defRPr>
            </a:lvl7pPr>
            <a:lvl8pPr indent="-914400" defTabSz="584200" eaLnBrk="0" fontAlgn="base" hangingPunct="0">
              <a:spcBef>
                <a:spcPct val="0"/>
              </a:spcBef>
              <a:spcAft>
                <a:spcPct val="0"/>
              </a:spcAft>
              <a:defRPr>
                <a:solidFill>
                  <a:schemeClr val="tx1"/>
                </a:solidFill>
                <a:latin typeface="Calibri" pitchFamily="34" charset="0"/>
              </a:defRPr>
            </a:lvl8pPr>
            <a:lvl9pPr indent="-914400" defTabSz="584200" eaLnBrk="0" fontAlgn="base" hangingPunct="0">
              <a:spcBef>
                <a:spcPct val="0"/>
              </a:spcBef>
              <a:spcAft>
                <a:spcPct val="0"/>
              </a:spcAft>
              <a:defRPr>
                <a:solidFill>
                  <a:schemeClr val="tx1"/>
                </a:solidFill>
                <a:latin typeface="Calibri" pitchFamily="34" charset="0"/>
              </a:defRPr>
            </a:lvl9pPr>
          </a:lstStyle>
          <a:p>
            <a:pPr>
              <a:defRPr/>
            </a:pPr>
            <a:fld id="{3E97405A-A60E-481E-ACAC-F6094A0E34E2}" type="slidenum">
              <a:rPr lang="en-US" altLang="en-US" sz="1600" b="1" smtClean="0">
                <a:solidFill>
                  <a:srgbClr val="0000FF"/>
                </a:solidFill>
                <a:latin typeface="Helvetica Light"/>
                <a:ea typeface="Helvetica Light"/>
                <a:cs typeface="Helvetica Light"/>
                <a:sym typeface="Helvetica Light"/>
              </a:rPr>
              <a:pPr>
                <a:defRPr/>
              </a:pPr>
              <a:t>‹#›</a:t>
            </a:fld>
            <a:endParaRPr lang="en-US" altLang="en-US" sz="1600" b="1" dirty="0" smtClean="0">
              <a:solidFill>
                <a:srgbClr val="0000FF"/>
              </a:solidFill>
              <a:latin typeface="Helvetica Light"/>
              <a:ea typeface="Helvetica Light"/>
              <a:cs typeface="Helvetica Light"/>
              <a:sym typeface="Helvetica Light"/>
            </a:endParaRPr>
          </a:p>
        </p:txBody>
      </p:sp>
      <p:sp>
        <p:nvSpPr>
          <p:cNvPr id="7" name="Shape 8"/>
          <p:cNvSpPr>
            <a:spLocks noGrp="1"/>
          </p:cNvSpPr>
          <p:nvPr>
            <p:ph type="title"/>
          </p:nvPr>
        </p:nvSpPr>
        <p:spPr>
          <a:xfrm>
            <a:off x="365559" y="556247"/>
            <a:ext cx="6038850" cy="2114851"/>
          </a:xfrm>
          <a:prstGeom prst="rect">
            <a:avLst/>
          </a:prstGeom>
        </p:spPr>
        <p:txBody>
          <a:bodyPr anchor="t"/>
          <a:lstStyle>
            <a:lvl1pPr marR="22289" algn="l" defTabSz="227838">
              <a:lnSpc>
                <a:spcPct val="80000"/>
              </a:lnSpc>
              <a:defRPr sz="4400" b="1" strike="noStrike" spc="-61">
                <a:solidFill>
                  <a:srgbClr val="FFFFFF"/>
                </a:solidFill>
                <a:uFill>
                  <a:solidFill>
                    <a:srgbClr val="5E5E5E"/>
                  </a:solidFill>
                </a:uFill>
                <a:latin typeface="Helvetica Neue"/>
                <a:ea typeface="Helvetica Neue"/>
                <a:cs typeface="Helvetica Neue"/>
                <a:sym typeface="Helvetica Neue"/>
              </a:defRPr>
            </a:lvl1pPr>
          </a:lstStyle>
          <a:p>
            <a:pPr lvl="0"/>
            <a:endParaRPr dirty="0"/>
          </a:p>
        </p:txBody>
      </p:sp>
      <p:sp>
        <p:nvSpPr>
          <p:cNvPr id="5" name="Date Placeholder 6"/>
          <p:cNvSpPr>
            <a:spLocks noGrp="1"/>
          </p:cNvSpPr>
          <p:nvPr>
            <p:ph type="dt" sz="half" idx="10"/>
          </p:nvPr>
        </p:nvSpPr>
        <p:spPr>
          <a:xfrm>
            <a:off x="1003184" y="4767263"/>
            <a:ext cx="1855788" cy="273050"/>
          </a:xfrm>
        </p:spPr>
        <p:txBody>
          <a:bodyPr/>
          <a:lstStyle>
            <a:lvl1pPr defTabSz="514350">
              <a:defRPr smtClean="0">
                <a:solidFill>
                  <a:schemeClr val="tx1"/>
                </a:solidFill>
              </a:defRPr>
            </a:lvl1pPr>
          </a:lstStyle>
          <a:p>
            <a:pPr>
              <a:defRPr/>
            </a:pPr>
            <a:fld id="{18795679-5FBD-4587-AD91-7983F41C4C82}" type="datetime1">
              <a:rPr lang="zh-CN" altLang="en-US" smtClean="0"/>
              <a:t>2020/8/26</a:t>
            </a:fld>
            <a:endParaRPr lang="en-US" altLang="zh-CN"/>
          </a:p>
        </p:txBody>
      </p:sp>
      <p:pic>
        <p:nvPicPr>
          <p:cNvPr id="14950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49648" y="146672"/>
            <a:ext cx="15906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38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 name="Date Placeholder 3"/>
          <p:cNvSpPr>
            <a:spLocks noGrp="1"/>
          </p:cNvSpPr>
          <p:nvPr>
            <p:ph type="dt" sz="half" idx="10"/>
          </p:nvPr>
        </p:nvSpPr>
        <p:spPr>
          <a:xfrm>
            <a:off x="1025935" y="4811713"/>
            <a:ext cx="1855788" cy="273050"/>
          </a:xfrm>
        </p:spPr>
        <p:txBody>
          <a:bodyPr/>
          <a:lstStyle/>
          <a:p>
            <a:fld id="{B2706F1B-BC31-4D82-BCDD-77B39DEAE7A3}" type="datetime1">
              <a:rPr lang="zh-CN" altLang="en-US" smtClean="0"/>
              <a:t>2020/8/26</a:t>
            </a:fld>
            <a:endParaRPr lang="en-US"/>
          </a:p>
        </p:txBody>
      </p:sp>
    </p:spTree>
    <p:extLst>
      <p:ext uri="{BB962C8B-B14F-4D97-AF65-F5344CB8AC3E}">
        <p14:creationId xmlns:p14="http://schemas.microsoft.com/office/powerpoint/2010/main" val="18315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415794-A6CC-4A94-A97E-0DE52C91C9FA}" type="datetime1">
              <a:rPr lang="zh-CN" altLang="en-US" smtClean="0"/>
              <a:t>2020/8/26</a:t>
            </a:fld>
            <a:endParaRPr lang="en-US"/>
          </a:p>
        </p:txBody>
      </p:sp>
    </p:spTree>
    <p:extLst>
      <p:ext uri="{BB962C8B-B14F-4D97-AF65-F5344CB8AC3E}">
        <p14:creationId xmlns:p14="http://schemas.microsoft.com/office/powerpoint/2010/main" val="15637055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4740275"/>
            <a:ext cx="9144000" cy="37782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68300" y="561975"/>
            <a:ext cx="8294688" cy="74136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368300" y="1384300"/>
            <a:ext cx="8294688"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1025935" y="4811713"/>
            <a:ext cx="1855788" cy="273050"/>
          </a:xfrm>
          <a:prstGeom prst="rect">
            <a:avLst/>
          </a:prstGeom>
        </p:spPr>
        <p:txBody>
          <a:bodyPr vert="horz" wrap="square" lIns="91440" tIns="45720" rIns="91440" bIns="45720" numCol="1" anchor="ctr" anchorCtr="0" compatLnSpc="1">
            <a:prstTxWarp prst="textNoShape">
              <a:avLst/>
            </a:prstTxWarp>
          </a:bodyPr>
          <a:lstStyle>
            <a:lvl1pPr defTabSz="257175" eaLnBrk="1" hangingPunct="1">
              <a:defRPr sz="1100" smtClean="0">
                <a:solidFill>
                  <a:srgbClr val="FFFFFF"/>
                </a:solidFill>
                <a:cs typeface="Arial" pitchFamily="34" charset="0"/>
              </a:defRPr>
            </a:lvl1pPr>
          </a:lstStyle>
          <a:p>
            <a:pPr>
              <a:defRPr/>
            </a:pPr>
            <a:fld id="{8E2F54E1-1520-43B7-AC84-FA56DBF8524B}" type="datetime1">
              <a:rPr lang="zh-CN" altLang="en-US" smtClean="0"/>
              <a:t>2020/8/26</a:t>
            </a:fld>
            <a:endParaRPr lang="en-US" altLang="zh-CN"/>
          </a:p>
        </p:txBody>
      </p:sp>
      <p:sp>
        <p:nvSpPr>
          <p:cNvPr id="15" name="Rectangle 12"/>
          <p:cNvSpPr txBox="1">
            <a:spLocks noChangeArrowheads="1"/>
          </p:cNvSpPr>
          <p:nvPr userDrawn="1"/>
        </p:nvSpPr>
        <p:spPr>
          <a:xfrm>
            <a:off x="0" y="4767263"/>
            <a:ext cx="630238" cy="361950"/>
          </a:xfrm>
          <a:prstGeom prst="rect">
            <a:avLst/>
          </a:prstGeom>
          <a:ln/>
        </p:spPr>
        <p:txBody>
          <a:bodyPr/>
          <a:lstStyle>
            <a:lvl1pPr defTabSz="584200">
              <a:defRPr>
                <a:solidFill>
                  <a:schemeClr val="tx1"/>
                </a:solidFill>
                <a:latin typeface="Calibri" pitchFamily="34" charset="0"/>
              </a:defRPr>
            </a:lvl1pPr>
            <a:lvl2pPr indent="-228600" defTabSz="584200">
              <a:defRPr>
                <a:solidFill>
                  <a:schemeClr val="tx1"/>
                </a:solidFill>
                <a:latin typeface="Calibri" pitchFamily="34" charset="0"/>
              </a:defRPr>
            </a:lvl2pPr>
            <a:lvl3pPr indent="-457200" defTabSz="584200">
              <a:defRPr>
                <a:solidFill>
                  <a:schemeClr val="tx1"/>
                </a:solidFill>
                <a:latin typeface="Calibri" pitchFamily="34" charset="0"/>
              </a:defRPr>
            </a:lvl3pPr>
            <a:lvl4pPr indent="-685800" defTabSz="584200">
              <a:defRPr>
                <a:solidFill>
                  <a:schemeClr val="tx1"/>
                </a:solidFill>
                <a:latin typeface="Calibri" pitchFamily="34" charset="0"/>
              </a:defRPr>
            </a:lvl4pPr>
            <a:lvl5pPr indent="-914400" defTabSz="584200">
              <a:defRPr>
                <a:solidFill>
                  <a:schemeClr val="tx1"/>
                </a:solidFill>
                <a:latin typeface="Calibri" pitchFamily="34" charset="0"/>
              </a:defRPr>
            </a:lvl5pPr>
            <a:lvl6pPr indent="-914400" defTabSz="584200" eaLnBrk="0" fontAlgn="base" hangingPunct="0">
              <a:spcBef>
                <a:spcPct val="0"/>
              </a:spcBef>
              <a:spcAft>
                <a:spcPct val="0"/>
              </a:spcAft>
              <a:defRPr>
                <a:solidFill>
                  <a:schemeClr val="tx1"/>
                </a:solidFill>
                <a:latin typeface="Calibri" pitchFamily="34" charset="0"/>
              </a:defRPr>
            </a:lvl6pPr>
            <a:lvl7pPr indent="-914400" defTabSz="584200" eaLnBrk="0" fontAlgn="base" hangingPunct="0">
              <a:spcBef>
                <a:spcPct val="0"/>
              </a:spcBef>
              <a:spcAft>
                <a:spcPct val="0"/>
              </a:spcAft>
              <a:defRPr>
                <a:solidFill>
                  <a:schemeClr val="tx1"/>
                </a:solidFill>
                <a:latin typeface="Calibri" pitchFamily="34" charset="0"/>
              </a:defRPr>
            </a:lvl7pPr>
            <a:lvl8pPr indent="-914400" defTabSz="584200" eaLnBrk="0" fontAlgn="base" hangingPunct="0">
              <a:spcBef>
                <a:spcPct val="0"/>
              </a:spcBef>
              <a:spcAft>
                <a:spcPct val="0"/>
              </a:spcAft>
              <a:defRPr>
                <a:solidFill>
                  <a:schemeClr val="tx1"/>
                </a:solidFill>
                <a:latin typeface="Calibri" pitchFamily="34" charset="0"/>
              </a:defRPr>
            </a:lvl8pPr>
            <a:lvl9pPr indent="-914400" defTabSz="584200" eaLnBrk="0" fontAlgn="base" hangingPunct="0">
              <a:spcBef>
                <a:spcPct val="0"/>
              </a:spcBef>
              <a:spcAft>
                <a:spcPct val="0"/>
              </a:spcAft>
              <a:defRPr>
                <a:solidFill>
                  <a:schemeClr val="tx1"/>
                </a:solidFill>
                <a:latin typeface="Calibri" pitchFamily="34" charset="0"/>
              </a:defRPr>
            </a:lvl9pPr>
          </a:lstStyle>
          <a:p>
            <a:pPr>
              <a:defRPr/>
            </a:pPr>
            <a:fld id="{83CE206C-B735-42A9-A35B-5399400A4EBC}" type="slidenum">
              <a:rPr lang="en-US" altLang="en-US" sz="1600" b="1" smtClean="0">
                <a:solidFill>
                  <a:srgbClr val="0000FF"/>
                </a:solidFill>
                <a:latin typeface="Helvetica Light"/>
                <a:ea typeface="Helvetica Light"/>
                <a:cs typeface="Helvetica Light"/>
                <a:sym typeface="Helvetica Light"/>
              </a:rPr>
              <a:pPr>
                <a:defRPr/>
              </a:pPr>
              <a:t>‹#›</a:t>
            </a:fld>
            <a:endParaRPr lang="en-US" altLang="en-US" sz="1600" b="1" dirty="0" smtClean="0">
              <a:solidFill>
                <a:srgbClr val="0000FF"/>
              </a:solidFill>
              <a:latin typeface="Helvetica Light"/>
              <a:ea typeface="Helvetica Light"/>
              <a:cs typeface="Helvetica Light"/>
              <a:sym typeface="Helvetica Light"/>
            </a:endParaRPr>
          </a:p>
        </p:txBody>
      </p:sp>
    </p:spTree>
  </p:cSld>
  <p:clrMap bg1="lt1" tx1="dk1" bg2="lt2" tx2="dk2" accent1="accent1" accent2="accent2" accent3="accent3" accent4="accent4" accent5="accent5" accent6="accent6" hlink="hlink" folHlink="folHlink"/>
  <p:sldLayoutIdLst>
    <p:sldLayoutId id="2147493835" r:id="rId1"/>
    <p:sldLayoutId id="2147493837" r:id="rId2"/>
    <p:sldLayoutId id="2147493841" r:id="rId3"/>
    <p:sldLayoutId id="2147493842" r:id="rId4"/>
  </p:sldLayoutIdLst>
  <p:timing>
    <p:tnLst>
      <p:par>
        <p:cTn id="1" dur="indefinite" restart="never" nodeType="tmRoot"/>
      </p:par>
    </p:tnLst>
  </p:timing>
  <p:hf hdr="0" ftr="0"/>
  <p:txStyles>
    <p:titleStyle>
      <a:lvl1pPr algn="l" rtl="0" eaLnBrk="0" fontAlgn="base" hangingPunct="0">
        <a:lnSpc>
          <a:spcPct val="85000"/>
        </a:lnSpc>
        <a:spcBef>
          <a:spcPct val="0"/>
        </a:spcBef>
        <a:spcAft>
          <a:spcPct val="0"/>
        </a:spcAft>
        <a:defRPr sz="2200" kern="1200" spc="-28">
          <a:solidFill>
            <a:srgbClr val="404040"/>
          </a:solidFill>
          <a:latin typeface="+mj-lt"/>
          <a:ea typeface="+mj-ea"/>
          <a:cs typeface="+mj-cs"/>
        </a:defRPr>
      </a:lvl1pPr>
      <a:lvl2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5pPr>
      <a:lvl6pPr marL="257175" algn="l" rtl="0" fontAlgn="base">
        <a:lnSpc>
          <a:spcPct val="85000"/>
        </a:lnSpc>
        <a:spcBef>
          <a:spcPct val="0"/>
        </a:spcBef>
        <a:spcAft>
          <a:spcPct val="0"/>
        </a:spcAft>
        <a:defRPr sz="2700">
          <a:solidFill>
            <a:srgbClr val="404040"/>
          </a:solidFill>
          <a:latin typeface="Calibri Light" panose="020F0302020204030204" pitchFamily="34" charset="0"/>
        </a:defRPr>
      </a:lvl6pPr>
      <a:lvl7pPr marL="514350" algn="l" rtl="0" fontAlgn="base">
        <a:lnSpc>
          <a:spcPct val="85000"/>
        </a:lnSpc>
        <a:spcBef>
          <a:spcPct val="0"/>
        </a:spcBef>
        <a:spcAft>
          <a:spcPct val="0"/>
        </a:spcAft>
        <a:defRPr sz="2700">
          <a:solidFill>
            <a:srgbClr val="404040"/>
          </a:solidFill>
          <a:latin typeface="Calibri Light" panose="020F0302020204030204" pitchFamily="34" charset="0"/>
        </a:defRPr>
      </a:lvl7pPr>
      <a:lvl8pPr marL="771525" algn="l" rtl="0" fontAlgn="base">
        <a:lnSpc>
          <a:spcPct val="85000"/>
        </a:lnSpc>
        <a:spcBef>
          <a:spcPct val="0"/>
        </a:spcBef>
        <a:spcAft>
          <a:spcPct val="0"/>
        </a:spcAft>
        <a:defRPr sz="2700">
          <a:solidFill>
            <a:srgbClr val="404040"/>
          </a:solidFill>
          <a:latin typeface="Calibri Light" panose="020F0302020204030204" pitchFamily="34" charset="0"/>
        </a:defRPr>
      </a:lvl8pPr>
      <a:lvl9pPr marL="1028700" algn="l" rtl="0" fontAlgn="base">
        <a:lnSpc>
          <a:spcPct val="85000"/>
        </a:lnSpc>
        <a:spcBef>
          <a:spcPct val="0"/>
        </a:spcBef>
        <a:spcAft>
          <a:spcPct val="0"/>
        </a:spcAft>
        <a:defRPr sz="2700">
          <a:solidFill>
            <a:srgbClr val="404040"/>
          </a:solidFill>
          <a:latin typeface="Calibri Light" panose="020F0302020204030204" pitchFamily="34" charset="0"/>
        </a:defRPr>
      </a:lvl9pPr>
    </p:titleStyle>
    <p:bodyStyle>
      <a:lvl1pPr marL="50800" indent="-50800" algn="l" rtl="0" eaLnBrk="0" fontAlgn="base" hangingPunct="0">
        <a:lnSpc>
          <a:spcPct val="90000"/>
        </a:lnSpc>
        <a:spcBef>
          <a:spcPts val="675"/>
        </a:spcBef>
        <a:spcAft>
          <a:spcPts val="113"/>
        </a:spcAft>
        <a:buClr>
          <a:schemeClr val="accent1"/>
        </a:buClr>
        <a:buSzPct val="100000"/>
        <a:buFont typeface="Calibri" panose="020F0502020204030204" pitchFamily="34" charset="0"/>
        <a:buChar char=" "/>
        <a:defRPr sz="1100" kern="1200">
          <a:solidFill>
            <a:srgbClr val="404040"/>
          </a:solidFill>
          <a:latin typeface="+mn-lt"/>
          <a:ea typeface="+mn-ea"/>
          <a:cs typeface="+mn-cs"/>
        </a:defRPr>
      </a:lvl1pPr>
      <a:lvl2pPr marL="214313" indent="-101600" algn="l" rtl="0" eaLnBrk="0" fontAlgn="base" hangingPunct="0">
        <a:lnSpc>
          <a:spcPct val="90000"/>
        </a:lnSpc>
        <a:spcBef>
          <a:spcPts val="113"/>
        </a:spcBef>
        <a:spcAft>
          <a:spcPts val="225"/>
        </a:spcAft>
        <a:buClr>
          <a:schemeClr val="accent1"/>
        </a:buClr>
        <a:buFont typeface="Calibri" pitchFamily="34" charset="0"/>
        <a:buChar char="◦"/>
        <a:defRPr kern="1200">
          <a:solidFill>
            <a:srgbClr val="404040"/>
          </a:solidFill>
          <a:latin typeface="+mn-lt"/>
          <a:ea typeface="+mn-ea"/>
          <a:cs typeface="+mn-cs"/>
        </a:defRPr>
      </a:lvl2pPr>
      <a:lvl3pPr marL="317500"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3pPr>
      <a:lvl4pPr marL="420688"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4pPr>
      <a:lvl5pPr marL="523875"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5pPr>
      <a:lvl6pPr marL="618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6pPr>
      <a:lvl7pPr marL="731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7pPr>
      <a:lvl8pPr marL="843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8pPr>
      <a:lvl9pPr marL="956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eg"/><Relationship Id="rId3" Type="http://schemas.openxmlformats.org/officeDocument/2006/relationships/notesSlide" Target="../notesSlides/notesSlide10.xml"/><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wmf"/><Relationship Id="rId10" Type="http://schemas.openxmlformats.org/officeDocument/2006/relationships/image" Target="../media/image11.png"/><Relationship Id="rId4" Type="http://schemas.openxmlformats.org/officeDocument/2006/relationships/oleObject" Target="../embeddings/oleObject1.bin"/><Relationship Id="rId9" Type="http://schemas.openxmlformats.org/officeDocument/2006/relationships/image" Target="../media/image10.png"/><Relationship Id="rId1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onezero.medium.com/thoughts-on-libra-blockchain-49b8f6c26372"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817" y="555246"/>
            <a:ext cx="6481483" cy="1360960"/>
          </a:xfrm>
        </p:spPr>
        <p:txBody>
          <a:bodyPr wrap="square" numCol="1" anchorCtr="0" compatLnSpc="1">
            <a:prstTxWarp prst="textNoShape">
              <a:avLst/>
            </a:prstTxWarp>
            <a:normAutofit fontScale="90000"/>
          </a:bodyPr>
          <a:lstStyle/>
          <a:p>
            <a:pPr marR="0" defTabSz="227013">
              <a:defRPr/>
            </a:pPr>
            <a:r>
              <a:rPr lang="en-US" altLang="zh-CN" sz="5400" dirty="0" smtClean="0">
                <a:solidFill>
                  <a:srgbClr val="FFC000"/>
                </a:solidFill>
                <a:latin typeface="+mn-lt"/>
              </a:rPr>
              <a:t>The Libra on Blockchain</a:t>
            </a:r>
            <a:r>
              <a:rPr lang="en-US" altLang="zh-CN" sz="3200" b="0" dirty="0" smtClean="0">
                <a:latin typeface="+mn-lt"/>
              </a:rPr>
              <a:t/>
            </a:r>
            <a:br>
              <a:rPr lang="en-US" altLang="zh-CN" sz="3200" b="0" dirty="0" smtClean="0">
                <a:latin typeface="+mn-lt"/>
              </a:rPr>
            </a:br>
            <a:r>
              <a:rPr lang="en-US" altLang="zh-CN" sz="3200" b="0" dirty="0" smtClean="0">
                <a:latin typeface="+mn-lt"/>
              </a:rPr>
              <a:t/>
            </a:r>
            <a:br>
              <a:rPr lang="en-US" altLang="zh-CN" sz="3200" b="0" dirty="0" smtClean="0">
                <a:latin typeface="+mn-lt"/>
              </a:rPr>
            </a:br>
            <a:r>
              <a:rPr lang="en" altLang="zh-CN" sz="2400" dirty="0" smtClean="0">
                <a:latin typeface="+mn-lt"/>
              </a:rPr>
              <a:t>--</a:t>
            </a:r>
            <a:r>
              <a:rPr lang="en" altLang="zh-CN" sz="2000" dirty="0" smtClean="0">
                <a:latin typeface="+mn-lt"/>
              </a:rPr>
              <a:t> </a:t>
            </a:r>
            <a:r>
              <a:rPr lang="en-US" altLang="zh-CN" sz="2000" b="0" dirty="0" smtClean="0">
                <a:latin typeface="+mn-lt"/>
              </a:rPr>
              <a:t>A </a:t>
            </a:r>
            <a:r>
              <a:rPr lang="en-US" altLang="zh-CN" sz="2000" b="0" dirty="0">
                <a:latin typeface="+mn-lt"/>
              </a:rPr>
              <a:t>platform for Facebook’s Libra coin (and </a:t>
            </a:r>
            <a:r>
              <a:rPr lang="en-US" altLang="zh-CN" sz="2000" b="0" dirty="0" smtClean="0">
                <a:latin typeface="+mn-lt"/>
              </a:rPr>
              <a:t>more)</a:t>
            </a:r>
            <a:endParaRPr lang="en-US" altLang="en-US" sz="2700" dirty="0" smtClean="0">
              <a:solidFill>
                <a:srgbClr val="00B0F0"/>
              </a:solidFill>
              <a:latin typeface="+mn-lt"/>
              <a:ea typeface="KaiTi" pitchFamily="49" charset="-122"/>
            </a:endParaRPr>
          </a:p>
        </p:txBody>
      </p:sp>
      <p:pic>
        <p:nvPicPr>
          <p:cNvPr id="14340" name="Picture 4"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304" y="2282646"/>
            <a:ext cx="4889500"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Date Placeholder 2"/>
          <p:cNvSpPr>
            <a:spLocks noGrp="1"/>
          </p:cNvSpPr>
          <p:nvPr>
            <p:ph type="dt" sz="quarter" idx="10"/>
          </p:nvPr>
        </p:nvSpPr>
        <p:spPr bwMode="auto">
          <a:xfrm>
            <a:off x="835643" y="4767263"/>
            <a:ext cx="1855788"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14350">
              <a:defRPr>
                <a:solidFill>
                  <a:schemeClr val="tx1"/>
                </a:solidFill>
                <a:latin typeface="Calibri" pitchFamily="34" charset="0"/>
              </a:defRPr>
            </a:lvl1pPr>
            <a:lvl2pPr marL="742950" indent="-285750" defTabSz="514350">
              <a:defRPr>
                <a:solidFill>
                  <a:schemeClr val="tx1"/>
                </a:solidFill>
                <a:latin typeface="Calibri" pitchFamily="34" charset="0"/>
              </a:defRPr>
            </a:lvl2pPr>
            <a:lvl3pPr marL="1143000" indent="-228600" defTabSz="514350">
              <a:defRPr>
                <a:solidFill>
                  <a:schemeClr val="tx1"/>
                </a:solidFill>
                <a:latin typeface="Calibri" pitchFamily="34" charset="0"/>
              </a:defRPr>
            </a:lvl3pPr>
            <a:lvl4pPr marL="1600200" indent="-228600" defTabSz="514350">
              <a:defRPr>
                <a:solidFill>
                  <a:schemeClr val="tx1"/>
                </a:solidFill>
                <a:latin typeface="Calibri" pitchFamily="34" charset="0"/>
              </a:defRPr>
            </a:lvl4pPr>
            <a:lvl5pPr marL="2057400" indent="-228600" defTabSz="514350">
              <a:defRPr>
                <a:solidFill>
                  <a:schemeClr val="tx1"/>
                </a:solidFill>
                <a:latin typeface="Calibri" pitchFamily="34" charset="0"/>
              </a:defRPr>
            </a:lvl5pPr>
            <a:lvl6pPr marL="2514600" indent="-228600" defTabSz="514350" eaLnBrk="0" fontAlgn="base" hangingPunct="0">
              <a:spcBef>
                <a:spcPct val="0"/>
              </a:spcBef>
              <a:spcAft>
                <a:spcPct val="0"/>
              </a:spcAft>
              <a:defRPr>
                <a:solidFill>
                  <a:schemeClr val="tx1"/>
                </a:solidFill>
                <a:latin typeface="Calibri" pitchFamily="34" charset="0"/>
              </a:defRPr>
            </a:lvl6pPr>
            <a:lvl7pPr marL="2971800" indent="-228600" defTabSz="514350" eaLnBrk="0" fontAlgn="base" hangingPunct="0">
              <a:spcBef>
                <a:spcPct val="0"/>
              </a:spcBef>
              <a:spcAft>
                <a:spcPct val="0"/>
              </a:spcAft>
              <a:defRPr>
                <a:solidFill>
                  <a:schemeClr val="tx1"/>
                </a:solidFill>
                <a:latin typeface="Calibri" pitchFamily="34" charset="0"/>
              </a:defRPr>
            </a:lvl7pPr>
            <a:lvl8pPr marL="3429000" indent="-228600" defTabSz="514350" eaLnBrk="0" fontAlgn="base" hangingPunct="0">
              <a:spcBef>
                <a:spcPct val="0"/>
              </a:spcBef>
              <a:spcAft>
                <a:spcPct val="0"/>
              </a:spcAft>
              <a:defRPr>
                <a:solidFill>
                  <a:schemeClr val="tx1"/>
                </a:solidFill>
                <a:latin typeface="Calibri" pitchFamily="34" charset="0"/>
              </a:defRPr>
            </a:lvl8pPr>
            <a:lvl9pPr marL="3886200" indent="-228600" defTabSz="514350" eaLnBrk="0" fontAlgn="base" hangingPunct="0">
              <a:spcBef>
                <a:spcPct val="0"/>
              </a:spcBef>
              <a:spcAft>
                <a:spcPct val="0"/>
              </a:spcAft>
              <a:defRPr>
                <a:solidFill>
                  <a:schemeClr val="tx1"/>
                </a:solidFill>
                <a:latin typeface="Calibri" pitchFamily="34" charset="0"/>
              </a:defRPr>
            </a:lvl9pPr>
          </a:lstStyle>
          <a:p>
            <a:fld id="{5DF62D88-6491-4F58-B200-A474FE0ACB9C}" type="datetime1">
              <a:rPr lang="zh-CN" altLang="en-US" smtClean="0"/>
              <a:t>2020/8/26</a:t>
            </a:fld>
            <a:endParaRPr lang="en-US" altLang="zh-CN" dirty="0"/>
          </a:p>
        </p:txBody>
      </p:sp>
      <p:sp>
        <p:nvSpPr>
          <p:cNvPr id="3" name="Rectangle 2"/>
          <p:cNvSpPr/>
          <p:nvPr/>
        </p:nvSpPr>
        <p:spPr>
          <a:xfrm>
            <a:off x="5188688" y="3943171"/>
            <a:ext cx="3955311" cy="1200329"/>
          </a:xfrm>
          <a:prstGeom prst="rect">
            <a:avLst/>
          </a:prstGeom>
          <a:solidFill>
            <a:srgbClr val="FFFF00"/>
          </a:solidFill>
        </p:spPr>
        <p:txBody>
          <a:bodyPr wrap="square">
            <a:spAutoFit/>
          </a:bodyPr>
          <a:lstStyle/>
          <a:p>
            <a:pPr algn="ctr" defTabSz="914400" eaLnBrk="1" fontAlgn="ctr" hangingPunct="1"/>
            <a:r>
              <a:rPr lang="en-US" altLang="en-US" b="1" dirty="0">
                <a:solidFill>
                  <a:srgbClr val="1544D9"/>
                </a:solidFill>
              </a:rPr>
              <a:t>LING Zong,  </a:t>
            </a:r>
            <a:r>
              <a:rPr lang="en-US" altLang="en-US" b="1" dirty="0" smtClean="0">
                <a:solidFill>
                  <a:srgbClr val="1544D9"/>
                </a:solidFill>
              </a:rPr>
              <a:t>Ph</a:t>
            </a:r>
            <a:r>
              <a:rPr lang="en-US" altLang="en-US" b="1" dirty="0">
                <a:solidFill>
                  <a:srgbClr val="1544D9"/>
                </a:solidFill>
              </a:rPr>
              <a:t>. D.</a:t>
            </a:r>
          </a:p>
          <a:p>
            <a:pPr algn="ctr" defTabSz="914400">
              <a:buClr>
                <a:schemeClr val="accent2"/>
              </a:buClr>
            </a:pPr>
            <a:r>
              <a:rPr lang="en-US" altLang="zh-CN" b="1" dirty="0"/>
              <a:t>Senior Software Engineer / Scientist</a:t>
            </a:r>
          </a:p>
          <a:p>
            <a:pPr algn="ctr" defTabSz="914400">
              <a:buClr>
                <a:schemeClr val="accent2"/>
              </a:buClr>
            </a:pPr>
            <a:r>
              <a:rPr lang="en-US" altLang="zh-CN" b="1" dirty="0"/>
              <a:t>IBM Almaden Research Center</a:t>
            </a:r>
          </a:p>
          <a:p>
            <a:pPr algn="ctr" defTabSz="914400">
              <a:buClr>
                <a:schemeClr val="accent2"/>
              </a:buClr>
            </a:pPr>
            <a:r>
              <a:rPr lang="en-US" altLang="zh-CN" b="1" dirty="0"/>
              <a:t>San Jose, California, U.S.A.</a:t>
            </a:r>
          </a:p>
        </p:txBody>
      </p:sp>
      <p:pic>
        <p:nvPicPr>
          <p:cNvPr id="7" name="Picture 2" descr="C:\$user\e-Business_REST\YUAN\DONE!\suoxiaoyuan\2019-8\Screenshot_20190823_21232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147" y="2186953"/>
            <a:ext cx="1840157" cy="18026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6" name="Object 2"/>
          <p:cNvGraphicFramePr>
            <a:graphicFrameLocks noChangeAspect="1"/>
          </p:cNvGraphicFramePr>
          <p:nvPr>
            <p:extLst>
              <p:ext uri="{D42A27DB-BD31-4B8C-83A1-F6EECF244321}">
                <p14:modId xmlns:p14="http://schemas.microsoft.com/office/powerpoint/2010/main" val="3355349497"/>
              </p:ext>
            </p:extLst>
          </p:nvPr>
        </p:nvGraphicFramePr>
        <p:xfrm>
          <a:off x="6318250" y="4046704"/>
          <a:ext cx="2041525" cy="566738"/>
        </p:xfrm>
        <a:graphic>
          <a:graphicData uri="http://schemas.openxmlformats.org/presentationml/2006/ole">
            <mc:AlternateContent xmlns:mc="http://schemas.openxmlformats.org/markup-compatibility/2006">
              <mc:Choice xmlns:v="urn:schemas-microsoft-com:vml" Requires="v">
                <p:oleObj spid="_x0000_s77913" r:id="rId4" imgW="2814816" imgH="783623" progId="">
                  <p:embed/>
                </p:oleObj>
              </mc:Choice>
              <mc:Fallback>
                <p:oleObj r:id="rId4" imgW="2814816" imgH="78362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8250" y="4046704"/>
                        <a:ext cx="2041525" cy="566738"/>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27" name="Rectangle 3"/>
          <p:cNvSpPr>
            <a:spLocks noChangeArrowheads="1"/>
          </p:cNvSpPr>
          <p:nvPr/>
        </p:nvSpPr>
        <p:spPr bwMode="auto">
          <a:xfrm>
            <a:off x="3438525" y="2446338"/>
            <a:ext cx="1933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 pos="1447800" algn="l"/>
                <a:tab pos="2171700" algn="l"/>
              </a:tabLst>
              <a:defRPr>
                <a:solidFill>
                  <a:schemeClr val="tx1"/>
                </a:solidFill>
                <a:latin typeface="Calibri" pitchFamily="34" charset="0"/>
              </a:defRPr>
            </a:lvl1pPr>
            <a:lvl2pPr marL="742950" indent="-285750">
              <a:tabLst>
                <a:tab pos="723900" algn="l"/>
                <a:tab pos="1447800" algn="l"/>
                <a:tab pos="2171700" algn="l"/>
              </a:tabLst>
              <a:defRPr>
                <a:solidFill>
                  <a:schemeClr val="tx1"/>
                </a:solidFill>
                <a:latin typeface="Calibri" pitchFamily="34" charset="0"/>
              </a:defRPr>
            </a:lvl2pPr>
            <a:lvl3pPr marL="1143000" indent="-228600">
              <a:tabLst>
                <a:tab pos="723900" algn="l"/>
                <a:tab pos="1447800" algn="l"/>
                <a:tab pos="2171700" algn="l"/>
              </a:tabLst>
              <a:defRPr>
                <a:solidFill>
                  <a:schemeClr val="tx1"/>
                </a:solidFill>
                <a:latin typeface="Calibri" pitchFamily="34" charset="0"/>
              </a:defRPr>
            </a:lvl3pPr>
            <a:lvl4pPr marL="1600200" indent="-228600">
              <a:tabLst>
                <a:tab pos="723900" algn="l"/>
                <a:tab pos="1447800" algn="l"/>
                <a:tab pos="2171700" algn="l"/>
              </a:tabLst>
              <a:defRPr>
                <a:solidFill>
                  <a:schemeClr val="tx1"/>
                </a:solidFill>
                <a:latin typeface="Calibri" pitchFamily="34" charset="0"/>
              </a:defRPr>
            </a:lvl4pPr>
            <a:lvl5pPr marL="2057400" indent="-228600">
              <a:tabLst>
                <a:tab pos="723900" algn="l"/>
                <a:tab pos="1447800" algn="l"/>
                <a:tab pos="217170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9pPr>
          </a:lstStyle>
          <a:p>
            <a:pPr eaLnBrk="1" hangingPunct="1">
              <a:spcAft>
                <a:spcPts val="200"/>
              </a:spcAft>
              <a:buClr>
                <a:srgbClr val="000000"/>
              </a:buClr>
              <a:buSzPct val="100000"/>
              <a:buFont typeface="Times New Roman" pitchFamily="18" charset="0"/>
              <a:buNone/>
            </a:pPr>
            <a:r>
              <a:rPr lang="en-US" altLang="en-US" sz="3000">
                <a:latin typeface="Brush Script"/>
                <a:ea typeface="Microsoft YaHei" pitchFamily="34" charset="-122"/>
              </a:rPr>
              <a:t>Thank You</a:t>
            </a:r>
          </a:p>
        </p:txBody>
      </p:sp>
      <p:sp>
        <p:nvSpPr>
          <p:cNvPr id="107525" name="Rectangle 4"/>
          <p:cNvSpPr>
            <a:spLocks noChangeArrowheads="1"/>
          </p:cNvSpPr>
          <p:nvPr/>
        </p:nvSpPr>
        <p:spPr bwMode="auto">
          <a:xfrm>
            <a:off x="6650038" y="3708567"/>
            <a:ext cx="1058862"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1350">
                <a:solidFill>
                  <a:schemeClr val="tx1"/>
                </a:solidFill>
                <a:latin typeface="Rockwell" panose="02060603020205020403" pitchFamily="18" charset="0"/>
              </a:rPr>
              <a:t>Merci</a:t>
            </a:r>
          </a:p>
        </p:txBody>
      </p:sp>
      <p:sp>
        <p:nvSpPr>
          <p:cNvPr id="107526" name="Rectangle 5"/>
          <p:cNvSpPr>
            <a:spLocks noChangeArrowheads="1"/>
          </p:cNvSpPr>
          <p:nvPr/>
        </p:nvSpPr>
        <p:spPr bwMode="auto">
          <a:xfrm>
            <a:off x="1774825" y="3472173"/>
            <a:ext cx="6858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1350">
                <a:solidFill>
                  <a:schemeClr val="tx1"/>
                </a:solidFill>
                <a:latin typeface="Verdana" panose="020B0604030504040204" pitchFamily="34" charset="0"/>
              </a:rPr>
              <a:t>Grazie</a:t>
            </a:r>
          </a:p>
        </p:txBody>
      </p:sp>
      <p:sp>
        <p:nvSpPr>
          <p:cNvPr id="107527" name="Rectangle 6"/>
          <p:cNvSpPr>
            <a:spLocks noChangeArrowheads="1"/>
          </p:cNvSpPr>
          <p:nvPr/>
        </p:nvSpPr>
        <p:spPr bwMode="auto">
          <a:xfrm>
            <a:off x="5861050" y="2046454"/>
            <a:ext cx="1041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2550">
                <a:solidFill>
                  <a:schemeClr val="tx1"/>
                </a:solidFill>
                <a:latin typeface="Garamond" panose="02020404030301010803" pitchFamily="18" charset="0"/>
              </a:rPr>
              <a:t>Gracias</a:t>
            </a:r>
          </a:p>
        </p:txBody>
      </p:sp>
      <p:sp>
        <p:nvSpPr>
          <p:cNvPr id="77831" name="Rectangle 7"/>
          <p:cNvSpPr>
            <a:spLocks noChangeArrowheads="1"/>
          </p:cNvSpPr>
          <p:nvPr/>
        </p:nvSpPr>
        <p:spPr bwMode="auto">
          <a:xfrm>
            <a:off x="6718300" y="2732254"/>
            <a:ext cx="1133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 pos="1447800" algn="l"/>
              </a:tabLst>
              <a:defRPr>
                <a:solidFill>
                  <a:schemeClr val="tx1"/>
                </a:solidFill>
                <a:latin typeface="Calibri" pitchFamily="34" charset="0"/>
              </a:defRPr>
            </a:lvl1pPr>
            <a:lvl2pPr marL="742950" indent="-285750">
              <a:tabLst>
                <a:tab pos="723900" algn="l"/>
                <a:tab pos="1447800" algn="l"/>
              </a:tabLst>
              <a:defRPr>
                <a:solidFill>
                  <a:schemeClr val="tx1"/>
                </a:solidFill>
                <a:latin typeface="Calibri" pitchFamily="34" charset="0"/>
              </a:defRPr>
            </a:lvl2pPr>
            <a:lvl3pPr marL="1143000" indent="-228600">
              <a:tabLst>
                <a:tab pos="723900" algn="l"/>
                <a:tab pos="1447800" algn="l"/>
              </a:tabLst>
              <a:defRPr>
                <a:solidFill>
                  <a:schemeClr val="tx1"/>
                </a:solidFill>
                <a:latin typeface="Calibri" pitchFamily="34" charset="0"/>
              </a:defRPr>
            </a:lvl3pPr>
            <a:lvl4pPr marL="1600200" indent="-228600">
              <a:tabLst>
                <a:tab pos="723900" algn="l"/>
                <a:tab pos="1447800" algn="l"/>
              </a:tabLst>
              <a:defRPr>
                <a:solidFill>
                  <a:schemeClr val="tx1"/>
                </a:solidFill>
                <a:latin typeface="Calibri" pitchFamily="34" charset="0"/>
              </a:defRPr>
            </a:lvl4pPr>
            <a:lvl5pPr marL="2057400" indent="-228600">
              <a:tabLst>
                <a:tab pos="723900" algn="l"/>
                <a:tab pos="144780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9pPr>
          </a:lstStyle>
          <a:p>
            <a:pPr eaLnBrk="1" hangingPunct="1">
              <a:spcAft>
                <a:spcPts val="200"/>
              </a:spcAft>
              <a:buClr>
                <a:srgbClr val="000000"/>
              </a:buClr>
              <a:buSzPct val="100000"/>
              <a:buFont typeface="Times New Roman" pitchFamily="18" charset="0"/>
              <a:buNone/>
            </a:pPr>
            <a:r>
              <a:rPr lang="en-US" altLang="en-US">
                <a:latin typeface="Comic Sans MS" pitchFamily="66" charset="0"/>
                <a:ea typeface="Microsoft YaHei" pitchFamily="34" charset="-122"/>
              </a:rPr>
              <a:t>Obrigado</a:t>
            </a:r>
          </a:p>
        </p:txBody>
      </p:sp>
      <p:sp>
        <p:nvSpPr>
          <p:cNvPr id="107529" name="Rectangle 8"/>
          <p:cNvSpPr>
            <a:spLocks noChangeArrowheads="1"/>
          </p:cNvSpPr>
          <p:nvPr/>
        </p:nvSpPr>
        <p:spPr bwMode="auto">
          <a:xfrm>
            <a:off x="5975350" y="3303754"/>
            <a:ext cx="74295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1350">
                <a:solidFill>
                  <a:schemeClr val="tx1"/>
                </a:solidFill>
                <a:latin typeface="Nimrod" pitchFamily="18" charset="0"/>
              </a:rPr>
              <a:t>Danke</a:t>
            </a:r>
          </a:p>
        </p:txBody>
      </p:sp>
      <p:pic>
        <p:nvPicPr>
          <p:cNvPr id="778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0650" y="2168836"/>
            <a:ext cx="12541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6100" y="4114800"/>
            <a:ext cx="226377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32" name="Rectangle 11"/>
          <p:cNvSpPr>
            <a:spLocks noChangeArrowheads="1"/>
          </p:cNvSpPr>
          <p:nvPr/>
        </p:nvSpPr>
        <p:spPr bwMode="auto">
          <a:xfrm>
            <a:off x="4144963" y="4500563"/>
            <a:ext cx="295275"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525">
                <a:latin typeface="+mn-lt"/>
              </a:rPr>
              <a:t>Japanese</a:t>
            </a:r>
          </a:p>
        </p:txBody>
      </p:sp>
      <p:sp>
        <p:nvSpPr>
          <p:cNvPr id="107533" name="Rectangle 12"/>
          <p:cNvSpPr>
            <a:spLocks noChangeArrowheads="1"/>
          </p:cNvSpPr>
          <p:nvPr/>
        </p:nvSpPr>
        <p:spPr bwMode="auto">
          <a:xfrm>
            <a:off x="4144963" y="2865438"/>
            <a:ext cx="230187"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English</a:t>
            </a:r>
          </a:p>
        </p:txBody>
      </p:sp>
      <p:sp>
        <p:nvSpPr>
          <p:cNvPr id="107534" name="Rectangle 13"/>
          <p:cNvSpPr>
            <a:spLocks noChangeArrowheads="1"/>
          </p:cNvSpPr>
          <p:nvPr/>
        </p:nvSpPr>
        <p:spPr bwMode="auto">
          <a:xfrm>
            <a:off x="6838950" y="3929229"/>
            <a:ext cx="207963"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French</a:t>
            </a:r>
          </a:p>
        </p:txBody>
      </p:sp>
      <p:sp>
        <p:nvSpPr>
          <p:cNvPr id="107535" name="Rectangle 14"/>
          <p:cNvSpPr>
            <a:spLocks noChangeArrowheads="1"/>
          </p:cNvSpPr>
          <p:nvPr/>
        </p:nvSpPr>
        <p:spPr bwMode="auto">
          <a:xfrm>
            <a:off x="1906588" y="2406961"/>
            <a:ext cx="2540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Russian</a:t>
            </a:r>
          </a:p>
        </p:txBody>
      </p:sp>
      <p:sp>
        <p:nvSpPr>
          <p:cNvPr id="107536" name="Rectangle 15"/>
          <p:cNvSpPr>
            <a:spLocks noChangeArrowheads="1"/>
          </p:cNvSpPr>
          <p:nvPr/>
        </p:nvSpPr>
        <p:spPr bwMode="auto">
          <a:xfrm>
            <a:off x="6146800" y="3589504"/>
            <a:ext cx="2540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German</a:t>
            </a:r>
          </a:p>
        </p:txBody>
      </p:sp>
      <p:sp>
        <p:nvSpPr>
          <p:cNvPr id="107537" name="Rectangle 16"/>
          <p:cNvSpPr>
            <a:spLocks noChangeArrowheads="1"/>
          </p:cNvSpPr>
          <p:nvPr/>
        </p:nvSpPr>
        <p:spPr bwMode="auto">
          <a:xfrm>
            <a:off x="1976438" y="3751573"/>
            <a:ext cx="192087"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Italian</a:t>
            </a:r>
          </a:p>
        </p:txBody>
      </p:sp>
      <p:sp>
        <p:nvSpPr>
          <p:cNvPr id="107538" name="Rectangle 17"/>
          <p:cNvSpPr>
            <a:spLocks noChangeArrowheads="1"/>
          </p:cNvSpPr>
          <p:nvPr/>
        </p:nvSpPr>
        <p:spPr bwMode="auto">
          <a:xfrm>
            <a:off x="6203950" y="2503654"/>
            <a:ext cx="2524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Spanish</a:t>
            </a:r>
          </a:p>
        </p:txBody>
      </p:sp>
      <p:sp>
        <p:nvSpPr>
          <p:cNvPr id="107539" name="Rectangle 18"/>
          <p:cNvSpPr>
            <a:spLocks noChangeArrowheads="1"/>
          </p:cNvSpPr>
          <p:nvPr/>
        </p:nvSpPr>
        <p:spPr bwMode="auto">
          <a:xfrm>
            <a:off x="6889750" y="3132304"/>
            <a:ext cx="59055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450">
                <a:solidFill>
                  <a:schemeClr val="tx1"/>
                </a:solidFill>
              </a:rPr>
              <a:t>Brazilian Portuguese</a:t>
            </a:r>
          </a:p>
        </p:txBody>
      </p:sp>
      <p:pic>
        <p:nvPicPr>
          <p:cNvPr id="778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4725" y="2786373"/>
            <a:ext cx="7080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41" name="Rectangle 20"/>
          <p:cNvSpPr>
            <a:spLocks noChangeArrowheads="1"/>
          </p:cNvSpPr>
          <p:nvPr/>
        </p:nvSpPr>
        <p:spPr bwMode="auto">
          <a:xfrm>
            <a:off x="1203325" y="3243573"/>
            <a:ext cx="2381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Arabic</a:t>
            </a:r>
          </a:p>
        </p:txBody>
      </p:sp>
      <p:sp>
        <p:nvSpPr>
          <p:cNvPr id="107542" name="Rectangle 21"/>
          <p:cNvSpPr>
            <a:spLocks noChangeArrowheads="1"/>
          </p:cNvSpPr>
          <p:nvPr/>
        </p:nvSpPr>
        <p:spPr bwMode="auto">
          <a:xfrm>
            <a:off x="3868738" y="1912938"/>
            <a:ext cx="554037"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450">
                <a:solidFill>
                  <a:schemeClr val="tx1"/>
                </a:solidFill>
              </a:rPr>
              <a:t>Traditional Chinese</a:t>
            </a:r>
          </a:p>
        </p:txBody>
      </p:sp>
      <p:sp>
        <p:nvSpPr>
          <p:cNvPr id="107543" name="Rectangle 22"/>
          <p:cNvSpPr>
            <a:spLocks noChangeArrowheads="1"/>
          </p:cNvSpPr>
          <p:nvPr/>
        </p:nvSpPr>
        <p:spPr bwMode="auto">
          <a:xfrm>
            <a:off x="3965575" y="3797300"/>
            <a:ext cx="525463"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Simplified Chinese</a:t>
            </a:r>
          </a:p>
        </p:txBody>
      </p:sp>
      <p:pic>
        <p:nvPicPr>
          <p:cNvPr id="77847"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6338" y="3313113"/>
            <a:ext cx="95408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48" name="Picture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4113" y="1390650"/>
            <a:ext cx="9382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49"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9488" y="1573523"/>
            <a:ext cx="10271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47" name="Rectangle 26"/>
          <p:cNvSpPr>
            <a:spLocks noChangeArrowheads="1"/>
          </p:cNvSpPr>
          <p:nvPr/>
        </p:nvSpPr>
        <p:spPr bwMode="auto">
          <a:xfrm>
            <a:off x="1404938" y="1811648"/>
            <a:ext cx="168275"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Hindi</a:t>
            </a:r>
          </a:p>
        </p:txBody>
      </p:sp>
      <p:pic>
        <p:nvPicPr>
          <p:cNvPr id="77851"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7575" y="4043673"/>
            <a:ext cx="10271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53" name="Picture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75400" y="1417804"/>
            <a:ext cx="12112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51" name="Rectangle 30"/>
          <p:cNvSpPr>
            <a:spLocks noChangeArrowheads="1"/>
          </p:cNvSpPr>
          <p:nvPr/>
        </p:nvSpPr>
        <p:spPr bwMode="auto">
          <a:xfrm>
            <a:off x="6889750" y="1875004"/>
            <a:ext cx="14446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Thai</a:t>
            </a:r>
          </a:p>
        </p:txBody>
      </p:sp>
      <p:sp>
        <p:nvSpPr>
          <p:cNvPr id="107552" name="Rectangle 31"/>
          <p:cNvSpPr>
            <a:spLocks noChangeArrowheads="1"/>
          </p:cNvSpPr>
          <p:nvPr/>
        </p:nvSpPr>
        <p:spPr bwMode="auto">
          <a:xfrm>
            <a:off x="6986588" y="4543592"/>
            <a:ext cx="220662"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Korean</a:t>
            </a:r>
          </a:p>
        </p:txBody>
      </p:sp>
      <p:sp>
        <p:nvSpPr>
          <p:cNvPr id="77856" name="Rectangle 32"/>
          <p:cNvSpPr>
            <a:spLocks noChangeArrowheads="1"/>
          </p:cNvSpPr>
          <p:nvPr/>
        </p:nvSpPr>
        <p:spPr bwMode="auto">
          <a:xfrm>
            <a:off x="3963988" y="569913"/>
            <a:ext cx="70643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67500" tIns="33750" rIns="67500" bIns="33750"/>
          <a:lstStyle>
            <a:lvl1pPr>
              <a:tabLst>
                <a:tab pos="723900" algn="l"/>
              </a:tabLst>
              <a:defRPr>
                <a:solidFill>
                  <a:schemeClr val="tx1"/>
                </a:solidFill>
                <a:latin typeface="Calibri" pitchFamily="34" charset="0"/>
              </a:defRPr>
            </a:lvl1pPr>
            <a:lvl2pPr marL="742950" indent="-285750">
              <a:tabLst>
                <a:tab pos="723900" algn="l"/>
              </a:tabLst>
              <a:defRPr>
                <a:solidFill>
                  <a:schemeClr val="tx1"/>
                </a:solidFill>
                <a:latin typeface="Calibri" pitchFamily="34" charset="0"/>
              </a:defRPr>
            </a:lvl2pPr>
            <a:lvl3pPr marL="1143000" indent="-228600">
              <a:tabLst>
                <a:tab pos="723900" algn="l"/>
              </a:tabLst>
              <a:defRPr>
                <a:solidFill>
                  <a:schemeClr val="tx1"/>
                </a:solidFill>
                <a:latin typeface="Calibri" pitchFamily="34" charset="0"/>
              </a:defRPr>
            </a:lvl3pPr>
            <a:lvl4pPr marL="1600200" indent="-228600">
              <a:tabLst>
                <a:tab pos="723900" algn="l"/>
              </a:tabLst>
              <a:defRPr>
                <a:solidFill>
                  <a:schemeClr val="tx1"/>
                </a:solidFill>
                <a:latin typeface="Calibri" pitchFamily="34" charset="0"/>
              </a:defRPr>
            </a:lvl4pPr>
            <a:lvl5pPr marL="2057400" indent="-228600">
              <a:tabLst>
                <a:tab pos="72390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2390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2390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2390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23900" algn="l"/>
              </a:tabLst>
              <a:defRPr>
                <a:solidFill>
                  <a:schemeClr val="tx1"/>
                </a:solidFill>
                <a:latin typeface="Calibri" pitchFamily="34" charset="0"/>
              </a:defRPr>
            </a:lvl9pPr>
          </a:lstStyle>
          <a:p>
            <a:pPr eaLnBrk="1" hangingPunct="1">
              <a:lnSpc>
                <a:spcPct val="90000"/>
              </a:lnSpc>
              <a:buClr>
                <a:srgbClr val="000000"/>
              </a:buClr>
              <a:buSzPct val="100000"/>
              <a:buFont typeface="Times New Roman" pitchFamily="18" charset="0"/>
              <a:buNone/>
            </a:pPr>
            <a:r>
              <a:rPr lang="zh-CN" altLang="en-US" sz="3000" b="1">
                <a:solidFill>
                  <a:srgbClr val="1544D9"/>
                </a:solidFill>
                <a:latin typeface="Arial" pitchFamily="34" charset="0"/>
              </a:rPr>
              <a:t>完</a:t>
            </a:r>
          </a:p>
        </p:txBody>
      </p:sp>
      <p:pic>
        <p:nvPicPr>
          <p:cNvPr id="77857" name="Picture 2"/>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002588" y="168275"/>
            <a:ext cx="8763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5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14350">
              <a:defRPr>
                <a:solidFill>
                  <a:schemeClr val="tx1"/>
                </a:solidFill>
                <a:latin typeface="Calibri" pitchFamily="34" charset="0"/>
              </a:defRPr>
            </a:lvl1pPr>
            <a:lvl2pPr marL="742950" indent="-285750" defTabSz="514350">
              <a:defRPr>
                <a:solidFill>
                  <a:schemeClr val="tx1"/>
                </a:solidFill>
                <a:latin typeface="Calibri" pitchFamily="34" charset="0"/>
              </a:defRPr>
            </a:lvl2pPr>
            <a:lvl3pPr marL="1143000" indent="-228600" defTabSz="514350">
              <a:defRPr>
                <a:solidFill>
                  <a:schemeClr val="tx1"/>
                </a:solidFill>
                <a:latin typeface="Calibri" pitchFamily="34" charset="0"/>
              </a:defRPr>
            </a:lvl3pPr>
            <a:lvl4pPr marL="1600200" indent="-228600" defTabSz="514350">
              <a:defRPr>
                <a:solidFill>
                  <a:schemeClr val="tx1"/>
                </a:solidFill>
                <a:latin typeface="Calibri" pitchFamily="34" charset="0"/>
              </a:defRPr>
            </a:lvl4pPr>
            <a:lvl5pPr marL="2057400" indent="-228600" defTabSz="514350">
              <a:defRPr>
                <a:solidFill>
                  <a:schemeClr val="tx1"/>
                </a:solidFill>
                <a:latin typeface="Calibri" pitchFamily="34" charset="0"/>
              </a:defRPr>
            </a:lvl5pPr>
            <a:lvl6pPr marL="2514600" indent="-228600" defTabSz="514350" eaLnBrk="0" fontAlgn="base" hangingPunct="0">
              <a:spcBef>
                <a:spcPct val="0"/>
              </a:spcBef>
              <a:spcAft>
                <a:spcPct val="0"/>
              </a:spcAft>
              <a:defRPr>
                <a:solidFill>
                  <a:schemeClr val="tx1"/>
                </a:solidFill>
                <a:latin typeface="Calibri" pitchFamily="34" charset="0"/>
              </a:defRPr>
            </a:lvl6pPr>
            <a:lvl7pPr marL="2971800" indent="-228600" defTabSz="514350" eaLnBrk="0" fontAlgn="base" hangingPunct="0">
              <a:spcBef>
                <a:spcPct val="0"/>
              </a:spcBef>
              <a:spcAft>
                <a:spcPct val="0"/>
              </a:spcAft>
              <a:defRPr>
                <a:solidFill>
                  <a:schemeClr val="tx1"/>
                </a:solidFill>
                <a:latin typeface="Calibri" pitchFamily="34" charset="0"/>
              </a:defRPr>
            </a:lvl7pPr>
            <a:lvl8pPr marL="3429000" indent="-228600" defTabSz="514350" eaLnBrk="0" fontAlgn="base" hangingPunct="0">
              <a:spcBef>
                <a:spcPct val="0"/>
              </a:spcBef>
              <a:spcAft>
                <a:spcPct val="0"/>
              </a:spcAft>
              <a:defRPr>
                <a:solidFill>
                  <a:schemeClr val="tx1"/>
                </a:solidFill>
                <a:latin typeface="Calibri" pitchFamily="34" charset="0"/>
              </a:defRPr>
            </a:lvl8pPr>
            <a:lvl9pPr marL="3886200" indent="-228600" defTabSz="514350" eaLnBrk="0" fontAlgn="base" hangingPunct="0">
              <a:spcBef>
                <a:spcPct val="0"/>
              </a:spcBef>
              <a:spcAft>
                <a:spcPct val="0"/>
              </a:spcAft>
              <a:defRPr>
                <a:solidFill>
                  <a:schemeClr val="tx1"/>
                </a:solidFill>
                <a:latin typeface="Calibri" pitchFamily="34" charset="0"/>
              </a:defRPr>
            </a:lvl9pPr>
          </a:lstStyle>
          <a:p>
            <a:fld id="{6CCB4A1A-5F99-4365-992A-91BA52BD3AE0}" type="datetime1">
              <a:rPr lang="zh-CN" altLang="en-US" smtClean="0">
                <a:solidFill>
                  <a:srgbClr val="FFFFFF"/>
                </a:solidFill>
              </a:rPr>
              <a:t>2020/8/26</a:t>
            </a:fld>
            <a:endParaRPr lang="en-US" altLang="zh-CN">
              <a:solidFill>
                <a:srgbClr val="FFFFFF"/>
              </a:solidFill>
            </a:endParaRPr>
          </a:p>
        </p:txBody>
      </p:sp>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440" y="191293"/>
            <a:ext cx="8294688" cy="741363"/>
          </a:xfrm>
        </p:spPr>
        <p:txBody>
          <a:bodyPr>
            <a:normAutofit/>
          </a:bodyPr>
          <a:lstStyle/>
          <a:p>
            <a:r>
              <a:rPr lang="en-US" altLang="zh-CN" sz="3600" b="1" dirty="0">
                <a:solidFill>
                  <a:srgbClr val="1544D9"/>
                </a:solidFill>
              </a:rPr>
              <a:t>What is Libra?</a:t>
            </a:r>
          </a:p>
        </p:txBody>
      </p:sp>
      <p:sp>
        <p:nvSpPr>
          <p:cNvPr id="3" name="Content Placeholder 2"/>
          <p:cNvSpPr>
            <a:spLocks noGrp="1"/>
          </p:cNvSpPr>
          <p:nvPr>
            <p:ph idx="1"/>
          </p:nvPr>
        </p:nvSpPr>
        <p:spPr>
          <a:xfrm>
            <a:off x="497340" y="2608728"/>
            <a:ext cx="8205788" cy="1679109"/>
          </a:xfrm>
        </p:spPr>
        <p:txBody>
          <a:bodyPr/>
          <a:lstStyle/>
          <a:p>
            <a:r>
              <a:rPr lang="en-US" altLang="zh-CN" sz="1200" dirty="0" smtClean="0"/>
              <a:t>On </a:t>
            </a:r>
            <a:r>
              <a:rPr lang="en-US" altLang="zh-CN" sz="1200" dirty="0"/>
              <a:t>June 18, 2019, Facebook announced Libra. It is a virtual currency, or cryptocurrency, though some people don’t agree with that definition. </a:t>
            </a:r>
            <a:endParaRPr lang="en-US" altLang="zh-CN" sz="1200" dirty="0" smtClean="0"/>
          </a:p>
          <a:p>
            <a:r>
              <a:rPr lang="en-US" altLang="zh-CN" sz="1200" dirty="0" smtClean="0"/>
              <a:t>In </a:t>
            </a:r>
            <a:r>
              <a:rPr lang="en-US" altLang="zh-CN" sz="1200" dirty="0"/>
              <a:t>Facebook’s vision, it should become a global currency for billions of people, especially those in developing countries who have no access to banks or financial services. In other words, Digital money which you can transfer to other people or simply use to buy stuff.</a:t>
            </a:r>
          </a:p>
          <a:p>
            <a:r>
              <a:rPr lang="en-US" altLang="zh-CN" sz="1200" dirty="0" smtClean="0"/>
              <a:t>A bunch </a:t>
            </a:r>
            <a:r>
              <a:rPr lang="en-US" altLang="zh-CN" sz="1200" dirty="0"/>
              <a:t>of Silicon Valley hotshots are also on-board with the plan.</a:t>
            </a:r>
          </a:p>
          <a:p>
            <a:r>
              <a:rPr lang="en-US" altLang="zh-CN" sz="1200" dirty="0"/>
              <a:t>Libra will be governed by the Libra Association, a Swiss group including 28 members – among which Facebook subsidiary </a:t>
            </a:r>
            <a:r>
              <a:rPr lang="en-US" altLang="zh-CN" sz="1200" dirty="0" err="1"/>
              <a:t>Calibra</a:t>
            </a:r>
            <a:r>
              <a:rPr lang="en-US" altLang="zh-CN" sz="1200" dirty="0"/>
              <a:t>, Uber, PayPal, </a:t>
            </a:r>
            <a:r>
              <a:rPr lang="en-US" altLang="zh-CN" sz="1200" dirty="0" err="1"/>
              <a:t>Mastercard</a:t>
            </a:r>
            <a:r>
              <a:rPr lang="en-US" altLang="zh-CN" sz="1200" dirty="0"/>
              <a:t>, Visa, Spotify, and many other household names in technology and finance</a:t>
            </a:r>
            <a:r>
              <a:rPr lang="en-US" altLang="zh-CN" sz="1200" dirty="0" smtClean="0"/>
              <a:t>.</a:t>
            </a:r>
            <a:endParaRPr lang="en-US" altLang="zh-CN" sz="1200" dirty="0"/>
          </a:p>
          <a:p>
            <a:endParaRPr lang="en-US" altLang="zh-CN" sz="1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672" y="4393365"/>
            <a:ext cx="438913" cy="438913"/>
          </a:xfrm>
          <a:prstGeom prst="rect">
            <a:avLst/>
          </a:prstGeom>
        </p:spPr>
      </p:pic>
      <p:sp>
        <p:nvSpPr>
          <p:cNvPr id="5" name="Rectangle 4"/>
          <p:cNvSpPr/>
          <p:nvPr/>
        </p:nvSpPr>
        <p:spPr>
          <a:xfrm>
            <a:off x="457200" y="932656"/>
            <a:ext cx="8343900" cy="1754326"/>
          </a:xfrm>
          <a:prstGeom prst="rect">
            <a:avLst/>
          </a:prstGeom>
        </p:spPr>
        <p:txBody>
          <a:bodyPr wrap="square">
            <a:spAutoFit/>
          </a:bodyPr>
          <a:lstStyle/>
          <a:p>
            <a:r>
              <a:rPr lang="en-US" altLang="zh-CN" b="1" dirty="0"/>
              <a:t>Recently Facebook has outlined the objectives of its new cryptocurrency called Libra. Facebook has been developing this cryptocurrency for more than a year. </a:t>
            </a:r>
            <a:endParaRPr lang="en-US" altLang="zh-CN" b="1" dirty="0" smtClean="0"/>
          </a:p>
          <a:p>
            <a:endParaRPr lang="en-US" altLang="zh-CN" b="1" dirty="0"/>
          </a:p>
          <a:p>
            <a:r>
              <a:rPr lang="en-US" altLang="zh-CN" b="1" dirty="0" smtClean="0"/>
              <a:t>Libra </a:t>
            </a:r>
            <a:r>
              <a:rPr lang="en-US" altLang="zh-CN" b="1" dirty="0"/>
              <a:t>is designed to allow payment processing around the internet globally. It will incorporate 1.7 billion people all around the world who doesn’t have a bank account.</a:t>
            </a:r>
            <a:r>
              <a:rPr lang="en-US" altLang="zh-CN" dirty="0"/>
              <a:t/>
            </a:r>
            <a:br>
              <a:rPr lang="en-US" altLang="zh-CN" dirty="0"/>
            </a:br>
            <a:endParaRPr lang="en-US" altLang="zh-CN" dirty="0"/>
          </a:p>
        </p:txBody>
      </p:sp>
      <p:sp>
        <p:nvSpPr>
          <p:cNvPr id="6" name="Date Placeholder 5"/>
          <p:cNvSpPr>
            <a:spLocks noGrp="1"/>
          </p:cNvSpPr>
          <p:nvPr>
            <p:ph type="dt" sz="half" idx="10"/>
          </p:nvPr>
        </p:nvSpPr>
        <p:spPr/>
        <p:txBody>
          <a:bodyPr/>
          <a:lstStyle/>
          <a:p>
            <a:fld id="{2585CE76-A1B8-47D4-89CB-792406EAC629}" type="datetime1">
              <a:rPr lang="zh-CN" altLang="en-US" smtClean="0"/>
              <a:t>2020/8/26</a:t>
            </a:fld>
            <a:endParaRPr lang="en-US"/>
          </a:p>
        </p:txBody>
      </p:sp>
    </p:spTree>
    <p:extLst>
      <p:ext uri="{BB962C8B-B14F-4D97-AF65-F5344CB8AC3E}">
        <p14:creationId xmlns:p14="http://schemas.microsoft.com/office/powerpoint/2010/main" val="3749727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215153" y="73470"/>
            <a:ext cx="8928847" cy="639224"/>
          </a:xfrm>
          <a:prstGeom prst="rect">
            <a:avLst/>
          </a:prstGeom>
        </p:spPr>
        <p:txBody>
          <a:bodyPr spcFirstLastPara="1" wrap="square" lIns="91425" tIns="91425" rIns="91425" bIns="91425" anchor="b" anchorCtr="0">
            <a:noAutofit/>
          </a:bodyPr>
          <a:lstStyle/>
          <a:p>
            <a:pPr lvl="0"/>
            <a:r>
              <a:rPr lang="en-US" sz="4000" b="1" dirty="0">
                <a:solidFill>
                  <a:srgbClr val="1544D9"/>
                </a:solidFill>
              </a:rPr>
              <a:t>The </a:t>
            </a:r>
            <a:r>
              <a:rPr lang="en-US" sz="4000" b="1" dirty="0" smtClean="0">
                <a:solidFill>
                  <a:srgbClr val="1544D9"/>
                </a:solidFill>
              </a:rPr>
              <a:t>Method</a:t>
            </a:r>
            <a:endParaRPr sz="4000" b="1" dirty="0">
              <a:solidFill>
                <a:srgbClr val="1544D9"/>
              </a:solidFill>
            </a:endParaRPr>
          </a:p>
        </p:txBody>
      </p:sp>
      <p:sp>
        <p:nvSpPr>
          <p:cNvPr id="2" name="Text Placeholder 1"/>
          <p:cNvSpPr>
            <a:spLocks noGrp="1"/>
          </p:cNvSpPr>
          <p:nvPr>
            <p:ph type="body" idx="1"/>
          </p:nvPr>
        </p:nvSpPr>
        <p:spPr>
          <a:xfrm>
            <a:off x="94129" y="578224"/>
            <a:ext cx="8955742" cy="4175311"/>
          </a:xfrm>
        </p:spPr>
        <p:txBody>
          <a:bodyPr/>
          <a:lstStyle/>
          <a:p>
            <a:pPr marL="139700" indent="0">
              <a:buNone/>
            </a:pPr>
            <a:r>
              <a:rPr lang="en-US" altLang="zh-CN" i="1" dirty="0"/>
              <a:t>The Libra protocol </a:t>
            </a:r>
            <a:r>
              <a:rPr lang="en-US" altLang="zh-CN" i="1" u="sng" dirty="0"/>
              <a:t>allows</a:t>
            </a:r>
            <a:r>
              <a:rPr lang="en-US" altLang="zh-CN" i="1" dirty="0"/>
              <a:t> a set of replicas—referred to as validators—from different authorities to jointly maintain a database of programmable resources.</a:t>
            </a:r>
            <a:endParaRPr lang="en-US" altLang="zh-CN" dirty="0"/>
          </a:p>
          <a:p>
            <a:r>
              <a:rPr lang="en-US" altLang="zh-CN" dirty="0"/>
              <a:t>There’s no mincing of words here—the system will be controlled by a set of authorities in a top-down fashion. However, note that it says the database is for “programmable resources” rather than just </a:t>
            </a:r>
            <a:r>
              <a:rPr lang="en-US" altLang="zh-CN" u="sng" dirty="0">
                <a:hlinkClick r:id="rId3"/>
              </a:rPr>
              <a:t>digital currency</a:t>
            </a:r>
            <a:r>
              <a:rPr lang="en-US" altLang="zh-CN" dirty="0" smtClean="0"/>
              <a:t>.</a:t>
            </a:r>
          </a:p>
          <a:p>
            <a:endParaRPr lang="en-US" altLang="zh-CN" dirty="0"/>
          </a:p>
          <a:p>
            <a:pPr marL="139700" indent="0">
              <a:buNone/>
            </a:pPr>
            <a:r>
              <a:rPr lang="en-US" altLang="zh-CN" i="1" dirty="0"/>
              <a:t>These resources are owned by different user </a:t>
            </a:r>
            <a:r>
              <a:rPr lang="en-US" altLang="zh-CN" i="1" u="sng" dirty="0"/>
              <a:t>accounts</a:t>
            </a:r>
            <a:r>
              <a:rPr lang="en-US" altLang="zh-CN" i="1" dirty="0"/>
              <a:t> authenticated by public key cryptography and adhere to custom rules specified by the developers of these resources.</a:t>
            </a:r>
            <a:endParaRPr lang="en-US" altLang="zh-CN" dirty="0"/>
          </a:p>
          <a:p>
            <a:r>
              <a:rPr lang="en-US" altLang="zh-CN" dirty="0"/>
              <a:t>The use of generic words such as “resources” makes me suspect that this is for far more than just a stablecoin</a:t>
            </a:r>
            <a:r>
              <a:rPr lang="en-US" altLang="zh-CN" dirty="0" smtClean="0"/>
              <a:t>.</a:t>
            </a:r>
          </a:p>
          <a:p>
            <a:endParaRPr lang="en-US" altLang="zh-CN" dirty="0"/>
          </a:p>
          <a:p>
            <a:pPr marL="139700" indent="0">
              <a:buNone/>
            </a:pPr>
            <a:r>
              <a:rPr lang="en-US" altLang="zh-CN" i="1" dirty="0"/>
              <a:t>Transactions are based on predefined and, in future versions, user-defined smart contracts in a new </a:t>
            </a:r>
            <a:r>
              <a:rPr lang="en-US" altLang="zh-CN" i="1" u="sng" dirty="0"/>
              <a:t>programming language</a:t>
            </a:r>
            <a:r>
              <a:rPr lang="en-US" altLang="zh-CN" i="1" dirty="0"/>
              <a:t> called </a:t>
            </a:r>
            <a:r>
              <a:rPr lang="en-US" altLang="zh-CN" b="1" i="1" dirty="0"/>
              <a:t>Move</a:t>
            </a:r>
            <a:r>
              <a:rPr lang="en-US" altLang="zh-CN" i="1" dirty="0"/>
              <a:t>. We use Move to define the core mechanisms of the blockchain, such as the currency and validator membership.</a:t>
            </a:r>
            <a:endParaRPr lang="en-US" altLang="zh-CN" dirty="0"/>
          </a:p>
          <a:p>
            <a:r>
              <a:rPr lang="en-US" altLang="zh-CN" dirty="0" smtClean="0"/>
              <a:t>Use </a:t>
            </a:r>
            <a:r>
              <a:rPr lang="en-US" altLang="zh-CN" dirty="0"/>
              <a:t>of a custom-built smart contracting language will result in a lot of questions around how feature-rich the language is, and as a result, how robust the system is against adversarial contracts. There will also be questions around developer-friendliness and how well Libra can protect smart contract developers from shooting themselves in the foot</a:t>
            </a:r>
            <a:r>
              <a:rPr lang="en-US" altLang="zh-CN" dirty="0" smtClean="0"/>
              <a:t>.</a:t>
            </a:r>
          </a:p>
          <a:p>
            <a:endParaRPr lang="en-US" altLang="zh-CN" dirty="0"/>
          </a:p>
          <a:p>
            <a:pPr marL="139700" indent="0">
              <a:buNone/>
            </a:pPr>
            <a:r>
              <a:rPr lang="en-US" altLang="zh-CN" i="1" dirty="0"/>
              <a:t>These core mechanisms enable the creation of a unique governance mechanism that builds on the stability and reputation of existing institutions in the early days but transitions to a fully open system over time</a:t>
            </a:r>
            <a:r>
              <a:rPr lang="en-US" altLang="zh-CN" i="1" dirty="0" smtClean="0"/>
              <a:t>.</a:t>
            </a:r>
          </a:p>
          <a:p>
            <a:r>
              <a:rPr lang="en-US" altLang="zh-CN" dirty="0"/>
              <a:t>It sounds like the Libra Association will be a federation that can evolve with the help of a voting system and some sort of pre-existing reputation.</a:t>
            </a:r>
          </a:p>
        </p:txBody>
      </p:sp>
      <p:sp>
        <p:nvSpPr>
          <p:cNvPr id="3" name="Date Placeholder 2"/>
          <p:cNvSpPr>
            <a:spLocks noGrp="1"/>
          </p:cNvSpPr>
          <p:nvPr>
            <p:ph type="dt" sz="half" idx="10"/>
          </p:nvPr>
        </p:nvSpPr>
        <p:spPr/>
        <p:txBody>
          <a:bodyPr/>
          <a:lstStyle/>
          <a:p>
            <a:fld id="{C14C68C9-13D2-4E20-AB68-5B17EB2849D8}" type="datetime1">
              <a:rPr lang="zh-CN" altLang="en-US" smtClean="0"/>
              <a:t>2020/8/26</a:t>
            </a:fld>
            <a:endParaRPr lang="en-US"/>
          </a:p>
        </p:txBody>
      </p:sp>
    </p:spTree>
    <p:extLst>
      <p:ext uri="{BB962C8B-B14F-4D97-AF65-F5344CB8AC3E}">
        <p14:creationId xmlns:p14="http://schemas.microsoft.com/office/powerpoint/2010/main" val="644516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 y="191293"/>
            <a:ext cx="8294688" cy="741363"/>
          </a:xfrm>
        </p:spPr>
        <p:txBody>
          <a:bodyPr>
            <a:normAutofit/>
          </a:bodyPr>
          <a:lstStyle/>
          <a:p>
            <a:r>
              <a:rPr lang="en-US" altLang="zh-CN" sz="4000" b="1" dirty="0">
                <a:solidFill>
                  <a:srgbClr val="1544D9"/>
                </a:solidFill>
              </a:rPr>
              <a:t>How will Libra work?</a:t>
            </a:r>
          </a:p>
        </p:txBody>
      </p:sp>
      <p:sp>
        <p:nvSpPr>
          <p:cNvPr id="3" name="Content Placeholder 2"/>
          <p:cNvSpPr>
            <a:spLocks noGrp="1"/>
          </p:cNvSpPr>
          <p:nvPr>
            <p:ph idx="1"/>
          </p:nvPr>
        </p:nvSpPr>
        <p:spPr>
          <a:xfrm>
            <a:off x="368300" y="2635624"/>
            <a:ext cx="8294688" cy="1977197"/>
          </a:xfrm>
        </p:spPr>
        <p:txBody>
          <a:bodyPr>
            <a:normAutofit fontScale="92500" lnSpcReduction="10000"/>
          </a:bodyPr>
          <a:lstStyle/>
          <a:p>
            <a:r>
              <a:rPr lang="en-US" altLang="zh-CN" sz="1200" dirty="0" smtClean="0"/>
              <a:t>Libra’s </a:t>
            </a:r>
            <a:r>
              <a:rPr lang="en-US" altLang="zh-CN" sz="1200" dirty="0"/>
              <a:t>white paper – a sort of technical manifesto – says that it will run on a "</a:t>
            </a:r>
            <a:r>
              <a:rPr lang="en-US" altLang="zh-CN" sz="1900" b="1" dirty="0">
                <a:solidFill>
                  <a:srgbClr val="00B050"/>
                </a:solidFill>
              </a:rPr>
              <a:t>blockchain</a:t>
            </a:r>
            <a:r>
              <a:rPr lang="en-US" altLang="zh-CN" sz="1200" dirty="0"/>
              <a:t>". Again, that is a controversial definition in some quarters, so here's a quick and rough explainer.</a:t>
            </a:r>
          </a:p>
          <a:p>
            <a:r>
              <a:rPr lang="en-US" altLang="zh-CN" sz="1200" dirty="0"/>
              <a:t>A blockchain is the infrastructure on which cryptocurrency payments take place. It is a digital, unchangeable record of all the payments ever happened in a given cryptocurrency.</a:t>
            </a:r>
          </a:p>
          <a:p>
            <a:r>
              <a:rPr lang="en-US" altLang="zh-CN" sz="1200" dirty="0"/>
              <a:t>Here’s a crucial thing: </a:t>
            </a:r>
            <a:r>
              <a:rPr lang="en-US" altLang="zh-CN" sz="1200" dirty="0" smtClean="0"/>
              <a:t> a </a:t>
            </a:r>
            <a:r>
              <a:rPr lang="en-US" altLang="zh-CN" sz="1200" dirty="0"/>
              <a:t>Blockchain is </a:t>
            </a:r>
            <a:r>
              <a:rPr lang="en-US" altLang="zh-CN" sz="1200" dirty="0" smtClean="0"/>
              <a:t>decentralized. </a:t>
            </a:r>
            <a:r>
              <a:rPr lang="en-US" altLang="zh-CN" sz="1200" dirty="0"/>
              <a:t>The transactions are processed and verified by a swarm of independent computers rather than by a single referee or central bank. Those independent computers are called nodes.</a:t>
            </a:r>
          </a:p>
          <a:p>
            <a:r>
              <a:rPr lang="en-US" altLang="zh-CN" sz="1200" dirty="0"/>
              <a:t>That </a:t>
            </a:r>
            <a:r>
              <a:rPr lang="en-US" altLang="zh-CN" sz="1200" dirty="0" smtClean="0"/>
              <a:t>decentralized </a:t>
            </a:r>
            <a:r>
              <a:rPr lang="en-US" altLang="zh-CN" sz="1200" dirty="0"/>
              <a:t>structure is intended to enhance security – as there is no single entity to be hacked – and also, to guarantee that governments can’t block transactions simply by browbeating a central authority.</a:t>
            </a:r>
          </a:p>
          <a:p>
            <a:r>
              <a:rPr lang="en-US" altLang="zh-CN" sz="1200" dirty="0"/>
              <a:t>It is a pretty libertarian, anti-state, anti-bank tool. The first blockchain ever is, of course, the one underpinning Bitcoin, the original cryptocurrency</a:t>
            </a:r>
            <a:r>
              <a:rPr lang="en-US" altLang="zh-CN" sz="1200" dirty="0" smtClean="0"/>
              <a:t>.</a:t>
            </a:r>
            <a:endParaRPr lang="en-US" altLang="zh-CN" sz="1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672" y="4393365"/>
            <a:ext cx="438913" cy="438913"/>
          </a:xfrm>
          <a:prstGeom prst="rect">
            <a:avLst/>
          </a:prstGeom>
        </p:spPr>
      </p:pic>
      <p:sp>
        <p:nvSpPr>
          <p:cNvPr id="5" name="Rectangle 4"/>
          <p:cNvSpPr/>
          <p:nvPr/>
        </p:nvSpPr>
        <p:spPr>
          <a:xfrm>
            <a:off x="408440" y="1016872"/>
            <a:ext cx="8294688" cy="1477328"/>
          </a:xfrm>
          <a:prstGeom prst="rect">
            <a:avLst/>
          </a:prstGeom>
        </p:spPr>
        <p:txBody>
          <a:bodyPr wrap="square">
            <a:spAutoFit/>
          </a:bodyPr>
          <a:lstStyle/>
          <a:p>
            <a:r>
              <a:rPr lang="en-US" altLang="zh-CN" dirty="0" smtClean="0"/>
              <a:t>Rumors </a:t>
            </a:r>
            <a:r>
              <a:rPr lang="en-US" altLang="zh-CN" dirty="0"/>
              <a:t>have been circulating about Libra for over a year, whether Libra is developed or managed by Facebook. Finally, we came to know Libra is a cryptocurrency managed by </a:t>
            </a:r>
            <a:r>
              <a:rPr lang="en-US" altLang="zh-CN" b="1" dirty="0"/>
              <a:t>Libra Association</a:t>
            </a:r>
            <a:r>
              <a:rPr lang="en-US" altLang="zh-CN" dirty="0"/>
              <a:t>. It lets the users exchange </a:t>
            </a:r>
            <a:r>
              <a:rPr lang="en-US" altLang="zh-CN" dirty="0" smtClean="0"/>
              <a:t>fiat </a:t>
            </a:r>
            <a:r>
              <a:rPr lang="en-US" altLang="zh-CN" dirty="0"/>
              <a:t>currency for Libra for online transactions. To reach wider people, Libra does not need users to have a bank account. They simply need to convert money for Libra.</a:t>
            </a:r>
          </a:p>
        </p:txBody>
      </p:sp>
      <p:sp>
        <p:nvSpPr>
          <p:cNvPr id="6" name="Date Placeholder 5"/>
          <p:cNvSpPr>
            <a:spLocks noGrp="1"/>
          </p:cNvSpPr>
          <p:nvPr>
            <p:ph type="dt" sz="half" idx="10"/>
          </p:nvPr>
        </p:nvSpPr>
        <p:spPr/>
        <p:txBody>
          <a:bodyPr/>
          <a:lstStyle/>
          <a:p>
            <a:fld id="{765AADEA-2FE9-4FF9-928A-C3074B31B48E}" type="datetime1">
              <a:rPr lang="zh-CN" altLang="en-US" smtClean="0"/>
              <a:t>2020/8/26</a:t>
            </a:fld>
            <a:endParaRPr lang="en-US"/>
          </a:p>
        </p:txBody>
      </p:sp>
    </p:spTree>
    <p:extLst>
      <p:ext uri="{BB962C8B-B14F-4D97-AF65-F5344CB8AC3E}">
        <p14:creationId xmlns:p14="http://schemas.microsoft.com/office/powerpoint/2010/main" val="3610197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 y="191293"/>
            <a:ext cx="8294688" cy="741363"/>
          </a:xfrm>
        </p:spPr>
        <p:txBody>
          <a:bodyPr>
            <a:normAutofit/>
          </a:bodyPr>
          <a:lstStyle/>
          <a:p>
            <a:r>
              <a:rPr lang="en-US" altLang="zh-CN" sz="4000" b="1" dirty="0">
                <a:solidFill>
                  <a:srgbClr val="1544D9"/>
                </a:solidFill>
              </a:rPr>
              <a:t>So Libra is a cryptocurrency?</a:t>
            </a:r>
          </a:p>
        </p:txBody>
      </p:sp>
      <p:sp>
        <p:nvSpPr>
          <p:cNvPr id="3" name="Content Placeholder 2"/>
          <p:cNvSpPr>
            <a:spLocks noGrp="1"/>
          </p:cNvSpPr>
          <p:nvPr>
            <p:ph idx="1"/>
          </p:nvPr>
        </p:nvSpPr>
        <p:spPr>
          <a:xfrm>
            <a:off x="368299" y="1061571"/>
            <a:ext cx="8621059" cy="3490258"/>
          </a:xfrm>
        </p:spPr>
        <p:txBody>
          <a:bodyPr>
            <a:noAutofit/>
          </a:bodyPr>
          <a:lstStyle/>
          <a:p>
            <a:r>
              <a:rPr lang="en-US" altLang="zh-CN" sz="1600" dirty="0" smtClean="0"/>
              <a:t>Yes</a:t>
            </a:r>
            <a:r>
              <a:rPr lang="en-US" altLang="zh-CN" sz="1600" dirty="0"/>
              <a:t>, but also no. </a:t>
            </a:r>
            <a:endParaRPr lang="en-US" altLang="zh-CN" sz="1600" dirty="0" smtClean="0"/>
          </a:p>
          <a:p>
            <a:r>
              <a:rPr lang="en-US" altLang="zh-CN" sz="1600" dirty="0" smtClean="0"/>
              <a:t>This </a:t>
            </a:r>
            <a:r>
              <a:rPr lang="en-US" altLang="zh-CN" sz="1600" dirty="0"/>
              <a:t>is where the disagreements </a:t>
            </a:r>
            <a:r>
              <a:rPr lang="en-US" altLang="zh-CN" sz="1600" u="sng" dirty="0"/>
              <a:t>start</a:t>
            </a:r>
            <a:r>
              <a:rPr lang="en-US" altLang="zh-CN" sz="1600" dirty="0"/>
              <a:t>. The Libra blockchain is not </a:t>
            </a:r>
            <a:r>
              <a:rPr lang="en-US" altLang="zh-CN" sz="1600" dirty="0" smtClean="0"/>
              <a:t>decentralized </a:t>
            </a:r>
            <a:r>
              <a:rPr lang="en-US" altLang="zh-CN" sz="1600" dirty="0"/>
              <a:t>the way the Bitcoin is. </a:t>
            </a:r>
            <a:endParaRPr lang="en-US" altLang="zh-CN" sz="1600" dirty="0" smtClean="0"/>
          </a:p>
          <a:p>
            <a:pPr lvl="2">
              <a:buFont typeface="Wingdings" panose="05000000000000000000" pitchFamily="2" charset="2"/>
              <a:buChar char="Ø"/>
            </a:pPr>
            <a:endParaRPr lang="en-US" altLang="zh-CN" sz="1050" dirty="0" smtClean="0"/>
          </a:p>
          <a:p>
            <a:pPr lvl="2">
              <a:buFont typeface="Wingdings" panose="05000000000000000000" pitchFamily="2" charset="2"/>
              <a:buChar char="Ø"/>
            </a:pPr>
            <a:r>
              <a:rPr lang="en-US" altLang="zh-CN" sz="1050" dirty="0" smtClean="0"/>
              <a:t>With </a:t>
            </a:r>
            <a:r>
              <a:rPr lang="en-US" altLang="zh-CN" sz="1050" dirty="0"/>
              <a:t>the Bitcoin blockchain, anyone can theoretically run a node, even if that’s expensive. </a:t>
            </a:r>
            <a:endParaRPr lang="en-US" altLang="zh-CN" sz="1050" dirty="0" smtClean="0"/>
          </a:p>
          <a:p>
            <a:pPr lvl="2">
              <a:buFont typeface="Wingdings" panose="05000000000000000000" pitchFamily="2" charset="2"/>
              <a:buChar char="Ø"/>
            </a:pPr>
            <a:r>
              <a:rPr lang="en-US" altLang="zh-CN" sz="1050" dirty="0" smtClean="0"/>
              <a:t>In </a:t>
            </a:r>
            <a:r>
              <a:rPr lang="en-US" altLang="zh-CN" sz="1050" dirty="0"/>
              <a:t>contrast, Libra’s nodes will be only run from the servers of the Libra Association’s members – that is: Facebook, Uber, </a:t>
            </a:r>
            <a:r>
              <a:rPr lang="en-US" altLang="zh-CN" sz="1050" dirty="0" err="1"/>
              <a:t>Paypal</a:t>
            </a:r>
            <a:r>
              <a:rPr lang="en-US" altLang="zh-CN" sz="1050" dirty="0"/>
              <a:t> and the others.</a:t>
            </a:r>
          </a:p>
          <a:p>
            <a:r>
              <a:rPr lang="en-US" altLang="zh-CN" sz="1600" dirty="0"/>
              <a:t>Now, none of these companies will individually have much of a say on how transactions are processed and verified – it will be a collective effort – which is good, according to the blockchain ethos.</a:t>
            </a:r>
          </a:p>
          <a:p>
            <a:r>
              <a:rPr lang="en-US" altLang="zh-CN" sz="1600" dirty="0"/>
              <a:t>Still, the more libertarian cryptocurrency fans resent that Libra will be controlled by a club of mega-corporations. They also fear that the Libra Association could buckle under pressure if, for instance, a government ordered it to block a transaction.</a:t>
            </a:r>
          </a:p>
          <a:p>
            <a:r>
              <a:rPr lang="en-US" altLang="zh-CN" sz="1600" dirty="0"/>
              <a:t>Facebook’s official reason for this make-up is that a fully </a:t>
            </a:r>
            <a:r>
              <a:rPr lang="en-US" altLang="zh-CN" sz="1600" dirty="0" smtClean="0"/>
              <a:t>decentralized </a:t>
            </a:r>
            <a:r>
              <a:rPr lang="en-US" altLang="zh-CN" sz="1600" dirty="0"/>
              <a:t>model would not be powerful or fast enough to deliver the “</a:t>
            </a:r>
            <a:r>
              <a:rPr lang="en-US" altLang="zh-CN" sz="1600" b="1" dirty="0"/>
              <a:t>global financial infrastructure</a:t>
            </a:r>
            <a:r>
              <a:rPr lang="en-US" altLang="zh-CN" sz="1600" dirty="0"/>
              <a:t>” Libra aspires to become.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672" y="4393365"/>
            <a:ext cx="438913" cy="438913"/>
          </a:xfrm>
          <a:prstGeom prst="rect">
            <a:avLst/>
          </a:prstGeom>
        </p:spPr>
      </p:pic>
      <p:sp>
        <p:nvSpPr>
          <p:cNvPr id="5" name="Date Placeholder 4"/>
          <p:cNvSpPr>
            <a:spLocks noGrp="1"/>
          </p:cNvSpPr>
          <p:nvPr>
            <p:ph type="dt" sz="half" idx="10"/>
          </p:nvPr>
        </p:nvSpPr>
        <p:spPr/>
        <p:txBody>
          <a:bodyPr/>
          <a:lstStyle/>
          <a:p>
            <a:fld id="{B299BB0F-9F58-40C3-8B9E-DD915B98525B}" type="datetime1">
              <a:rPr lang="zh-CN" altLang="en-US" smtClean="0"/>
              <a:t>2020/8/26</a:t>
            </a:fld>
            <a:endParaRPr lang="en-US"/>
          </a:p>
        </p:txBody>
      </p:sp>
    </p:spTree>
    <p:extLst>
      <p:ext uri="{BB962C8B-B14F-4D97-AF65-F5344CB8AC3E}">
        <p14:creationId xmlns:p14="http://schemas.microsoft.com/office/powerpoint/2010/main" val="255135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 y="252693"/>
            <a:ext cx="8294688" cy="741363"/>
          </a:xfrm>
        </p:spPr>
        <p:txBody>
          <a:bodyPr>
            <a:normAutofit/>
          </a:bodyPr>
          <a:lstStyle/>
          <a:p>
            <a:r>
              <a:rPr lang="en-US" altLang="zh-CN" sz="4000" b="1" dirty="0">
                <a:solidFill>
                  <a:srgbClr val="1544D9"/>
                </a:solidFill>
              </a:rPr>
              <a:t>Why does Libra need to be </a:t>
            </a:r>
            <a:r>
              <a:rPr lang="en-US" altLang="zh-CN" sz="4000" b="1" dirty="0" smtClean="0">
                <a:solidFill>
                  <a:srgbClr val="1544D9"/>
                </a:solidFill>
              </a:rPr>
              <a:t>centralized?</a:t>
            </a:r>
            <a:endParaRPr lang="en-US" altLang="zh-CN" sz="4000" b="1" dirty="0">
              <a:solidFill>
                <a:srgbClr val="1544D9"/>
              </a:solidFill>
            </a:endParaRPr>
          </a:p>
        </p:txBody>
      </p:sp>
      <p:sp>
        <p:nvSpPr>
          <p:cNvPr id="3" name="Content Placeholder 2"/>
          <p:cNvSpPr>
            <a:spLocks noGrp="1"/>
          </p:cNvSpPr>
          <p:nvPr>
            <p:ph idx="1"/>
          </p:nvPr>
        </p:nvSpPr>
        <p:spPr>
          <a:xfrm>
            <a:off x="368299" y="1062318"/>
            <a:ext cx="8554285" cy="3331047"/>
          </a:xfrm>
        </p:spPr>
        <p:txBody>
          <a:bodyPr>
            <a:normAutofit lnSpcReduction="10000"/>
          </a:bodyPr>
          <a:lstStyle/>
          <a:p>
            <a:r>
              <a:rPr lang="en-US" altLang="zh-CN" sz="2400" b="1" dirty="0" smtClean="0"/>
              <a:t>Because </a:t>
            </a:r>
            <a:r>
              <a:rPr lang="en-US" altLang="zh-CN" sz="2400" b="1" dirty="0"/>
              <a:t>of scale and speed.</a:t>
            </a:r>
          </a:p>
          <a:p>
            <a:r>
              <a:rPr lang="en-US" altLang="zh-CN" sz="1800" dirty="0" smtClean="0"/>
              <a:t>Decentralization </a:t>
            </a:r>
            <a:r>
              <a:rPr lang="en-US" altLang="zh-CN" sz="1800" dirty="0"/>
              <a:t>makes the system less vulnerable to hacks or shutdowns, but takes time: </a:t>
            </a:r>
            <a:endParaRPr lang="en-US" altLang="zh-CN" sz="1800" dirty="0" smtClean="0"/>
          </a:p>
          <a:p>
            <a:pPr lvl="1">
              <a:buFont typeface="Arial" panose="020B0604020202020204" pitchFamily="34" charset="0"/>
              <a:buChar char="•"/>
            </a:pPr>
            <a:r>
              <a:rPr lang="en-US" altLang="zh-CN" dirty="0" smtClean="0"/>
              <a:t>Bitcoin </a:t>
            </a:r>
            <a:r>
              <a:rPr lang="en-US" altLang="zh-CN" dirty="0"/>
              <a:t>blockchain, for instance, can only process about seven </a:t>
            </a:r>
            <a:r>
              <a:rPr lang="en-US" altLang="zh-CN" u="sng" dirty="0"/>
              <a:t>payments</a:t>
            </a:r>
            <a:r>
              <a:rPr lang="en-US" altLang="zh-CN" dirty="0"/>
              <a:t> per second. </a:t>
            </a:r>
            <a:endParaRPr lang="en-US" altLang="zh-CN" dirty="0" smtClean="0"/>
          </a:p>
          <a:p>
            <a:pPr lvl="1">
              <a:buFont typeface="Arial" panose="020B0604020202020204" pitchFamily="34" charset="0"/>
              <a:buChar char="•"/>
            </a:pPr>
            <a:r>
              <a:rPr lang="en-US" altLang="zh-CN" dirty="0" smtClean="0"/>
              <a:t>By </a:t>
            </a:r>
            <a:r>
              <a:rPr lang="en-US" altLang="zh-CN" dirty="0"/>
              <a:t>comparison, the </a:t>
            </a:r>
            <a:r>
              <a:rPr lang="en-US" altLang="zh-CN" dirty="0" smtClean="0"/>
              <a:t>centralized </a:t>
            </a:r>
            <a:r>
              <a:rPr lang="en-US" altLang="zh-CN" dirty="0"/>
              <a:t>Visa payment network can support up to 24,000 payments per second. </a:t>
            </a:r>
            <a:endParaRPr lang="en-US" altLang="zh-CN" dirty="0" smtClean="0"/>
          </a:p>
          <a:p>
            <a:pPr lvl="1">
              <a:buFont typeface="Arial" panose="020B0604020202020204" pitchFamily="34" charset="0"/>
              <a:buChar char="•"/>
            </a:pPr>
            <a:r>
              <a:rPr lang="en-US" altLang="zh-CN" dirty="0" smtClean="0"/>
              <a:t>Initially</a:t>
            </a:r>
            <a:r>
              <a:rPr lang="en-US" altLang="zh-CN" dirty="0"/>
              <a:t>, Libra should be able to handle about 1,000 transactions per second.</a:t>
            </a:r>
          </a:p>
          <a:p>
            <a:r>
              <a:rPr lang="en-US" altLang="zh-CN" sz="1800" dirty="0"/>
              <a:t>The white paper says that, over the next five years, Libra will shift from the current proposed model – also called “permissioned” blockchain – to a totally </a:t>
            </a:r>
            <a:r>
              <a:rPr lang="en-US" altLang="zh-CN" sz="1800" dirty="0" smtClean="0"/>
              <a:t>decentralized </a:t>
            </a:r>
            <a:r>
              <a:rPr lang="en-US" altLang="zh-CN" sz="1800" dirty="0"/>
              <a:t>– or “permissionless” blockchain. </a:t>
            </a:r>
            <a:endParaRPr lang="en-US" altLang="zh-CN" sz="1800" dirty="0" smtClean="0"/>
          </a:p>
          <a:p>
            <a:endParaRPr lang="en-US" altLang="zh-CN" sz="1800" dirty="0"/>
          </a:p>
          <a:p>
            <a:r>
              <a:rPr lang="en-US" altLang="zh-CN" sz="1800" dirty="0" smtClean="0"/>
              <a:t>Of </a:t>
            </a:r>
            <a:r>
              <a:rPr lang="en-US" altLang="zh-CN" sz="1800" dirty="0"/>
              <a:t>course, there is no guarantee that will ever happen.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672" y="4393365"/>
            <a:ext cx="438913" cy="438913"/>
          </a:xfrm>
          <a:prstGeom prst="rect">
            <a:avLst/>
          </a:prstGeom>
        </p:spPr>
      </p:pic>
      <p:sp>
        <p:nvSpPr>
          <p:cNvPr id="5" name="Date Placeholder 4"/>
          <p:cNvSpPr>
            <a:spLocks noGrp="1"/>
          </p:cNvSpPr>
          <p:nvPr>
            <p:ph type="dt" sz="half" idx="10"/>
          </p:nvPr>
        </p:nvSpPr>
        <p:spPr/>
        <p:txBody>
          <a:bodyPr/>
          <a:lstStyle/>
          <a:p>
            <a:fld id="{79AFF77B-0DBB-4CEE-837E-54817E165C6B}" type="datetime1">
              <a:rPr lang="zh-CN" altLang="en-US" smtClean="0"/>
              <a:t>2020/8/26</a:t>
            </a:fld>
            <a:endParaRPr lang="en-US"/>
          </a:p>
        </p:txBody>
      </p:sp>
    </p:spTree>
    <p:extLst>
      <p:ext uri="{BB962C8B-B14F-4D97-AF65-F5344CB8AC3E}">
        <p14:creationId xmlns:p14="http://schemas.microsoft.com/office/powerpoint/2010/main" val="1792832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 y="191293"/>
            <a:ext cx="8294688" cy="741363"/>
          </a:xfrm>
        </p:spPr>
        <p:txBody>
          <a:bodyPr>
            <a:normAutofit/>
          </a:bodyPr>
          <a:lstStyle/>
          <a:p>
            <a:r>
              <a:rPr lang="en-US" altLang="zh-CN" sz="3600" b="1" dirty="0">
                <a:solidFill>
                  <a:srgbClr val="1544D9"/>
                </a:solidFill>
              </a:rPr>
              <a:t>Bitcoin is really volatile, isn't that a problem?</a:t>
            </a:r>
          </a:p>
        </p:txBody>
      </p:sp>
      <p:sp>
        <p:nvSpPr>
          <p:cNvPr id="3" name="Content Placeholder 2"/>
          <p:cNvSpPr>
            <a:spLocks noGrp="1"/>
          </p:cNvSpPr>
          <p:nvPr>
            <p:ph idx="1"/>
          </p:nvPr>
        </p:nvSpPr>
        <p:spPr>
          <a:xfrm>
            <a:off x="368300" y="1095935"/>
            <a:ext cx="8294688" cy="3306203"/>
          </a:xfrm>
        </p:spPr>
        <p:txBody>
          <a:bodyPr>
            <a:normAutofit/>
          </a:bodyPr>
          <a:lstStyle/>
          <a:p>
            <a:r>
              <a:rPr lang="en-US" altLang="zh-CN" sz="1600" dirty="0" smtClean="0"/>
              <a:t>Absolutely</a:t>
            </a:r>
            <a:r>
              <a:rPr lang="en-US" altLang="zh-CN" sz="1600" dirty="0"/>
              <a:t>. </a:t>
            </a:r>
            <a:endParaRPr lang="en-US" altLang="zh-CN" sz="1600" dirty="0" smtClean="0"/>
          </a:p>
          <a:p>
            <a:r>
              <a:rPr lang="en-US" altLang="zh-CN" sz="1600" dirty="0" smtClean="0"/>
              <a:t>Over </a:t>
            </a:r>
            <a:r>
              <a:rPr lang="en-US" altLang="zh-CN" sz="1600" dirty="0"/>
              <a:t>the course of 2017, the price of Bitcoin swung between £920 and $20,000. That is great news if you are a speculator, but it’s not ideal if you want to launch a global payment network for Facebook’s 2.4 billion users. That’s why Libra has been designed as a so-called “stablecoin”.</a:t>
            </a:r>
          </a:p>
          <a:p>
            <a:r>
              <a:rPr lang="en-US" altLang="zh-CN" sz="1600" dirty="0"/>
              <a:t>That means the value of Libra will be tied to the value of real-world assets. Essentially, the Libra Association will store a basket of currencies (like dollars, euros and pounds) and low-risk government securities. The value of this basket will determine the value of all the Libra units in circulation. Every time a user trades cash for Libra through an exchange, that cash will be added to the Libra Association’s reserves.</a:t>
            </a:r>
          </a:p>
          <a:p>
            <a:r>
              <a:rPr lang="en-US" altLang="zh-CN" sz="1600" dirty="0"/>
              <a:t>At this stage, there is not much else we know about Libra. We do know that Facebook </a:t>
            </a:r>
            <a:r>
              <a:rPr lang="en-US" altLang="zh-CN" sz="1600" dirty="0" err="1"/>
              <a:t>Calibra</a:t>
            </a:r>
            <a:r>
              <a:rPr lang="en-US" altLang="zh-CN" sz="1600" dirty="0"/>
              <a:t> will launch a Libra wallet allowing users to exchange Libra through Messenger, WhatsApp or a standalone app. But we don’t know which businesses will accept Libra yet, thought it's probable that both Uber and </a:t>
            </a:r>
            <a:r>
              <a:rPr lang="en-US" altLang="zh-CN" sz="1600" dirty="0" err="1"/>
              <a:t>Ebay</a:t>
            </a:r>
            <a:r>
              <a:rPr lang="en-US" altLang="zh-CN" sz="1600" dirty="0"/>
              <a:t> will because they are both members of the Libra Association.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672" y="4393365"/>
            <a:ext cx="438913" cy="438913"/>
          </a:xfrm>
          <a:prstGeom prst="rect">
            <a:avLst/>
          </a:prstGeom>
        </p:spPr>
      </p:pic>
      <p:sp>
        <p:nvSpPr>
          <p:cNvPr id="5" name="Date Placeholder 4"/>
          <p:cNvSpPr>
            <a:spLocks noGrp="1"/>
          </p:cNvSpPr>
          <p:nvPr>
            <p:ph type="dt" sz="half" idx="10"/>
          </p:nvPr>
        </p:nvSpPr>
        <p:spPr/>
        <p:txBody>
          <a:bodyPr/>
          <a:lstStyle/>
          <a:p>
            <a:fld id="{77E07D53-0440-4A60-9257-3C2CF05F8546}" type="datetime1">
              <a:rPr lang="zh-CN" altLang="en-US" smtClean="0"/>
              <a:t>2020/8/26</a:t>
            </a:fld>
            <a:endParaRPr lang="en-US"/>
          </a:p>
        </p:txBody>
      </p:sp>
    </p:spTree>
    <p:extLst>
      <p:ext uri="{BB962C8B-B14F-4D97-AF65-F5344CB8AC3E}">
        <p14:creationId xmlns:p14="http://schemas.microsoft.com/office/powerpoint/2010/main" val="3512136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 y="252693"/>
            <a:ext cx="8294688" cy="741363"/>
          </a:xfrm>
        </p:spPr>
        <p:txBody>
          <a:bodyPr>
            <a:normAutofit/>
          </a:bodyPr>
          <a:lstStyle/>
          <a:p>
            <a:r>
              <a:rPr lang="en-US" altLang="zh-CN" sz="3600" b="1" dirty="0">
                <a:solidFill>
                  <a:srgbClr val="1544D9"/>
                </a:solidFill>
              </a:rPr>
              <a:t>What do central banks think about Libra?</a:t>
            </a:r>
          </a:p>
        </p:txBody>
      </p:sp>
      <p:sp>
        <p:nvSpPr>
          <p:cNvPr id="3" name="Content Placeholder 2"/>
          <p:cNvSpPr>
            <a:spLocks noGrp="1"/>
          </p:cNvSpPr>
          <p:nvPr>
            <p:ph idx="1"/>
          </p:nvPr>
        </p:nvSpPr>
        <p:spPr>
          <a:xfrm>
            <a:off x="368300" y="1136275"/>
            <a:ext cx="8294688" cy="3361765"/>
          </a:xfrm>
        </p:spPr>
        <p:txBody>
          <a:bodyPr>
            <a:noAutofit/>
          </a:bodyPr>
          <a:lstStyle/>
          <a:p>
            <a:r>
              <a:rPr lang="en-US" altLang="zh-CN" sz="1800" dirty="0" smtClean="0"/>
              <a:t>Libra </a:t>
            </a:r>
            <a:r>
              <a:rPr lang="en-US" altLang="zh-CN" sz="1800" dirty="0"/>
              <a:t>doesn’t launch until 2020 but that doesn’t mean that people aren’t already fretting about the whole affair. Facebook has promised that it won’t use payment data in order to target adverts – but people don’t trust Facebook, for notorious reasons.</a:t>
            </a:r>
          </a:p>
          <a:p>
            <a:r>
              <a:rPr lang="en-US" altLang="zh-CN" sz="1800" dirty="0"/>
              <a:t>And regulators are also frowning upon the move. France has underlined that only governments can mint money, and has warned against Libra’s potentially nefarious uses. The bank of England said that Libra will have to meet very high financial standards to be allowed in the UK.</a:t>
            </a:r>
          </a:p>
          <a:p>
            <a:r>
              <a:rPr lang="en-US" altLang="zh-CN" sz="1800" dirty="0"/>
              <a:t>And, of course, lawmakers in both the US and the EU are concerned about Facebook’s expansion to the financial domain. For a company which is increasingly depicted as an oversized, unaccountable, arrogant monopoly, is launching a currency really the best way to avoid scrutiny?</a:t>
            </a:r>
          </a:p>
          <a:p>
            <a:r>
              <a:rPr lang="en-US" altLang="zh-CN" sz="1800" dirty="0"/>
              <a:t>We’ll find out in 2020.</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672" y="4393365"/>
            <a:ext cx="438913" cy="438913"/>
          </a:xfrm>
          <a:prstGeom prst="rect">
            <a:avLst/>
          </a:prstGeom>
        </p:spPr>
      </p:pic>
      <p:sp>
        <p:nvSpPr>
          <p:cNvPr id="5" name="Date Placeholder 4"/>
          <p:cNvSpPr>
            <a:spLocks noGrp="1"/>
          </p:cNvSpPr>
          <p:nvPr>
            <p:ph type="dt" sz="half" idx="10"/>
          </p:nvPr>
        </p:nvSpPr>
        <p:spPr/>
        <p:txBody>
          <a:bodyPr/>
          <a:lstStyle/>
          <a:p>
            <a:fld id="{C2641448-4BB6-4CEA-ABB7-3B03E1F64BFD}" type="datetime1">
              <a:rPr lang="zh-CN" altLang="en-US" smtClean="0"/>
              <a:t>2020/8/26</a:t>
            </a:fld>
            <a:endParaRPr lang="en-US"/>
          </a:p>
        </p:txBody>
      </p:sp>
    </p:spTree>
    <p:extLst>
      <p:ext uri="{BB962C8B-B14F-4D97-AF65-F5344CB8AC3E}">
        <p14:creationId xmlns:p14="http://schemas.microsoft.com/office/powerpoint/2010/main" val="4185839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 y="252693"/>
            <a:ext cx="3349812" cy="741363"/>
          </a:xfrm>
        </p:spPr>
        <p:txBody>
          <a:bodyPr>
            <a:normAutofit/>
          </a:bodyPr>
          <a:lstStyle/>
          <a:p>
            <a:r>
              <a:rPr lang="en-US" altLang="zh-CN" sz="4000" b="1" dirty="0">
                <a:solidFill>
                  <a:srgbClr val="1544D9"/>
                </a:solidFill>
              </a:rPr>
              <a:t>Libra vs. DCEP</a:t>
            </a:r>
          </a:p>
        </p:txBody>
      </p:sp>
      <p:sp>
        <p:nvSpPr>
          <p:cNvPr id="3" name="Content Placeholder 2"/>
          <p:cNvSpPr>
            <a:spLocks noGrp="1"/>
          </p:cNvSpPr>
          <p:nvPr>
            <p:ph idx="1"/>
          </p:nvPr>
        </p:nvSpPr>
        <p:spPr>
          <a:xfrm>
            <a:off x="308250" y="1297642"/>
            <a:ext cx="8614335" cy="3368488"/>
          </a:xfrm>
        </p:spPr>
        <p:txBody>
          <a:bodyPr>
            <a:noAutofit/>
          </a:bodyPr>
          <a:lstStyle/>
          <a:p>
            <a:pPr>
              <a:buFont typeface="Wingdings" panose="05000000000000000000" pitchFamily="2" charset="2"/>
              <a:buChar char="u"/>
            </a:pPr>
            <a:r>
              <a:rPr lang="en-US" altLang="zh-CN" sz="1800" dirty="0"/>
              <a:t>The Libra Association said its </a:t>
            </a:r>
            <a:r>
              <a:rPr lang="en-US" altLang="zh-CN" sz="1800" dirty="0" err="1"/>
              <a:t>libra</a:t>
            </a:r>
            <a:r>
              <a:rPr lang="en-US" altLang="zh-CN" sz="1800" dirty="0"/>
              <a:t> would not be a single currency that was backed by a basket of national currency but would now be a model of numerous individual fiat-pegged currencies. </a:t>
            </a:r>
            <a:endParaRPr lang="en-US" altLang="zh-CN" sz="1800" dirty="0" smtClean="0"/>
          </a:p>
          <a:p>
            <a:pPr lvl="1"/>
            <a:r>
              <a:rPr lang="en-US" altLang="zh-CN" sz="1400" dirty="0" smtClean="0"/>
              <a:t>While </a:t>
            </a:r>
            <a:r>
              <a:rPr lang="en-US" altLang="zh-CN" sz="1400" dirty="0"/>
              <a:t>the original model was akin to a disruptive implementation of John Maynard Keynes’ original concept for a global basket currency (which he called a “</a:t>
            </a:r>
            <a:r>
              <a:rPr lang="en-US" altLang="zh-CN" sz="1400" dirty="0" err="1"/>
              <a:t>bancor</a:t>
            </a:r>
            <a:r>
              <a:rPr lang="en-US" altLang="zh-CN" sz="1400" dirty="0"/>
              <a:t>”), this model seems more to position </a:t>
            </a:r>
            <a:r>
              <a:rPr lang="en-US" altLang="zh-CN" sz="1400" dirty="0" err="1"/>
              <a:t>libra</a:t>
            </a:r>
            <a:r>
              <a:rPr lang="en-US" altLang="zh-CN" sz="1400" dirty="0"/>
              <a:t> to help existing </a:t>
            </a:r>
            <a:r>
              <a:rPr lang="en-US" altLang="zh-CN" sz="1400" b="1" dirty="0"/>
              <a:t>central banks digitize their currencies</a:t>
            </a:r>
            <a:r>
              <a:rPr lang="en-US" altLang="zh-CN" sz="1400" dirty="0"/>
              <a:t>. </a:t>
            </a:r>
          </a:p>
          <a:p>
            <a:pPr>
              <a:buFont typeface="Wingdings" panose="05000000000000000000" pitchFamily="2" charset="2"/>
              <a:buChar char="u"/>
            </a:pPr>
            <a:r>
              <a:rPr lang="en-US" altLang="zh-CN" sz="1800" dirty="0"/>
              <a:t>China, meanwhile, steamed forward with its digital currency and blockchain plans. Screenshots of an app from the Agricultural Bank of China show how the </a:t>
            </a:r>
            <a:r>
              <a:rPr lang="en-US" altLang="zh-CN" sz="1800" b="1" dirty="0"/>
              <a:t>DCEP</a:t>
            </a:r>
            <a:r>
              <a:rPr lang="en-US" altLang="zh-CN" sz="1800" dirty="0"/>
              <a:t> (</a:t>
            </a:r>
            <a:r>
              <a:rPr lang="en-US" altLang="zh-CN" sz="1800" b="1" dirty="0"/>
              <a:t>Digital Currency Electronic Payment</a:t>
            </a:r>
            <a:r>
              <a:rPr lang="en-US" altLang="zh-CN" sz="1800" dirty="0"/>
              <a:t>) is currently being tested, giving us insight into functionality, geographies and players involved. </a:t>
            </a:r>
          </a:p>
          <a:p>
            <a:pPr>
              <a:buFont typeface="Wingdings" panose="05000000000000000000" pitchFamily="2" charset="2"/>
              <a:buChar char="u"/>
            </a:pPr>
            <a:r>
              <a:rPr lang="en-US" altLang="zh-CN" sz="1800" dirty="0"/>
              <a:t>China also announced the 71 members of its National Blockchain Council and went live with its </a:t>
            </a:r>
            <a:r>
              <a:rPr lang="en-US" altLang="zh-CN" sz="1800" b="1" dirty="0"/>
              <a:t>Blockchain Service Network</a:t>
            </a:r>
            <a:r>
              <a:rPr lang="en-US" altLang="zh-CN" sz="1800" dirty="0"/>
              <a:t>. The BSN in particular has potential significance on a world scale as China tries to build and control a key piece of global digital infrastructure. </a:t>
            </a:r>
          </a:p>
        </p:txBody>
      </p:sp>
      <p:sp>
        <p:nvSpPr>
          <p:cNvPr id="5" name="Date Placeholder 4"/>
          <p:cNvSpPr>
            <a:spLocks noGrp="1"/>
          </p:cNvSpPr>
          <p:nvPr>
            <p:ph type="dt" sz="half" idx="10"/>
          </p:nvPr>
        </p:nvSpPr>
        <p:spPr/>
        <p:txBody>
          <a:bodyPr/>
          <a:lstStyle/>
          <a:p>
            <a:fld id="{C2641448-4BB6-4CEA-ABB7-3B03E1F64BFD}" type="datetime1">
              <a:rPr lang="zh-CN" altLang="en-US" smtClean="0"/>
              <a:t>2020/8/26</a:t>
            </a:fld>
            <a:endParaRPr lang="en-US"/>
          </a:p>
        </p:txBody>
      </p:sp>
      <p:sp>
        <p:nvSpPr>
          <p:cNvPr id="6" name="AutoShape 2" descr="breakdown4-1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88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100" y="7937"/>
            <a:ext cx="2628900" cy="1343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0217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1942E3-C564-45BA-A830-6EC8587FD70B}">
  <ds:schemaRefs>
    <ds:schemaRef ds:uri="http://schemas.openxmlformats.org/package/2006/metadata/core-properties"/>
    <ds:schemaRef ds:uri="http://purl.org/dc/elements/1.1/"/>
    <ds:schemaRef ds:uri="http://schemas.microsoft.com/sharepoint/v3/fields"/>
    <ds:schemaRef ds:uri="http://schemas.microsoft.com/office/2006/documentManagement/types"/>
    <ds:schemaRef ds:uri="http://purl.org/dc/terms/"/>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51513</TotalTime>
  <Words>1054</Words>
  <Application>Microsoft Office PowerPoint</Application>
  <PresentationFormat>On-screen Show (16:9)</PresentationFormat>
  <Paragraphs>112</Paragraphs>
  <Slides>10</Slides>
  <Notes>10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10</vt:i4>
      </vt:variant>
    </vt:vector>
  </HeadingPairs>
  <TitlesOfParts>
    <vt:vector size="11" baseType="lpstr">
      <vt:lpstr>1_Retrospect</vt:lpstr>
      <vt:lpstr>The Libra on Blockchain  -- A platform for Facebook’s Libra coin (and more)</vt:lpstr>
      <vt:lpstr>What is Libra?</vt:lpstr>
      <vt:lpstr>The Method</vt:lpstr>
      <vt:lpstr>How will Libra work?</vt:lpstr>
      <vt:lpstr>So Libra is a cryptocurrency?</vt:lpstr>
      <vt:lpstr>Why does Libra need to be centralized?</vt:lpstr>
      <vt:lpstr>Bitcoin is really volatile, isn't that a problem?</vt:lpstr>
      <vt:lpstr>What do central banks think about Libra?</vt:lpstr>
      <vt:lpstr>Libra vs. DCEP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Zong Ling</cp:lastModifiedBy>
  <cp:revision>1158</cp:revision>
  <cp:lastPrinted>2016-05-24T03:30:48Z</cp:lastPrinted>
  <dcterms:created xsi:type="dcterms:W3CDTF">2010-04-12T23:12:02Z</dcterms:created>
  <dcterms:modified xsi:type="dcterms:W3CDTF">2020-08-27T06:44:48Z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