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sldIdLst>
    <p:sldId id="279" r:id="rId2"/>
    <p:sldId id="257" r:id="rId3"/>
    <p:sldId id="258" r:id="rId4"/>
    <p:sldId id="266" r:id="rId5"/>
    <p:sldId id="268" r:id="rId6"/>
    <p:sldId id="260" r:id="rId7"/>
    <p:sldId id="261" r:id="rId8"/>
    <p:sldId id="278" r:id="rId9"/>
    <p:sldId id="267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004F92A7-2795-479B-BE2C-60EF040205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74548AE1-A58C-4CE5-AA0E-6EE4387826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2599A57-F104-45DB-864A-F3E2DB88546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2E927327-C4A5-4DE0-8459-5653664E34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0294" name="Rectangle 6">
            <a:extLst>
              <a:ext uri="{FF2B5EF4-FFF2-40B4-BE49-F238E27FC236}">
                <a16:creationId xmlns:a16="http://schemas.microsoft.com/office/drawing/2014/main" id="{7C119FE8-D457-492D-9949-6A32963312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5" name="Rectangle 7">
            <a:extLst>
              <a:ext uri="{FF2B5EF4-FFF2-40B4-BE49-F238E27FC236}">
                <a16:creationId xmlns:a16="http://schemas.microsoft.com/office/drawing/2014/main" id="{30BBD01E-226C-4889-97E5-C7989CF29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18616D-CDF0-4FF1-8A90-4E4EF7B673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56E71D9-1EFA-41EB-BBB1-C26744DAA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87D800-E976-486C-B4C1-AECC9ECDFB45}" type="slidenum">
              <a:rPr lang="zh-CN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200AFBA-FFE7-4DB5-B798-94A2D89EF7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174938F-9879-4856-A883-36B6F02E3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67F2588-391D-4377-8927-646CFB8CB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F81E1E-A478-4319-8713-931E602A88DF}" type="slidenum">
              <a:rPr lang="zh-CN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B529CC8-9B01-426A-8225-4BA0C75729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21D6D03-D5B0-4B8A-B075-DCA9ECB53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36F619E-B930-4C1C-881F-AB7FC631DA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597149-27FD-4A19-BFD2-C1DE84671B41}" type="slidenum">
              <a:rPr lang="zh-CN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1C4FAE0-D3FD-424C-A07C-22C1BA12E0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F44E9E6-8BC6-4E96-8D42-0A587C68C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59EB82D-7C12-4A17-ADF1-00C808D8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2555E-4BEE-4472-B2B6-BCBA790274F1}" type="slidenum">
              <a:rPr lang="zh-CN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BB47726-DB03-457A-BF74-E37A74D410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61F7F7D-6F81-46AE-92F2-04A7D9911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DFFF58B-A90A-4CFC-91D3-28C6101B0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52B8C9-4B8A-42C0-B363-35B4C95C1862}" type="slidenum">
              <a:rPr lang="zh-CN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C17F6CD-AAA5-44DD-839B-7396A66A6D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066E19A-C6C3-4002-B95B-11F51F7D9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对于没有 java 基本知识的学生来说, 这门课程有些困难, 因为它涵盖了很多内容。</a:t>
            </a:r>
            <a:endParaRPr lang="zh-CN" altLang="en-US"/>
          </a:p>
          <a:p>
            <a:r>
              <a:rPr lang="en-US" altLang="zh-CN"/>
              <a:t>我们没有足够的时间来解释这些。这意味着你应该花更多的时间在课后做 exceises。我给很多作业在我的主页。你有责任自己做这些事。考虑到不同版本的 Java EE, 我放弃了一些内容, 如 JSF。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1C8FEA3-9952-46F9-A566-33F309F5B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3748D5-16FA-4E6B-BA4B-5D7799FEDA56}" type="slidenum">
              <a:rPr lang="zh-CN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944BB25-90D7-46AD-8D57-1CE588303C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A96AD42-78F9-4253-8B69-316C60D45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同时, 我认为我们没有足够的时间来覆盖 web 服务单元, 虽然这是非常重要的。所以你最好自己去学习。你可以读我关于这些部分的讲座。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7159FA2E-1426-446B-AEE6-09B008F9C9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05B46A-1262-4A80-A0F0-B18C67FD408C}" type="slidenum">
              <a:rPr lang="zh-CN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20728FE-9714-4B07-A4C9-4487C32422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3DDC3B5-9251-424E-9507-EA90CEFE4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A8574-6B10-4699-A775-DA95560D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B1E5C99-58E6-4EE3-A5C7-022B5DB1F93D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CECB5-ECD9-49A8-B0B9-1B1FE1E1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5C161-77D5-496B-9F75-2BDF92CE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C824A7C-88A7-40CA-BF43-A6C8C7E2E5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7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E6001-45A7-4A53-AAF4-63EA3E2D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CEB4380-619A-43F6-A888-9B1CE9EDE043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78FAD-06BD-4F77-8703-2836D314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17034-7CF8-4318-B18A-D3D9E3CC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F853ABE-5125-46FD-BEF3-FD32E348F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7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D89E2-4961-4071-8CE1-3D03FF5D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1428AA9-F320-480B-A0A3-B056BEA32C2E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4A12B-63FD-4B86-B5D7-FBDF0F3A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F10E2-5408-4443-AF18-BE22F519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8F4CD5-B19A-40B6-8FAB-655719A23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6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3B848B8C-BCF4-42F7-AB46-A3918115F0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36900" y="6451600"/>
            <a:ext cx="5364163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07" tIns="45704" rIns="91407" bIns="45704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>
                <a:solidFill>
                  <a:prstClr val="black"/>
                </a:solidFill>
                <a:latin typeface="Calibri"/>
                <a:ea typeface="宋体"/>
                <a:cs typeface="Arial" pitchFamily="34" charset="0"/>
              </a:rPr>
              <a:t>Copyright © 2012, Elsevier Inc. All rights reserved.</a:t>
            </a:r>
            <a:endParaRPr lang="en-US" altLang="zh-CN" sz="1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  <a:ea typeface="宋体"/>
              <a:cs typeface="Arial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13A1C86C-2E09-48F4-93A9-2E3229D904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07750" y="6511925"/>
            <a:ext cx="984250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07" tIns="45704" rIns="91407" bIns="4570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4 - </a:t>
            </a:r>
            <a:fld id="{8D51847F-1AB4-43EB-9CDF-CB8763EF2253}" type="slidenum">
              <a:rPr lang="en-US" altLang="zh-CN" sz="1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9024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C08290C1-BAA5-49D6-84A8-3B25F633C5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31C96BF1-1EED-4C08-8A85-F9B920582D36}" type="datetime1">
              <a:rPr lang="zh-CN" altLang="en-US"/>
              <a:pPr>
                <a:defRPr/>
              </a:pPr>
              <a:t>2018/11/1</a:t>
            </a:fld>
            <a:endParaRPr lang="zh-CN" altLang="zh-CN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17079BF5-03DA-4C74-AF91-B0B9D3F794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704">
            <a:extLst>
              <a:ext uri="{FF2B5EF4-FFF2-40B4-BE49-F238E27FC236}">
                <a16:creationId xmlns:a16="http://schemas.microsoft.com/office/drawing/2014/main" id="{9DF3C78E-E53C-43AF-A056-644C18A84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082085-806E-4111-BB06-CECFF5242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Slide Number Placeholder 492">
            <a:extLst>
              <a:ext uri="{FF2B5EF4-FFF2-40B4-BE49-F238E27FC236}">
                <a16:creationId xmlns:a16="http://schemas.microsoft.com/office/drawing/2014/main" id="{A541937D-8744-4113-95C3-5956E5C6A241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BF1F1A-AE64-4273-925D-3B5185E59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274289"/>
      </p:ext>
    </p:extLst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4516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882708"/>
            <a:ext cx="10972800" cy="4083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88070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Java_clr.bmp">
            <a:extLst>
              <a:ext uri="{FF2B5EF4-FFF2-40B4-BE49-F238E27FC236}">
                <a16:creationId xmlns:a16="http://schemas.microsoft.com/office/drawing/2014/main" id="{68AB950A-D46F-4855-AFCB-F1BB6C5D3E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624013"/>
            <a:ext cx="77374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93644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782108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56AB3C9F-71D1-416B-B73A-29D0E253AFC0}"/>
              </a:ext>
            </a:extLst>
          </p:cNvPr>
          <p:cNvSpPr/>
          <p:nvPr userDrawn="1"/>
        </p:nvSpPr>
        <p:spPr>
          <a:xfrm>
            <a:off x="0" y="-33338"/>
            <a:ext cx="12192000" cy="689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A52D1B6-1852-4BC3-B6D0-D1FE193BDB19}"/>
              </a:ext>
            </a:extLst>
          </p:cNvPr>
          <p:cNvSpPr/>
          <p:nvPr userDrawn="1"/>
        </p:nvSpPr>
        <p:spPr>
          <a:xfrm>
            <a:off x="0" y="-33338"/>
            <a:ext cx="12192000" cy="5543551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741AB62-CA8B-4754-9622-7F1DD09231D1}"/>
              </a:ext>
            </a:extLst>
          </p:cNvPr>
          <p:cNvSpPr/>
          <p:nvPr userDrawn="1"/>
        </p:nvSpPr>
        <p:spPr>
          <a:xfrm>
            <a:off x="7924800" y="-33338"/>
            <a:ext cx="4267200" cy="5543551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Picture 25" descr="O_signature_wht_rgb.png">
            <a:extLst>
              <a:ext uri="{FF2B5EF4-FFF2-40B4-BE49-F238E27FC236}">
                <a16:creationId xmlns:a16="http://schemas.microsoft.com/office/drawing/2014/main" id="{47A8BD81-F3ED-4A2B-AE3F-108274E4A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2913"/>
            <a:ext cx="17843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24800" y="-33863"/>
            <a:ext cx="4267200" cy="5543551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1980" y="2738122"/>
            <a:ext cx="6182643" cy="101377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1133" y="3885702"/>
            <a:ext cx="6182643" cy="1397499"/>
          </a:xfrm>
        </p:spPr>
        <p:txBody>
          <a:bodyPr/>
          <a:lstStyle>
            <a:lvl1pPr marL="0" marR="0" indent="0" algn="l" defTabSz="228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6131393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AC3576E7-2647-47BD-B5CC-27A9980EAAB1}"/>
              </a:ext>
            </a:extLst>
          </p:cNvPr>
          <p:cNvSpPr/>
          <p:nvPr userDrawn="1"/>
        </p:nvSpPr>
        <p:spPr>
          <a:xfrm>
            <a:off x="11329988" y="0"/>
            <a:ext cx="862012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9F597FB-8667-40E9-BF19-D481CEBDA23E}"/>
              </a:ext>
            </a:extLst>
          </p:cNvPr>
          <p:cNvSpPr/>
          <p:nvPr userDrawn="1"/>
        </p:nvSpPr>
        <p:spPr>
          <a:xfrm>
            <a:off x="7924800" y="-3175"/>
            <a:ext cx="427038" cy="6175375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CFEBE860-6EAA-4739-A0FF-BE1B8B3C645F}"/>
              </a:ext>
            </a:extLst>
          </p:cNvPr>
          <p:cNvSpPr/>
          <p:nvPr userDrawn="1"/>
        </p:nvSpPr>
        <p:spPr>
          <a:xfrm>
            <a:off x="8351838" y="-3175"/>
            <a:ext cx="2978150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36BFFBD0-6F81-4379-BE27-BEACAFBDD825}"/>
              </a:ext>
            </a:extLst>
          </p:cNvPr>
          <p:cNvSpPr/>
          <p:nvPr userDrawn="1"/>
        </p:nvSpPr>
        <p:spPr>
          <a:xfrm>
            <a:off x="8351838" y="-3175"/>
            <a:ext cx="2978150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F4587A6-E6A6-49EB-BE26-A78E05AC2E9C}"/>
              </a:ext>
            </a:extLst>
          </p:cNvPr>
          <p:cNvSpPr/>
          <p:nvPr userDrawn="1"/>
        </p:nvSpPr>
        <p:spPr>
          <a:xfrm>
            <a:off x="6864350" y="6175375"/>
            <a:ext cx="5327650" cy="682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9" name="Group 27">
            <a:extLst>
              <a:ext uri="{FF2B5EF4-FFF2-40B4-BE49-F238E27FC236}">
                <a16:creationId xmlns:a16="http://schemas.microsoft.com/office/drawing/2014/main" id="{C19B516C-3821-4103-BF36-B6F759ACCB8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21763" y="6194425"/>
            <a:ext cx="2717800" cy="609600"/>
            <a:chOff x="6446993" y="4546600"/>
            <a:chExt cx="2374390" cy="532552"/>
          </a:xfrm>
        </p:grpSpPr>
        <p:pic>
          <p:nvPicPr>
            <p:cNvPr id="12" name="Picture 27" descr="O_signature_clr_rgb">
              <a:extLst>
                <a:ext uri="{FF2B5EF4-FFF2-40B4-BE49-F238E27FC236}">
                  <a16:creationId xmlns:a16="http://schemas.microsoft.com/office/drawing/2014/main" id="{8A7B1E32-4FF8-4182-BFE0-DA1408A56A9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9" descr="Java_clr_hori.bmp">
              <a:extLst>
                <a:ext uri="{FF2B5EF4-FFF2-40B4-BE49-F238E27FC236}">
                  <a16:creationId xmlns:a16="http://schemas.microsoft.com/office/drawing/2014/main" id="{5D87A0A6-105C-44B2-9CFD-2E74AC2EF5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7489" y="1565197"/>
            <a:ext cx="6707716" cy="1467631"/>
          </a:xfrm>
        </p:spPr>
        <p:txBody>
          <a:bodyPr anchor="t"/>
          <a:lstStyle>
            <a:lvl1pPr algn="l" defTabSz="9140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344184" y="0"/>
            <a:ext cx="2987040" cy="617220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61659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5" y="-27384"/>
            <a:ext cx="10465163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589E3-85C2-4851-85AA-1818E26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27755D2-5A49-4C4D-8292-DEC5C9EC052C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C8F86-E7A6-4FEA-9F48-61942DE8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62509-8622-408B-A2D2-4DAC9AD4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F5DD032-E0BF-48AE-8C05-3569C573DD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26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6248300E-ADD6-4B73-80AF-411FBF4B8EE2}"/>
              </a:ext>
            </a:extLst>
          </p:cNvPr>
          <p:cNvSpPr/>
          <p:nvPr userDrawn="1"/>
        </p:nvSpPr>
        <p:spPr>
          <a:xfrm>
            <a:off x="0" y="1546225"/>
            <a:ext cx="12192000" cy="39624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4" name="Picture 23" descr="Java_blk_rgb.png">
            <a:extLst>
              <a:ext uri="{FF2B5EF4-FFF2-40B4-BE49-F238E27FC236}">
                <a16:creationId xmlns:a16="http://schemas.microsoft.com/office/drawing/2014/main" id="{D6E79890-7BCE-47D1-A597-F87202D4D4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700338"/>
            <a:ext cx="47640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9600" y="2114998"/>
            <a:ext cx="6430051" cy="3213359"/>
          </a:xfrm>
        </p:spPr>
        <p:txBody>
          <a:bodyPr>
            <a:noAutofit/>
          </a:bodyPr>
          <a:lstStyle>
            <a:lvl1pPr marL="0" marR="0" indent="0" algn="l" defTabSz="2285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021475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36E11C-ACB3-4C20-9A72-E15F18236A6F}"/>
              </a:ext>
            </a:extLst>
          </p:cNvPr>
          <p:cNvSpPr/>
          <p:nvPr userDrawn="1"/>
        </p:nvSpPr>
        <p:spPr>
          <a:xfrm>
            <a:off x="3994150" y="1546225"/>
            <a:ext cx="8197850" cy="39624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91767" y="1907042"/>
            <a:ext cx="7159972" cy="3364876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468" y="1546581"/>
            <a:ext cx="3925824" cy="39624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220229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3E115BA4-88B2-40B8-86A9-E0227668839E}"/>
              </a:ext>
            </a:extLst>
          </p:cNvPr>
          <p:cNvSpPr/>
          <p:nvPr userDrawn="1"/>
        </p:nvSpPr>
        <p:spPr>
          <a:xfrm>
            <a:off x="0" y="2278063"/>
            <a:ext cx="5334000" cy="3225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1099E12-A483-47FF-B342-C1E959517247}"/>
              </a:ext>
            </a:extLst>
          </p:cNvPr>
          <p:cNvSpPr/>
          <p:nvPr userDrawn="1"/>
        </p:nvSpPr>
        <p:spPr bwMode="auto">
          <a:xfrm>
            <a:off x="1588" y="1541463"/>
            <a:ext cx="5332412" cy="736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42" tIns="46022" rIns="92042" bIns="46022" anchor="ctr"/>
          <a:lstStyle>
            <a:lvl1pPr marL="119063" indent="-119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4000" b="1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5379159" y="1542197"/>
            <a:ext cx="6812843" cy="3962400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41863" y="2479525"/>
            <a:ext cx="4175760" cy="28498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609601" y="1551498"/>
            <a:ext cx="4549424" cy="72580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640649"/>
            <a:ext cx="11130845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88232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410BA5D4-6420-4016-94A8-85F14E4C7284}"/>
              </a:ext>
            </a:extLst>
          </p:cNvPr>
          <p:cNvSpPr/>
          <p:nvPr userDrawn="1"/>
        </p:nvSpPr>
        <p:spPr>
          <a:xfrm>
            <a:off x="0" y="1546225"/>
            <a:ext cx="12192000" cy="3962400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1142" y="1896543"/>
            <a:ext cx="10157175" cy="1806223"/>
          </a:xfrm>
        </p:spPr>
        <p:txBody>
          <a:bodyPr>
            <a:normAutofit/>
          </a:bodyPr>
          <a:lstStyle>
            <a:lvl1pPr marL="114261" indent="-11426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36609" y="3793073"/>
            <a:ext cx="5325532" cy="591937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36609" y="4458168"/>
            <a:ext cx="5325532" cy="937931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396299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BC15540C-E50F-4F75-8787-76A2615C343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229100" y="1490663"/>
            <a:ext cx="36513" cy="42068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69" tIns="17134" rIns="34269" bIns="1713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09603" y="2023876"/>
            <a:ext cx="3476541" cy="3318248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4643968" y="1498600"/>
            <a:ext cx="6982080" cy="4379384"/>
          </a:xfrm>
        </p:spPr>
        <p:txBody>
          <a:bodyPr rtlCol="0" anchor="ctr" anchorCtr="1">
            <a:noAutofit/>
          </a:bodyPr>
          <a:lstStyle>
            <a:lvl1pPr marL="60304" indent="0" algn="ctr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48852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2454"/>
            <a:ext cx="10972800" cy="390651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66703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4687"/>
            <a:ext cx="10972800" cy="390651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350120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5" y="-334963"/>
            <a:ext cx="8938684" cy="1095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5" y="2209804"/>
            <a:ext cx="5230284" cy="3732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52684" y="2209804"/>
            <a:ext cx="5232400" cy="3732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5087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D70C2088-FD60-4C7B-8B4A-43051FEF2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A26DE9A1-FF0A-4D05-B38E-19C173DF64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53874C9-EF48-4D1B-9C71-B6AB4348EED5}" type="datetime1">
              <a:rPr lang="zh-CN" altLang="en-US"/>
              <a:pPr>
                <a:defRPr/>
              </a:pPr>
              <a:t>2018/11/1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496E5C4F-D6EE-4A8D-9D3C-C1F93A2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A3395B-B990-4750-A1C1-D70CEE130F2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468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2B38E-D376-46D5-A5AD-8CF6B8E7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9F79487-BA9D-4F87-A856-F914CEBBD011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27347-A64A-4B3A-8C73-2E929753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83C5C-64D0-4853-BAC4-E3B57633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04F806-82C1-4AC2-9EB3-FEC5A6FD3B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16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2C72306-C299-41B4-B057-DC420B97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D831939-DAD7-434F-AB97-FD0D5E1CB0BA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A711CCF-4B1D-4196-86A2-D907892F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AFFC1BA-E39D-42E9-A473-97BFAF5B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0CC471-1C14-46BC-BEFD-73B3AE5851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2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DD0FE16-A5FA-4316-A7AE-C0916E9F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6108C7F-C162-45F8-B397-76E446291FA2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2F2D9DA-6092-4958-BB5B-CB4E52A8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BE45B6C-2BC7-4861-92CB-9517B267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505D971-B058-48A7-AEED-2054A3EA16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20AC5D6-629B-4243-A252-F843DCDE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6FDE351-DFC6-4DD3-9817-5FDA946E30AF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5398D6D-1300-4F1A-9350-7A1F19F2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92E7515-148F-41DA-99DC-2EE63AC8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C59C35D-492D-44C6-BDF8-65427F244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1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924DEA3-DE30-4419-8EF7-06E34BCF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B417D2D-A9E2-4CA4-869E-E5105CA6CC42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9E823BC-EF84-4D67-921B-6EB93703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83C3355-AB5A-4703-AB0E-E2172DF5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82EC25E-53EB-455E-8110-8CB38FAC9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3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24FC359-03BC-42B7-A55B-B2DED19D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C906F6E-A506-4F08-8C28-3A3EDF7EDEE9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B849EAC-C0D8-4C69-B4F4-B24DEBCB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C9D6E0C-BF3E-4011-954E-8A88570C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02E0BA-4B4F-4E09-AD70-99345F111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4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79" indent="0">
              <a:buNone/>
              <a:defRPr sz="2400"/>
            </a:lvl3pPr>
            <a:lvl4pPr marL="1371119" indent="0">
              <a:buNone/>
              <a:defRPr sz="2000"/>
            </a:lvl4pPr>
            <a:lvl5pPr marL="1828159" indent="0">
              <a:buNone/>
              <a:defRPr sz="2000"/>
            </a:lvl5pPr>
            <a:lvl6pPr marL="2285199" indent="0">
              <a:buNone/>
              <a:defRPr sz="2000"/>
            </a:lvl6pPr>
            <a:lvl7pPr marL="2742237" indent="0">
              <a:buNone/>
              <a:defRPr sz="2000"/>
            </a:lvl7pPr>
            <a:lvl8pPr marL="3199278" indent="0">
              <a:buNone/>
              <a:defRPr sz="2000"/>
            </a:lvl8pPr>
            <a:lvl9pPr marL="3656316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CC10EB1-0568-49F5-BF49-E52A8F9D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9BED3B4-AAB1-4BEF-954B-CC2B93FE2676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19ABA00-5689-4354-AB43-F254C111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B208A73-074B-4C9D-8B0D-5D408B28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632AAEA-0561-4B89-B276-E71B23A9E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4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8D35533-0C19-4008-91F2-3AD090A1F1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A085F55D-BF7D-4DBA-8CEC-86F9C573FD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4A8AD-F40C-4990-9C48-BCCA01827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fld id="{E3C1FA45-D36D-4CD3-9DD8-E2D7204B4553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45329-AD23-423C-83A4-3D873D604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3900A-7483-4096-8E3B-E7DF0DC99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EDE2651-A0A9-48F6-B5BB-847E9C7400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PPT内页副本1">
            <a:extLst>
              <a:ext uri="{FF2B5EF4-FFF2-40B4-BE49-F238E27FC236}">
                <a16:creationId xmlns:a16="http://schemas.microsoft.com/office/drawing/2014/main" id="{040DAB4A-81C9-4CA9-9009-240E5E7B5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  <p:sldLayoutId id="2147484033" r:id="rId18"/>
    <p:sldLayoutId id="2147484034" r:id="rId19"/>
    <p:sldLayoutId id="2147484035" r:id="rId20"/>
    <p:sldLayoutId id="2147484036" r:id="rId21"/>
    <p:sldLayoutId id="2147484037" r:id="rId22"/>
    <p:sldLayoutId id="2147484038" r:id="rId23"/>
    <p:sldLayoutId id="2147484039" r:id="rId24"/>
    <p:sldLayoutId id="2147484040" r:id="rId25"/>
    <p:sldLayoutId id="2147484041" r:id="rId26"/>
    <p:sldLayoutId id="2147484042" r:id="rId27"/>
    <p:sldLayoutId id="2147484043" r:id="rId2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14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29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44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58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0" descr="2">
            <a:extLst>
              <a:ext uri="{FF2B5EF4-FFF2-40B4-BE49-F238E27FC236}">
                <a16:creationId xmlns:a16="http://schemas.microsoft.com/office/drawing/2014/main" id="{80962A49-3FBC-4428-AF2C-1B939B3E8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11">
            <a:extLst>
              <a:ext uri="{FF2B5EF4-FFF2-40B4-BE49-F238E27FC236}">
                <a16:creationId xmlns:a16="http://schemas.microsoft.com/office/drawing/2014/main" id="{AE3E23BD-1D62-42A6-B31A-F843450A4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2362200"/>
            <a:ext cx="7772400" cy="1470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6000">
                <a:solidFill>
                  <a:schemeClr val="bg1"/>
                </a:solidFill>
              </a:rPr>
              <a:t>软件体系结构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17BD7292-E1FD-4EB9-A4B4-3ACCCE2E62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5181600"/>
            <a:ext cx="6400800" cy="129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dirty="0"/>
              <a:t>上交所中国科学技术大学</a:t>
            </a:r>
            <a:r>
              <a:rPr lang="zh-CN" altLang="en-US" dirty="0"/>
              <a:t>     </a:t>
            </a:r>
            <a:r>
              <a:rPr lang="en-US" altLang="zh-CN" dirty="0"/>
              <a:t>清鼎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dirty="0"/>
              <a:t>dingqing@ustc.edu.cn dingqing@ustc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dirty="0"/>
              <a:t>http://staff.ustc.edu.cn/~dingqing</a:t>
            </a:r>
          </a:p>
        </p:txBody>
      </p:sp>
      <p:sp>
        <p:nvSpPr>
          <p:cNvPr id="31749" name="灯片编号占位符 1">
            <a:extLst>
              <a:ext uri="{FF2B5EF4-FFF2-40B4-BE49-F238E27FC236}">
                <a16:creationId xmlns:a16="http://schemas.microsoft.com/office/drawing/2014/main" id="{DCBE0B59-6006-4D47-B577-8D80DB70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/>
            <a:fld id="{C58F3915-54FD-4640-8B2F-06AE0A869F2B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>
            <a:extLst>
              <a:ext uri="{FF2B5EF4-FFF2-40B4-BE49-F238E27FC236}">
                <a16:creationId xmlns:a16="http://schemas.microsoft.com/office/drawing/2014/main" id="{1F1B6F59-8C02-4F27-B181-E1CF8B7BE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指导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07181FE-8EE6-48D7-BB82-194E75841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背景</a:t>
            </a:r>
          </a:p>
          <a:p>
            <a:pPr eaLnBrk="1" hangingPunct="1"/>
            <a:endParaRPr lang="en-US" altLang="zh-CN" sz="3600"/>
          </a:p>
          <a:p>
            <a:pPr eaLnBrk="1" hangingPunct="1"/>
            <a:r>
              <a:rPr lang="en-US" altLang="zh-CN" sz="3600"/>
              <a:t>目的</a:t>
            </a:r>
          </a:p>
          <a:p>
            <a:pPr lvl="1" eaLnBrk="1" hangingPunct="1"/>
            <a:endParaRPr lang="en-US" altLang="zh-CN" sz="3200"/>
          </a:p>
          <a:p>
            <a:pPr eaLnBrk="1" hangingPunct="1"/>
            <a:r>
              <a:rPr lang="en-US" altLang="zh-CN" sz="3600"/>
              <a:t>内容</a:t>
            </a:r>
          </a:p>
          <a:p>
            <a:pPr eaLnBrk="1" hangingPunct="1"/>
            <a:endParaRPr lang="en-US" altLang="zh-CN" sz="3600"/>
          </a:p>
          <a:p>
            <a:pPr eaLnBrk="1" hangingPunct="1"/>
            <a:r>
              <a:rPr lang="en-US" altLang="zh-CN" sz="3600"/>
              <a:t>参考</a:t>
            </a:r>
          </a:p>
        </p:txBody>
      </p:sp>
      <p:sp>
        <p:nvSpPr>
          <p:cNvPr id="32772" name="灯片编号占位符 1">
            <a:extLst>
              <a:ext uri="{FF2B5EF4-FFF2-40B4-BE49-F238E27FC236}">
                <a16:creationId xmlns:a16="http://schemas.microsoft.com/office/drawing/2014/main" id="{6F4AD79F-F59F-4E5F-812D-E9B5FBCC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/>
            <a:fld id="{40D0ABE3-C3E6-4E76-8908-03ABEBB82F0E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>
            <a:extLst>
              <a:ext uri="{FF2B5EF4-FFF2-40B4-BE49-F238E27FC236}">
                <a16:creationId xmlns:a16="http://schemas.microsoft.com/office/drawing/2014/main" id="{642C906B-F26A-4387-9BAE-C2C6FB53D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9082088" cy="1143001"/>
          </a:xfrm>
        </p:spPr>
        <p:txBody>
          <a:bodyPr/>
          <a:lstStyle/>
          <a:p>
            <a:pPr eaLnBrk="1" hangingPunct="1"/>
            <a:r>
              <a:rPr lang="en-US" altLang="zh-CN"/>
              <a:t>背景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FD13CB8-F0F4-43A0-88D4-E89987A59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000"/>
              <a:t>软件架构是一项重要的研究领域, 在每一天都变得越来越重要。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4000"/>
              <a:t>然而, 从技术和管理的角度来看, 在真正的软件开发组织中管理软件体系结构的实践指导并不多。</a:t>
            </a:r>
            <a:endParaRPr lang="en-US" altLang="zh-CN" sz="3600"/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44F31872-7793-4EBF-8CBD-EF038E5E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/>
            <a:fld id="{4441BDF7-7A33-437A-B157-EDA7C7228846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>
            <a:extLst>
              <a:ext uri="{FF2B5EF4-FFF2-40B4-BE49-F238E27FC236}">
                <a16:creationId xmlns:a16="http://schemas.microsoft.com/office/drawing/2014/main" id="{BA44B811-5028-4984-B2F8-FA27504C8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9082088" cy="1143001"/>
          </a:xfrm>
        </p:spPr>
        <p:txBody>
          <a:bodyPr/>
          <a:lstStyle/>
          <a:p>
            <a:pPr eaLnBrk="1" hangingPunct="1"/>
            <a:r>
              <a:rPr lang="en-US" altLang="zh-CN"/>
              <a:t>目的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428DA74-DBDE-41CA-83FE-B426ED663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我们将研究软件系统的高层次设计, 如建筑风格和习语、连接器、建模和可视化。</a:t>
            </a:r>
            <a:r>
              <a:rPr lang="en-US" altLang="zh-CN" sz="3600">
                <a:sym typeface="Wingdings" panose="05000000000000000000" pitchFamily="2" charset="2"/>
              </a:rPr>
              <a:t></a:t>
            </a:r>
            <a:endParaRPr lang="en-US" altLang="zh-CN" sz="3600"/>
          </a:p>
          <a:p>
            <a:pPr eaLnBrk="1" hangingPunct="1"/>
            <a:r>
              <a:rPr lang="en-US" altLang="zh-CN" sz="3600"/>
              <a:t>我们还将通过本课程研究真实世界软件系统及其体系结构。</a:t>
            </a:r>
            <a:r>
              <a:rPr lang="en-US" altLang="zh-CN" sz="3600">
                <a:sym typeface="Wingdings" panose="05000000000000000000" pitchFamily="2" charset="2"/>
              </a:rPr>
              <a:t></a:t>
            </a:r>
          </a:p>
          <a:p>
            <a:pPr eaLnBrk="1" hangingPunct="1"/>
            <a:endParaRPr lang="en-US" altLang="zh-CN" sz="3600">
              <a:sym typeface="Wingdings" panose="05000000000000000000" pitchFamily="2" charset="2"/>
            </a:endParaRPr>
          </a:p>
        </p:txBody>
      </p:sp>
      <p:sp>
        <p:nvSpPr>
          <p:cNvPr id="36868" name="灯片编号占位符 1">
            <a:extLst>
              <a:ext uri="{FF2B5EF4-FFF2-40B4-BE49-F238E27FC236}">
                <a16:creationId xmlns:a16="http://schemas.microsoft.com/office/drawing/2014/main" id="{B8BA5120-4737-4351-9954-10F78DB1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/>
            <a:fld id="{61F71840-7490-4D91-B7B2-70F96818BA5C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>
            <a:extLst>
              <a:ext uri="{FF2B5EF4-FFF2-40B4-BE49-F238E27FC236}">
                <a16:creationId xmlns:a16="http://schemas.microsoft.com/office/drawing/2014/main" id="{3A11C2D7-C083-40F6-BDBB-CD5707F62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26988"/>
            <a:ext cx="8929688" cy="1143001"/>
          </a:xfrm>
        </p:spPr>
        <p:txBody>
          <a:bodyPr/>
          <a:lstStyle/>
          <a:p>
            <a:pPr eaLnBrk="1" hangingPunct="1"/>
            <a:r>
              <a:rPr lang="en-US" altLang="zh-CN"/>
              <a:t>课程目标</a:t>
            </a:r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F0FC6E0-0546-462C-A119-59C34CDA2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sz="2800"/>
              <a:t>建筑、建筑风格和建筑观的定义和内容;</a:t>
            </a:r>
            <a:endParaRPr lang="zh-CN" altLang="zh-CN" sz="2800"/>
          </a:p>
          <a:p>
            <a:pPr/>
            <a:r>
              <a:rPr lang="en-US" altLang="zh-CN" sz="2800"/>
              <a:t>通过质量方案和策略 (如性能、可用性、可修改性和安全性、可测试能力和可用性) 来捕获质量要求并实现它们</a:t>
            </a:r>
            <a:endParaRPr lang="zh-CN" altLang="zh-CN" sz="2800"/>
          </a:p>
          <a:p>
            <a:pPr/>
            <a:r>
              <a:rPr lang="en-US" altLang="zh-CN" sz="2800"/>
              <a:t>企业应用的典型架构模式</a:t>
            </a:r>
            <a:endParaRPr lang="zh-CN" altLang="zh-CN" sz="2800"/>
          </a:p>
          <a:p>
            <a:pPr/>
            <a:r>
              <a:rPr lang="en-US" altLang="zh-CN" sz="2800"/>
              <a:t>新的案例研究, 包括 REST web 服务、Java EE web 服务、web 套接字等技术。</a:t>
            </a:r>
          </a:p>
        </p:txBody>
      </p:sp>
      <p:sp>
        <p:nvSpPr>
          <p:cNvPr id="38916" name="灯片编号占位符 1">
            <a:extLst>
              <a:ext uri="{FF2B5EF4-FFF2-40B4-BE49-F238E27FC236}">
                <a16:creationId xmlns:a16="http://schemas.microsoft.com/office/drawing/2014/main" id="{B09DC632-8FBA-4AA8-8724-C45E9895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/>
            <a:fld id="{34F9591D-2A10-4275-94F3-3616C998CB16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>
            <a:extLst>
              <a:ext uri="{FF2B5EF4-FFF2-40B4-BE49-F238E27FC236}">
                <a16:creationId xmlns:a16="http://schemas.microsoft.com/office/drawing/2014/main" id="{417B6F2C-5AD5-4E0A-8A1F-7548F7160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9082088" cy="1143001"/>
          </a:xfrm>
        </p:spPr>
        <p:txBody>
          <a:bodyPr/>
          <a:lstStyle/>
          <a:p>
            <a:pPr eaLnBrk="1" hangingPunct="1"/>
            <a:r>
              <a:rPr lang="en-US" altLang="zh-CN"/>
              <a:t>内容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7B5FFF3-D9A6-4B60-8DDB-09031596B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9140825" cy="4327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架构和架构师概述</a:t>
            </a:r>
          </a:p>
          <a:p>
            <a:pPr eaLnBrk="1" hangingPunct="1">
              <a:defRPr/>
            </a:pPr>
            <a:r>
              <a:rPr lang="en-US" altLang="zh-CN" dirty="0"/>
              <a:t>软件体系结构分析与设计</a:t>
            </a:r>
          </a:p>
          <a:p>
            <a:pPr eaLnBrk="1" hangingPunct="1">
              <a:defRPr/>
            </a:pPr>
            <a:r>
              <a:rPr lang="en-US" altLang="zh-CN" dirty="0"/>
              <a:t>体系结构视图和样式</a:t>
            </a:r>
          </a:p>
          <a:p>
            <a:pPr eaLnBrk="1" hangingPunct="1">
              <a:defRPr/>
            </a:pPr>
            <a:r>
              <a:rPr lang="en-US" altLang="zh-CN" dirty="0"/>
              <a:t>概念架构</a:t>
            </a:r>
          </a:p>
          <a:p>
            <a:pPr eaLnBrk="1" hangingPunct="1">
              <a:defRPr/>
            </a:pPr>
            <a:r>
              <a:rPr lang="en-US" altLang="zh-CN" dirty="0"/>
              <a:t>实现体系结构</a:t>
            </a:r>
          </a:p>
          <a:p>
            <a:pPr eaLnBrk="1" hangingPunct="1">
              <a:defRPr/>
            </a:pPr>
            <a:r>
              <a:rPr lang="en-US" altLang="zh-CN" dirty="0"/>
              <a:t>执行体系结构</a:t>
            </a:r>
          </a:p>
          <a:p>
            <a:pPr marL="533400" indent="-53340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2400" dirty="0"/>
          </a:p>
        </p:txBody>
      </p:sp>
      <p:sp>
        <p:nvSpPr>
          <p:cNvPr id="40964" name="灯片编号占位符 1">
            <a:extLst>
              <a:ext uri="{FF2B5EF4-FFF2-40B4-BE49-F238E27FC236}">
                <a16:creationId xmlns:a16="http://schemas.microsoft.com/office/drawing/2014/main" id="{43B8AA85-3DF0-466D-83C8-B24762F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/>
            <a:fld id="{1217236F-0743-4935-A592-C609A710107A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>
            <a:extLst>
              <a:ext uri="{FF2B5EF4-FFF2-40B4-BE49-F238E27FC236}">
                <a16:creationId xmlns:a16="http://schemas.microsoft.com/office/drawing/2014/main" id="{3C7749E8-F7D8-42BB-92EF-228B5FA63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6988"/>
            <a:ext cx="9158288" cy="1143001"/>
          </a:xfrm>
        </p:spPr>
        <p:txBody>
          <a:bodyPr/>
          <a:lstStyle/>
          <a:p>
            <a:pPr eaLnBrk="1" hangingPunct="1"/>
            <a:r>
              <a:rPr lang="en-US" altLang="zh-CN"/>
              <a:t>继续：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894FDB1-7FFE-4EDC-AD01-E5AD1E322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/>
              <a:t>体系结构的 Qos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企业应用的架构模式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分布式架构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服务体系结构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微服务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实用的分布式基础架构</a:t>
            </a:r>
          </a:p>
        </p:txBody>
      </p:sp>
      <p:sp>
        <p:nvSpPr>
          <p:cNvPr id="43012" name="灯片编号占位符 1">
            <a:extLst>
              <a:ext uri="{FF2B5EF4-FFF2-40B4-BE49-F238E27FC236}">
                <a16:creationId xmlns:a16="http://schemas.microsoft.com/office/drawing/2014/main" id="{71A19EEA-73D3-44AE-9FBF-6B981E7E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/>
            <a:fld id="{09DCAFFE-6375-4573-9EC5-8F915744ADD3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4AF55820-5274-41CE-AD1D-AF4F1CF4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6988"/>
            <a:ext cx="9158288" cy="1143001"/>
          </a:xfrm>
        </p:spPr>
        <p:txBody>
          <a:bodyPr/>
          <a:lstStyle/>
          <a:p>
            <a:pPr/>
            <a:r>
              <a:rPr lang="en-US" altLang="zh-CN"/>
              <a:t>本课程中使用的工具</a:t>
            </a:r>
            <a:endParaRPr lang="zh-CN" altLang="en-US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E4B91C6F-2D35-4E19-A14E-430BBCE2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/>
              <a:t>IDE: Eclipse/下载或 NetBean</a:t>
            </a:r>
          </a:p>
          <a:p>
            <a:pPr/>
            <a:r>
              <a:rPr lang="en-US" altLang="zh-CN"/>
              <a:t>网络服务器: Tomcat/GlassFish</a:t>
            </a:r>
          </a:p>
          <a:p>
            <a:pPr/>
            <a:r>
              <a:rPr lang="en-US" altLang="zh-CN"/>
              <a:t>EJB 服务器: JBOSS/GlassFish</a:t>
            </a:r>
          </a:p>
          <a:p>
            <a:pPr/>
            <a:r>
              <a:rPr lang="en-US" altLang="zh-CN"/>
              <a:t>数据库服务器: MySQL</a:t>
            </a:r>
            <a:endParaRPr lang="zh-CN" altLang="en-US"/>
          </a:p>
        </p:txBody>
      </p:sp>
      <p:sp>
        <p:nvSpPr>
          <p:cNvPr id="45060" name="灯片编号占位符 1">
            <a:extLst>
              <a:ext uri="{FF2B5EF4-FFF2-40B4-BE49-F238E27FC236}">
                <a16:creationId xmlns:a16="http://schemas.microsoft.com/office/drawing/2014/main" id="{687D4552-FA33-4C91-BE86-214762CD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/>
            <a:fld id="{31C2429B-331F-4010-B77D-6D55212FE89B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>
            <a:extLst>
              <a:ext uri="{FF2B5EF4-FFF2-40B4-BE49-F238E27FC236}">
                <a16:creationId xmlns:a16="http://schemas.microsoft.com/office/drawing/2014/main" id="{675AED87-6FBA-475A-92CC-63988DE91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6988"/>
            <a:ext cx="9158288" cy="1143001"/>
          </a:xfrm>
        </p:spPr>
        <p:txBody>
          <a:bodyPr/>
          <a:lstStyle/>
          <a:p>
            <a:pPr eaLnBrk="1" hangingPunct="1"/>
            <a:r>
              <a:rPr lang="en-US" altLang="zh-CN"/>
              <a:t>参考</a:t>
            </a:r>
            <a:endParaRPr lang="zh-CN" altLang="en-US"/>
          </a:p>
        </p:txBody>
      </p:sp>
      <p:sp>
        <p:nvSpPr>
          <p:cNvPr id="46083" name="灯片编号占位符 2">
            <a:extLst>
              <a:ext uri="{FF2B5EF4-FFF2-40B4-BE49-F238E27FC236}">
                <a16:creationId xmlns:a16="http://schemas.microsoft.com/office/drawing/2014/main" id="{9A154D62-4C83-4729-B716-B5CB578B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/>
            <a:fld id="{74FB895F-AA82-44BD-9EE6-B85B11AC4D48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084" name="内容占位符 2">
            <a:extLst>
              <a:ext uri="{FF2B5EF4-FFF2-40B4-BE49-F238E27FC236}">
                <a16:creationId xmlns:a16="http://schemas.microsoft.com/office/drawing/2014/main" id="{5D8FB884-9160-458E-A3A9-F876BD49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9601200" cy="4525963"/>
          </a:xfrm>
        </p:spPr>
        <p:txBody>
          <a:bodyPr/>
          <a:lstStyle/>
          <a:p>
            <a:pPr/>
            <a:r>
              <a:rPr lang="en-US" altLang="zh-CN" sz="2800"/>
              <a:t>Len 低音保罗 Kazman 瑞克</a:t>
            </a:r>
            <a:r>
              <a:rPr lang="zh-CN" altLang="zh-CN" sz="2800"/>
              <a:t>，</a:t>
            </a:r>
            <a:r>
              <a:rPr lang="en-US" altLang="zh-CN" sz="2800"/>
              <a:t>&lt;</a:t>
            </a:r>
            <a:r>
              <a:rPr lang="zh-CN" altLang="zh-CN" sz="2800"/>
              <a:t>软件构架实践</a:t>
            </a:r>
            <a:r>
              <a:rPr lang="en-US" altLang="zh-CN" sz="2800"/>
              <a:t>&gt;(</a:t>
            </a:r>
            <a:r>
              <a:rPr lang="zh-CN" altLang="zh-CN" sz="2800"/>
              <a:t>第</a:t>
            </a:r>
            <a:r>
              <a:rPr lang="en-US" altLang="zh-CN" sz="2800"/>
              <a:t>3</a:t>
            </a:r>
            <a:r>
              <a:rPr lang="zh-CN" altLang="zh-CN" sz="2800"/>
              <a:t>版影印版</a:t>
            </a:r>
            <a:r>
              <a:rPr lang="en-US" altLang="zh-CN" sz="2800"/>
              <a:t>) 实践中的软件架构 (第三版) (软件工程中的 SEI 系列)</a:t>
            </a:r>
            <a:r>
              <a:rPr lang="zh-CN" altLang="zh-CN" sz="2800"/>
              <a:t>, 清华大学出版社</a:t>
            </a:r>
            <a:r>
              <a:rPr lang="en-US" altLang="zh-CN" sz="2800"/>
              <a:t>艾迪生-韦斯利专业</a:t>
            </a:r>
            <a:r>
              <a:rPr lang="zh-CN" altLang="zh-CN" sz="2800"/>
              <a:t>，</a:t>
            </a:r>
            <a:r>
              <a:rPr lang="en-US" altLang="zh-CN" sz="2800"/>
              <a:t>2013</a:t>
            </a:r>
            <a:r>
              <a:rPr lang="zh-CN" altLang="zh-CN" sz="2800"/>
              <a:t>失落</a:t>
            </a:r>
            <a:r>
              <a:rPr lang="en-US" altLang="zh-CN" sz="2800"/>
              <a:t>2</a:t>
            </a:r>
            <a:r>
              <a:rPr lang="zh-CN" altLang="zh-CN" sz="2800"/>
              <a:t>月</a:t>
            </a:r>
          </a:p>
          <a:p>
            <a:pPr/>
            <a:r>
              <a:rPr lang="en-US" altLang="zh-CN" sz="2800"/>
              <a:t>理查德 n. 泰勒, &lt;Software Architecture Foundations, Theory, and Practice&gt;, 约翰. 威利和儿子, 公司, 2010</a:t>
            </a:r>
            <a:r>
              <a:rPr lang="zh-CN" altLang="zh-CN" sz="2800"/>
              <a:t>失落</a:t>
            </a:r>
            <a:r>
              <a:rPr lang="en-US" altLang="zh-CN" sz="2800"/>
              <a:t>.</a:t>
            </a:r>
            <a:endParaRPr lang="zh-CN" altLang="zh-CN" sz="2800"/>
          </a:p>
          <a:p>
            <a:pPr/>
            <a:r>
              <a:rPr lang="en-US" altLang="zh-CN" sz="2800"/>
              <a:t>&lt;Documenting Software Architectures&gt; 第二版, 约翰·威利和儿子, 2010</a:t>
            </a:r>
            <a:r>
              <a:rPr lang="zh-CN" altLang="zh-CN" sz="2800"/>
              <a:t>失落</a:t>
            </a:r>
            <a:r>
              <a:rPr lang="en-US" altLang="zh-CN" sz="2800"/>
              <a:t>.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5067</TotalTime>
  <Words>392</Words>
  <Application>Microsoft Office PowerPoint</Application>
  <PresentationFormat>宽屏</PresentationFormat>
  <Paragraphs>65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Calibri</vt:lpstr>
      <vt:lpstr>Times New Roman</vt:lpstr>
      <vt:lpstr>MS PGothic</vt:lpstr>
      <vt:lpstr>Wingdings</vt:lpstr>
      <vt:lpstr>自定义设计方案</vt:lpstr>
      <vt:lpstr>Software Architecture</vt:lpstr>
      <vt:lpstr>Guide</vt:lpstr>
      <vt:lpstr>Background</vt:lpstr>
      <vt:lpstr>Aim</vt:lpstr>
      <vt:lpstr>Course Objectives</vt:lpstr>
      <vt:lpstr>Content</vt:lpstr>
      <vt:lpstr>continue:</vt:lpstr>
      <vt:lpstr>Tools used in this course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qing</dc:creator>
  <cp:lastModifiedBy>acer</cp:lastModifiedBy>
  <cp:revision>226</cp:revision>
  <dcterms:created xsi:type="dcterms:W3CDTF">1601-01-01T00:00:00Z</dcterms:created>
  <dcterms:modified xsi:type="dcterms:W3CDTF">2018-11-01T14:33:44Z</dcterms:modified>
</cp:coreProperties>
</file>