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5"/>
  </p:notesMasterIdLst>
  <p:sldIdLst>
    <p:sldId id="492" r:id="rId2"/>
    <p:sldId id="359" r:id="rId3"/>
    <p:sldId id="392" r:id="rId4"/>
    <p:sldId id="422" r:id="rId5"/>
    <p:sldId id="423" r:id="rId6"/>
    <p:sldId id="424" r:id="rId7"/>
    <p:sldId id="425" r:id="rId8"/>
    <p:sldId id="426" r:id="rId9"/>
    <p:sldId id="427" r:id="rId10"/>
    <p:sldId id="428" r:id="rId11"/>
    <p:sldId id="429" r:id="rId12"/>
    <p:sldId id="430"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31" r:id="rId27"/>
    <p:sldId id="432" r:id="rId28"/>
    <p:sldId id="433" r:id="rId29"/>
    <p:sldId id="434" r:id="rId30"/>
    <p:sldId id="435" r:id="rId31"/>
    <p:sldId id="436" r:id="rId32"/>
    <p:sldId id="437" r:id="rId33"/>
    <p:sldId id="442" r:id="rId34"/>
    <p:sldId id="438" r:id="rId35"/>
    <p:sldId id="443" r:id="rId36"/>
    <p:sldId id="439" r:id="rId37"/>
    <p:sldId id="440" r:id="rId38"/>
    <p:sldId id="441" r:id="rId39"/>
    <p:sldId id="410" r:id="rId40"/>
    <p:sldId id="444" r:id="rId41"/>
    <p:sldId id="445" r:id="rId42"/>
    <p:sldId id="446" r:id="rId43"/>
    <p:sldId id="487"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91"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11" r:id="rId82"/>
    <p:sldId id="412" r:id="rId83"/>
    <p:sldId id="413" r:id="rId84"/>
    <p:sldId id="414" r:id="rId85"/>
    <p:sldId id="415" r:id="rId86"/>
    <p:sldId id="416" r:id="rId87"/>
    <p:sldId id="417" r:id="rId88"/>
    <p:sldId id="418" r:id="rId89"/>
    <p:sldId id="419" r:id="rId90"/>
    <p:sldId id="420" r:id="rId91"/>
    <p:sldId id="421" r:id="rId92"/>
    <p:sldId id="360" r:id="rId93"/>
    <p:sldId id="361" r:id="rId94"/>
    <p:sldId id="362" r:id="rId95"/>
    <p:sldId id="363" r:id="rId96"/>
    <p:sldId id="364" r:id="rId97"/>
    <p:sldId id="365" r:id="rId98"/>
    <p:sldId id="366" r:id="rId99"/>
    <p:sldId id="367" r:id="rId100"/>
    <p:sldId id="368" r:id="rId101"/>
    <p:sldId id="488" r:id="rId102"/>
    <p:sldId id="489" r:id="rId103"/>
    <p:sldId id="490" r:id="rId10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30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3.emf"/><Relationship Id="rId1" Type="http://schemas.openxmlformats.org/officeDocument/2006/relationships/image" Target="../media/image36.emf"/><Relationship Id="rId4"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0FB34D0-A01E-4835-A0E6-0D33F33126F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DE51F88F-3C76-407A-90C7-FCD09C53B0A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40F714E4-DAE7-47C6-9FB0-7D6AE6D9B8C8}"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23772FEF-CB32-4D28-AA89-92FC269FA52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03E1012-A7BD-4077-97AF-A26ECE4E205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F4B39FC2-205B-4642-8E7F-7066E4F7F51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B13BBB5B-93E1-4FBA-AB42-A14C70BACA9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E698AD-FB7A-497D-8219-8F8C25A9038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678347A5-C565-4983-A8D3-23EA6B5EC3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9807CF7-DF9A-49C1-B6FA-97FE28567B2E}" type="slidenum">
              <a:rPr lang="en-US" altLang="zh-CN">
                <a:latin typeface="Arial" panose="020B0604020202020204" pitchFamily="34" charset="0"/>
              </a:rPr>
              <a:pPr eaLnBrk="1" hangingPunct="1">
                <a:spcBef>
                  <a:spcPct val="0"/>
                </a:spcBef>
              </a:pPr>
              <a:t>2</a:t>
            </a:fld>
            <a:endParaRPr lang="en-US" altLang="zh-CN">
              <a:latin typeface="Arial" panose="020B0604020202020204" pitchFamily="34" charset="0"/>
            </a:endParaRPr>
          </a:p>
        </p:txBody>
      </p:sp>
      <p:sp>
        <p:nvSpPr>
          <p:cNvPr id="139267" name="Rectangle 2">
            <a:extLst>
              <a:ext uri="{FF2B5EF4-FFF2-40B4-BE49-F238E27FC236}">
                <a16:creationId xmlns:a16="http://schemas.microsoft.com/office/drawing/2014/main" id="{735C5B0E-BD61-4251-B007-9254C7D1C8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a:extLst>
              <a:ext uri="{FF2B5EF4-FFF2-40B4-BE49-F238E27FC236}">
                <a16:creationId xmlns:a16="http://schemas.microsoft.com/office/drawing/2014/main" id="{AA203C36-24B3-4AB2-9B28-B9197E3B15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9CCFCCFE-8C18-4CF1-8CF5-E3D171D889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B0651157-F962-4AA4-9D45-9152C5B027D8}" type="slidenum">
              <a:rPr lang="en-US" altLang="zh-CN">
                <a:latin typeface="Arial" panose="020B0604020202020204" pitchFamily="34" charset="0"/>
              </a:rPr>
              <a:pPr eaLnBrk="1" hangingPunct="1">
                <a:spcBef>
                  <a:spcPct val="0"/>
                </a:spcBef>
              </a:pPr>
              <a:t>98</a:t>
            </a:fld>
            <a:endParaRPr lang="en-US" altLang="zh-CN">
              <a:latin typeface="Arial" panose="020B0604020202020204" pitchFamily="34" charset="0"/>
            </a:endParaRPr>
          </a:p>
        </p:txBody>
      </p:sp>
      <p:sp>
        <p:nvSpPr>
          <p:cNvPr id="148483" name="Rectangle 2">
            <a:extLst>
              <a:ext uri="{FF2B5EF4-FFF2-40B4-BE49-F238E27FC236}">
                <a16:creationId xmlns:a16="http://schemas.microsoft.com/office/drawing/2014/main" id="{530A0757-B358-42C3-9D2B-6EAA1DE5B8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a:extLst>
              <a:ext uri="{FF2B5EF4-FFF2-40B4-BE49-F238E27FC236}">
                <a16:creationId xmlns:a16="http://schemas.microsoft.com/office/drawing/2014/main" id="{3855A56B-2B80-490E-95A1-26F234861B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B1AC156C-848B-4B82-86D7-144444E2DD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294051F-F050-4C89-BB59-827220FA5EB5}" type="slidenum">
              <a:rPr lang="en-US" altLang="zh-CN">
                <a:latin typeface="Arial" panose="020B0604020202020204" pitchFamily="34" charset="0"/>
              </a:rPr>
              <a:pPr eaLnBrk="1" hangingPunct="1">
                <a:spcBef>
                  <a:spcPct val="0"/>
                </a:spcBef>
              </a:pPr>
              <a:t>99</a:t>
            </a:fld>
            <a:endParaRPr lang="en-US" altLang="zh-CN">
              <a:latin typeface="Arial" panose="020B0604020202020204" pitchFamily="34" charset="0"/>
            </a:endParaRPr>
          </a:p>
        </p:txBody>
      </p:sp>
      <p:sp>
        <p:nvSpPr>
          <p:cNvPr id="149507" name="Rectangle 2">
            <a:extLst>
              <a:ext uri="{FF2B5EF4-FFF2-40B4-BE49-F238E27FC236}">
                <a16:creationId xmlns:a16="http://schemas.microsoft.com/office/drawing/2014/main" id="{C13232A7-56F7-497A-B9B8-A509AB86604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a:extLst>
              <a:ext uri="{FF2B5EF4-FFF2-40B4-BE49-F238E27FC236}">
                <a16:creationId xmlns:a16="http://schemas.microsoft.com/office/drawing/2014/main" id="{B27F46FB-AC61-44A2-A344-7B359BE8E7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01536D1-A442-4341-9194-948245D3CA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D95EA7C0-7731-4087-B356-BF228AC0178F}" type="slidenum">
              <a:rPr lang="en-US" altLang="zh-CN">
                <a:latin typeface="Arial" panose="020B0604020202020204" pitchFamily="34" charset="0"/>
              </a:rPr>
              <a:pPr eaLnBrk="1" hangingPunct="1">
                <a:spcBef>
                  <a:spcPct val="0"/>
                </a:spcBef>
              </a:pPr>
              <a:t>100</a:t>
            </a:fld>
            <a:endParaRPr lang="en-US" altLang="zh-CN">
              <a:latin typeface="Arial" panose="020B0604020202020204" pitchFamily="34" charset="0"/>
            </a:endParaRPr>
          </a:p>
        </p:txBody>
      </p:sp>
      <p:sp>
        <p:nvSpPr>
          <p:cNvPr id="150531" name="Rectangle 2">
            <a:extLst>
              <a:ext uri="{FF2B5EF4-FFF2-40B4-BE49-F238E27FC236}">
                <a16:creationId xmlns:a16="http://schemas.microsoft.com/office/drawing/2014/main" id="{7A8794FA-E20A-4BD4-9864-8E0B146112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a:extLst>
              <a:ext uri="{FF2B5EF4-FFF2-40B4-BE49-F238E27FC236}">
                <a16:creationId xmlns:a16="http://schemas.microsoft.com/office/drawing/2014/main" id="{77DA2D3A-13E8-44C0-9E21-336A9331AE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2517FC2B-4EE6-4DC0-BA99-BE6278F618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35013900" indent="-34591625"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5CB5317-42F8-42A4-853C-0A2877312070}" type="slidenum">
              <a:rPr lang="pl-PL" altLang="zh-CN">
                <a:latin typeface="Times New Roman" panose="02020603050405020304" pitchFamily="18" charset="0"/>
                <a:ea typeface="MS PGothic" panose="020B0600070205080204" pitchFamily="34" charset="-128"/>
              </a:rPr>
              <a:pPr>
                <a:spcBef>
                  <a:spcPct val="0"/>
                </a:spcBef>
              </a:pPr>
              <a:t>103</a:t>
            </a:fld>
            <a:endParaRPr lang="pl-PL" altLang="zh-CN">
              <a:latin typeface="Times New Roman" panose="02020603050405020304" pitchFamily="18" charset="0"/>
              <a:ea typeface="MS PGothic" panose="020B0600070205080204" pitchFamily="34" charset="-128"/>
            </a:endParaRPr>
          </a:p>
        </p:txBody>
      </p:sp>
      <p:sp>
        <p:nvSpPr>
          <p:cNvPr id="151555" name="Rectangle 2">
            <a:extLst>
              <a:ext uri="{FF2B5EF4-FFF2-40B4-BE49-F238E27FC236}">
                <a16:creationId xmlns:a16="http://schemas.microsoft.com/office/drawing/2014/main" id="{DB361393-CED9-4DF9-95CB-C9A62C71ED19}"/>
              </a:ext>
            </a:extLst>
          </p:cNvPr>
          <p:cNvSpPr>
            <a:spLocks noChangeArrowheads="1" noTextEdit="1"/>
          </p:cNvSpPr>
          <p:nvPr>
            <p:ph type="sldImg"/>
          </p:nvPr>
        </p:nvSpPr>
        <p:spPr bwMode="auto">
          <a:xfrm>
            <a:off x="1144588" y="688975"/>
            <a:ext cx="4567237" cy="3424238"/>
          </a:xfrm>
          <a:solidFill>
            <a:srgbClr val="FFFFFF"/>
          </a:solidFill>
          <a:ln>
            <a:solidFill>
              <a:srgbClr val="000000"/>
            </a:solidFill>
            <a:miter lim="800000"/>
            <a:headEnd/>
            <a:tailEnd/>
          </a:ln>
        </p:spPr>
      </p:sp>
      <p:sp>
        <p:nvSpPr>
          <p:cNvPr id="151556" name="Rectangle 3">
            <a:extLst>
              <a:ext uri="{FF2B5EF4-FFF2-40B4-BE49-F238E27FC236}">
                <a16:creationId xmlns:a16="http://schemas.microsoft.com/office/drawing/2014/main" id="{4FEA07C8-93A8-4897-9FCC-89A9B07C8879}"/>
              </a:ext>
            </a:extLst>
          </p:cNvPr>
          <p:cNvSpPr>
            <a:spLocks noChangeArrowheads="1"/>
          </p:cNvSpPr>
          <p:nvPr>
            <p:ph type="body" idx="1"/>
          </p:nvPr>
        </p:nvSpPr>
        <p:spPr bwMode="auto">
          <a:xfrm>
            <a:off x="385763" y="4713288"/>
            <a:ext cx="6043612" cy="3629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pl-PL" altLang="zh-CN">
              <a:latin typeface="Times New Roman" panose="02020603050405020304" pitchFamily="18" charset="0"/>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FFE4DC9-10C9-4D79-A6D6-17434743A3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70E3147-F06F-4A8F-A5EF-A426ABC4149C}" type="slidenum">
              <a:rPr lang="en-US" altLang="zh-CN">
                <a:latin typeface="Arial" panose="020B0604020202020204" pitchFamily="34" charset="0"/>
              </a:rPr>
              <a:pPr eaLnBrk="1" hangingPunct="1">
                <a:spcBef>
                  <a:spcPct val="0"/>
                </a:spcBef>
              </a:pPr>
              <a:t>43</a:t>
            </a:fld>
            <a:endParaRPr lang="en-US" altLang="zh-CN">
              <a:latin typeface="Arial" panose="020B0604020202020204" pitchFamily="34" charset="0"/>
            </a:endParaRPr>
          </a:p>
        </p:txBody>
      </p:sp>
      <p:sp>
        <p:nvSpPr>
          <p:cNvPr id="140291" name="Rectangle 2">
            <a:extLst>
              <a:ext uri="{FF2B5EF4-FFF2-40B4-BE49-F238E27FC236}">
                <a16:creationId xmlns:a16="http://schemas.microsoft.com/office/drawing/2014/main" id="{D7818684-76C7-4A58-B9DE-A1A70D6675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a:extLst>
              <a:ext uri="{FF2B5EF4-FFF2-40B4-BE49-F238E27FC236}">
                <a16:creationId xmlns:a16="http://schemas.microsoft.com/office/drawing/2014/main" id="{F598CDE7-48F4-4B81-94EB-2FBD990187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8DF80A8F-6F41-460C-884E-9F2B8F0971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616AFC3-4970-49B6-9E16-28A39606079C}" type="slidenum">
              <a:rPr lang="en-US" altLang="zh-CN">
                <a:latin typeface="Arial" panose="020B0604020202020204" pitchFamily="34" charset="0"/>
              </a:rPr>
              <a:pPr eaLnBrk="1" hangingPunct="1">
                <a:spcBef>
                  <a:spcPct val="0"/>
                </a:spcBef>
              </a:pPr>
              <a:t>63</a:t>
            </a:fld>
            <a:endParaRPr lang="en-US" altLang="zh-CN">
              <a:latin typeface="Arial" panose="020B0604020202020204" pitchFamily="34" charset="0"/>
            </a:endParaRPr>
          </a:p>
        </p:txBody>
      </p:sp>
      <p:sp>
        <p:nvSpPr>
          <p:cNvPr id="141315" name="Rectangle 2">
            <a:extLst>
              <a:ext uri="{FF2B5EF4-FFF2-40B4-BE49-F238E27FC236}">
                <a16:creationId xmlns:a16="http://schemas.microsoft.com/office/drawing/2014/main" id="{0FC5470B-C594-4A09-99D6-FB2EF68EDB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a:extLst>
              <a:ext uri="{FF2B5EF4-FFF2-40B4-BE49-F238E27FC236}">
                <a16:creationId xmlns:a16="http://schemas.microsoft.com/office/drawing/2014/main" id="{05185E14-0D46-4B68-9C41-0B0124949C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926B98C-80DC-4AF8-A254-BF11008E1C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A3BB7945-9D58-40A8-9AC5-5822EB807CDD}" type="slidenum">
              <a:rPr lang="en-US" altLang="zh-CN">
                <a:latin typeface="Arial" panose="020B0604020202020204" pitchFamily="34" charset="0"/>
              </a:rPr>
              <a:pPr eaLnBrk="1" hangingPunct="1">
                <a:spcBef>
                  <a:spcPct val="0"/>
                </a:spcBef>
              </a:pPr>
              <a:t>92</a:t>
            </a:fld>
            <a:endParaRPr lang="en-US" altLang="zh-CN">
              <a:latin typeface="Arial" panose="020B0604020202020204" pitchFamily="34" charset="0"/>
            </a:endParaRPr>
          </a:p>
        </p:txBody>
      </p:sp>
      <p:sp>
        <p:nvSpPr>
          <p:cNvPr id="142339" name="Rectangle 2">
            <a:extLst>
              <a:ext uri="{FF2B5EF4-FFF2-40B4-BE49-F238E27FC236}">
                <a16:creationId xmlns:a16="http://schemas.microsoft.com/office/drawing/2014/main" id="{1AF505B5-7859-4773-9950-057A217602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a:extLst>
              <a:ext uri="{FF2B5EF4-FFF2-40B4-BE49-F238E27FC236}">
                <a16:creationId xmlns:a16="http://schemas.microsoft.com/office/drawing/2014/main" id="{2D46C7AC-0E84-4BB8-B07B-E742561A19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9E343B4A-40EF-4A31-AAE2-90E8AC9A97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668A095-9704-4647-B0FE-37C338AA6C17}" type="slidenum">
              <a:rPr lang="en-US" altLang="zh-CN">
                <a:latin typeface="Arial" panose="020B0604020202020204" pitchFamily="34" charset="0"/>
              </a:rPr>
              <a:pPr eaLnBrk="1" hangingPunct="1">
                <a:spcBef>
                  <a:spcPct val="0"/>
                </a:spcBef>
              </a:pPr>
              <a:t>93</a:t>
            </a:fld>
            <a:endParaRPr lang="en-US" altLang="zh-CN">
              <a:latin typeface="Arial" panose="020B0604020202020204" pitchFamily="34" charset="0"/>
            </a:endParaRPr>
          </a:p>
        </p:txBody>
      </p:sp>
      <p:sp>
        <p:nvSpPr>
          <p:cNvPr id="143363" name="Rectangle 2">
            <a:extLst>
              <a:ext uri="{FF2B5EF4-FFF2-40B4-BE49-F238E27FC236}">
                <a16:creationId xmlns:a16="http://schemas.microsoft.com/office/drawing/2014/main" id="{F6CD4D8B-33B0-46AD-8D68-87366A2A1D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a:extLst>
              <a:ext uri="{FF2B5EF4-FFF2-40B4-BE49-F238E27FC236}">
                <a16:creationId xmlns:a16="http://schemas.microsoft.com/office/drawing/2014/main" id="{EC822BD5-9599-47BC-93BF-095427BC0D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9997241-89CD-4B24-81C1-688536DFA1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73E306F4-8822-4FC7-8EF7-1B5365A1A2C9}" type="slidenum">
              <a:rPr lang="en-US" altLang="zh-CN">
                <a:latin typeface="Arial" panose="020B0604020202020204" pitchFamily="34" charset="0"/>
              </a:rPr>
              <a:pPr eaLnBrk="1" hangingPunct="1">
                <a:spcBef>
                  <a:spcPct val="0"/>
                </a:spcBef>
              </a:pPr>
              <a:t>94</a:t>
            </a:fld>
            <a:endParaRPr lang="en-US" altLang="zh-CN">
              <a:latin typeface="Arial" panose="020B0604020202020204" pitchFamily="34" charset="0"/>
            </a:endParaRPr>
          </a:p>
        </p:txBody>
      </p:sp>
      <p:sp>
        <p:nvSpPr>
          <p:cNvPr id="144387" name="Rectangle 2">
            <a:extLst>
              <a:ext uri="{FF2B5EF4-FFF2-40B4-BE49-F238E27FC236}">
                <a16:creationId xmlns:a16="http://schemas.microsoft.com/office/drawing/2014/main" id="{BC190085-F333-4478-BBF1-334B5AD321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a:extLst>
              <a:ext uri="{FF2B5EF4-FFF2-40B4-BE49-F238E27FC236}">
                <a16:creationId xmlns:a16="http://schemas.microsoft.com/office/drawing/2014/main" id="{315E1257-5E53-4FCC-B81A-9B5DF744B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51A5AC93-5601-4299-BB1C-599FD6535B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D4E099E-9369-4EF2-8664-94D36750BDCB}" type="slidenum">
              <a:rPr lang="en-US" altLang="zh-CN">
                <a:latin typeface="Arial" panose="020B0604020202020204" pitchFamily="34" charset="0"/>
              </a:rPr>
              <a:pPr eaLnBrk="1" hangingPunct="1">
                <a:spcBef>
                  <a:spcPct val="0"/>
                </a:spcBef>
              </a:pPr>
              <a:t>95</a:t>
            </a:fld>
            <a:endParaRPr lang="en-US" altLang="zh-CN">
              <a:latin typeface="Arial" panose="020B0604020202020204" pitchFamily="34" charset="0"/>
            </a:endParaRPr>
          </a:p>
        </p:txBody>
      </p:sp>
      <p:sp>
        <p:nvSpPr>
          <p:cNvPr id="145411" name="Rectangle 2">
            <a:extLst>
              <a:ext uri="{FF2B5EF4-FFF2-40B4-BE49-F238E27FC236}">
                <a16:creationId xmlns:a16="http://schemas.microsoft.com/office/drawing/2014/main" id="{83D3E98A-9197-4958-A145-59F8350666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2" name="Rectangle 3">
            <a:extLst>
              <a:ext uri="{FF2B5EF4-FFF2-40B4-BE49-F238E27FC236}">
                <a16:creationId xmlns:a16="http://schemas.microsoft.com/office/drawing/2014/main" id="{6F3FA04B-3B36-4243-9B01-5DDD089952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6C09A353-EB5F-4CA2-8744-D5A2F5E030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E9D56463-3B4D-4FA2-8B44-CC1A5B1CDD0A}" type="slidenum">
              <a:rPr lang="en-US" altLang="zh-CN">
                <a:latin typeface="Arial" panose="020B0604020202020204" pitchFamily="34" charset="0"/>
              </a:rPr>
              <a:pPr eaLnBrk="1" hangingPunct="1">
                <a:spcBef>
                  <a:spcPct val="0"/>
                </a:spcBef>
              </a:pPr>
              <a:t>96</a:t>
            </a:fld>
            <a:endParaRPr lang="en-US" altLang="zh-CN">
              <a:latin typeface="Arial" panose="020B0604020202020204" pitchFamily="34" charset="0"/>
            </a:endParaRPr>
          </a:p>
        </p:txBody>
      </p:sp>
      <p:sp>
        <p:nvSpPr>
          <p:cNvPr id="146435" name="Rectangle 2">
            <a:extLst>
              <a:ext uri="{FF2B5EF4-FFF2-40B4-BE49-F238E27FC236}">
                <a16:creationId xmlns:a16="http://schemas.microsoft.com/office/drawing/2014/main" id="{95A107F5-5875-4725-B362-F17DAA0C3F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a:extLst>
              <a:ext uri="{FF2B5EF4-FFF2-40B4-BE49-F238E27FC236}">
                <a16:creationId xmlns:a16="http://schemas.microsoft.com/office/drawing/2014/main" id="{368C2BC1-0F55-462A-B270-17332B5A61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54F31B38-4FB5-4B3C-A149-A78FB10B4C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CCED262-37AE-4490-BA9B-282D115E604F}" type="slidenum">
              <a:rPr lang="en-US" altLang="zh-CN">
                <a:latin typeface="Arial" panose="020B0604020202020204" pitchFamily="34" charset="0"/>
              </a:rPr>
              <a:pPr eaLnBrk="1" hangingPunct="1">
                <a:spcBef>
                  <a:spcPct val="0"/>
                </a:spcBef>
              </a:pPr>
              <a:t>97</a:t>
            </a:fld>
            <a:endParaRPr lang="en-US" altLang="zh-CN">
              <a:latin typeface="Arial" panose="020B0604020202020204" pitchFamily="34" charset="0"/>
            </a:endParaRPr>
          </a:p>
        </p:txBody>
      </p:sp>
      <p:sp>
        <p:nvSpPr>
          <p:cNvPr id="147459" name="Rectangle 2">
            <a:extLst>
              <a:ext uri="{FF2B5EF4-FFF2-40B4-BE49-F238E27FC236}">
                <a16:creationId xmlns:a16="http://schemas.microsoft.com/office/drawing/2014/main" id="{17A4B34E-6B26-45B3-A63C-30217A8451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a:extLst>
              <a:ext uri="{FF2B5EF4-FFF2-40B4-BE49-F238E27FC236}">
                <a16:creationId xmlns:a16="http://schemas.microsoft.com/office/drawing/2014/main" id="{2A6ED2F9-4897-41CB-A023-4E6847B882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5B5109EA-3618-4649-BBCA-15B7841740C0}"/>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78F9F7AD-E63A-444A-89E8-5A76C8EDC45F}"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B2BA1B8-706B-4A7B-A72E-D69BC1ABF4C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E5F37B4-66C3-4027-BCB8-DB978E248EB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BD09B325-3A25-48EB-9E53-6B3D36A79335}" type="slidenum">
              <a:rPr lang="zh-CN" altLang="en-US"/>
              <a:pPr/>
              <a:t>‹#›</a:t>
            </a:fld>
            <a:endParaRPr lang="zh-CN" altLang="en-US"/>
          </a:p>
        </p:txBody>
      </p:sp>
    </p:spTree>
    <p:extLst>
      <p:ext uri="{BB962C8B-B14F-4D97-AF65-F5344CB8AC3E}">
        <p14:creationId xmlns:p14="http://schemas.microsoft.com/office/powerpoint/2010/main" val="258827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3B4D04-BAC4-45BC-98DD-48429FB58383}"/>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D61D9D43-6C0E-4DC4-A500-CA9B5E3A7CFD}"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651158B-CEF8-4C7D-9052-89793EE5E3E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6634AC84-A525-418A-9933-EFE1C726E96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EA392716-B50A-473F-ADF4-AB7D9D6F8E33}" type="slidenum">
              <a:rPr lang="zh-CN" altLang="en-US"/>
              <a:pPr/>
              <a:t>‹#›</a:t>
            </a:fld>
            <a:endParaRPr lang="zh-CN" altLang="en-US"/>
          </a:p>
        </p:txBody>
      </p:sp>
    </p:spTree>
    <p:extLst>
      <p:ext uri="{BB962C8B-B14F-4D97-AF65-F5344CB8AC3E}">
        <p14:creationId xmlns:p14="http://schemas.microsoft.com/office/powerpoint/2010/main" val="58918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70A89A-ED76-46C2-90F5-67C0ACCC63FF}"/>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BB63274A-9042-4CC9-968D-874B8F983719}"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EF5ACBA-767B-4B8A-BF65-CB8D1A96B3D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1778B0A-3748-4267-B0AC-0B9097D6368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19E5A080-B7C0-4F24-8354-DB6CE946DBDB}" type="slidenum">
              <a:rPr lang="zh-CN" altLang="en-US"/>
              <a:pPr/>
              <a:t>‹#›</a:t>
            </a:fld>
            <a:endParaRPr lang="zh-CN" altLang="en-US"/>
          </a:p>
        </p:txBody>
      </p:sp>
    </p:spTree>
    <p:extLst>
      <p:ext uri="{BB962C8B-B14F-4D97-AF65-F5344CB8AC3E}">
        <p14:creationId xmlns:p14="http://schemas.microsoft.com/office/powerpoint/2010/main" val="308168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D74C76D2-F40A-404E-9559-E3B38A6F87FC}"/>
              </a:ext>
            </a:extLst>
          </p:cNvPr>
          <p:cNvSpPr txBox="1">
            <a:spLocks noChangeArrowheads="1"/>
          </p:cNvSpPr>
          <p:nvPr userDrawn="1"/>
        </p:nvSpPr>
        <p:spPr bwMode="auto">
          <a:xfrm>
            <a:off x="2352675" y="6451600"/>
            <a:ext cx="4022725" cy="246063"/>
          </a:xfrm>
          <a:prstGeom prst="rect">
            <a:avLst/>
          </a:prstGeom>
          <a:noFill/>
          <a:ln>
            <a:noFill/>
          </a:ln>
          <a:effectLst/>
          <a:extLst/>
        </p:spPr>
        <p:txBody>
          <a:bodyPr lIns="91407" tIns="45704" rIns="91407" bIns="45704">
            <a:spAutoFit/>
          </a:bodyPr>
          <a:lstStyle/>
          <a:p>
            <a:pPr algn="ctr" fontAlgn="auto">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6EE37A16-4D41-454D-BDFB-16D95540A1C0}"/>
              </a:ext>
            </a:extLst>
          </p:cNvPr>
          <p:cNvSpPr txBox="1">
            <a:spLocks noChangeArrowheads="1"/>
          </p:cNvSpPr>
          <p:nvPr userDrawn="1"/>
        </p:nvSpPr>
        <p:spPr bwMode="auto">
          <a:xfrm>
            <a:off x="8405813" y="6511925"/>
            <a:ext cx="738187" cy="246063"/>
          </a:xfrm>
          <a:prstGeom prst="rect">
            <a:avLst/>
          </a:prstGeom>
          <a:noFill/>
          <a:ln>
            <a:noFill/>
          </a:ln>
          <a:effectLst/>
          <a:extLst/>
        </p:spPr>
        <p:txBody>
          <a:bodyPr lIns="91407" tIns="45704" rIns="91407" bIns="4570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7AB186FC-C26F-41F3-A0CA-9FB018A7AD1E}" type="slidenum">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45160257"/>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FA96A9E2-8A7C-47E0-BE99-16ED6A9A3ED8}"/>
              </a:ext>
            </a:extLst>
          </p:cNvPr>
          <p:cNvSpPr>
            <a:spLocks noGrp="1" noChangeArrowheads="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1E89E7FF-E085-4B20-B9F5-579331D15FD9}"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B41D1DC9-2C51-405D-A875-7143C4A60800}"/>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C97D17B9-5E92-413A-8ECF-22444FA14FB6}"/>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fld id="{BFEC27F5-69D5-41E7-A5BB-E4D5901D34C9}" type="slidenum">
              <a:rPr lang="en-US" altLang="zh-CN"/>
              <a:pPr/>
              <a:t>‹#›</a:t>
            </a:fld>
            <a:endParaRPr lang="en-US" altLang="zh-CN"/>
          </a:p>
        </p:txBody>
      </p:sp>
      <p:sp>
        <p:nvSpPr>
          <p:cNvPr id="7" name="Slide Number Placeholder 492">
            <a:extLst>
              <a:ext uri="{FF2B5EF4-FFF2-40B4-BE49-F238E27FC236}">
                <a16:creationId xmlns:a16="http://schemas.microsoft.com/office/drawing/2014/main" id="{B8B60F0C-A7A3-4AFC-BC2B-ABBD98DDD1EA}"/>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fld id="{43C15449-15DB-4081-A555-C0B4FFA0C3AE}" type="slidenum">
              <a:rPr lang="en-US" altLang="zh-CN"/>
              <a:pPr/>
              <a:t>‹#›</a:t>
            </a:fld>
            <a:endParaRPr lang="en-US" altLang="zh-CN"/>
          </a:p>
        </p:txBody>
      </p:sp>
    </p:spTree>
    <p:extLst>
      <p:ext uri="{BB962C8B-B14F-4D97-AF65-F5344CB8AC3E}">
        <p14:creationId xmlns:p14="http://schemas.microsoft.com/office/powerpoint/2010/main" val="2254228098"/>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40648"/>
            <a:ext cx="82296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387905326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640648"/>
            <a:ext cx="82296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457200" y="1882707"/>
            <a:ext cx="82296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0219563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A7FC7438-0D30-4681-9700-F447EB81F25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2725" y="1624013"/>
            <a:ext cx="5802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17900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38672577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3EDD09D0-7062-4AE7-BECE-914744A2DA8B}"/>
              </a:ext>
            </a:extLst>
          </p:cNvPr>
          <p:cNvSpPr/>
          <p:nvPr userDrawn="1"/>
        </p:nvSpPr>
        <p:spPr>
          <a:xfrm>
            <a:off x="0" y="-33338"/>
            <a:ext cx="9144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4F07C2B7-A21E-487C-8BB0-ACE31B5201A8}"/>
              </a:ext>
            </a:extLst>
          </p:cNvPr>
          <p:cNvSpPr/>
          <p:nvPr userDrawn="1"/>
        </p:nvSpPr>
        <p:spPr>
          <a:xfrm>
            <a:off x="0" y="-33338"/>
            <a:ext cx="9144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CAD62323-FB88-4808-BA9F-DB797BDA2B02}"/>
              </a:ext>
            </a:extLst>
          </p:cNvPr>
          <p:cNvSpPr/>
          <p:nvPr userDrawn="1"/>
        </p:nvSpPr>
        <p:spPr>
          <a:xfrm>
            <a:off x="5943600" y="-33338"/>
            <a:ext cx="32004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B02846E5-EAD0-422C-BFDC-1B8258F576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838" y="442913"/>
            <a:ext cx="13382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5943600" y="-33863"/>
            <a:ext cx="32004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451485" y="2738121"/>
            <a:ext cx="4636982"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450850" y="3885701"/>
            <a:ext cx="4636982"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8659560"/>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C73A621B-8B2F-4918-A728-87BB78CC9D71}"/>
              </a:ext>
            </a:extLst>
          </p:cNvPr>
          <p:cNvSpPr/>
          <p:nvPr userDrawn="1"/>
        </p:nvSpPr>
        <p:spPr>
          <a:xfrm>
            <a:off x="8497888" y="0"/>
            <a:ext cx="6461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3CEF98BD-068F-42D0-9635-13A9C9DF2DC9}"/>
              </a:ext>
            </a:extLst>
          </p:cNvPr>
          <p:cNvSpPr/>
          <p:nvPr userDrawn="1"/>
        </p:nvSpPr>
        <p:spPr>
          <a:xfrm>
            <a:off x="5943600" y="-3175"/>
            <a:ext cx="320675"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2D2705E8-2559-4C64-9643-75A890653E09}"/>
              </a:ext>
            </a:extLst>
          </p:cNvPr>
          <p:cNvSpPr/>
          <p:nvPr userDrawn="1"/>
        </p:nvSpPr>
        <p:spPr>
          <a:xfrm>
            <a:off x="6264275" y="-3175"/>
            <a:ext cx="2233613"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BFAC6435-85A3-4325-A0FE-5FDCDB33536F}"/>
              </a:ext>
            </a:extLst>
          </p:cNvPr>
          <p:cNvSpPr/>
          <p:nvPr userDrawn="1"/>
        </p:nvSpPr>
        <p:spPr>
          <a:xfrm>
            <a:off x="6264275" y="-3175"/>
            <a:ext cx="2233613"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34DB6274-D400-46EB-A852-7D8CD7C0ECEF}"/>
              </a:ext>
            </a:extLst>
          </p:cNvPr>
          <p:cNvSpPr/>
          <p:nvPr userDrawn="1"/>
        </p:nvSpPr>
        <p:spPr>
          <a:xfrm>
            <a:off x="5148263" y="6175375"/>
            <a:ext cx="3995737"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26F4AAC9-F768-4640-8E53-B36942F27CFE}"/>
              </a:ext>
            </a:extLst>
          </p:cNvPr>
          <p:cNvGrpSpPr>
            <a:grpSpLocks noChangeAspect="1"/>
          </p:cNvGrpSpPr>
          <p:nvPr userDrawn="1"/>
        </p:nvGrpSpPr>
        <p:grpSpPr bwMode="auto">
          <a:xfrm>
            <a:off x="6765925" y="6194425"/>
            <a:ext cx="2038350" cy="609600"/>
            <a:chOff x="6446993" y="4546600"/>
            <a:chExt cx="2374390" cy="532552"/>
          </a:xfrm>
        </p:grpSpPr>
        <p:pic>
          <p:nvPicPr>
            <p:cNvPr id="12" name="Picture 27" descr="O_signature_clr_rgb">
              <a:extLst>
                <a:ext uri="{FF2B5EF4-FFF2-40B4-BE49-F238E27FC236}">
                  <a16:creationId xmlns:a16="http://schemas.microsoft.com/office/drawing/2014/main" id="{364731E9-D6DA-48F8-BDE7-0C190B9B73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437FD4EA-763C-48EB-8A9C-CF16470F9DBB}"/>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455616" y="1565196"/>
            <a:ext cx="5030787"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6258138" y="0"/>
            <a:ext cx="224028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4427874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9" y="-27384"/>
            <a:ext cx="7848872"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738EB-42D0-4868-9FD3-59BE2931E11C}"/>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FC11928E-A87C-4098-96FA-2E4E91206611}"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EDCCDF7-2361-41D3-AAEB-C71B8484607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E4C1E4E-9E6C-4290-8953-DE26C2851B7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D95114D-4374-498D-AB62-EAD0E3C9E7D4}" type="slidenum">
              <a:rPr lang="zh-CN" altLang="en-US"/>
              <a:pPr/>
              <a:t>‹#›</a:t>
            </a:fld>
            <a:endParaRPr lang="zh-CN" altLang="en-US"/>
          </a:p>
        </p:txBody>
      </p:sp>
    </p:spTree>
    <p:extLst>
      <p:ext uri="{BB962C8B-B14F-4D97-AF65-F5344CB8AC3E}">
        <p14:creationId xmlns:p14="http://schemas.microsoft.com/office/powerpoint/2010/main" val="3850406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1C1C2CE4-F070-4834-9856-E0E8F83D1E68}"/>
              </a:ext>
            </a:extLst>
          </p:cNvPr>
          <p:cNvSpPr/>
          <p:nvPr userDrawn="1"/>
        </p:nvSpPr>
        <p:spPr>
          <a:xfrm>
            <a:off x="0" y="1546225"/>
            <a:ext cx="9144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81F892EC-3D1D-499A-9ECA-BED85BE00D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46688" y="2700338"/>
            <a:ext cx="357346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457200" y="2114998"/>
            <a:ext cx="4822538"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752738598"/>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36B79B1-B907-4674-B05C-F436B7DA998F}"/>
              </a:ext>
            </a:extLst>
          </p:cNvPr>
          <p:cNvSpPr/>
          <p:nvPr userDrawn="1"/>
        </p:nvSpPr>
        <p:spPr>
          <a:xfrm>
            <a:off x="2995613" y="1546225"/>
            <a:ext cx="6148387"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3443825" y="1907042"/>
            <a:ext cx="5369979"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6351" y="1546581"/>
            <a:ext cx="2944368"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4433982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1FB9B096-8960-46F2-8E3D-A26948AD9FFF}"/>
              </a:ext>
            </a:extLst>
          </p:cNvPr>
          <p:cNvSpPr/>
          <p:nvPr userDrawn="1"/>
        </p:nvSpPr>
        <p:spPr>
          <a:xfrm>
            <a:off x="0" y="2278063"/>
            <a:ext cx="40005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BBE2F932-B414-4E5C-8578-3CDC0EA08C9D}"/>
              </a:ext>
            </a:extLst>
          </p:cNvPr>
          <p:cNvSpPr/>
          <p:nvPr userDrawn="1"/>
        </p:nvSpPr>
        <p:spPr bwMode="auto">
          <a:xfrm>
            <a:off x="1588" y="1541463"/>
            <a:ext cx="39989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sz="4000" b="1">
              <a:solidFill>
                <a:srgbClr val="FFFFFF"/>
              </a:solidFill>
              <a:ea typeface="MS PGothic" pitchFamily="34" charset="-128"/>
            </a:endParaRPr>
          </a:p>
        </p:txBody>
      </p:sp>
      <p:sp>
        <p:nvSpPr>
          <p:cNvPr id="26" name="Picture Placeholder 25"/>
          <p:cNvSpPr>
            <a:spLocks noGrp="1"/>
          </p:cNvSpPr>
          <p:nvPr>
            <p:ph type="pic" sz="quarter" idx="15"/>
          </p:nvPr>
        </p:nvSpPr>
        <p:spPr>
          <a:xfrm>
            <a:off x="4034369" y="1542197"/>
            <a:ext cx="5109632"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406397" y="2479525"/>
            <a:ext cx="313182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457201" y="1551497"/>
            <a:ext cx="3412068"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457199" y="640648"/>
            <a:ext cx="8348134"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376615947"/>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9BA35E00-2E9C-44A9-8FFE-FAE3288308C4}"/>
              </a:ext>
            </a:extLst>
          </p:cNvPr>
          <p:cNvSpPr/>
          <p:nvPr userDrawn="1"/>
        </p:nvSpPr>
        <p:spPr>
          <a:xfrm>
            <a:off x="0" y="1546225"/>
            <a:ext cx="9144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450856" y="1896542"/>
            <a:ext cx="7617881"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552456" y="3793072"/>
            <a:ext cx="3994149"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552456" y="4458167"/>
            <a:ext cx="3994149"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55294887"/>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E2FBEB5B-BC0D-4134-AB4E-B2728627BE61}"/>
              </a:ext>
            </a:extLst>
          </p:cNvPr>
          <p:cNvSpPr>
            <a:spLocks noChangeArrowheads="1"/>
          </p:cNvSpPr>
          <p:nvPr userDrawn="1"/>
        </p:nvSpPr>
        <p:spPr bwMode="auto">
          <a:xfrm flipH="1">
            <a:off x="3171825" y="1490663"/>
            <a:ext cx="26988"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457202" y="2023876"/>
            <a:ext cx="2607406"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3482976" y="1498600"/>
            <a:ext cx="523656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36880678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2453"/>
            <a:ext cx="82296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44321038"/>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4686"/>
            <a:ext cx="82296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640648"/>
            <a:ext cx="82296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457200" y="1225547"/>
            <a:ext cx="82296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008489691"/>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09803" y="-334963"/>
            <a:ext cx="6704013"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914403" y="2209803"/>
            <a:ext cx="3922713"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89513" y="2209803"/>
            <a:ext cx="39243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5161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C5E8CD5-3144-46F6-88B4-FB70985D7FDF}"/>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7141310E-FA3A-4864-87FB-4ADF85C674B5}"/>
              </a:ext>
            </a:extLst>
          </p:cNvPr>
          <p:cNvSpPr>
            <a:spLocks noGrp="1"/>
          </p:cNvSpPr>
          <p:nvPr>
            <p:ph type="dt" sz="half" idx="11"/>
          </p:nvPr>
        </p:nvSpPr>
        <p:spPr/>
        <p:txBody>
          <a:bodyPr/>
          <a:lstStyle>
            <a:lvl1pPr eaLnBrk="0" hangingPunct="0">
              <a:defRPr smtClean="0">
                <a:solidFill>
                  <a:prstClr val="black">
                    <a:tint val="75000"/>
                  </a:prstClr>
                </a:solidFill>
                <a:latin typeface="Calibri" pitchFamily="34" charset="0"/>
                <a:ea typeface="宋体" pitchFamily="2" charset="-122"/>
                <a:cs typeface="+mn-cs"/>
              </a:defRPr>
            </a:lvl1pPr>
          </a:lstStyle>
          <a:p>
            <a:pPr>
              <a:defRPr/>
            </a:pPr>
            <a:fld id="{B70CB6DC-C8D0-4816-8E6D-25714687BB8B}" type="datetime1">
              <a:rPr lang="zh-CN" altLang="en-US"/>
              <a:pPr>
                <a:defRPr/>
              </a:pPr>
              <a:t>2018/10/9</a:t>
            </a:fld>
            <a:endParaRPr lang="en-US"/>
          </a:p>
        </p:txBody>
      </p:sp>
      <p:sp>
        <p:nvSpPr>
          <p:cNvPr id="4" name="Holder 6">
            <a:extLst>
              <a:ext uri="{FF2B5EF4-FFF2-40B4-BE49-F238E27FC236}">
                <a16:creationId xmlns:a16="http://schemas.microsoft.com/office/drawing/2014/main" id="{47D99932-82C8-4741-9342-E7E0DB48983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71A6134-43CC-48EE-BCA1-F096B3D1784F}" type="slidenum">
              <a:rPr lang="zh-CN" altLang="zh-CN"/>
              <a:pPr/>
              <a:t>‹#›</a:t>
            </a:fld>
            <a:endParaRPr lang="zh-CN" altLang="zh-CN"/>
          </a:p>
        </p:txBody>
      </p:sp>
    </p:spTree>
    <p:extLst>
      <p:ext uri="{BB962C8B-B14F-4D97-AF65-F5344CB8AC3E}">
        <p14:creationId xmlns:p14="http://schemas.microsoft.com/office/powerpoint/2010/main" val="959427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2">
            <a:extLst>
              <a:ext uri="{FF2B5EF4-FFF2-40B4-BE49-F238E27FC236}">
                <a16:creationId xmlns:a16="http://schemas.microsoft.com/office/drawing/2014/main" id="{2DAB429B-DBCD-4C86-96F1-9E1F846D9AF4}"/>
              </a:ext>
            </a:extLst>
          </p:cNvPr>
          <p:cNvSpPr>
            <a:spLocks noGrp="1" noChangeArrowheads="1"/>
          </p:cNvSpPr>
          <p:nvPr>
            <p:ph type="sldNum" sz="quarter" idx="10"/>
          </p:nvPr>
        </p:nvSpPr>
        <p:spPr/>
        <p:txBody>
          <a:bodyPr/>
          <a:lstStyle>
            <a:lvl1pPr>
              <a:defRPr/>
            </a:lvl1pPr>
          </a:lstStyle>
          <a:p>
            <a:fld id="{90FDD226-07FC-46CC-B038-E0C3B5EACCBC}" type="slidenum">
              <a:rPr lang="en-US" altLang="zh-CN"/>
              <a:pPr/>
              <a:t>‹#›</a:t>
            </a:fld>
            <a:endParaRPr lang="en-US" altLang="zh-CN"/>
          </a:p>
        </p:txBody>
      </p:sp>
    </p:spTree>
    <p:extLst>
      <p:ext uri="{BB962C8B-B14F-4D97-AF65-F5344CB8AC3E}">
        <p14:creationId xmlns:p14="http://schemas.microsoft.com/office/powerpoint/2010/main" val="127458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4C0A547-DE66-4D6B-B680-0B1A3FA2489E}"/>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6C992E1C-356D-436B-AE1B-7EEB1AC1837F}"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BC3CD63B-7EEC-44E7-8ED1-6D2658C876A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54E2DA3C-BE97-4F9C-9406-2015FF0AABC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7849248F-97B7-46B6-BC4C-2661E602BA95}" type="slidenum">
              <a:rPr lang="zh-CN" altLang="en-US"/>
              <a:pPr/>
              <a:t>‹#›</a:t>
            </a:fld>
            <a:endParaRPr lang="zh-CN" altLang="en-US"/>
          </a:p>
        </p:txBody>
      </p:sp>
    </p:spTree>
    <p:extLst>
      <p:ext uri="{BB962C8B-B14F-4D97-AF65-F5344CB8AC3E}">
        <p14:creationId xmlns:p14="http://schemas.microsoft.com/office/powerpoint/2010/main" val="2644096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08E7692B-E23C-4028-851F-0D38AF3F833A}"/>
              </a:ext>
            </a:extLst>
          </p:cNvPr>
          <p:cNvSpPr>
            <a:spLocks noGrp="1"/>
          </p:cNvSpPr>
          <p:nvPr>
            <p:ph type="dt" sz="half" idx="10"/>
          </p:nvPr>
        </p:nvSpPr>
        <p:spPr>
          <a:xfrm>
            <a:off x="685800" y="6248400"/>
            <a:ext cx="1905000" cy="457200"/>
          </a:xfrm>
        </p:spPr>
        <p:txBody>
          <a:bodyPr/>
          <a:lstStyle>
            <a:lvl1pPr>
              <a:defRPr smtClean="0"/>
            </a:lvl1pPr>
          </a:lstStyle>
          <a:p>
            <a:pPr>
              <a:defRPr/>
            </a:pPr>
            <a:fld id="{ACE255F3-6E45-4FFF-9128-3F6870F9177A}" type="datetime1">
              <a:rPr lang="zh-CN" altLang="en-US"/>
              <a:pPr>
                <a:defRPr/>
              </a:pPr>
              <a:t>2018/10/9</a:t>
            </a:fld>
            <a:endParaRPr lang="en-US" altLang="zh-CN"/>
          </a:p>
        </p:txBody>
      </p:sp>
      <p:sp>
        <p:nvSpPr>
          <p:cNvPr id="4" name="页脚占位符 3">
            <a:extLst>
              <a:ext uri="{FF2B5EF4-FFF2-40B4-BE49-F238E27FC236}">
                <a16:creationId xmlns:a16="http://schemas.microsoft.com/office/drawing/2014/main" id="{06813D8B-85F1-4A93-980C-0C1A7519496C}"/>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71A197EE-AEA5-4662-B9AB-825350544E48}"/>
              </a:ext>
            </a:extLst>
          </p:cNvPr>
          <p:cNvSpPr>
            <a:spLocks noGrp="1"/>
          </p:cNvSpPr>
          <p:nvPr>
            <p:ph type="sldNum" sz="quarter" idx="12"/>
          </p:nvPr>
        </p:nvSpPr>
        <p:spPr>
          <a:xfrm>
            <a:off x="6553200" y="6248400"/>
            <a:ext cx="1905000" cy="457200"/>
          </a:xfrm>
        </p:spPr>
        <p:txBody>
          <a:bodyPr/>
          <a:lstStyle>
            <a:lvl1pPr>
              <a:defRPr/>
            </a:lvl1pPr>
          </a:lstStyle>
          <a:p>
            <a:fld id="{EB47027E-07B5-4EFA-B52D-2ED7533011F2}" type="slidenum">
              <a:rPr lang="en-US" altLang="zh-CN"/>
              <a:pPr/>
              <a:t>‹#›</a:t>
            </a:fld>
            <a:endParaRPr lang="en-US" altLang="zh-CN"/>
          </a:p>
        </p:txBody>
      </p:sp>
    </p:spTree>
    <p:extLst>
      <p:ext uri="{BB962C8B-B14F-4D97-AF65-F5344CB8AC3E}">
        <p14:creationId xmlns:p14="http://schemas.microsoft.com/office/powerpoint/2010/main" val="8713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1D78806-9743-4CFA-898F-0D5ACA154473}"/>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A119D0A3-DF83-4CCD-8C66-BEFF466E2462}"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677AAF81-3230-4CE4-87C1-0ACD28DC783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9EA0B4AF-3C06-416E-B9F0-727C35D7622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87C6390-396E-4B34-8F18-AC2D3DAB482E}" type="slidenum">
              <a:rPr lang="zh-CN" altLang="en-US"/>
              <a:pPr/>
              <a:t>‹#›</a:t>
            </a:fld>
            <a:endParaRPr lang="zh-CN" altLang="en-US"/>
          </a:p>
        </p:txBody>
      </p:sp>
    </p:spTree>
    <p:extLst>
      <p:ext uri="{BB962C8B-B14F-4D97-AF65-F5344CB8AC3E}">
        <p14:creationId xmlns:p14="http://schemas.microsoft.com/office/powerpoint/2010/main" val="131975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753D7C3-5ECD-4AC8-B0A3-658C5FB4078E}"/>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D449ABE7-CF3C-45CD-AE34-62746485D433}"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60B446BC-4F12-4B4C-BD87-8CBCCEC3DF3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F1480342-8139-43D1-883F-9F86CE9B06B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D693B9F-C0F2-4118-AD43-9600A75ED134}" type="slidenum">
              <a:rPr lang="zh-CN" altLang="en-US"/>
              <a:pPr/>
              <a:t>‹#›</a:t>
            </a:fld>
            <a:endParaRPr lang="zh-CN" altLang="en-US"/>
          </a:p>
        </p:txBody>
      </p:sp>
    </p:spTree>
    <p:extLst>
      <p:ext uri="{BB962C8B-B14F-4D97-AF65-F5344CB8AC3E}">
        <p14:creationId xmlns:p14="http://schemas.microsoft.com/office/powerpoint/2010/main" val="55943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AF41196-AF73-44C1-A260-7AAFBAB971C5}"/>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79E39A76-322D-4EE1-BA67-9E4D7A7C050A}"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0B5DEFBE-24B8-4CFC-AB3E-D3E86CCCE59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84309B5B-B8FE-4B97-BF60-98FFB973BB8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3403A396-DF35-4B85-BA9C-779F361F354D}" type="slidenum">
              <a:rPr lang="zh-CN" altLang="en-US"/>
              <a:pPr/>
              <a:t>‹#›</a:t>
            </a:fld>
            <a:endParaRPr lang="zh-CN" altLang="en-US"/>
          </a:p>
        </p:txBody>
      </p:sp>
    </p:spTree>
    <p:extLst>
      <p:ext uri="{BB962C8B-B14F-4D97-AF65-F5344CB8AC3E}">
        <p14:creationId xmlns:p14="http://schemas.microsoft.com/office/powerpoint/2010/main" val="367755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8F6F71F-C205-4CE1-8EBC-D3E9F051E9C5}"/>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3CBEC598-020A-423F-87ED-DA3142873FED}"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0CC62D19-C4D8-4401-B3BA-735A38B2A60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7609D36B-662A-4CFB-B1F0-BC92A63F317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2489D7A-5661-481B-8A2E-BB7D6D6EF411}" type="slidenum">
              <a:rPr lang="zh-CN" altLang="en-US"/>
              <a:pPr/>
              <a:t>‹#›</a:t>
            </a:fld>
            <a:endParaRPr lang="zh-CN" altLang="en-US"/>
          </a:p>
        </p:txBody>
      </p:sp>
    </p:spTree>
    <p:extLst>
      <p:ext uri="{BB962C8B-B14F-4D97-AF65-F5344CB8AC3E}">
        <p14:creationId xmlns:p14="http://schemas.microsoft.com/office/powerpoint/2010/main" val="40383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435100"/>
            <a:ext cx="3008313"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E1435BC-5064-4995-B213-9E8AAAA852B2}"/>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67A0ADFB-1D46-4382-B60D-4F677C5B2518}"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CB12AA01-425F-48EC-A2C2-66D7DBF1A8E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6599A4B-3790-48C0-9A0E-90780D3CC84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9789C336-AC8E-433A-B876-E39506E68EBA}" type="slidenum">
              <a:rPr lang="zh-CN" altLang="en-US"/>
              <a:pPr/>
              <a:t>‹#›</a:t>
            </a:fld>
            <a:endParaRPr lang="zh-CN" altLang="en-US"/>
          </a:p>
        </p:txBody>
      </p:sp>
    </p:spTree>
    <p:extLst>
      <p:ext uri="{BB962C8B-B14F-4D97-AF65-F5344CB8AC3E}">
        <p14:creationId xmlns:p14="http://schemas.microsoft.com/office/powerpoint/2010/main" val="86318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406B5F5-71FC-4DA5-81F3-62E051EB2BA4}"/>
              </a:ext>
            </a:extLst>
          </p:cNvPr>
          <p:cNvSpPr>
            <a:spLocks noGrp="1"/>
          </p:cNvSpPr>
          <p:nvPr>
            <p:ph type="dt" sz="half" idx="10"/>
          </p:nvPr>
        </p:nvSpPr>
        <p:spPr/>
        <p:txBody>
          <a:bodyPr/>
          <a:lstStyle>
            <a:lvl1pPr eaLnBrk="0" hangingPunct="0">
              <a:defRPr smtClean="0">
                <a:latin typeface="Calibri" pitchFamily="34" charset="0"/>
                <a:ea typeface="宋体" pitchFamily="2" charset="-122"/>
                <a:cs typeface="+mn-cs"/>
              </a:defRPr>
            </a:lvl1pPr>
          </a:lstStyle>
          <a:p>
            <a:pPr>
              <a:defRPr/>
            </a:pPr>
            <a:fld id="{4FB98F32-232A-4878-A935-E138DD9CC344}"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11DBC197-0A2E-4212-A2C6-C631442012D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6E8F7A21-12BC-415F-8882-85FA8D7F4E7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3BCBC2E3-11C5-4D59-9234-D3BEA53D3B51}" type="slidenum">
              <a:rPr lang="zh-CN" altLang="en-US"/>
              <a:pPr/>
              <a:t>‹#›</a:t>
            </a:fld>
            <a:endParaRPr lang="zh-CN" altLang="en-US"/>
          </a:p>
        </p:txBody>
      </p:sp>
    </p:spTree>
    <p:extLst>
      <p:ext uri="{BB962C8B-B14F-4D97-AF65-F5344CB8AC3E}">
        <p14:creationId xmlns:p14="http://schemas.microsoft.com/office/powerpoint/2010/main" val="370254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8C08229-1E21-4B0D-8010-358A75C0D48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048A56C-0499-44BD-AE85-FD845A6F6E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F11ECE-4D7A-46F0-9E23-27972260F372}"/>
              </a:ext>
            </a:extLst>
          </p:cNvPr>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eaLnBrk="1" hangingPunct="1">
              <a:defRPr sz="1200" smtClean="0">
                <a:solidFill>
                  <a:prstClr val="black">
                    <a:tint val="75000"/>
                  </a:prstClr>
                </a:solidFill>
                <a:latin typeface="Arial" pitchFamily="34" charset="0"/>
                <a:ea typeface="宋体"/>
                <a:cs typeface="Arial" pitchFamily="34" charset="0"/>
              </a:defRPr>
            </a:lvl1pPr>
          </a:lstStyle>
          <a:p>
            <a:pPr>
              <a:defRPr/>
            </a:pPr>
            <a:fld id="{5759A2E3-2B91-47B3-A943-49E05C24D9D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EEF7EB1D-8AE0-4417-9E04-FE5F0563DC0D}"/>
              </a:ext>
            </a:extLst>
          </p:cNvPr>
          <p:cNvSpPr>
            <a:spLocks noGrp="1"/>
          </p:cNvSpPr>
          <p:nvPr>
            <p:ph type="ftr" sz="quarter" idx="3"/>
          </p:nvPr>
        </p:nvSpPr>
        <p:spPr>
          <a:xfrm>
            <a:off x="3124200" y="6356350"/>
            <a:ext cx="28956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3F0C0608-6FC4-4B5E-87A4-176BA6F9DA45}"/>
              </a:ext>
            </a:extLst>
          </p:cNvPr>
          <p:cNvSpPr>
            <a:spLocks noGrp="1"/>
          </p:cNvSpPr>
          <p:nvPr>
            <p:ph type="sldNum" sz="quarter" idx="4"/>
          </p:nvPr>
        </p:nvSpPr>
        <p:spPr>
          <a:xfrm>
            <a:off x="6553200" y="6356350"/>
            <a:ext cx="2133600" cy="365125"/>
          </a:xfrm>
          <a:prstGeom prst="rect">
            <a:avLst/>
          </a:prstGeom>
        </p:spPr>
        <p:txBody>
          <a:bodyPr vert="horz" wrap="square" lIns="91429" tIns="45714" rIns="91429" bIns="45714" numCol="1" anchor="ctr" anchorCtr="0" compatLnSpc="1">
            <a:prstTxWarp prst="textNoShape">
              <a:avLst/>
            </a:prstTxWarp>
          </a:bodyPr>
          <a:lstStyle>
            <a:lvl1pPr algn="r">
              <a:defRPr sz="1200">
                <a:solidFill>
                  <a:srgbClr val="898989"/>
                </a:solidFill>
                <a:cs typeface="Arial" panose="020B0604020202020204" pitchFamily="34" charset="0"/>
              </a:defRPr>
            </a:lvl1pPr>
          </a:lstStyle>
          <a:p>
            <a:fld id="{D13B444D-6593-4549-89C2-45F361210D3C}" type="slidenum">
              <a:rPr lang="zh-CN" altLang="en-US"/>
              <a:pPr/>
              <a:t>‹#›</a:t>
            </a:fld>
            <a:endParaRPr lang="zh-CN" altLang="en-US"/>
          </a:p>
        </p:txBody>
      </p:sp>
      <p:pic>
        <p:nvPicPr>
          <p:cNvPr id="1031" name="Picture 8" descr="PPT内页副本1">
            <a:extLst>
              <a:ext uri="{FF2B5EF4-FFF2-40B4-BE49-F238E27FC236}">
                <a16:creationId xmlns:a16="http://schemas.microsoft.com/office/drawing/2014/main" id="{8C287503-1447-46BE-A394-E32751D49AD7}"/>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java.sun.com/blueprints/code/jps11/src/com/sun/j2ee/blueprints/petstore/control/web/MainServlet.java.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java.sun.com/blueprints/code/jps11/src/com/sun/j2ee/blueprints/petstore/control/web/RequestProcessor.java.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ava.sun.com/blueprints/code/jps11/src/com/sun/j2ee/blueprints/petstore/control/web/ScreenFlowManager.jav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2" Type="http://schemas.openxmlformats.org/officeDocument/2006/relationships/hyperlink" Target="http://java.sun.com/blueprints/patterns/j2ee_patterns/page_by_page_iterator/index.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3.emf"/><Relationship Id="rId4" Type="http://schemas.openxmlformats.org/officeDocument/2006/relationships/oleObject" Target="../embeddings/oleObject1.bin"/><Relationship Id="rId9" Type="http://schemas.openxmlformats.org/officeDocument/2006/relationships/image" Target="../media/image35.e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38.emf"/><Relationship Id="rId5" Type="http://schemas.openxmlformats.org/officeDocument/2006/relationships/image" Target="../media/image36.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37.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39.emf"/><Relationship Id="rId4" Type="http://schemas.openxmlformats.org/officeDocument/2006/relationships/oleObject" Target="../embeddings/oleObject8.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BF5B713E-D702-4669-84EA-8436E0F7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6263D342-7D6D-43BD-B2F8-F79900E93731}"/>
              </a:ext>
            </a:extLst>
          </p:cNvPr>
          <p:cNvSpPr>
            <a:spLocks noGrp="1" noChangeArrowheads="1"/>
          </p:cNvSpPr>
          <p:nvPr>
            <p:ph type="ctrTitle"/>
          </p:nvPr>
        </p:nvSpPr>
        <p:spPr>
          <a:xfrm>
            <a:off x="762000" y="2362200"/>
            <a:ext cx="7772400" cy="1470025"/>
          </a:xfrm>
        </p:spPr>
        <p:txBody>
          <a:bodyPr/>
          <a:lstStyle/>
          <a:p>
            <a:pPr eaLnBrk="1" hangingPunct="1"/>
            <a:r>
              <a:rPr lang="en-US" altLang="zh-CN" sz="6000">
                <a:solidFill>
                  <a:schemeClr val="bg1"/>
                </a:solidFill>
              </a:rPr>
              <a:t>设计模式</a:t>
            </a:r>
            <a:endParaRPr lang="zh-CN" altLang="zh-CN" sz="6000">
              <a:solidFill>
                <a:schemeClr val="bg1"/>
              </a:solidFill>
            </a:endParaRPr>
          </a:p>
        </p:txBody>
      </p:sp>
      <p:sp>
        <p:nvSpPr>
          <p:cNvPr id="6156" name="Rectangle 12">
            <a:extLst>
              <a:ext uri="{FF2B5EF4-FFF2-40B4-BE49-F238E27FC236}">
                <a16:creationId xmlns:a16="http://schemas.microsoft.com/office/drawing/2014/main" id="{F35552A3-8C61-45F3-987C-D3893D86122B}"/>
              </a:ext>
            </a:extLst>
          </p:cNvPr>
          <p:cNvSpPr>
            <a:spLocks noGrp="1" noChangeArrowheads="1"/>
          </p:cNvSpPr>
          <p:nvPr>
            <p:ph type="subTitle" idx="1"/>
          </p:nvPr>
        </p:nvSpPr>
        <p:spPr>
          <a:xfrm>
            <a:off x="1371600" y="5181600"/>
            <a:ext cx="6400800" cy="1295400"/>
          </a:xfrm>
        </p:spPr>
        <p:txBody>
          <a:bodyPr rtlCol="0">
            <a:normAutofit/>
          </a:bodyPr>
          <a:lstStyle/>
          <a:p>
            <a:pPr eaLnBrk="1" fontAlgn="auto" hangingPunct="1">
              <a:lnSpc>
                <a:spcPct val="80000"/>
              </a:lnSpc>
              <a:spcAft>
                <a:spcPts val="0"/>
              </a:spcAft>
              <a:defRPr/>
            </a:pPr>
            <a:r>
              <a:rPr lang="en-US" altLang="zh-CN" dirty="0"/>
              <a:t>SSE 科大</a:t>
            </a:r>
            <a:r>
              <a:rPr lang="zh-CN" altLang="en-US" dirty="0"/>
              <a:t>     </a:t>
            </a:r>
            <a:r>
              <a:rPr lang="en-US" altLang="zh-CN" dirty="0"/>
              <a:t>青鼎</a:t>
            </a:r>
          </a:p>
          <a:p>
            <a:pPr eaLnBrk="1" fontAlgn="auto" hangingPunct="1">
              <a:lnSpc>
                <a:spcPct val="80000"/>
              </a:lnSpc>
              <a:spcAft>
                <a:spcPts val="0"/>
              </a:spcAft>
              <a:defRPr/>
            </a:pPr>
            <a:r>
              <a:rPr lang="en-US" altLang="zh-CN" dirty="0"/>
              <a:t>dingqing@ustc.edu.cn dingqing@ustc</a:t>
            </a:r>
          </a:p>
          <a:p>
            <a:pPr eaLnBrk="1" fontAlgn="auto" hangingPunct="1">
              <a:lnSpc>
                <a:spcPct val="80000"/>
              </a:lnSpc>
              <a:spcAft>
                <a:spcPts val="0"/>
              </a:spcAft>
              <a:defRPr/>
            </a:pPr>
            <a:endParaRPr lang="en-US" altLang="zh-CN" dirty="0"/>
          </a:p>
        </p:txBody>
      </p:sp>
      <p:sp>
        <p:nvSpPr>
          <p:cNvPr id="32773" name="灯片编号占位符 1">
            <a:extLst>
              <a:ext uri="{FF2B5EF4-FFF2-40B4-BE49-F238E27FC236}">
                <a16:creationId xmlns:a16="http://schemas.microsoft.com/office/drawing/2014/main" id="{9744B5FE-14D4-42E4-9B8A-2F30776FAB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888B8B49-A112-4EC8-BE3C-961AD9F4398C}" type="slidenum">
              <a:rPr lang="zh-CN" altLang="en-US">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a:extLst>
              <a:ext uri="{FF2B5EF4-FFF2-40B4-BE49-F238E27FC236}">
                <a16:creationId xmlns:a16="http://schemas.microsoft.com/office/drawing/2014/main" id="{CCFA0C50-4359-439F-8A8E-64623A3112DC}"/>
              </a:ext>
            </a:extLst>
          </p:cNvPr>
          <p:cNvSpPr>
            <a:spLocks noGrp="1" noChangeArrowheads="1"/>
          </p:cNvSpPr>
          <p:nvPr>
            <p:ph type="title"/>
          </p:nvPr>
        </p:nvSpPr>
        <p:spPr>
          <a:xfrm>
            <a:off x="755650" y="1023938"/>
            <a:ext cx="8143875" cy="533400"/>
          </a:xfrm>
        </p:spPr>
        <p:txBody>
          <a:bodyPr/>
          <a:lstStyle/>
          <a:p>
            <a:pPr eaLnBrk="1" hangingPunct="1">
              <a:defRPr/>
            </a:pPr>
            <a:r>
              <a:rPr lang="pl-PL" altLang="zh-CN" dirty="0">
                <a:effectLst>
                  <a:outerShdw blurRad="38100" dist="38100" dir="2700000" algn="tl">
                    <a:srgbClr val="C0C0C0"/>
                  </a:outerShdw>
                </a:effectLst>
              </a:rPr>
              <a:t>前端和应用控制器: 解决方案</a:t>
            </a:r>
            <a:endParaRPr lang="en-GB" altLang="zh-CN" dirty="0">
              <a:effectLst>
                <a:outerShdw blurRad="38100" dist="38100" dir="2700000" algn="tl">
                  <a:srgbClr val="C0C0C0"/>
                </a:outerShdw>
              </a:effectLst>
            </a:endParaRPr>
          </a:p>
        </p:txBody>
      </p:sp>
      <p:sp>
        <p:nvSpPr>
          <p:cNvPr id="310276" name="Text Box 1028">
            <a:extLst>
              <a:ext uri="{FF2B5EF4-FFF2-40B4-BE49-F238E27FC236}">
                <a16:creationId xmlns:a16="http://schemas.microsoft.com/office/drawing/2014/main" id="{949EDC87-B709-4ED2-9202-9453B44B98DB}"/>
              </a:ext>
            </a:extLst>
          </p:cNvPr>
          <p:cNvSpPr txBox="1">
            <a:spLocks noChangeArrowheads="1"/>
          </p:cNvSpPr>
          <p:nvPr/>
        </p:nvSpPr>
        <p:spPr bwMode="auto">
          <a:xfrm>
            <a:off x="755650" y="3068638"/>
            <a:ext cx="8174038" cy="20891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前端控制器</a:t>
            </a:r>
            <a:r>
              <a:rPr kumimoji="1" lang="pl-PL" altLang="zh-CN" sz="2800">
                <a:solidFill>
                  <a:srgbClr val="000066"/>
                </a:solidFill>
                <a:latin typeface="Arial Narrow" panose="020B0606020202030204" pitchFamily="34" charset="0"/>
                <a:ea typeface="MS PGothic" panose="020B0600070205080204" pitchFamily="34" charset="-128"/>
              </a:rPr>
              <a:t>集中处理面向协议的请求。</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添加</a:t>
            </a:r>
            <a:r>
              <a:rPr kumimoji="1" lang="pl-PL" altLang="zh-CN" sz="2800" i="1">
                <a:solidFill>
                  <a:srgbClr val="000066"/>
                </a:solidFill>
                <a:latin typeface="Arial Narrow" panose="020B0606020202030204" pitchFamily="34" charset="0"/>
                <a:ea typeface="MS PGothic" panose="020B0600070205080204" pitchFamily="34" charset="-128"/>
              </a:rPr>
              <a:t>应用控制器</a:t>
            </a:r>
            <a:r>
              <a:rPr kumimoji="1" lang="pl-PL" altLang="zh-CN" sz="2800">
                <a:solidFill>
                  <a:srgbClr val="000066"/>
                </a:solidFill>
                <a:latin typeface="Arial Narrow" panose="020B0606020202030204" pitchFamily="34" charset="0"/>
                <a:ea typeface="MS PGothic" panose="020B0600070205080204" pitchFamily="34" charset="-128"/>
              </a:rPr>
              <a:t>以与协议无关的方式管理请求</a:t>
            </a:r>
          </a:p>
        </p:txBody>
      </p:sp>
      <p:sp>
        <p:nvSpPr>
          <p:cNvPr id="41988" name="灯片编号占位符 1">
            <a:extLst>
              <a:ext uri="{FF2B5EF4-FFF2-40B4-BE49-F238E27FC236}">
                <a16:creationId xmlns:a16="http://schemas.microsoft.com/office/drawing/2014/main" id="{4139ABF2-D1F3-496B-8814-4BB34345D8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FE66645-AF76-4BC1-916C-A73803DCB451}" type="slidenum">
              <a:rPr lang="zh-CN" altLang="en-US">
                <a:solidFill>
                  <a:srgbClr val="898989"/>
                </a:solidFill>
                <a:latin typeface="Calibri" panose="020F0502020204030204" pitchFamily="34" charset="0"/>
              </a:rPr>
              <a:pPr/>
              <a:t>10</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dissolve">
                                      <p:cBhvr>
                                        <p:cTn id="7" dur="500"/>
                                        <p:tgtEl>
                                          <p:spTgt spid="31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nimBg="1" autoUpdateAnimBg="0"/>
    </p:bldLst>
  </p:timing>
</p:sld>
</file>

<file path=ppt/slides/slide10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4E524B1D-22F4-4D9D-910A-3FD5AB3C7F37}"/>
              </a:ext>
            </a:extLst>
          </p:cNvPr>
          <p:cNvSpPr>
            <a:spLocks noGrp="1" noChangeArrowheads="1"/>
          </p:cNvSpPr>
          <p:nvPr>
            <p:ph type="title"/>
          </p:nvPr>
        </p:nvSpPr>
        <p:spPr/>
        <p:txBody>
          <a:bodyPr/>
          <a:lstStyle/>
          <a:p>
            <a:pPr eaLnBrk="1" hangingPunct="1"/>
            <a:r>
              <a:rPr lang="en-US" altLang="zh-CN"/>
              <a:t>插入数据访问对象</a:t>
            </a:r>
          </a:p>
        </p:txBody>
      </p:sp>
      <p:sp>
        <p:nvSpPr>
          <p:cNvPr id="134147" name="Text Box 3">
            <a:extLst>
              <a:ext uri="{FF2B5EF4-FFF2-40B4-BE49-F238E27FC236}">
                <a16:creationId xmlns:a16="http://schemas.microsoft.com/office/drawing/2014/main" id="{DF1B474C-4C78-44AF-A949-D41C0C284E16}"/>
              </a:ext>
            </a:extLst>
          </p:cNvPr>
          <p:cNvSpPr txBox="1">
            <a:spLocks noChangeArrowheads="1"/>
          </p:cNvSpPr>
          <p:nvPr/>
        </p:nvSpPr>
        <p:spPr bwMode="auto">
          <a:xfrm>
            <a:off x="1906588" y="1905000"/>
            <a:ext cx="1152525"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应用</a:t>
            </a:r>
          </a:p>
          <a:p>
            <a:pPr algn="ctr" eaLnBrk="1" hangingPunct="1">
              <a:spcBef>
                <a:spcPct val="0"/>
              </a:spcBef>
              <a:buFontTx/>
              <a:buNone/>
            </a:pPr>
            <a:r>
              <a:rPr lang="en-US" altLang="zh-CN" sz="1600">
                <a:latin typeface="Times New Roman" panose="02020603050405020304" pitchFamily="18" charset="0"/>
              </a:rPr>
              <a:t>对象</a:t>
            </a:r>
          </a:p>
        </p:txBody>
      </p:sp>
      <p:sp>
        <p:nvSpPr>
          <p:cNvPr id="134148" name="Text Box 4">
            <a:extLst>
              <a:ext uri="{FF2B5EF4-FFF2-40B4-BE49-F238E27FC236}">
                <a16:creationId xmlns:a16="http://schemas.microsoft.com/office/drawing/2014/main" id="{64AC9DF0-6320-46F2-9D24-62A81545AE28}"/>
              </a:ext>
            </a:extLst>
          </p:cNvPr>
          <p:cNvSpPr txBox="1">
            <a:spLocks noChangeArrowheads="1"/>
          </p:cNvSpPr>
          <p:nvPr/>
        </p:nvSpPr>
        <p:spPr bwMode="auto">
          <a:xfrm>
            <a:off x="5715000" y="1905000"/>
            <a:ext cx="1254125"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数据访问</a:t>
            </a:r>
          </a:p>
          <a:p>
            <a:pPr algn="ctr" eaLnBrk="1" hangingPunct="1">
              <a:spcBef>
                <a:spcPct val="0"/>
              </a:spcBef>
              <a:buFontTx/>
              <a:buNone/>
            </a:pPr>
            <a:r>
              <a:rPr lang="en-US" altLang="zh-CN" sz="1600">
                <a:latin typeface="Times New Roman" panose="02020603050405020304" pitchFamily="18" charset="0"/>
              </a:rPr>
              <a:t>对象</a:t>
            </a:r>
          </a:p>
        </p:txBody>
      </p:sp>
      <p:sp>
        <p:nvSpPr>
          <p:cNvPr id="134149" name="Text Box 5">
            <a:extLst>
              <a:ext uri="{FF2B5EF4-FFF2-40B4-BE49-F238E27FC236}">
                <a16:creationId xmlns:a16="http://schemas.microsoft.com/office/drawing/2014/main" id="{40D2CC73-17C6-4967-B955-AA65F91F0187}"/>
              </a:ext>
            </a:extLst>
          </p:cNvPr>
          <p:cNvSpPr txBox="1">
            <a:spLocks noChangeArrowheads="1"/>
          </p:cNvSpPr>
          <p:nvPr/>
        </p:nvSpPr>
        <p:spPr bwMode="auto">
          <a:xfrm>
            <a:off x="3962400" y="2286000"/>
            <a:ext cx="735013"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价值</a:t>
            </a:r>
          </a:p>
          <a:p>
            <a:pPr algn="ctr" eaLnBrk="1" hangingPunct="1">
              <a:spcBef>
                <a:spcPct val="0"/>
              </a:spcBef>
              <a:buFontTx/>
              <a:buNone/>
            </a:pPr>
            <a:r>
              <a:rPr lang="en-US" altLang="zh-CN" sz="1600">
                <a:latin typeface="Times New Roman" panose="02020603050405020304" pitchFamily="18" charset="0"/>
              </a:rPr>
              <a:t>对象</a:t>
            </a:r>
          </a:p>
        </p:txBody>
      </p:sp>
      <p:sp>
        <p:nvSpPr>
          <p:cNvPr id="134150" name="Line 6">
            <a:extLst>
              <a:ext uri="{FF2B5EF4-FFF2-40B4-BE49-F238E27FC236}">
                <a16:creationId xmlns:a16="http://schemas.microsoft.com/office/drawing/2014/main" id="{DDFD7731-E976-46E8-B02D-5F7159D0324A}"/>
              </a:ext>
            </a:extLst>
          </p:cNvPr>
          <p:cNvSpPr>
            <a:spLocks noChangeShapeType="1"/>
          </p:cNvSpPr>
          <p:nvPr/>
        </p:nvSpPr>
        <p:spPr bwMode="auto">
          <a:xfrm>
            <a:off x="3048000" y="2133600"/>
            <a:ext cx="2667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1" name="Line 7">
            <a:extLst>
              <a:ext uri="{FF2B5EF4-FFF2-40B4-BE49-F238E27FC236}">
                <a16:creationId xmlns:a16="http://schemas.microsoft.com/office/drawing/2014/main" id="{1A1E72DE-96AA-454F-B9CA-265AC7C2E634}"/>
              </a:ext>
            </a:extLst>
          </p:cNvPr>
          <p:cNvSpPr>
            <a:spLocks noChangeShapeType="1"/>
          </p:cNvSpPr>
          <p:nvPr/>
        </p:nvSpPr>
        <p:spPr bwMode="auto">
          <a:xfrm>
            <a:off x="2514600" y="2514600"/>
            <a:ext cx="0" cy="22860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2" name="Line 8">
            <a:extLst>
              <a:ext uri="{FF2B5EF4-FFF2-40B4-BE49-F238E27FC236}">
                <a16:creationId xmlns:a16="http://schemas.microsoft.com/office/drawing/2014/main" id="{0452C494-4B40-4FA6-A1E2-A7622DE76F43}"/>
              </a:ext>
            </a:extLst>
          </p:cNvPr>
          <p:cNvSpPr>
            <a:spLocks noChangeShapeType="1"/>
          </p:cNvSpPr>
          <p:nvPr/>
        </p:nvSpPr>
        <p:spPr bwMode="auto">
          <a:xfrm>
            <a:off x="2514600" y="2743200"/>
            <a:ext cx="14478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3" name="Text Box 9">
            <a:extLst>
              <a:ext uri="{FF2B5EF4-FFF2-40B4-BE49-F238E27FC236}">
                <a16:creationId xmlns:a16="http://schemas.microsoft.com/office/drawing/2014/main" id="{4220D4DF-8C32-4E61-A4C9-B6E255CDB6E1}"/>
              </a:ext>
            </a:extLst>
          </p:cNvPr>
          <p:cNvSpPr txBox="1">
            <a:spLocks noChangeArrowheads="1"/>
          </p:cNvSpPr>
          <p:nvPr/>
        </p:nvSpPr>
        <p:spPr bwMode="auto">
          <a:xfrm>
            <a:off x="2041525" y="3387725"/>
            <a:ext cx="882650"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帐户</a:t>
            </a:r>
          </a:p>
          <a:p>
            <a:pPr algn="ctr" eaLnBrk="1" hangingPunct="1">
              <a:spcBef>
                <a:spcPct val="0"/>
              </a:spcBef>
              <a:buFontTx/>
              <a:buNone/>
            </a:pPr>
            <a:endParaRPr lang="en-US" altLang="zh-CN" sz="1600">
              <a:latin typeface="Times New Roman" panose="02020603050405020304" pitchFamily="18" charset="0"/>
            </a:endParaRPr>
          </a:p>
        </p:txBody>
      </p:sp>
      <p:sp>
        <p:nvSpPr>
          <p:cNvPr id="134154" name="Text Box 10">
            <a:extLst>
              <a:ext uri="{FF2B5EF4-FFF2-40B4-BE49-F238E27FC236}">
                <a16:creationId xmlns:a16="http://schemas.microsoft.com/office/drawing/2014/main" id="{9F7DE5D9-D785-469B-873E-2CC6E535583B}"/>
              </a:ext>
            </a:extLst>
          </p:cNvPr>
          <p:cNvSpPr txBox="1">
            <a:spLocks noChangeArrowheads="1"/>
          </p:cNvSpPr>
          <p:nvPr/>
        </p:nvSpPr>
        <p:spPr bwMode="auto">
          <a:xfrm>
            <a:off x="5683250" y="3387725"/>
            <a:ext cx="1322388" cy="346075"/>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AccountDAO</a:t>
            </a:r>
          </a:p>
        </p:txBody>
      </p:sp>
      <p:sp>
        <p:nvSpPr>
          <p:cNvPr id="134155" name="Text Box 11">
            <a:extLst>
              <a:ext uri="{FF2B5EF4-FFF2-40B4-BE49-F238E27FC236}">
                <a16:creationId xmlns:a16="http://schemas.microsoft.com/office/drawing/2014/main" id="{843E61D9-F65A-45B1-86BE-2D3C38CE5BBE}"/>
              </a:ext>
            </a:extLst>
          </p:cNvPr>
          <p:cNvSpPr txBox="1">
            <a:spLocks noChangeArrowheads="1"/>
          </p:cNvSpPr>
          <p:nvPr/>
        </p:nvSpPr>
        <p:spPr bwMode="auto">
          <a:xfrm>
            <a:off x="3962400" y="3787775"/>
            <a:ext cx="882650"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帐户</a:t>
            </a:r>
          </a:p>
          <a:p>
            <a:pPr algn="ctr" eaLnBrk="1" hangingPunct="1">
              <a:spcBef>
                <a:spcPct val="0"/>
              </a:spcBef>
              <a:buFontTx/>
              <a:buNone/>
            </a:pPr>
            <a:r>
              <a:rPr lang="en-US" altLang="zh-CN" sz="1600">
                <a:latin typeface="Times New Roman" panose="02020603050405020304" pitchFamily="18" charset="0"/>
              </a:rPr>
              <a:t>价值</a:t>
            </a:r>
          </a:p>
        </p:txBody>
      </p:sp>
      <p:sp>
        <p:nvSpPr>
          <p:cNvPr id="134156" name="Line 12">
            <a:extLst>
              <a:ext uri="{FF2B5EF4-FFF2-40B4-BE49-F238E27FC236}">
                <a16:creationId xmlns:a16="http://schemas.microsoft.com/office/drawing/2014/main" id="{249296C1-85FD-4B71-B67D-46D311742FB7}"/>
              </a:ext>
            </a:extLst>
          </p:cNvPr>
          <p:cNvSpPr>
            <a:spLocks noChangeShapeType="1"/>
          </p:cNvSpPr>
          <p:nvPr/>
        </p:nvSpPr>
        <p:spPr bwMode="auto">
          <a:xfrm>
            <a:off x="2895600" y="3616325"/>
            <a:ext cx="2743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7" name="Line 13">
            <a:extLst>
              <a:ext uri="{FF2B5EF4-FFF2-40B4-BE49-F238E27FC236}">
                <a16:creationId xmlns:a16="http://schemas.microsoft.com/office/drawing/2014/main" id="{8E46A2AE-5D7A-4B0D-8A8B-D51207A49AFE}"/>
              </a:ext>
            </a:extLst>
          </p:cNvPr>
          <p:cNvSpPr>
            <a:spLocks noChangeShapeType="1"/>
          </p:cNvSpPr>
          <p:nvPr/>
        </p:nvSpPr>
        <p:spPr bwMode="auto">
          <a:xfrm>
            <a:off x="2514600" y="3997325"/>
            <a:ext cx="0" cy="7620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8" name="Line 14">
            <a:extLst>
              <a:ext uri="{FF2B5EF4-FFF2-40B4-BE49-F238E27FC236}">
                <a16:creationId xmlns:a16="http://schemas.microsoft.com/office/drawing/2014/main" id="{1C98ABFF-F3B6-48CC-A18B-3B7027120937}"/>
              </a:ext>
            </a:extLst>
          </p:cNvPr>
          <p:cNvSpPr>
            <a:spLocks noChangeShapeType="1"/>
          </p:cNvSpPr>
          <p:nvPr/>
        </p:nvSpPr>
        <p:spPr bwMode="auto">
          <a:xfrm>
            <a:off x="2514600" y="4092575"/>
            <a:ext cx="14478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9" name="Text Box 15">
            <a:extLst>
              <a:ext uri="{FF2B5EF4-FFF2-40B4-BE49-F238E27FC236}">
                <a16:creationId xmlns:a16="http://schemas.microsoft.com/office/drawing/2014/main" id="{CAE09FD3-05D1-44D2-BA73-A6862C410E3D}"/>
              </a:ext>
            </a:extLst>
          </p:cNvPr>
          <p:cNvSpPr txBox="1">
            <a:spLocks noChangeArrowheads="1"/>
          </p:cNvSpPr>
          <p:nvPr/>
        </p:nvSpPr>
        <p:spPr bwMode="auto">
          <a:xfrm>
            <a:off x="2111375" y="5480050"/>
            <a:ext cx="746125" cy="346075"/>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所有者</a:t>
            </a:r>
          </a:p>
        </p:txBody>
      </p:sp>
      <p:sp>
        <p:nvSpPr>
          <p:cNvPr id="134160" name="Text Box 16">
            <a:extLst>
              <a:ext uri="{FF2B5EF4-FFF2-40B4-BE49-F238E27FC236}">
                <a16:creationId xmlns:a16="http://schemas.microsoft.com/office/drawing/2014/main" id="{14413206-D07B-4C49-85D4-F4834576074F}"/>
              </a:ext>
            </a:extLst>
          </p:cNvPr>
          <p:cNvSpPr txBox="1">
            <a:spLocks noChangeArrowheads="1"/>
          </p:cNvSpPr>
          <p:nvPr/>
        </p:nvSpPr>
        <p:spPr bwMode="auto">
          <a:xfrm>
            <a:off x="5561013" y="5521325"/>
            <a:ext cx="1187450" cy="346075"/>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OwnerDAO</a:t>
            </a:r>
          </a:p>
        </p:txBody>
      </p:sp>
      <p:sp>
        <p:nvSpPr>
          <p:cNvPr id="134161" name="Text Box 17">
            <a:extLst>
              <a:ext uri="{FF2B5EF4-FFF2-40B4-BE49-F238E27FC236}">
                <a16:creationId xmlns:a16="http://schemas.microsoft.com/office/drawing/2014/main" id="{22F8AED1-11CA-47D5-B236-719653C015BE}"/>
              </a:ext>
            </a:extLst>
          </p:cNvPr>
          <p:cNvSpPr txBox="1">
            <a:spLocks noChangeArrowheads="1"/>
          </p:cNvSpPr>
          <p:nvPr/>
        </p:nvSpPr>
        <p:spPr bwMode="auto">
          <a:xfrm>
            <a:off x="4038600" y="4683125"/>
            <a:ext cx="746125" cy="590550"/>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a:latin typeface="Times New Roman" panose="02020603050405020304" pitchFamily="18" charset="0"/>
              </a:rPr>
              <a:t>所有者</a:t>
            </a:r>
          </a:p>
          <a:p>
            <a:pPr algn="ctr" eaLnBrk="1" hangingPunct="1">
              <a:spcBef>
                <a:spcPct val="0"/>
              </a:spcBef>
              <a:buFontTx/>
              <a:buNone/>
            </a:pPr>
            <a:r>
              <a:rPr lang="en-US" altLang="zh-CN" sz="1600">
                <a:latin typeface="Times New Roman" panose="02020603050405020304" pitchFamily="18" charset="0"/>
              </a:rPr>
              <a:t>价值</a:t>
            </a:r>
          </a:p>
        </p:txBody>
      </p:sp>
      <p:sp>
        <p:nvSpPr>
          <p:cNvPr id="134162" name="Line 18">
            <a:extLst>
              <a:ext uri="{FF2B5EF4-FFF2-40B4-BE49-F238E27FC236}">
                <a16:creationId xmlns:a16="http://schemas.microsoft.com/office/drawing/2014/main" id="{6F2C5869-BEAA-4FF7-8612-8E60E76FD0B9}"/>
              </a:ext>
            </a:extLst>
          </p:cNvPr>
          <p:cNvSpPr>
            <a:spLocks noChangeShapeType="1"/>
          </p:cNvSpPr>
          <p:nvPr/>
        </p:nvSpPr>
        <p:spPr bwMode="auto">
          <a:xfrm>
            <a:off x="2895600" y="5673725"/>
            <a:ext cx="2667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Line 19">
            <a:extLst>
              <a:ext uri="{FF2B5EF4-FFF2-40B4-BE49-F238E27FC236}">
                <a16:creationId xmlns:a16="http://schemas.microsoft.com/office/drawing/2014/main" id="{393501E8-0935-42E5-84AE-79E737641183}"/>
              </a:ext>
            </a:extLst>
          </p:cNvPr>
          <p:cNvSpPr>
            <a:spLocks noChangeShapeType="1"/>
          </p:cNvSpPr>
          <p:nvPr/>
        </p:nvSpPr>
        <p:spPr bwMode="auto">
          <a:xfrm>
            <a:off x="4419600" y="4378325"/>
            <a:ext cx="0" cy="30480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Line 20">
            <a:extLst>
              <a:ext uri="{FF2B5EF4-FFF2-40B4-BE49-F238E27FC236}">
                <a16:creationId xmlns:a16="http://schemas.microsoft.com/office/drawing/2014/main" id="{9B4AE504-3DE3-4FF4-BB58-D404CAFD893F}"/>
              </a:ext>
            </a:extLst>
          </p:cNvPr>
          <p:cNvSpPr>
            <a:spLocks noChangeShapeType="1"/>
          </p:cNvSpPr>
          <p:nvPr/>
        </p:nvSpPr>
        <p:spPr bwMode="auto">
          <a:xfrm flipV="1">
            <a:off x="2514600" y="4987925"/>
            <a:ext cx="0" cy="45720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Line 21">
            <a:extLst>
              <a:ext uri="{FF2B5EF4-FFF2-40B4-BE49-F238E27FC236}">
                <a16:creationId xmlns:a16="http://schemas.microsoft.com/office/drawing/2014/main" id="{F963FD64-74D1-4D05-B0ED-C733EA93DD43}"/>
              </a:ext>
            </a:extLst>
          </p:cNvPr>
          <p:cNvSpPr>
            <a:spLocks noChangeShapeType="1"/>
          </p:cNvSpPr>
          <p:nvPr/>
        </p:nvSpPr>
        <p:spPr bwMode="auto">
          <a:xfrm>
            <a:off x="2514600" y="4987925"/>
            <a:ext cx="1524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Line 22">
            <a:extLst>
              <a:ext uri="{FF2B5EF4-FFF2-40B4-BE49-F238E27FC236}">
                <a16:creationId xmlns:a16="http://schemas.microsoft.com/office/drawing/2014/main" id="{3523DC7C-4005-4A07-97D3-DCD221333F4B}"/>
              </a:ext>
            </a:extLst>
          </p:cNvPr>
          <p:cNvSpPr>
            <a:spLocks noChangeShapeType="1"/>
          </p:cNvSpPr>
          <p:nvPr/>
        </p:nvSpPr>
        <p:spPr bwMode="auto">
          <a:xfrm>
            <a:off x="2209800" y="3997325"/>
            <a:ext cx="0" cy="152400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灯片编号占位符 1">
            <a:extLst>
              <a:ext uri="{FF2B5EF4-FFF2-40B4-BE49-F238E27FC236}">
                <a16:creationId xmlns:a16="http://schemas.microsoft.com/office/drawing/2014/main" id="{211FFB2F-2534-46D2-A5C9-4305ACF4E1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A85199B-4976-435F-83AC-AAEEFD8FEF5D}" type="slidenum">
              <a:rPr lang="zh-CN" altLang="en-US">
                <a:solidFill>
                  <a:srgbClr val="898989"/>
                </a:solidFill>
                <a:latin typeface="Calibri" panose="020F0502020204030204" pitchFamily="34" charset="0"/>
              </a:rPr>
              <a:pPr/>
              <a:t>100</a:t>
            </a:fld>
            <a:endParaRPr lang="zh-CN" altLang="en-US">
              <a:solidFill>
                <a:srgbClr val="898989"/>
              </a:solidFill>
              <a:latin typeface="Calibri" panose="020F0502020204030204" pitchFamily="34" charset="0"/>
            </a:endParaRPr>
          </a:p>
        </p:txBody>
      </p:sp>
    </p:spTree>
  </p:cSld>
  <p:clrMapOvr>
    <a:masterClrMapping/>
  </p:clrMapOvr>
</p:sld>
</file>

<file path=ppt/slides/slide10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7F5168AA-FF2C-4902-930C-39EB67769267}"/>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总结</a:t>
            </a:r>
            <a:endParaRPr lang="en-GB" altLang="zh-CN">
              <a:effectLst>
                <a:outerShdw blurRad="38100" dist="38100" dir="2700000" algn="tl">
                  <a:srgbClr val="C0C0C0"/>
                </a:outerShdw>
              </a:effectLst>
            </a:endParaRPr>
          </a:p>
        </p:txBody>
      </p:sp>
      <p:sp>
        <p:nvSpPr>
          <p:cNvPr id="367619" name="Text Box 3">
            <a:extLst>
              <a:ext uri="{FF2B5EF4-FFF2-40B4-BE49-F238E27FC236}">
                <a16:creationId xmlns:a16="http://schemas.microsoft.com/office/drawing/2014/main" id="{6680158C-8D39-42FA-87B3-55BEBBE25276}"/>
              </a:ext>
            </a:extLst>
          </p:cNvPr>
          <p:cNvSpPr txBox="1">
            <a:spLocks noChangeArrowheads="1"/>
          </p:cNvSpPr>
          <p:nvPr/>
        </p:nvSpPr>
        <p:spPr bwMode="auto">
          <a:xfrm>
            <a:off x="609600" y="1676400"/>
            <a:ext cx="79248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Char char="§"/>
            </a:pPr>
            <a:r>
              <a:rPr kumimoji="1" lang="pl-PL" altLang="zh-CN" sz="2800" b="1">
                <a:solidFill>
                  <a:schemeClr val="hlink"/>
                </a:solidFill>
                <a:latin typeface="Arial Narrow" panose="020B0606020202030204" pitchFamily="34" charset="0"/>
                <a:ea typeface="MS PGothic" panose="020B0600070205080204" pitchFamily="34" charset="-128"/>
              </a:rPr>
              <a:t>EJB 提供了一种可能被误用的单纯技术</a:t>
            </a:r>
          </a:p>
          <a:p>
            <a:pPr>
              <a:lnSpc>
                <a:spcPct val="80000"/>
              </a:lnSpc>
              <a:spcBef>
                <a:spcPct val="30000"/>
              </a:spcBef>
              <a:buFont typeface="Wingdings" panose="05000000000000000000" pitchFamily="2" charset="2"/>
              <a:buChar char="§"/>
            </a:pPr>
            <a:r>
              <a:rPr kumimoji="1" lang="pl-PL" altLang="zh-CN" sz="2800" b="1">
                <a:solidFill>
                  <a:schemeClr val="hlink"/>
                </a:solidFill>
                <a:latin typeface="Arial Narrow" panose="020B0606020202030204" pitchFamily="34" charset="0"/>
                <a:ea typeface="MS PGothic" panose="020B0600070205080204" pitchFamily="34" charset="-128"/>
              </a:rPr>
              <a:t>EJB 规范的改进修复了一些缺陷, 同时还介绍了一些其他</a:t>
            </a:r>
          </a:p>
          <a:p>
            <a:pPr>
              <a:lnSpc>
                <a:spcPct val="80000"/>
              </a:lnSpc>
              <a:spcBef>
                <a:spcPct val="30000"/>
              </a:spcBef>
              <a:buFont typeface="Wingdings" panose="05000000000000000000" pitchFamily="2" charset="2"/>
              <a:buChar char="§"/>
            </a:pPr>
            <a:r>
              <a:rPr kumimoji="1" lang="pl-PL" altLang="zh-CN" sz="2800" b="1">
                <a:solidFill>
                  <a:schemeClr val="hlink"/>
                </a:solidFill>
                <a:latin typeface="Arial Narrow" panose="020B0606020202030204" pitchFamily="34" charset="0"/>
                <a:ea typeface="MS PGothic" panose="020B0600070205080204" pitchFamily="34" charset="-128"/>
              </a:rPr>
              <a:t>ejb 设计模式为与 ejb 技术相关的常见问题提供了解决方案</a:t>
            </a:r>
          </a:p>
          <a:p>
            <a:pPr>
              <a:lnSpc>
                <a:spcPct val="80000"/>
              </a:lnSpc>
              <a:spcBef>
                <a:spcPct val="30000"/>
              </a:spcBef>
              <a:buFont typeface="Wingdings" panose="05000000000000000000" pitchFamily="2" charset="2"/>
              <a:buChar char="§"/>
            </a:pPr>
            <a:r>
              <a:rPr kumimoji="1" lang="pl-PL" altLang="zh-CN" sz="2800" b="1">
                <a:solidFill>
                  <a:schemeClr val="hlink"/>
                </a:solidFill>
                <a:latin typeface="Arial Narrow" panose="020B0606020202030204" pitchFamily="34" charset="0"/>
                <a:ea typeface="MS PGothic" panose="020B0600070205080204" pitchFamily="34" charset="-128"/>
              </a:rPr>
              <a:t>企业设计模式包括整个应用程序: 从演示、通过业务、到数据访问结束</a:t>
            </a:r>
          </a:p>
        </p:txBody>
      </p:sp>
      <p:sp>
        <p:nvSpPr>
          <p:cNvPr id="135172" name="灯片编号占位符 1">
            <a:extLst>
              <a:ext uri="{FF2B5EF4-FFF2-40B4-BE49-F238E27FC236}">
                <a16:creationId xmlns:a16="http://schemas.microsoft.com/office/drawing/2014/main" id="{1143D5E4-0135-41F9-BD67-3B7D7F2B8C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DA3BD73-F21A-4938-8276-69865015C54A}" type="slidenum">
              <a:rPr lang="zh-CN" altLang="en-US">
                <a:solidFill>
                  <a:srgbClr val="898989"/>
                </a:solidFill>
                <a:latin typeface="Calibri" panose="020F0502020204030204" pitchFamily="34" charset="0"/>
              </a:rPr>
              <a:pPr/>
              <a:t>101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dissolve">
                                      <p:cBhvr>
                                        <p:cTn id="7" dur="500"/>
                                        <p:tgtEl>
                                          <p:spTgt spid="367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7619">
                                            <p:txEl>
                                              <p:pRg st="1" end="1"/>
                                            </p:txEl>
                                          </p:spTgt>
                                        </p:tgtEl>
                                        <p:attrNameLst>
                                          <p:attrName>style.visibility</p:attrName>
                                        </p:attrNameLst>
                                      </p:cBhvr>
                                      <p:to>
                                        <p:strVal val="visible"/>
                                      </p:to>
                                    </p:set>
                                    <p:animEffect transition="in" filter="dissolve">
                                      <p:cBhvr>
                                        <p:cTn id="12" dur="500"/>
                                        <p:tgtEl>
                                          <p:spTgt spid="367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7619">
                                            <p:txEl>
                                              <p:pRg st="2" end="2"/>
                                            </p:txEl>
                                          </p:spTgt>
                                        </p:tgtEl>
                                        <p:attrNameLst>
                                          <p:attrName>style.visibility</p:attrName>
                                        </p:attrNameLst>
                                      </p:cBhvr>
                                      <p:to>
                                        <p:strVal val="visible"/>
                                      </p:to>
                                    </p:set>
                                    <p:animEffect transition="in" filter="dissolve">
                                      <p:cBhvr>
                                        <p:cTn id="17" dur="500"/>
                                        <p:tgtEl>
                                          <p:spTgt spid="367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7619">
                                            <p:txEl>
                                              <p:pRg st="3" end="3"/>
                                            </p:txEl>
                                          </p:spTgt>
                                        </p:tgtEl>
                                        <p:attrNameLst>
                                          <p:attrName>style.visibility</p:attrName>
                                        </p:attrNameLst>
                                      </p:cBhvr>
                                      <p:to>
                                        <p:strVal val="visible"/>
                                      </p:to>
                                    </p:set>
                                    <p:animEffect transition="in" filter="dissolve">
                                      <p:cBhvr>
                                        <p:cTn id="22" dur="500"/>
                                        <p:tgtEl>
                                          <p:spTgt spid="367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Lst>
  </p:timing>
</p:sld>
</file>

<file path=ppt/slides/slide10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B91BC04-8DF2-423C-B32F-FD5E8233638F}"/>
              </a:ext>
            </a:extLst>
          </p:cNvPr>
          <p:cNvSpPr>
            <a:spLocks noGrp="1" noChangeArrowheads="1"/>
          </p:cNvSpPr>
          <p:nvPr>
            <p:ph type="title"/>
          </p:nvPr>
        </p:nvSpPr>
        <p:spPr/>
        <p:txBody>
          <a:bodyPr/>
          <a:lstStyle/>
          <a:p>
            <a:pPr eaLnBrk="1" hangingPunct="1">
              <a:defRPr/>
            </a:pPr>
            <a:r>
              <a:rPr lang="pl-PL" altLang="zh-CN">
                <a:effectLst>
                  <a:outerShdw blurRad="38100" dist="38100" dir="2700000" algn="tl">
                    <a:srgbClr val="C0C0C0"/>
                  </a:outerShdw>
                </a:effectLst>
              </a:rPr>
              <a:t>读数</a:t>
            </a:r>
            <a:endParaRPr lang="en-GB" altLang="zh-CN">
              <a:effectLst>
                <a:outerShdw blurRad="38100" dist="38100" dir="2700000" algn="tl">
                  <a:srgbClr val="C0C0C0"/>
                </a:outerShdw>
              </a:effectLst>
            </a:endParaRPr>
          </a:p>
        </p:txBody>
      </p:sp>
      <p:sp>
        <p:nvSpPr>
          <p:cNvPr id="186372" name="Rectangle 4">
            <a:extLst>
              <a:ext uri="{FF2B5EF4-FFF2-40B4-BE49-F238E27FC236}">
                <a16:creationId xmlns:a16="http://schemas.microsoft.com/office/drawing/2014/main" id="{DB16267E-25EF-400F-8A5A-358DC24376F8}"/>
              </a:ext>
            </a:extLst>
          </p:cNvPr>
          <p:cNvSpPr>
            <a:spLocks noChangeArrowheads="1"/>
          </p:cNvSpPr>
          <p:nvPr/>
        </p:nvSpPr>
        <p:spPr bwMode="auto">
          <a:xfrm>
            <a:off x="3429000" y="1447800"/>
            <a:ext cx="54864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30000"/>
              </a:spcBef>
              <a:buFontTx/>
              <a:buAutoNum type="arabicPeriod"/>
            </a:pPr>
            <a:r>
              <a:rPr lang="pl-PL" altLang="zh-CN" sz="2400" b="1">
                <a:solidFill>
                  <a:srgbClr val="000066"/>
                </a:solidFill>
                <a:latin typeface="Arial Narrow" panose="020B0606020202030204" pitchFamily="34" charset="0"/>
                <a:ea typeface="MS PGothic" panose="020B0600070205080204" pitchFamily="34" charset="-128"/>
              </a:rPr>
              <a:t>Alur d, Crupi J, Malks, 核心 J2EE。Wzorce projektowe</a:t>
            </a:r>
            <a:r>
              <a:rPr lang="pl-PL" altLang="zh-CN" sz="2400" b="1" i="1">
                <a:solidFill>
                  <a:srgbClr val="000066"/>
                </a:solidFill>
                <a:latin typeface="Arial Narrow" panose="020B0606020202030204" pitchFamily="34" charset="0"/>
                <a:ea typeface="MS PGothic" panose="020B0600070205080204" pitchFamily="34" charset="-128"/>
              </a:rPr>
              <a:t>.Wydanie ii。</a:t>
            </a:r>
            <a:r>
              <a:rPr lang="pl-PL" altLang="zh-CN" sz="2400" b="1">
                <a:solidFill>
                  <a:srgbClr val="000066"/>
                </a:solidFill>
                <a:latin typeface="Arial Narrow" panose="020B0606020202030204" pitchFamily="34" charset="0"/>
                <a:ea typeface="MS PGothic" panose="020B0600070205080204" pitchFamily="34" charset="-128"/>
              </a:rPr>
              <a:t>首阳星, 2004</a:t>
            </a:r>
          </a:p>
          <a:p>
            <a:pPr eaLnBrk="1" hangingPunct="1">
              <a:spcBef>
                <a:spcPct val="30000"/>
              </a:spcBef>
              <a:buFontTx/>
              <a:buAutoNum type="arabicPeriod"/>
            </a:pPr>
            <a:r>
              <a:rPr lang="pl-PL" altLang="zh-CN" sz="2400" b="1">
                <a:solidFill>
                  <a:srgbClr val="000066"/>
                </a:solidFill>
                <a:latin typeface="Arial Narrow" panose="020B0606020202030204" pitchFamily="34" charset="0"/>
                <a:ea typeface="MS PGothic" panose="020B0600070205080204" pitchFamily="34" charset="-128"/>
              </a:rPr>
              <a:t>核心 J2EE 模式, http://java.sun.com/blueprints/</a:t>
            </a:r>
            <a:br>
              <a:rPr lang="pl-PL" altLang="zh-CN" sz="2400" b="1">
                <a:solidFill>
                  <a:srgbClr val="000066"/>
                </a:solidFill>
                <a:latin typeface="Arial Narrow" panose="020B0606020202030204" pitchFamily="34" charset="0"/>
                <a:ea typeface="MS PGothic" panose="020B0600070205080204" pitchFamily="34" charset="-128"/>
              </a:rPr>
            </a:br>
            <a:r>
              <a:rPr lang="pl-PL" altLang="zh-CN" sz="2400" b="1">
                <a:solidFill>
                  <a:srgbClr val="000066"/>
                </a:solidFill>
                <a:latin typeface="Arial Narrow" panose="020B0606020202030204" pitchFamily="34" charset="0"/>
                <a:ea typeface="MS PGothic" panose="020B0600070205080204" pitchFamily="34" charset="-128"/>
              </a:rPr>
              <a:t>/corej2eepatterns/</a:t>
            </a:r>
          </a:p>
          <a:p>
            <a:pPr eaLnBrk="1" hangingPunct="1">
              <a:spcBef>
                <a:spcPct val="30000"/>
              </a:spcBef>
              <a:buFontTx/>
              <a:buAutoNum type="arabicPeriod"/>
            </a:pPr>
            <a:r>
              <a:rPr lang="pl-PL" altLang="zh-CN" sz="2400" b="1">
                <a:solidFill>
                  <a:srgbClr val="000066"/>
                </a:solidFill>
                <a:latin typeface="Arial Narrow" panose="020B0606020202030204" pitchFamily="34" charset="0"/>
                <a:ea typeface="MS PGothic" panose="020B0600070205080204" pitchFamily="34" charset="-128"/>
              </a:rPr>
              <a:t>http://www.corej2eepatterns.com/</a:t>
            </a:r>
            <a:br>
              <a:rPr lang="pl-PL" altLang="zh-CN" sz="2400" b="1">
                <a:solidFill>
                  <a:srgbClr val="000066"/>
                </a:solidFill>
                <a:latin typeface="Arial Narrow" panose="020B0606020202030204" pitchFamily="34" charset="0"/>
                <a:ea typeface="MS PGothic" panose="020B0600070205080204" pitchFamily="34" charset="-128"/>
              </a:rPr>
            </a:br>
            <a:r>
              <a:rPr lang="pl-PL" altLang="zh-CN" sz="2400" b="1">
                <a:solidFill>
                  <a:srgbClr val="000066"/>
                </a:solidFill>
                <a:latin typeface="Arial Narrow" panose="020B0606020202030204" pitchFamily="34" charset="0"/>
                <a:ea typeface="MS PGothic" panose="020B0600070205080204" pitchFamily="34" charset="-128"/>
              </a:rPr>
              <a:t>/Patterns2ndEd/索引. htm</a:t>
            </a:r>
          </a:p>
          <a:p>
            <a:pPr eaLnBrk="1" hangingPunct="1">
              <a:spcBef>
                <a:spcPct val="30000"/>
              </a:spcBef>
              <a:buFontTx/>
              <a:buAutoNum type="arabicPeriod"/>
            </a:pPr>
            <a:r>
              <a:rPr lang="pl-PL" altLang="zh-CN" sz="2400" b="1">
                <a:solidFill>
                  <a:srgbClr val="000066"/>
                </a:solidFill>
                <a:latin typeface="Arial Narrow" panose="020B0606020202030204" pitchFamily="34" charset="0"/>
                <a:ea typeface="MS PGothic" panose="020B0600070205080204" pitchFamily="34" charset="-128"/>
              </a:rPr>
              <a:t>http://www.theserverside.com/</a:t>
            </a:r>
          </a:p>
          <a:p>
            <a:pPr eaLnBrk="1" hangingPunct="1">
              <a:spcBef>
                <a:spcPct val="30000"/>
              </a:spcBef>
              <a:buFontTx/>
              <a:buAutoNum type="arabicPeriod"/>
            </a:pPr>
            <a:endParaRPr lang="pl-PL" altLang="zh-CN" sz="2400" b="1">
              <a:solidFill>
                <a:srgbClr val="000066"/>
              </a:solidFill>
              <a:latin typeface="Arial Narrow" panose="020B0606020202030204" pitchFamily="34" charset="0"/>
              <a:ea typeface="MS PGothic" panose="020B0600070205080204" pitchFamily="34" charset="-128"/>
            </a:endParaRPr>
          </a:p>
        </p:txBody>
      </p:sp>
      <p:pic>
        <p:nvPicPr>
          <p:cNvPr id="136196" name="Picture 5" descr="C:\Program Files\Common Files\Microsoft Shared\Clipart\cagcat50\BS00554_.wmf">
            <a:extLst>
              <a:ext uri="{FF2B5EF4-FFF2-40B4-BE49-F238E27FC236}">
                <a16:creationId xmlns:a16="http://schemas.microsoft.com/office/drawing/2014/main" id="{5B7F06C1-DCB9-4B09-A81C-62E1817D6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29083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灯片编号占位符 1">
            <a:extLst>
              <a:ext uri="{FF2B5EF4-FFF2-40B4-BE49-F238E27FC236}">
                <a16:creationId xmlns:a16="http://schemas.microsoft.com/office/drawing/2014/main" id="{7F4D3F49-8888-414E-B3E3-5987B73A6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1B938BD-A132-4CA8-B079-1F7AE1C322A0}" type="slidenum">
              <a:rPr lang="zh-CN" altLang="en-US">
                <a:solidFill>
                  <a:srgbClr val="898989"/>
                </a:solidFill>
                <a:latin typeface="Calibri" panose="020F0502020204030204" pitchFamily="34" charset="0"/>
              </a:rPr>
              <a:pPr/>
              <a:t>102</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6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63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build="p" autoUpdateAnimBg="0"/>
    </p:bldLst>
  </p:timing>
</p:sld>
</file>

<file path=ppt/slides/slide10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6C6CA4F-4771-464D-8D36-4F5197697FAA}"/>
              </a:ext>
            </a:extLst>
          </p:cNvPr>
          <p:cNvSpPr>
            <a:spLocks noChangeArrowheads="1"/>
          </p:cNvSpPr>
          <p:nvPr/>
        </p:nvSpPr>
        <p:spPr bwMode="invGray">
          <a:xfrm>
            <a:off x="3479800" y="1485900"/>
            <a:ext cx="2286000" cy="3213100"/>
          </a:xfrm>
          <a:prstGeom prst="rect">
            <a:avLst/>
          </a:prstGeom>
          <a:solidFill>
            <a:srgbClr val="CCECFF"/>
          </a:solidFill>
          <a:ln w="38100">
            <a:solidFill>
              <a:srgbClr val="66FFFF"/>
            </a:solidFill>
            <a:miter lim="800000"/>
            <a:headEnd/>
            <a:tailEnd/>
          </a:ln>
          <a:effectLst>
            <a:outerShdw blurRad="63500" dist="53882" dir="2700000" algn="ctr" rotWithShape="0">
              <a:schemeClr val="bg2">
                <a:alpha val="74998"/>
              </a:schemeClr>
            </a:outerShdw>
          </a:effectLst>
        </p:spPr>
        <p:txBody>
          <a:bodyPr wrap="none" tIns="91440" bIns="91440" anchor="ctr"/>
          <a:lstStyle>
            <a:lvl1pPr eaLnBrk="0" hangingPunct="0">
              <a:spcBef>
                <a:spcPct val="20000"/>
              </a:spcBef>
              <a:buClr>
                <a:schemeClr val="tx1"/>
              </a:buClr>
              <a:buSzPct val="75000"/>
              <a:buFont typeface="Wingdings" pitchFamily="2" charset="2"/>
              <a:buChar char="l"/>
              <a:defRPr sz="2800">
                <a:solidFill>
                  <a:schemeClr val="tx1"/>
                </a:solidFill>
                <a:latin typeface="Arial" pitchFamily="34" charset="0"/>
                <a:ea typeface="宋体" pitchFamily="2" charset="-122"/>
              </a:defRPr>
            </a:lvl1pPr>
            <a:lvl2pPr marL="37931725" indent="-37474525" eaLnBrk="0" hangingPunct="0">
              <a:spcBef>
                <a:spcPct val="20000"/>
              </a:spcBef>
              <a:buClr>
                <a:schemeClr val="tx1"/>
              </a:buClr>
              <a:buSzPct val="75000"/>
              <a:buChar char="–"/>
              <a:defRPr sz="2400">
                <a:solidFill>
                  <a:schemeClr val="tx1"/>
                </a:solidFill>
                <a:latin typeface="Arial" pitchFamily="34" charset="0"/>
                <a:ea typeface="宋体" pitchFamily="2" charset="-122"/>
              </a:defRPr>
            </a:lvl2pPr>
            <a:lvl3pPr marL="1143000" indent="-228600" eaLnBrk="0" hangingPunct="0">
              <a:spcBef>
                <a:spcPct val="20000"/>
              </a:spcBef>
              <a:buClr>
                <a:schemeClr val="tx1"/>
              </a:buClr>
              <a:buSzPct val="75000"/>
              <a:buFont typeface="Wingdings" pitchFamily="2" charset="2"/>
              <a:buChar char="l"/>
              <a:defRPr sz="2000">
                <a:solidFill>
                  <a:schemeClr val="tx1"/>
                </a:solidFill>
                <a:latin typeface="Arial" pitchFamily="34" charset="0"/>
                <a:ea typeface="宋体" pitchFamily="2" charset="-122"/>
              </a:defRPr>
            </a:lvl3pPr>
            <a:lvl4pPr marL="1600200" indent="-228600" eaLnBrk="0" hangingPunct="0">
              <a:spcBef>
                <a:spcPct val="20000"/>
              </a:spcBef>
              <a:buClr>
                <a:schemeClr val="tx1"/>
              </a:buClr>
              <a:buSzPct val="80000"/>
              <a:buChar char="–"/>
              <a:defRPr>
                <a:solidFill>
                  <a:schemeClr val="tx1"/>
                </a:solidFill>
                <a:latin typeface="Arial" pitchFamily="34" charset="0"/>
                <a:ea typeface="宋体" pitchFamily="2" charset="-122"/>
              </a:defRPr>
            </a:lvl4pPr>
            <a:lvl5pPr marL="2057400" indent="-228600" eaLnBrk="0" hangingPunct="0">
              <a:spcBef>
                <a:spcPct val="20000"/>
              </a:spcBef>
              <a:buClr>
                <a:schemeClr val="tx1"/>
              </a:buClr>
              <a:buSzPct val="65000"/>
              <a:buFont typeface="Wingdings" pitchFamily="2" charset="2"/>
              <a:buChar char="l"/>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itchFamily="34" charset="0"/>
                <a:ea typeface="宋体" pitchFamily="2" charset="-122"/>
              </a:defRPr>
            </a:lvl9pPr>
          </a:lstStyle>
          <a:p>
            <a:pPr eaLnBrk="1" hangingPunct="1">
              <a:spcBef>
                <a:spcPct val="0"/>
              </a:spcBef>
              <a:buClrTx/>
              <a:buSzTx/>
              <a:buFontTx/>
              <a:buNone/>
              <a:defRPr/>
            </a:pPr>
            <a:endParaRPr kumimoji="1" lang="pl-PL" altLang="zh-CN">
              <a:latin typeface="Arial Narrow" pitchFamily="34" charset="0"/>
              <a:ea typeface="MS PGothic" pitchFamily="34" charset="-128"/>
            </a:endParaRPr>
          </a:p>
        </p:txBody>
      </p:sp>
      <p:sp>
        <p:nvSpPr>
          <p:cNvPr id="137219" name="Rectangle 3">
            <a:extLst>
              <a:ext uri="{FF2B5EF4-FFF2-40B4-BE49-F238E27FC236}">
                <a16:creationId xmlns:a16="http://schemas.microsoft.com/office/drawing/2014/main" id="{2C5F51DF-3AF9-47C3-8D07-E35B684CC049}"/>
              </a:ext>
            </a:extLst>
          </p:cNvPr>
          <p:cNvSpPr>
            <a:spLocks noGrp="1" noChangeArrowheads="1"/>
          </p:cNvSpPr>
          <p:nvPr>
            <p:ph type="title"/>
          </p:nvPr>
        </p:nvSpPr>
        <p:spPr>
          <a:xfrm>
            <a:off x="395288" y="-26988"/>
            <a:ext cx="7848600" cy="1143001"/>
          </a:xfrm>
        </p:spPr>
        <p:txBody>
          <a:bodyPr/>
          <a:lstStyle/>
          <a:p>
            <a:pPr eaLnBrk="1" hangingPunct="1"/>
            <a:r>
              <a:rPr lang="pl-PL" altLang="zh-CN"/>
              <a:t>Q 和 A</a:t>
            </a:r>
          </a:p>
        </p:txBody>
      </p:sp>
      <p:sp>
        <p:nvSpPr>
          <p:cNvPr id="137220" name="WordArt 4">
            <a:extLst>
              <a:ext uri="{FF2B5EF4-FFF2-40B4-BE49-F238E27FC236}">
                <a16:creationId xmlns:a16="http://schemas.microsoft.com/office/drawing/2014/main" id="{CD68193F-1591-4898-BBCA-C79DB369968D}"/>
              </a:ext>
            </a:extLst>
          </p:cNvPr>
          <p:cNvSpPr>
            <a:spLocks noChangeArrowheads="1" noChangeShapeType="1" noTextEdit="1"/>
          </p:cNvSpPr>
          <p:nvPr/>
        </p:nvSpPr>
        <p:spPr bwMode="invGray">
          <a:xfrm>
            <a:off x="3602038" y="1589088"/>
            <a:ext cx="2014537" cy="2981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5400000" scaled="1"/>
                </a:gradFill>
                <a:effectLst>
                  <a:outerShdw dist="45791" dir="3378596" algn="ctr" rotWithShape="0">
                    <a:srgbClr val="3399FF">
                      <a:alpha val="74997"/>
                    </a:srgbClr>
                  </a:outerShdw>
                </a:effectLst>
                <a:latin typeface="Arial Black" panose="020B0A04020102020204" pitchFamily="34" charset="0"/>
              </a:rPr>
              <a:t>?</a:t>
            </a:r>
            <a:endParaRPr lang="zh-CN" altLang="en-US" sz="3600" kern="10" spc="720">
              <a:gradFill rotWithShape="1">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5400000" scaled="1"/>
              </a:gradFill>
              <a:effectLst>
                <a:outerShdw dist="45791" dir="3378596" algn="ctr" rotWithShape="0">
                  <a:srgbClr val="3399FF">
                    <a:alpha val="74997"/>
                  </a:srgbClr>
                </a:outerShdw>
              </a:effectLst>
              <a:latin typeface="Arial Black" panose="020B0A04020102020204" pitchFamily="34" charset="0"/>
            </a:endParaRPr>
          </a:p>
        </p:txBody>
      </p:sp>
      <p:sp>
        <p:nvSpPr>
          <p:cNvPr id="137221" name="灯片编号占位符 1">
            <a:extLst>
              <a:ext uri="{FF2B5EF4-FFF2-40B4-BE49-F238E27FC236}">
                <a16:creationId xmlns:a16="http://schemas.microsoft.com/office/drawing/2014/main" id="{ECBC9253-8D41-4EFA-A02F-F49FAFEAFF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07D28CB-EF77-4ADA-A33D-932DC156A137}" type="slidenum">
              <a:rPr lang="zh-CN" altLang="en-US">
                <a:solidFill>
                  <a:srgbClr val="898989"/>
                </a:solidFill>
                <a:latin typeface="Calibri" panose="020F0502020204030204" pitchFamily="34" charset="0"/>
              </a:rPr>
              <a:pPr/>
              <a:t>103</a:t>
            </a:fld>
            <a:endParaRPr lang="zh-CN" altLang="en-US">
              <a:solidFill>
                <a:srgbClr val="898989"/>
              </a:solidFill>
              <a:latin typeface="Calibri" panose="020F0502020204030204" pitchFamily="34" charset="0"/>
            </a:endParaRP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026">
            <a:extLst>
              <a:ext uri="{FF2B5EF4-FFF2-40B4-BE49-F238E27FC236}">
                <a16:creationId xmlns:a16="http://schemas.microsoft.com/office/drawing/2014/main" id="{080C1082-9EBD-48B5-9D2D-6244C042C899}"/>
              </a:ext>
            </a:extLst>
          </p:cNvPr>
          <p:cNvSpPr>
            <a:spLocks noGrp="1" noChangeArrowheads="1"/>
          </p:cNvSpPr>
          <p:nvPr>
            <p:ph type="title"/>
          </p:nvPr>
        </p:nvSpPr>
        <p:spPr>
          <a:xfrm>
            <a:off x="755650" y="950913"/>
            <a:ext cx="8015288" cy="533400"/>
          </a:xfrm>
        </p:spPr>
        <p:txBody>
          <a:bodyPr/>
          <a:lstStyle/>
          <a:p>
            <a:pPr eaLnBrk="1" hangingPunct="1">
              <a:defRPr/>
            </a:pPr>
            <a:r>
              <a:rPr lang="pl-PL" altLang="zh-CN" dirty="0">
                <a:effectLst>
                  <a:outerShdw blurRad="38100" dist="38100" dir="2700000" algn="tl">
                    <a:srgbClr val="C0C0C0"/>
                  </a:outerShdw>
                </a:effectLst>
              </a:rPr>
              <a:t>前端和应用控制器: 结构</a:t>
            </a:r>
            <a:endParaRPr lang="en-GB" altLang="zh-CN" dirty="0">
              <a:effectLst>
                <a:outerShdw blurRad="38100" dist="38100" dir="2700000" algn="tl">
                  <a:srgbClr val="C0C0C0"/>
                </a:outerShdw>
              </a:effectLst>
            </a:endParaRPr>
          </a:p>
        </p:txBody>
      </p:sp>
      <p:pic>
        <p:nvPicPr>
          <p:cNvPr id="43011" name="Picture 4">
            <a:extLst>
              <a:ext uri="{FF2B5EF4-FFF2-40B4-BE49-F238E27FC236}">
                <a16:creationId xmlns:a16="http://schemas.microsoft.com/office/drawing/2014/main" id="{86E0E84C-66A2-438B-8CBF-83E703012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36850"/>
            <a:ext cx="42672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灯片编号占位符 1">
            <a:extLst>
              <a:ext uri="{FF2B5EF4-FFF2-40B4-BE49-F238E27FC236}">
                <a16:creationId xmlns:a16="http://schemas.microsoft.com/office/drawing/2014/main" id="{5CEA2A05-183D-43BB-8455-199D5DE71F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8EA5EB6-BAAA-49DA-9410-0A368C306104}" type="slidenum">
              <a:rPr lang="zh-CN" altLang="en-US">
                <a:solidFill>
                  <a:srgbClr val="898989"/>
                </a:solidFill>
                <a:latin typeface="Calibri" panose="020F0502020204030204" pitchFamily="34" charset="0"/>
              </a:rPr>
              <a:pPr/>
              <a:t>11</a:t>
            </a:fld>
            <a:endParaRPr lang="zh-CN" altLang="en-US">
              <a:solidFill>
                <a:srgbClr val="898989"/>
              </a:solidFill>
              <a:latin typeface="Calibri" panose="020F0502020204030204" pitchFamily="34" charset="0"/>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E5007FE6-C406-4056-92CF-827D3EA08204}"/>
              </a:ext>
            </a:extLst>
          </p:cNvPr>
          <p:cNvSpPr>
            <a:spLocks noGrp="1" noChangeArrowheads="1"/>
          </p:cNvSpPr>
          <p:nvPr>
            <p:ph type="title"/>
          </p:nvPr>
        </p:nvSpPr>
        <p:spPr>
          <a:xfrm>
            <a:off x="893763" y="592138"/>
            <a:ext cx="8021637" cy="533400"/>
          </a:xfrm>
        </p:spPr>
        <p:txBody>
          <a:bodyPr/>
          <a:lstStyle/>
          <a:p>
            <a:pPr eaLnBrk="1" hangingPunct="1">
              <a:defRPr/>
            </a:pPr>
            <a:r>
              <a:rPr lang="pl-PL" altLang="zh-CN" dirty="0">
                <a:effectLst>
                  <a:outerShdw blurRad="38100" dist="38100" dir="2700000" algn="tl">
                    <a:srgbClr val="C0C0C0"/>
                  </a:outerShdw>
                </a:effectLst>
              </a:rPr>
              <a:t>前端和应用程序控制器: 交互</a:t>
            </a:r>
            <a:endParaRPr lang="en-GB" altLang="zh-CN" dirty="0">
              <a:effectLst>
                <a:outerShdw blurRad="38100" dist="38100" dir="2700000" algn="tl">
                  <a:srgbClr val="C0C0C0"/>
                </a:outerShdw>
              </a:effectLst>
            </a:endParaRPr>
          </a:p>
        </p:txBody>
      </p:sp>
      <p:pic>
        <p:nvPicPr>
          <p:cNvPr id="44035" name="Picture 3">
            <a:extLst>
              <a:ext uri="{FF2B5EF4-FFF2-40B4-BE49-F238E27FC236}">
                <a16:creationId xmlns:a16="http://schemas.microsoft.com/office/drawing/2014/main" id="{F70B8D85-7CD2-402E-BA36-F16F9E376A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3763" y="1062038"/>
            <a:ext cx="7781925"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灯片编号占位符 1">
            <a:extLst>
              <a:ext uri="{FF2B5EF4-FFF2-40B4-BE49-F238E27FC236}">
                <a16:creationId xmlns:a16="http://schemas.microsoft.com/office/drawing/2014/main" id="{0886C735-A592-418E-BA05-9127B9E312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F3AABE7-0544-46AB-887C-43BF11EA396E}" type="slidenum">
              <a:rPr lang="zh-CN" altLang="en-US">
                <a:solidFill>
                  <a:srgbClr val="898989"/>
                </a:solidFill>
                <a:latin typeface="Calibri" panose="020F0502020204030204" pitchFamily="34" charset="0"/>
              </a:rPr>
              <a:pPr/>
              <a:t>12</a:t>
            </a:fld>
            <a:endParaRPr lang="zh-CN"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E4C1DAF-7F89-4283-8514-A3F9CF1DF3D7}"/>
              </a:ext>
            </a:extLst>
          </p:cNvPr>
          <p:cNvSpPr>
            <a:spLocks noGrp="1" noChangeArrowheads="1"/>
          </p:cNvSpPr>
          <p:nvPr>
            <p:ph type="title"/>
          </p:nvPr>
        </p:nvSpPr>
        <p:spPr>
          <a:xfrm>
            <a:off x="395288" y="-26988"/>
            <a:ext cx="7848600" cy="1143001"/>
          </a:xfrm>
        </p:spPr>
        <p:txBody>
          <a:bodyPr/>
          <a:lstStyle/>
          <a:p>
            <a:pPr eaLnBrk="1" hangingPunct="1"/>
            <a:r>
              <a:rPr lang="en-US" altLang="zh-CN"/>
              <a:t>前端控制器</a:t>
            </a:r>
          </a:p>
        </p:txBody>
      </p:sp>
      <p:grpSp>
        <p:nvGrpSpPr>
          <p:cNvPr id="45059" name="Group 32">
            <a:extLst>
              <a:ext uri="{FF2B5EF4-FFF2-40B4-BE49-F238E27FC236}">
                <a16:creationId xmlns:a16="http://schemas.microsoft.com/office/drawing/2014/main" id="{BFE4A2E8-CD3C-4EE5-A66A-5BB09129FA19}"/>
              </a:ext>
            </a:extLst>
          </p:cNvPr>
          <p:cNvGrpSpPr>
            <a:grpSpLocks/>
          </p:cNvGrpSpPr>
          <p:nvPr/>
        </p:nvGrpSpPr>
        <p:grpSpPr bwMode="auto">
          <a:xfrm>
            <a:off x="1219200" y="2286000"/>
            <a:ext cx="6477000" cy="2895600"/>
            <a:chOff x="768" y="1440"/>
            <a:chExt cx="4080" cy="1824"/>
          </a:xfrm>
        </p:grpSpPr>
        <p:sp>
          <p:nvSpPr>
            <p:cNvPr id="45061" name="Rectangle 5">
              <a:extLst>
                <a:ext uri="{FF2B5EF4-FFF2-40B4-BE49-F238E27FC236}">
                  <a16:creationId xmlns:a16="http://schemas.microsoft.com/office/drawing/2014/main" id="{3B90279E-E036-4BBF-AA2D-B110BCDB5436}"/>
                </a:ext>
              </a:extLst>
            </p:cNvPr>
            <p:cNvSpPr>
              <a:spLocks noChangeArrowheads="1"/>
            </p:cNvSpPr>
            <p:nvPr/>
          </p:nvSpPr>
          <p:spPr bwMode="auto">
            <a:xfrm>
              <a:off x="2400" y="1824"/>
              <a:ext cx="43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前面</a:t>
              </a:r>
            </a:p>
            <a:p>
              <a:pPr algn="ctr" eaLnBrk="1" hangingPunct="1">
                <a:spcBef>
                  <a:spcPct val="0"/>
                </a:spcBef>
                <a:buFontTx/>
                <a:buNone/>
              </a:pPr>
              <a:r>
                <a:rPr lang="en-US" altLang="zh-CN" sz="1200">
                  <a:latin typeface="Arial" panose="020B0604020202020204" pitchFamily="34" charset="0"/>
                </a:rPr>
                <a:t>控制器</a:t>
              </a:r>
              <a:endParaRPr lang="en-US" altLang="zh-CN" sz="1400">
                <a:latin typeface="Arial" panose="020B0604020202020204" pitchFamily="34" charset="0"/>
              </a:endParaRPr>
            </a:p>
          </p:txBody>
        </p:sp>
        <p:sp>
          <p:nvSpPr>
            <p:cNvPr id="45062" name="Rectangle 6">
              <a:extLst>
                <a:ext uri="{FF2B5EF4-FFF2-40B4-BE49-F238E27FC236}">
                  <a16:creationId xmlns:a16="http://schemas.microsoft.com/office/drawing/2014/main" id="{A0169120-E1FE-420C-9D59-6843A08FA272}"/>
                </a:ext>
              </a:extLst>
            </p:cNvPr>
            <p:cNvSpPr>
              <a:spLocks noChangeArrowheads="1"/>
            </p:cNvSpPr>
            <p:nvPr/>
          </p:nvSpPr>
          <p:spPr bwMode="auto">
            <a:xfrm>
              <a:off x="3936" y="1440"/>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查看1</a:t>
              </a:r>
            </a:p>
          </p:txBody>
        </p:sp>
        <p:sp>
          <p:nvSpPr>
            <p:cNvPr id="45063" name="Rectangle 7">
              <a:extLst>
                <a:ext uri="{FF2B5EF4-FFF2-40B4-BE49-F238E27FC236}">
                  <a16:creationId xmlns:a16="http://schemas.microsoft.com/office/drawing/2014/main" id="{6275CE76-0059-4E12-BD06-5779BF52B3CE}"/>
                </a:ext>
              </a:extLst>
            </p:cNvPr>
            <p:cNvSpPr>
              <a:spLocks noChangeArrowheads="1"/>
            </p:cNvSpPr>
            <p:nvPr/>
          </p:nvSpPr>
          <p:spPr bwMode="auto">
            <a:xfrm>
              <a:off x="3936" y="1824"/>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查看2</a:t>
              </a:r>
            </a:p>
          </p:txBody>
        </p:sp>
        <p:sp>
          <p:nvSpPr>
            <p:cNvPr id="45064" name="Rectangle 8">
              <a:extLst>
                <a:ext uri="{FF2B5EF4-FFF2-40B4-BE49-F238E27FC236}">
                  <a16:creationId xmlns:a16="http://schemas.microsoft.com/office/drawing/2014/main" id="{AA062117-C288-4DD5-92AF-5F6DF18E7241}"/>
                </a:ext>
              </a:extLst>
            </p:cNvPr>
            <p:cNvSpPr>
              <a:spLocks noChangeArrowheads="1"/>
            </p:cNvSpPr>
            <p:nvPr/>
          </p:nvSpPr>
          <p:spPr bwMode="auto">
            <a:xfrm>
              <a:off x="3936" y="2208"/>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查看3</a:t>
              </a:r>
            </a:p>
          </p:txBody>
        </p:sp>
        <p:sp>
          <p:nvSpPr>
            <p:cNvPr id="45065" name="Rectangle 9">
              <a:extLst>
                <a:ext uri="{FF2B5EF4-FFF2-40B4-BE49-F238E27FC236}">
                  <a16:creationId xmlns:a16="http://schemas.microsoft.com/office/drawing/2014/main" id="{7CBACDB0-8D71-4CB0-94C3-030459D938D7}"/>
                </a:ext>
              </a:extLst>
            </p:cNvPr>
            <p:cNvSpPr>
              <a:spLocks noChangeArrowheads="1"/>
            </p:cNvSpPr>
            <p:nvPr/>
          </p:nvSpPr>
          <p:spPr bwMode="auto">
            <a:xfrm>
              <a:off x="3936" y="2592"/>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查看4</a:t>
              </a:r>
            </a:p>
          </p:txBody>
        </p:sp>
        <p:sp>
          <p:nvSpPr>
            <p:cNvPr id="45066" name="Line 18">
              <a:extLst>
                <a:ext uri="{FF2B5EF4-FFF2-40B4-BE49-F238E27FC236}">
                  <a16:creationId xmlns:a16="http://schemas.microsoft.com/office/drawing/2014/main" id="{387FBE99-A545-4920-AF80-B87B4E380C67}"/>
                </a:ext>
              </a:extLst>
            </p:cNvPr>
            <p:cNvSpPr>
              <a:spLocks noChangeShapeType="1"/>
            </p:cNvSpPr>
            <p:nvPr/>
          </p:nvSpPr>
          <p:spPr bwMode="auto">
            <a:xfrm flipV="1">
              <a:off x="2832" y="1584"/>
              <a:ext cx="110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9">
              <a:extLst>
                <a:ext uri="{FF2B5EF4-FFF2-40B4-BE49-F238E27FC236}">
                  <a16:creationId xmlns:a16="http://schemas.microsoft.com/office/drawing/2014/main" id="{087E1971-BE76-4D77-B181-162086E3DB43}"/>
                </a:ext>
              </a:extLst>
            </p:cNvPr>
            <p:cNvSpPr>
              <a:spLocks noChangeShapeType="1"/>
            </p:cNvSpPr>
            <p:nvPr/>
          </p:nvSpPr>
          <p:spPr bwMode="auto">
            <a:xfrm flipV="1">
              <a:off x="2832" y="1968"/>
              <a:ext cx="110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Line 20">
              <a:extLst>
                <a:ext uri="{FF2B5EF4-FFF2-40B4-BE49-F238E27FC236}">
                  <a16:creationId xmlns:a16="http://schemas.microsoft.com/office/drawing/2014/main" id="{B54533C6-D6B0-48EF-839A-67DD27A3867D}"/>
                </a:ext>
              </a:extLst>
            </p:cNvPr>
            <p:cNvSpPr>
              <a:spLocks noChangeShapeType="1"/>
            </p:cNvSpPr>
            <p:nvPr/>
          </p:nvSpPr>
          <p:spPr bwMode="auto">
            <a:xfrm>
              <a:off x="2832" y="2208"/>
              <a:ext cx="110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21">
              <a:extLst>
                <a:ext uri="{FF2B5EF4-FFF2-40B4-BE49-F238E27FC236}">
                  <a16:creationId xmlns:a16="http://schemas.microsoft.com/office/drawing/2014/main" id="{FACE0336-5B44-43EC-8363-9C64D84EC5A1}"/>
                </a:ext>
              </a:extLst>
            </p:cNvPr>
            <p:cNvSpPr>
              <a:spLocks noChangeShapeType="1"/>
            </p:cNvSpPr>
            <p:nvPr/>
          </p:nvSpPr>
          <p:spPr bwMode="auto">
            <a:xfrm>
              <a:off x="2832" y="2208"/>
              <a:ext cx="110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Oval 22">
              <a:extLst>
                <a:ext uri="{FF2B5EF4-FFF2-40B4-BE49-F238E27FC236}">
                  <a16:creationId xmlns:a16="http://schemas.microsoft.com/office/drawing/2014/main" id="{A45C5B59-FFF8-4D7C-9C85-534EB817E024}"/>
                </a:ext>
              </a:extLst>
            </p:cNvPr>
            <p:cNvSpPr>
              <a:spLocks noChangeArrowheads="1"/>
            </p:cNvSpPr>
            <p:nvPr/>
          </p:nvSpPr>
          <p:spPr bwMode="auto">
            <a:xfrm>
              <a:off x="768" y="1824"/>
              <a:ext cx="672" cy="6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客户</a:t>
              </a:r>
            </a:p>
          </p:txBody>
        </p:sp>
        <p:sp>
          <p:nvSpPr>
            <p:cNvPr id="45071" name="Line 24">
              <a:extLst>
                <a:ext uri="{FF2B5EF4-FFF2-40B4-BE49-F238E27FC236}">
                  <a16:creationId xmlns:a16="http://schemas.microsoft.com/office/drawing/2014/main" id="{BE0EE21C-D11E-4DE3-B831-0FECB788A0C1}"/>
                </a:ext>
              </a:extLst>
            </p:cNvPr>
            <p:cNvSpPr>
              <a:spLocks noChangeShapeType="1"/>
            </p:cNvSpPr>
            <p:nvPr/>
          </p:nvSpPr>
          <p:spPr bwMode="auto">
            <a:xfrm>
              <a:off x="1440" y="2160"/>
              <a:ext cx="96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Rectangle 25">
              <a:extLst>
                <a:ext uri="{FF2B5EF4-FFF2-40B4-BE49-F238E27FC236}">
                  <a16:creationId xmlns:a16="http://schemas.microsoft.com/office/drawing/2014/main" id="{AF99AE92-666C-4AC6-9A68-B894C422A8AB}"/>
                </a:ext>
              </a:extLst>
            </p:cNvPr>
            <p:cNvSpPr>
              <a:spLocks noChangeArrowheads="1"/>
            </p:cNvSpPr>
            <p:nvPr/>
          </p:nvSpPr>
          <p:spPr bwMode="auto">
            <a:xfrm>
              <a:off x="2304"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帮手</a:t>
              </a:r>
            </a:p>
            <a:p>
              <a:pPr algn="ctr" eaLnBrk="1" hangingPunct="1">
                <a:spcBef>
                  <a:spcPct val="0"/>
                </a:spcBef>
                <a:buFontTx/>
                <a:buNone/>
              </a:pPr>
              <a:r>
                <a:rPr lang="en-US" altLang="zh-CN" sz="1200">
                  <a:latin typeface="Arial" panose="020B0604020202020204" pitchFamily="34" charset="0"/>
                </a:rPr>
                <a:t>类</a:t>
              </a:r>
              <a:endParaRPr lang="en-US" altLang="zh-CN" sz="1800">
                <a:latin typeface="Arial" panose="020B0604020202020204" pitchFamily="34" charset="0"/>
              </a:endParaRPr>
            </a:p>
          </p:txBody>
        </p:sp>
        <p:sp>
          <p:nvSpPr>
            <p:cNvPr id="45073" name="Rectangle 27">
              <a:extLst>
                <a:ext uri="{FF2B5EF4-FFF2-40B4-BE49-F238E27FC236}">
                  <a16:creationId xmlns:a16="http://schemas.microsoft.com/office/drawing/2014/main" id="{C3F3A78C-545B-4159-B907-E72EAFE559DB}"/>
                </a:ext>
              </a:extLst>
            </p:cNvPr>
            <p:cNvSpPr>
              <a:spLocks noChangeArrowheads="1"/>
            </p:cNvSpPr>
            <p:nvPr/>
          </p:nvSpPr>
          <p:spPr bwMode="auto">
            <a:xfrm>
              <a:off x="2688"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帮手</a:t>
              </a:r>
            </a:p>
            <a:p>
              <a:pPr algn="ctr" eaLnBrk="1" hangingPunct="1">
                <a:spcBef>
                  <a:spcPct val="0"/>
                </a:spcBef>
                <a:buFontTx/>
                <a:buNone/>
              </a:pPr>
              <a:r>
                <a:rPr lang="en-US" altLang="zh-CN" sz="1200">
                  <a:latin typeface="Arial" panose="020B0604020202020204" pitchFamily="34" charset="0"/>
                </a:rPr>
                <a:t>类</a:t>
              </a:r>
              <a:endParaRPr lang="en-US" altLang="zh-CN" sz="1800">
                <a:latin typeface="Arial" panose="020B0604020202020204" pitchFamily="34" charset="0"/>
              </a:endParaRPr>
            </a:p>
          </p:txBody>
        </p:sp>
        <p:sp>
          <p:nvSpPr>
            <p:cNvPr id="45074" name="Rectangle 28">
              <a:extLst>
                <a:ext uri="{FF2B5EF4-FFF2-40B4-BE49-F238E27FC236}">
                  <a16:creationId xmlns:a16="http://schemas.microsoft.com/office/drawing/2014/main" id="{9C46B746-2C8C-45F4-94F3-23A191A5FF70}"/>
                </a:ext>
              </a:extLst>
            </p:cNvPr>
            <p:cNvSpPr>
              <a:spLocks noChangeArrowheads="1"/>
            </p:cNvSpPr>
            <p:nvPr/>
          </p:nvSpPr>
          <p:spPr bwMode="auto">
            <a:xfrm>
              <a:off x="3072"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帮手</a:t>
              </a:r>
            </a:p>
            <a:p>
              <a:pPr algn="ctr" eaLnBrk="1" hangingPunct="1">
                <a:spcBef>
                  <a:spcPct val="0"/>
                </a:spcBef>
                <a:buFontTx/>
                <a:buNone/>
              </a:pPr>
              <a:r>
                <a:rPr lang="en-US" altLang="zh-CN" sz="1200">
                  <a:latin typeface="Arial" panose="020B0604020202020204" pitchFamily="34" charset="0"/>
                </a:rPr>
                <a:t>类</a:t>
              </a:r>
              <a:endParaRPr lang="en-US" altLang="zh-CN" sz="1800">
                <a:latin typeface="Arial" panose="020B0604020202020204" pitchFamily="34" charset="0"/>
              </a:endParaRPr>
            </a:p>
          </p:txBody>
        </p:sp>
        <p:cxnSp>
          <p:nvCxnSpPr>
            <p:cNvPr id="45075" name="AutoShape 29">
              <a:extLst>
                <a:ext uri="{FF2B5EF4-FFF2-40B4-BE49-F238E27FC236}">
                  <a16:creationId xmlns:a16="http://schemas.microsoft.com/office/drawing/2014/main" id="{542526CC-E54C-416D-A3FD-0FEA9351484B}"/>
                </a:ext>
              </a:extLst>
            </p:cNvPr>
            <p:cNvCxnSpPr>
              <a:cxnSpLocks noChangeShapeType="1"/>
              <a:stCxn id="45061" idx="2"/>
              <a:endCxn id="45072" idx="0"/>
            </p:cNvCxnSpPr>
            <p:nvPr/>
          </p:nvCxnSpPr>
          <p:spPr bwMode="auto">
            <a:xfrm flipH="1">
              <a:off x="2472" y="2640"/>
              <a:ext cx="14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6" name="AutoShape 30">
              <a:extLst>
                <a:ext uri="{FF2B5EF4-FFF2-40B4-BE49-F238E27FC236}">
                  <a16:creationId xmlns:a16="http://schemas.microsoft.com/office/drawing/2014/main" id="{D89A66FD-387E-4DAE-A7B1-0FE79737641A}"/>
                </a:ext>
              </a:extLst>
            </p:cNvPr>
            <p:cNvCxnSpPr>
              <a:cxnSpLocks noChangeShapeType="1"/>
              <a:stCxn id="45061" idx="2"/>
              <a:endCxn id="45073" idx="0"/>
            </p:cNvCxnSpPr>
            <p:nvPr/>
          </p:nvCxnSpPr>
          <p:spPr bwMode="auto">
            <a:xfrm>
              <a:off x="2616" y="2640"/>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7" name="AutoShape 31">
              <a:extLst>
                <a:ext uri="{FF2B5EF4-FFF2-40B4-BE49-F238E27FC236}">
                  <a16:creationId xmlns:a16="http://schemas.microsoft.com/office/drawing/2014/main" id="{C0A8D83E-1DA6-46D5-8BCE-CB1C73259AD0}"/>
                </a:ext>
              </a:extLst>
            </p:cNvPr>
            <p:cNvCxnSpPr>
              <a:cxnSpLocks noChangeShapeType="1"/>
              <a:stCxn id="45061" idx="2"/>
              <a:endCxn id="45074" idx="0"/>
            </p:cNvCxnSpPr>
            <p:nvPr/>
          </p:nvCxnSpPr>
          <p:spPr bwMode="auto">
            <a:xfrm>
              <a:off x="2616" y="2640"/>
              <a:ext cx="62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060" name="灯片编号占位符 1">
            <a:extLst>
              <a:ext uri="{FF2B5EF4-FFF2-40B4-BE49-F238E27FC236}">
                <a16:creationId xmlns:a16="http://schemas.microsoft.com/office/drawing/2014/main" id="{7536B4E2-7269-465A-A754-024899D6EC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B919BFD-031A-4C05-B8EE-EDA0EC423FBC}" type="slidenum">
              <a:rPr lang="zh-CN" altLang="en-US">
                <a:solidFill>
                  <a:srgbClr val="898989"/>
                </a:solidFill>
                <a:latin typeface="Calibri" panose="020F0502020204030204" pitchFamily="34" charset="0"/>
              </a:rPr>
              <a:pPr/>
              <a:t>13</a:t>
            </a:fld>
            <a:endParaRPr lang="zh-CN" altLang="en-US">
              <a:solidFill>
                <a:srgbClr val="898989"/>
              </a:solidFill>
              <a:latin typeface="Calibri" panose="020F0502020204030204" pitchFamily="34" charset="0"/>
            </a:endParaRP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CED24CA-E9ED-4909-B392-79FC0F095C86}"/>
              </a:ext>
            </a:extLst>
          </p:cNvPr>
          <p:cNvSpPr>
            <a:spLocks noGrp="1" noChangeArrowheads="1"/>
          </p:cNvSpPr>
          <p:nvPr>
            <p:ph type="title"/>
          </p:nvPr>
        </p:nvSpPr>
        <p:spPr>
          <a:xfrm>
            <a:off x="395288" y="-26988"/>
            <a:ext cx="7848600" cy="1143001"/>
          </a:xfrm>
        </p:spPr>
        <p:txBody>
          <a:bodyPr/>
          <a:lstStyle/>
          <a:p>
            <a:pPr eaLnBrk="1" hangingPunct="1"/>
            <a:r>
              <a:rPr lang="en-US" altLang="zh-CN"/>
              <a:t>前端控制器</a:t>
            </a:r>
          </a:p>
        </p:txBody>
      </p:sp>
      <p:sp>
        <p:nvSpPr>
          <p:cNvPr id="46083" name="Rectangle 3">
            <a:extLst>
              <a:ext uri="{FF2B5EF4-FFF2-40B4-BE49-F238E27FC236}">
                <a16:creationId xmlns:a16="http://schemas.microsoft.com/office/drawing/2014/main" id="{944A97ED-97D7-44FA-8950-2AA9AEF0E0A4}"/>
              </a:ext>
            </a:extLst>
          </p:cNvPr>
          <p:cNvSpPr>
            <a:spLocks noGrp="1" noChangeArrowheads="1"/>
          </p:cNvSpPr>
          <p:nvPr>
            <p:ph idx="1"/>
          </p:nvPr>
        </p:nvSpPr>
        <p:spPr/>
        <p:txBody>
          <a:bodyPr/>
          <a:lstStyle/>
          <a:p>
            <a:pPr eaLnBrk="1" hangingPunct="1">
              <a:lnSpc>
                <a:spcPct val="90000"/>
              </a:lnSpc>
            </a:pPr>
            <a:r>
              <a:rPr lang="en-US" altLang="zh-CN" sz="2400"/>
              <a:t>将所有客户端请求通过</a:t>
            </a:r>
            <a:r>
              <a:rPr lang="en-US" altLang="zh-CN" sz="2400" b="1"/>
              <a:t>前端控制器</a:t>
            </a:r>
            <a:r>
              <a:rPr lang="en-US" altLang="zh-CN" sz="2400"/>
              <a:t> </a:t>
            </a:r>
          </a:p>
          <a:p>
            <a:pPr eaLnBrk="1" hangingPunct="1">
              <a:lnSpc>
                <a:spcPct val="90000"/>
              </a:lnSpc>
            </a:pPr>
            <a:r>
              <a:rPr lang="en-US" altLang="zh-CN" sz="2400"/>
              <a:t>集中功能</a:t>
            </a:r>
          </a:p>
          <a:p>
            <a:pPr lvl="1" eaLnBrk="1" hangingPunct="1">
              <a:lnSpc>
                <a:spcPct val="90000"/>
              </a:lnSpc>
            </a:pPr>
            <a:r>
              <a:rPr lang="en-US" altLang="zh-CN" sz="2000"/>
              <a:t>视图选择,</a:t>
            </a:r>
          </a:p>
          <a:p>
            <a:pPr lvl="1" eaLnBrk="1" hangingPunct="1">
              <a:lnSpc>
                <a:spcPct val="90000"/>
              </a:lnSpc>
            </a:pPr>
            <a:r>
              <a:rPr lang="en-US" altLang="zh-CN" sz="2000"/>
              <a:t>安全和</a:t>
            </a:r>
          </a:p>
          <a:p>
            <a:pPr lvl="1" eaLnBrk="1" hangingPunct="1">
              <a:lnSpc>
                <a:spcPct val="90000"/>
              </a:lnSpc>
            </a:pPr>
            <a:r>
              <a:rPr lang="en-US" altLang="zh-CN" sz="2000"/>
              <a:t>模板</a:t>
            </a:r>
          </a:p>
          <a:p>
            <a:pPr eaLnBrk="1" hangingPunct="1">
              <a:lnSpc>
                <a:spcPct val="90000"/>
              </a:lnSpc>
            </a:pPr>
            <a:r>
              <a:rPr lang="en-US" altLang="zh-CN" sz="2400"/>
              <a:t>在所有页面或视图中一致地应用这些函数</a:t>
            </a:r>
          </a:p>
          <a:p>
            <a:pPr eaLnBrk="1" hangingPunct="1">
              <a:lnSpc>
                <a:spcPct val="90000"/>
              </a:lnSpc>
            </a:pPr>
            <a:r>
              <a:rPr lang="en-US" altLang="zh-CN" sz="2400"/>
              <a:t>当这些函数的行为需要更改时, 只需要更改应用程序的一个小区域:</a:t>
            </a:r>
          </a:p>
          <a:p>
            <a:pPr lvl="1" eaLnBrk="1" hangingPunct="1">
              <a:lnSpc>
                <a:spcPct val="90000"/>
              </a:lnSpc>
            </a:pPr>
            <a:r>
              <a:rPr lang="en-US" altLang="zh-CN" sz="2000"/>
              <a:t>控制器及其帮助器类。</a:t>
            </a:r>
          </a:p>
        </p:txBody>
      </p:sp>
      <p:grpSp>
        <p:nvGrpSpPr>
          <p:cNvPr id="46084" name="Group 4">
            <a:extLst>
              <a:ext uri="{FF2B5EF4-FFF2-40B4-BE49-F238E27FC236}">
                <a16:creationId xmlns:a16="http://schemas.microsoft.com/office/drawing/2014/main" id="{3FE83232-F050-4BC9-9582-25DE899BA10E}"/>
              </a:ext>
            </a:extLst>
          </p:cNvPr>
          <p:cNvGrpSpPr>
            <a:grpSpLocks/>
          </p:cNvGrpSpPr>
          <p:nvPr/>
        </p:nvGrpSpPr>
        <p:grpSpPr bwMode="auto">
          <a:xfrm>
            <a:off x="6019800" y="5410200"/>
            <a:ext cx="2362200" cy="1055688"/>
            <a:chOff x="768" y="1440"/>
            <a:chExt cx="4080" cy="1824"/>
          </a:xfrm>
        </p:grpSpPr>
        <p:sp>
          <p:nvSpPr>
            <p:cNvPr id="46086" name="Rectangle 5">
              <a:extLst>
                <a:ext uri="{FF2B5EF4-FFF2-40B4-BE49-F238E27FC236}">
                  <a16:creationId xmlns:a16="http://schemas.microsoft.com/office/drawing/2014/main" id="{9B2BDA04-2540-4D40-B3BB-2E31221BCF70}"/>
                </a:ext>
              </a:extLst>
            </p:cNvPr>
            <p:cNvSpPr>
              <a:spLocks noChangeArrowheads="1"/>
            </p:cNvSpPr>
            <p:nvPr/>
          </p:nvSpPr>
          <p:spPr bwMode="auto">
            <a:xfrm>
              <a:off x="2400" y="1824"/>
              <a:ext cx="43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400">
                <a:latin typeface="Arial" panose="020B0604020202020204" pitchFamily="34" charset="0"/>
              </a:endParaRPr>
            </a:p>
          </p:txBody>
        </p:sp>
        <p:sp>
          <p:nvSpPr>
            <p:cNvPr id="46087" name="Rectangle 6">
              <a:extLst>
                <a:ext uri="{FF2B5EF4-FFF2-40B4-BE49-F238E27FC236}">
                  <a16:creationId xmlns:a16="http://schemas.microsoft.com/office/drawing/2014/main" id="{12B29E4C-76A0-4D34-8D50-35B2EA851FE6}"/>
                </a:ext>
              </a:extLst>
            </p:cNvPr>
            <p:cNvSpPr>
              <a:spLocks noChangeArrowheads="1"/>
            </p:cNvSpPr>
            <p:nvPr/>
          </p:nvSpPr>
          <p:spPr bwMode="auto">
            <a:xfrm>
              <a:off x="3936" y="1440"/>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88" name="Rectangle 7">
              <a:extLst>
                <a:ext uri="{FF2B5EF4-FFF2-40B4-BE49-F238E27FC236}">
                  <a16:creationId xmlns:a16="http://schemas.microsoft.com/office/drawing/2014/main" id="{CB9A99DF-D048-4ABF-A070-BB280F949913}"/>
                </a:ext>
              </a:extLst>
            </p:cNvPr>
            <p:cNvSpPr>
              <a:spLocks noChangeArrowheads="1"/>
            </p:cNvSpPr>
            <p:nvPr/>
          </p:nvSpPr>
          <p:spPr bwMode="auto">
            <a:xfrm>
              <a:off x="3936" y="1824"/>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89" name="Rectangle 8">
              <a:extLst>
                <a:ext uri="{FF2B5EF4-FFF2-40B4-BE49-F238E27FC236}">
                  <a16:creationId xmlns:a16="http://schemas.microsoft.com/office/drawing/2014/main" id="{AABD7299-BB22-4018-BFE8-D39A927FE4F1}"/>
                </a:ext>
              </a:extLst>
            </p:cNvPr>
            <p:cNvSpPr>
              <a:spLocks noChangeArrowheads="1"/>
            </p:cNvSpPr>
            <p:nvPr/>
          </p:nvSpPr>
          <p:spPr bwMode="auto">
            <a:xfrm>
              <a:off x="3936" y="2208"/>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90" name="Rectangle 9">
              <a:extLst>
                <a:ext uri="{FF2B5EF4-FFF2-40B4-BE49-F238E27FC236}">
                  <a16:creationId xmlns:a16="http://schemas.microsoft.com/office/drawing/2014/main" id="{79E75BEE-E928-4A07-B35E-64F0745A3C1A}"/>
                </a:ext>
              </a:extLst>
            </p:cNvPr>
            <p:cNvSpPr>
              <a:spLocks noChangeArrowheads="1"/>
            </p:cNvSpPr>
            <p:nvPr/>
          </p:nvSpPr>
          <p:spPr bwMode="auto">
            <a:xfrm>
              <a:off x="3936" y="2592"/>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91" name="Line 10">
              <a:extLst>
                <a:ext uri="{FF2B5EF4-FFF2-40B4-BE49-F238E27FC236}">
                  <a16:creationId xmlns:a16="http://schemas.microsoft.com/office/drawing/2014/main" id="{5CF7A89B-A3E4-49F4-AF60-DF0D764F15B5}"/>
                </a:ext>
              </a:extLst>
            </p:cNvPr>
            <p:cNvSpPr>
              <a:spLocks noChangeShapeType="1"/>
            </p:cNvSpPr>
            <p:nvPr/>
          </p:nvSpPr>
          <p:spPr bwMode="auto">
            <a:xfrm flipV="1">
              <a:off x="2832" y="1584"/>
              <a:ext cx="110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1">
              <a:extLst>
                <a:ext uri="{FF2B5EF4-FFF2-40B4-BE49-F238E27FC236}">
                  <a16:creationId xmlns:a16="http://schemas.microsoft.com/office/drawing/2014/main" id="{E0F22B03-0B36-437D-A472-9B0138A93533}"/>
                </a:ext>
              </a:extLst>
            </p:cNvPr>
            <p:cNvSpPr>
              <a:spLocks noChangeShapeType="1"/>
            </p:cNvSpPr>
            <p:nvPr/>
          </p:nvSpPr>
          <p:spPr bwMode="auto">
            <a:xfrm flipV="1">
              <a:off x="2832" y="1968"/>
              <a:ext cx="110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2">
              <a:extLst>
                <a:ext uri="{FF2B5EF4-FFF2-40B4-BE49-F238E27FC236}">
                  <a16:creationId xmlns:a16="http://schemas.microsoft.com/office/drawing/2014/main" id="{60149DC5-D6C9-4669-AB19-D960EDB7E02A}"/>
                </a:ext>
              </a:extLst>
            </p:cNvPr>
            <p:cNvSpPr>
              <a:spLocks noChangeShapeType="1"/>
            </p:cNvSpPr>
            <p:nvPr/>
          </p:nvSpPr>
          <p:spPr bwMode="auto">
            <a:xfrm>
              <a:off x="2832" y="2208"/>
              <a:ext cx="110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3">
              <a:extLst>
                <a:ext uri="{FF2B5EF4-FFF2-40B4-BE49-F238E27FC236}">
                  <a16:creationId xmlns:a16="http://schemas.microsoft.com/office/drawing/2014/main" id="{DAEB2810-572E-426C-8EEE-A63D4886A65F}"/>
                </a:ext>
              </a:extLst>
            </p:cNvPr>
            <p:cNvSpPr>
              <a:spLocks noChangeShapeType="1"/>
            </p:cNvSpPr>
            <p:nvPr/>
          </p:nvSpPr>
          <p:spPr bwMode="auto">
            <a:xfrm>
              <a:off x="2832" y="2208"/>
              <a:ext cx="110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Oval 14">
              <a:extLst>
                <a:ext uri="{FF2B5EF4-FFF2-40B4-BE49-F238E27FC236}">
                  <a16:creationId xmlns:a16="http://schemas.microsoft.com/office/drawing/2014/main" id="{F59136D1-D8CD-49EA-A300-6CF109A285AA}"/>
                </a:ext>
              </a:extLst>
            </p:cNvPr>
            <p:cNvSpPr>
              <a:spLocks noChangeArrowheads="1"/>
            </p:cNvSpPr>
            <p:nvPr/>
          </p:nvSpPr>
          <p:spPr bwMode="auto">
            <a:xfrm>
              <a:off x="768" y="1824"/>
              <a:ext cx="672" cy="6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96" name="Line 15">
              <a:extLst>
                <a:ext uri="{FF2B5EF4-FFF2-40B4-BE49-F238E27FC236}">
                  <a16:creationId xmlns:a16="http://schemas.microsoft.com/office/drawing/2014/main" id="{11A523E0-1775-40F5-B1AF-456C5CB2D674}"/>
                </a:ext>
              </a:extLst>
            </p:cNvPr>
            <p:cNvSpPr>
              <a:spLocks noChangeShapeType="1"/>
            </p:cNvSpPr>
            <p:nvPr/>
          </p:nvSpPr>
          <p:spPr bwMode="auto">
            <a:xfrm>
              <a:off x="1440" y="2160"/>
              <a:ext cx="96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6">
              <a:extLst>
                <a:ext uri="{FF2B5EF4-FFF2-40B4-BE49-F238E27FC236}">
                  <a16:creationId xmlns:a16="http://schemas.microsoft.com/office/drawing/2014/main" id="{32F24827-9928-4FC6-9B54-B614C4838646}"/>
                </a:ext>
              </a:extLst>
            </p:cNvPr>
            <p:cNvSpPr>
              <a:spLocks noChangeArrowheads="1"/>
            </p:cNvSpPr>
            <p:nvPr/>
          </p:nvSpPr>
          <p:spPr bwMode="auto">
            <a:xfrm>
              <a:off x="2304"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98" name="Rectangle 17">
              <a:extLst>
                <a:ext uri="{FF2B5EF4-FFF2-40B4-BE49-F238E27FC236}">
                  <a16:creationId xmlns:a16="http://schemas.microsoft.com/office/drawing/2014/main" id="{CA8F85C4-C810-4377-8FED-47888A0EB3B0}"/>
                </a:ext>
              </a:extLst>
            </p:cNvPr>
            <p:cNvSpPr>
              <a:spLocks noChangeArrowheads="1"/>
            </p:cNvSpPr>
            <p:nvPr/>
          </p:nvSpPr>
          <p:spPr bwMode="auto">
            <a:xfrm>
              <a:off x="2688"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46099" name="Rectangle 18">
              <a:extLst>
                <a:ext uri="{FF2B5EF4-FFF2-40B4-BE49-F238E27FC236}">
                  <a16:creationId xmlns:a16="http://schemas.microsoft.com/office/drawing/2014/main" id="{3DE64FA1-2743-4137-91AF-C487ED072656}"/>
                </a:ext>
              </a:extLst>
            </p:cNvPr>
            <p:cNvSpPr>
              <a:spLocks noChangeArrowheads="1"/>
            </p:cNvSpPr>
            <p:nvPr/>
          </p:nvSpPr>
          <p:spPr bwMode="auto">
            <a:xfrm>
              <a:off x="3072"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cxnSp>
          <p:nvCxnSpPr>
            <p:cNvPr id="46100" name="AutoShape 19">
              <a:extLst>
                <a:ext uri="{FF2B5EF4-FFF2-40B4-BE49-F238E27FC236}">
                  <a16:creationId xmlns:a16="http://schemas.microsoft.com/office/drawing/2014/main" id="{229813D1-D93A-4B81-A395-41305779AF68}"/>
                </a:ext>
              </a:extLst>
            </p:cNvPr>
            <p:cNvCxnSpPr>
              <a:cxnSpLocks noChangeShapeType="1"/>
              <a:stCxn id="46086" idx="2"/>
              <a:endCxn id="46097" idx="0"/>
            </p:cNvCxnSpPr>
            <p:nvPr/>
          </p:nvCxnSpPr>
          <p:spPr bwMode="auto">
            <a:xfrm flipH="1">
              <a:off x="2472" y="2640"/>
              <a:ext cx="14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1" name="AutoShape 20">
              <a:extLst>
                <a:ext uri="{FF2B5EF4-FFF2-40B4-BE49-F238E27FC236}">
                  <a16:creationId xmlns:a16="http://schemas.microsoft.com/office/drawing/2014/main" id="{D078FB76-28FA-474D-AE7D-89F7A545CF09}"/>
                </a:ext>
              </a:extLst>
            </p:cNvPr>
            <p:cNvCxnSpPr>
              <a:cxnSpLocks noChangeShapeType="1"/>
              <a:stCxn id="46086" idx="2"/>
              <a:endCxn id="46098" idx="0"/>
            </p:cNvCxnSpPr>
            <p:nvPr/>
          </p:nvCxnSpPr>
          <p:spPr bwMode="auto">
            <a:xfrm>
              <a:off x="2616" y="2640"/>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2" name="AutoShape 21">
              <a:extLst>
                <a:ext uri="{FF2B5EF4-FFF2-40B4-BE49-F238E27FC236}">
                  <a16:creationId xmlns:a16="http://schemas.microsoft.com/office/drawing/2014/main" id="{F41D452A-CBDC-42C1-B190-1EFD446536AA}"/>
                </a:ext>
              </a:extLst>
            </p:cNvPr>
            <p:cNvCxnSpPr>
              <a:cxnSpLocks noChangeShapeType="1"/>
              <a:stCxn id="46086" idx="2"/>
              <a:endCxn id="46099" idx="0"/>
            </p:cNvCxnSpPr>
            <p:nvPr/>
          </p:nvCxnSpPr>
          <p:spPr bwMode="auto">
            <a:xfrm>
              <a:off x="2616" y="2640"/>
              <a:ext cx="62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085" name="灯片编号占位符 1">
            <a:extLst>
              <a:ext uri="{FF2B5EF4-FFF2-40B4-BE49-F238E27FC236}">
                <a16:creationId xmlns:a16="http://schemas.microsoft.com/office/drawing/2014/main" id="{8D20D62A-806F-427D-8768-5421AD6F07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3778D097-EDA7-44BC-868A-AAA9245938AE}" type="slidenum">
              <a:rPr lang="zh-CN" altLang="en-US">
                <a:solidFill>
                  <a:srgbClr val="898989"/>
                </a:solidFill>
                <a:latin typeface="Calibri" panose="020F0502020204030204" pitchFamily="34" charset="0"/>
              </a:rPr>
              <a:pPr/>
              <a:t>14</a:t>
            </a:fld>
            <a:endParaRPr lang="zh-CN" altLang="en-US">
              <a:solidFill>
                <a:srgbClr val="898989"/>
              </a:solidFill>
              <a:latin typeface="Calibri" panose="020F0502020204030204" pitchFamily="34" charset="0"/>
            </a:endParaRP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D8FF8C-6DB0-48EF-8436-DD0AE2F7C99B}"/>
              </a:ext>
            </a:extLst>
          </p:cNvPr>
          <p:cNvSpPr>
            <a:spLocks noGrp="1" noChangeArrowheads="1"/>
          </p:cNvSpPr>
          <p:nvPr>
            <p:ph type="title"/>
          </p:nvPr>
        </p:nvSpPr>
        <p:spPr>
          <a:xfrm>
            <a:off x="395288" y="-26988"/>
            <a:ext cx="7848600" cy="1143001"/>
          </a:xfrm>
        </p:spPr>
        <p:txBody>
          <a:bodyPr/>
          <a:lstStyle/>
          <a:p>
            <a:pPr eaLnBrk="1" hangingPunct="1"/>
            <a:r>
              <a:rPr lang="en-US" altLang="zh-CN"/>
              <a:t>参与者</a:t>
            </a:r>
          </a:p>
        </p:txBody>
      </p:sp>
      <p:sp>
        <p:nvSpPr>
          <p:cNvPr id="47107" name="Rectangle 3">
            <a:extLst>
              <a:ext uri="{FF2B5EF4-FFF2-40B4-BE49-F238E27FC236}">
                <a16:creationId xmlns:a16="http://schemas.microsoft.com/office/drawing/2014/main" id="{3C9CF1BF-6544-4A3B-BAE8-A1962D8A6EE8}"/>
              </a:ext>
            </a:extLst>
          </p:cNvPr>
          <p:cNvSpPr>
            <a:spLocks noGrp="1" noChangeArrowheads="1"/>
          </p:cNvSpPr>
          <p:nvPr>
            <p:ph idx="1"/>
          </p:nvPr>
        </p:nvSpPr>
        <p:spPr/>
        <p:txBody>
          <a:bodyPr/>
          <a:lstStyle/>
          <a:p>
            <a:pPr eaLnBrk="1" hangingPunct="1">
              <a:lnSpc>
                <a:spcPct val="80000"/>
              </a:lnSpc>
            </a:pPr>
            <a:r>
              <a:rPr lang="en-US" altLang="zh-CN" sz="2400" b="1"/>
              <a:t>FrontController</a:t>
            </a:r>
            <a:r>
              <a:rPr lang="en-US" altLang="zh-CN" sz="2400"/>
              <a:t>(</a:t>
            </a:r>
            <a:r>
              <a:rPr lang="en-US" altLang="zh-CN" sz="2400">
                <a:hlinkClick r:id="rId2"/>
              </a:rPr>
              <a:t>MainServlet</a:t>
            </a:r>
            <a:r>
              <a:rPr lang="en-US" altLang="zh-CN" sz="2400"/>
              <a:t>)</a:t>
            </a:r>
          </a:p>
          <a:p>
            <a:pPr lvl="1" eaLnBrk="1" hangingPunct="1">
              <a:lnSpc>
                <a:spcPct val="80000"/>
              </a:lnSpc>
            </a:pPr>
            <a:r>
              <a:rPr lang="en-US" altLang="zh-CN" sz="2000"/>
              <a:t>翻译用户请求并将它们调度为应用程序事件。</a:t>
            </a:r>
          </a:p>
          <a:p>
            <a:pPr lvl="1" eaLnBrk="1" hangingPunct="1">
              <a:lnSpc>
                <a:spcPct val="80000"/>
              </a:lnSpc>
            </a:pPr>
            <a:r>
              <a:rPr lang="en-US" altLang="zh-CN" sz="2000"/>
              <a:t>根据应用程序状态为用户选择视图。</a:t>
            </a:r>
          </a:p>
          <a:p>
            <a:pPr lvl="1" eaLnBrk="1" hangingPunct="1">
              <a:lnSpc>
                <a:spcPct val="80000"/>
              </a:lnSpc>
            </a:pPr>
            <a:r>
              <a:rPr lang="en-US" altLang="zh-CN" sz="2000"/>
              <a:t>应用模板并在所有视图中强制执行安全性。</a:t>
            </a:r>
          </a:p>
          <a:p>
            <a:pPr eaLnBrk="1" hangingPunct="1">
              <a:lnSpc>
                <a:spcPct val="80000"/>
              </a:lnSpc>
            </a:pPr>
            <a:r>
              <a:rPr lang="en-US" altLang="zh-CN" sz="2400" b="1"/>
              <a:t>视图</a:t>
            </a:r>
            <a:r>
              <a:rPr lang="en-US" altLang="zh-CN" sz="2400"/>
              <a:t>(</a:t>
            </a:r>
            <a:r>
              <a:rPr lang="en-US" altLang="zh-CN" sz="2400" i="1"/>
              <a:t>例如</a:t>
            </a:r>
            <a:r>
              <a:rPr lang="en-US" altLang="zh-CN" sz="2400"/>
              <a:t>editaccount. jsp, 产品. jsp, 结帐. jsp)</a:t>
            </a:r>
          </a:p>
          <a:p>
            <a:pPr lvl="1" eaLnBrk="1" hangingPunct="1">
              <a:lnSpc>
                <a:spcPct val="80000"/>
              </a:lnSpc>
            </a:pPr>
            <a:r>
              <a:rPr lang="en-US" altLang="zh-CN" sz="2000"/>
              <a:t>每个视图都会向 FrontController 发送请求, 只要它与另一个视图进行其他通信。</a:t>
            </a:r>
          </a:p>
          <a:p>
            <a:pPr eaLnBrk="1" hangingPunct="1">
              <a:lnSpc>
                <a:spcPct val="80000"/>
              </a:lnSpc>
            </a:pPr>
            <a:r>
              <a:rPr lang="en-US" altLang="zh-CN" sz="2400"/>
              <a:t>该过程</a:t>
            </a:r>
          </a:p>
          <a:p>
            <a:pPr lvl="1" eaLnBrk="1" hangingPunct="1">
              <a:lnSpc>
                <a:spcPct val="80000"/>
              </a:lnSpc>
            </a:pPr>
            <a:r>
              <a:rPr lang="en-US" altLang="zh-CN" sz="2000"/>
              <a:t>客户端向 FrontController 发送请求 (通过视图)。</a:t>
            </a:r>
          </a:p>
          <a:p>
            <a:pPr lvl="1" eaLnBrk="1" hangingPunct="1">
              <a:lnSpc>
                <a:spcPct val="80000"/>
              </a:lnSpc>
            </a:pPr>
            <a:r>
              <a:rPr lang="en-US" altLang="zh-CN" sz="2000"/>
              <a:t>FrontController 将请求调度为应用程序事件, 并选择要在客户端上显示的适当视图。</a:t>
            </a:r>
          </a:p>
          <a:p>
            <a:pPr lvl="1" eaLnBrk="1" hangingPunct="1">
              <a:lnSpc>
                <a:spcPct val="80000"/>
              </a:lnSpc>
            </a:pPr>
            <a:r>
              <a:rPr lang="en-US" altLang="zh-CN" sz="2000"/>
              <a:t>FrontController 还可以对所选视图应用转换或强制策略。</a:t>
            </a:r>
          </a:p>
          <a:p>
            <a:pPr eaLnBrk="1" hangingPunct="1">
              <a:lnSpc>
                <a:spcPct val="80000"/>
              </a:lnSpc>
            </a:pPr>
            <a:endParaRPr lang="en-US" altLang="zh-CN" sz="2400"/>
          </a:p>
        </p:txBody>
      </p:sp>
      <p:sp>
        <p:nvSpPr>
          <p:cNvPr id="47108" name="灯片编号占位符 1">
            <a:extLst>
              <a:ext uri="{FF2B5EF4-FFF2-40B4-BE49-F238E27FC236}">
                <a16:creationId xmlns:a16="http://schemas.microsoft.com/office/drawing/2014/main" id="{2583BA49-5DCD-43B0-B01D-6B847740FF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761E018-482B-499D-B6A8-FE9637FF73F4}" type="slidenum">
              <a:rPr lang="zh-CN" altLang="en-US">
                <a:solidFill>
                  <a:srgbClr val="898989"/>
                </a:solidFill>
                <a:latin typeface="Calibri" panose="020F0502020204030204" pitchFamily="34" charset="0"/>
              </a:rPr>
              <a:pPr/>
              <a:t>15</a:t>
            </a:fld>
            <a:endParaRPr lang="zh-CN"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0449E0C-6E8A-4CD3-85AC-EEE0D8144748}"/>
              </a:ext>
            </a:extLst>
          </p:cNvPr>
          <p:cNvSpPr>
            <a:spLocks noGrp="1" noChangeArrowheads="1"/>
          </p:cNvSpPr>
          <p:nvPr>
            <p:ph type="title"/>
          </p:nvPr>
        </p:nvSpPr>
        <p:spPr>
          <a:xfrm>
            <a:off x="395288" y="-26988"/>
            <a:ext cx="7848600" cy="1143001"/>
          </a:xfrm>
        </p:spPr>
        <p:txBody>
          <a:bodyPr/>
          <a:lstStyle/>
          <a:p>
            <a:pPr eaLnBrk="1" hangingPunct="1"/>
            <a:r>
              <a:rPr lang="en-US" altLang="zh-CN"/>
              <a:t>前端控制器的优点</a:t>
            </a:r>
          </a:p>
        </p:txBody>
      </p:sp>
      <p:sp>
        <p:nvSpPr>
          <p:cNvPr id="48131" name="Rectangle 3">
            <a:extLst>
              <a:ext uri="{FF2B5EF4-FFF2-40B4-BE49-F238E27FC236}">
                <a16:creationId xmlns:a16="http://schemas.microsoft.com/office/drawing/2014/main" id="{171CE1D9-36F3-4D62-B07F-ABAFCAA4344E}"/>
              </a:ext>
            </a:extLst>
          </p:cNvPr>
          <p:cNvSpPr>
            <a:spLocks noGrp="1" noChangeArrowheads="1"/>
          </p:cNvSpPr>
          <p:nvPr>
            <p:ph idx="1"/>
          </p:nvPr>
        </p:nvSpPr>
        <p:spPr/>
        <p:txBody>
          <a:bodyPr/>
          <a:lstStyle/>
          <a:p>
            <a:pPr eaLnBrk="1" hangingPunct="1">
              <a:lnSpc>
                <a:spcPct val="80000"/>
              </a:lnSpc>
            </a:pPr>
            <a:r>
              <a:rPr lang="en-US" altLang="zh-CN" sz="2000" b="1"/>
              <a:t>导航更易于理解和配置。</a:t>
            </a:r>
            <a:r>
              <a:rPr lang="en-US" altLang="zh-CN" sz="2000"/>
              <a:t> </a:t>
            </a:r>
          </a:p>
          <a:p>
            <a:pPr lvl="1" eaLnBrk="1" hangingPunct="1">
              <a:lnSpc>
                <a:spcPct val="80000"/>
              </a:lnSpc>
            </a:pPr>
            <a:r>
              <a:rPr lang="en-US" altLang="zh-CN" sz="1800"/>
              <a:t>因为视图选择集中在前端控制器中, 所以您只需查看控制器即可了解站点导航。此外, 您只需修改控制器以更改导航。</a:t>
            </a:r>
          </a:p>
          <a:p>
            <a:pPr eaLnBrk="1" hangingPunct="1">
              <a:lnSpc>
                <a:spcPct val="80000"/>
              </a:lnSpc>
            </a:pPr>
            <a:r>
              <a:rPr lang="en-US" altLang="zh-CN" sz="2000" b="1"/>
              <a:t>视图是一致处理的。</a:t>
            </a:r>
            <a:r>
              <a:rPr lang="en-US" altLang="zh-CN" sz="2000"/>
              <a:t> </a:t>
            </a:r>
          </a:p>
          <a:p>
            <a:pPr lvl="1" eaLnBrk="1" hangingPunct="1">
              <a:lnSpc>
                <a:spcPct val="80000"/>
              </a:lnSpc>
            </a:pPr>
            <a:r>
              <a:rPr lang="en-US" altLang="zh-CN" sz="1800"/>
              <a:t>由于前端控制器处理视图选择, 因此它可以在所有视图中始终应用模板化和安全策略。此外, 配置这些函数的行为更容易, 因为只有控制器需要修改。</a:t>
            </a:r>
          </a:p>
          <a:p>
            <a:pPr eaLnBrk="1" hangingPunct="1">
              <a:lnSpc>
                <a:spcPct val="80000"/>
              </a:lnSpc>
            </a:pPr>
            <a:r>
              <a:rPr lang="en-US" altLang="zh-CN" sz="2000" b="1"/>
              <a:t>视图可以很容易地更改和重用。</a:t>
            </a:r>
            <a:r>
              <a:rPr lang="en-US" altLang="zh-CN" sz="2000"/>
              <a:t> </a:t>
            </a:r>
          </a:p>
          <a:p>
            <a:pPr lvl="1" eaLnBrk="1" hangingPunct="1">
              <a:lnSpc>
                <a:spcPct val="80000"/>
              </a:lnSpc>
            </a:pPr>
            <a:r>
              <a:rPr lang="en-US" altLang="zh-CN" sz="1800"/>
              <a:t>由于视图仅与前端控制器通信, 所以视图之间不存在依赖关系。这使得视图, 甚至前面的控制器都可以独立地更改和重用。</a:t>
            </a:r>
          </a:p>
        </p:txBody>
      </p:sp>
      <p:sp>
        <p:nvSpPr>
          <p:cNvPr id="48132" name="灯片编号占位符 1">
            <a:extLst>
              <a:ext uri="{FF2B5EF4-FFF2-40B4-BE49-F238E27FC236}">
                <a16:creationId xmlns:a16="http://schemas.microsoft.com/office/drawing/2014/main" id="{D8603752-97B4-4EE2-8F8B-4E42C8EF29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23200C4-A6CA-47BC-88D8-564EBCFA6FEA}" type="slidenum">
              <a:rPr lang="zh-CN" altLang="en-US">
                <a:solidFill>
                  <a:srgbClr val="898989"/>
                </a:solidFill>
                <a:latin typeface="Calibri" panose="020F0502020204030204" pitchFamily="34" charset="0"/>
              </a:rPr>
              <a:pPr/>
              <a:t>16</a:t>
            </a:fld>
            <a:endParaRPr lang="zh-CN" altLang="en-US">
              <a:solidFill>
                <a:srgbClr val="898989"/>
              </a:solidFill>
              <a:latin typeface="Calibri" panose="020F0502020204030204" pitchFamily="34" charset="0"/>
            </a:endParaRP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90E8B23-CC3F-4934-BA09-E4F4B491399C}"/>
              </a:ext>
            </a:extLst>
          </p:cNvPr>
          <p:cNvSpPr>
            <a:spLocks noGrp="1" noChangeArrowheads="1"/>
          </p:cNvSpPr>
          <p:nvPr>
            <p:ph type="title"/>
          </p:nvPr>
        </p:nvSpPr>
        <p:spPr>
          <a:xfrm>
            <a:off x="395288" y="-26988"/>
            <a:ext cx="7848600" cy="1143001"/>
          </a:xfrm>
        </p:spPr>
        <p:txBody>
          <a:bodyPr/>
          <a:lstStyle/>
          <a:p>
            <a:pPr eaLnBrk="1" hangingPunct="1"/>
            <a:r>
              <a:rPr lang="en-US" altLang="zh-CN"/>
              <a:t>考虑</a:t>
            </a:r>
          </a:p>
        </p:txBody>
      </p:sp>
      <p:sp>
        <p:nvSpPr>
          <p:cNvPr id="49155" name="Rectangle 3">
            <a:extLst>
              <a:ext uri="{FF2B5EF4-FFF2-40B4-BE49-F238E27FC236}">
                <a16:creationId xmlns:a16="http://schemas.microsoft.com/office/drawing/2014/main" id="{C6DBD149-A783-4DBB-9567-0773BDC4AEC0}"/>
              </a:ext>
            </a:extLst>
          </p:cNvPr>
          <p:cNvSpPr>
            <a:spLocks noGrp="1" noChangeArrowheads="1"/>
          </p:cNvSpPr>
          <p:nvPr>
            <p:ph idx="1"/>
          </p:nvPr>
        </p:nvSpPr>
        <p:spPr/>
        <p:txBody>
          <a:bodyPr/>
          <a:lstStyle/>
          <a:p>
            <a:pPr eaLnBrk="1" hangingPunct="1">
              <a:lnSpc>
                <a:spcPct val="80000"/>
              </a:lnSpc>
            </a:pPr>
            <a:r>
              <a:rPr lang="en-US" altLang="zh-CN" sz="2000" b="1"/>
              <a:t>复杂性转移到前端控制器。</a:t>
            </a:r>
          </a:p>
          <a:p>
            <a:pPr lvl="1" eaLnBrk="1" hangingPunct="1">
              <a:lnSpc>
                <a:spcPct val="80000"/>
              </a:lnSpc>
            </a:pPr>
            <a:r>
              <a:rPr lang="en-US" altLang="zh-CN" sz="1800"/>
              <a:t>视图组件之间交互的复杂性在前端控制器中进行了复杂的交易。因此, 随着应用程序的增长, 控制器可能会更难维护。</a:t>
            </a:r>
          </a:p>
          <a:p>
            <a:pPr eaLnBrk="1" hangingPunct="1">
              <a:lnSpc>
                <a:spcPct val="80000"/>
              </a:lnSpc>
            </a:pPr>
            <a:r>
              <a:rPr lang="en-US" altLang="zh-CN" sz="2000" b="1"/>
              <a:t>绕过前端控制器以访问具有静态内容的区域。</a:t>
            </a:r>
            <a:r>
              <a:rPr lang="en-US" altLang="zh-CN" sz="2000"/>
              <a:t> </a:t>
            </a:r>
          </a:p>
          <a:p>
            <a:pPr lvl="1" eaLnBrk="1" hangingPunct="1">
              <a:lnSpc>
                <a:spcPct val="80000"/>
              </a:lnSpc>
            </a:pPr>
            <a:r>
              <a:rPr lang="en-US" altLang="zh-CN" sz="1800"/>
              <a:t>前端控制器模式适用于通过动态内容进行复杂导航的站点。然而, 这样一个站点可能也有包含主要静态内容的区域;这将是</a:t>
            </a:r>
            <a:r>
              <a:rPr lang="en-US" altLang="zh-CN" sz="1800" b="1"/>
              <a:t>矫枉过正</a:t>
            </a:r>
            <a:r>
              <a:rPr lang="en-US" altLang="zh-CN" sz="1800"/>
              <a:t>使用前端控制器为这些区域提供服务。</a:t>
            </a:r>
          </a:p>
          <a:p>
            <a:pPr lvl="1" eaLnBrk="1" hangingPunct="1">
              <a:lnSpc>
                <a:spcPct val="80000"/>
              </a:lnSpc>
            </a:pPr>
            <a:r>
              <a:rPr lang="en-US" altLang="zh-CN" sz="1800"/>
              <a:t>前端控制器应配置为不处理具有静态内容的区域的请求。这可以通过将静态内容放置在前置控制器不提供服务的命名空间中来实现。</a:t>
            </a:r>
          </a:p>
          <a:p>
            <a:pPr lvl="1" eaLnBrk="1" hangingPunct="1">
              <a:lnSpc>
                <a:spcPct val="80000"/>
              </a:lnSpc>
            </a:pPr>
            <a:endParaRPr lang="en-US" altLang="zh-CN" sz="1800"/>
          </a:p>
          <a:p>
            <a:pPr eaLnBrk="1" hangingPunct="1">
              <a:lnSpc>
                <a:spcPct val="80000"/>
              </a:lnSpc>
            </a:pPr>
            <a:r>
              <a:rPr lang="en-US" altLang="zh-CN" sz="2000" b="1"/>
              <a:t>前端控制器通常作为 servlet 实现</a:t>
            </a:r>
            <a:r>
              <a:rPr lang="en-US" altLang="zh-CN" sz="2000"/>
              <a:t> </a:t>
            </a:r>
          </a:p>
          <a:p>
            <a:pPr lvl="1" eaLnBrk="1" hangingPunct="1">
              <a:lnSpc>
                <a:spcPct val="80000"/>
              </a:lnSpc>
            </a:pPr>
            <a:r>
              <a:rPr lang="en-US" altLang="zh-CN" sz="1800"/>
              <a:t>不是 JSP 页, 因为它用于控件, 而不是演示文稿。</a:t>
            </a:r>
          </a:p>
        </p:txBody>
      </p:sp>
      <p:sp>
        <p:nvSpPr>
          <p:cNvPr id="49156" name="灯片编号占位符 1">
            <a:extLst>
              <a:ext uri="{FF2B5EF4-FFF2-40B4-BE49-F238E27FC236}">
                <a16:creationId xmlns:a16="http://schemas.microsoft.com/office/drawing/2014/main" id="{74ECFCAC-B878-482D-9899-283872939E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E279751-2476-42AF-AF5F-66ACEC844A17}" type="slidenum">
              <a:rPr lang="zh-CN" altLang="en-US">
                <a:solidFill>
                  <a:srgbClr val="898989"/>
                </a:solidFill>
                <a:latin typeface="Calibri" panose="020F0502020204030204" pitchFamily="34" charset="0"/>
              </a:rPr>
              <a:pPr/>
              <a:t>17</a:t>
            </a:fld>
            <a:endParaRPr lang="zh-CN" altLang="en-US">
              <a:solidFill>
                <a:srgbClr val="898989"/>
              </a:solidFill>
              <a:latin typeface="Calibri" panose="020F0502020204030204" pitchFamily="34" charset="0"/>
            </a:endParaRPr>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330106F-586F-4A97-A162-D58FB91A31A7}"/>
              </a:ext>
            </a:extLst>
          </p:cNvPr>
          <p:cNvSpPr>
            <a:spLocks noGrp="1" noChangeArrowheads="1"/>
          </p:cNvSpPr>
          <p:nvPr>
            <p:ph type="title"/>
          </p:nvPr>
        </p:nvSpPr>
        <p:spPr>
          <a:xfrm>
            <a:off x="395288" y="-26988"/>
            <a:ext cx="7848600" cy="1143001"/>
          </a:xfrm>
        </p:spPr>
        <p:txBody>
          <a:bodyPr/>
          <a:lstStyle/>
          <a:p>
            <a:pPr eaLnBrk="1" hangingPunct="1"/>
            <a:r>
              <a:rPr lang="en-US" altLang="zh-CN"/>
              <a:t>映射</a:t>
            </a:r>
          </a:p>
        </p:txBody>
      </p:sp>
      <p:sp>
        <p:nvSpPr>
          <p:cNvPr id="50179" name="Rectangle 3">
            <a:extLst>
              <a:ext uri="{FF2B5EF4-FFF2-40B4-BE49-F238E27FC236}">
                <a16:creationId xmlns:a16="http://schemas.microsoft.com/office/drawing/2014/main" id="{1A7F0C4D-807A-4B2F-A2D8-CCD3315D655F}"/>
              </a:ext>
            </a:extLst>
          </p:cNvPr>
          <p:cNvSpPr>
            <a:spLocks noGrp="1" noChangeArrowheads="1"/>
          </p:cNvSpPr>
          <p:nvPr>
            <p:ph idx="1"/>
          </p:nvPr>
        </p:nvSpPr>
        <p:spPr>
          <a:xfrm>
            <a:off x="685800" y="1981200"/>
            <a:ext cx="7772400" cy="1039813"/>
          </a:xfrm>
        </p:spPr>
        <p:txBody>
          <a:bodyPr/>
          <a:lstStyle/>
          <a:p>
            <a:pPr eaLnBrk="1" hangingPunct="1">
              <a:lnSpc>
                <a:spcPct val="90000"/>
              </a:lnSpc>
            </a:pPr>
            <a:r>
              <a:rPr lang="en-US" altLang="zh-CN"/>
              <a:t>需要将命名空间中的所有调用映射到控制 servlet</a:t>
            </a:r>
          </a:p>
        </p:txBody>
      </p:sp>
      <p:sp>
        <p:nvSpPr>
          <p:cNvPr id="50180" name="Text Box 4">
            <a:extLst>
              <a:ext uri="{FF2B5EF4-FFF2-40B4-BE49-F238E27FC236}">
                <a16:creationId xmlns:a16="http://schemas.microsoft.com/office/drawing/2014/main" id="{AC574D5F-7676-4786-8FF9-FC38AC09F3D5}"/>
              </a:ext>
            </a:extLst>
          </p:cNvPr>
          <p:cNvSpPr txBox="1">
            <a:spLocks noChangeArrowheads="1"/>
          </p:cNvSpPr>
          <p:nvPr/>
        </p:nvSpPr>
        <p:spPr bwMode="auto">
          <a:xfrm>
            <a:off x="822325" y="2855913"/>
            <a:ext cx="5734050"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&lt;web-app&gt;</a:t>
            </a:r>
          </a:p>
          <a:p>
            <a:pPr eaLnBrk="1" hangingPunct="1">
              <a:spcBef>
                <a:spcPct val="0"/>
              </a:spcBef>
              <a:buFontTx/>
              <a:buNone/>
            </a:pPr>
            <a:r>
              <a:rPr lang="en-US" altLang="zh-CN" sz="1800">
                <a:latin typeface="Arial" panose="020B0604020202020204" pitchFamily="34" charset="0"/>
              </a:rPr>
              <a:t>&lt;!-- ... --&gt;</a:t>
            </a:r>
          </a:p>
          <a:p>
            <a:pPr eaLnBrk="1" hangingPunct="1">
              <a:spcBef>
                <a:spcPct val="0"/>
              </a:spcBef>
              <a:buFontTx/>
              <a:buNone/>
            </a:pPr>
            <a:r>
              <a:rPr lang="en-US" altLang="zh-CN" sz="1800">
                <a:latin typeface="Arial" panose="020B0604020202020204" pitchFamily="34" charset="0"/>
              </a:rPr>
              <a:t>&lt;servlet&gt;</a:t>
            </a:r>
          </a:p>
          <a:p>
            <a:pPr eaLnBrk="1" hangingPunct="1">
              <a:spcBef>
                <a:spcPct val="0"/>
              </a:spcBef>
              <a:buFontTx/>
              <a:buNone/>
            </a:pPr>
            <a:r>
              <a:rPr lang="en-US" altLang="zh-CN" sz="1800">
                <a:latin typeface="Arial" panose="020B0604020202020204" pitchFamily="34" charset="0"/>
              </a:rPr>
              <a:t>&lt;servlet-name&gt; webTierEntryPoint &lt;/servlet-name&gt;</a:t>
            </a:r>
          </a:p>
          <a:p>
            <a:pPr eaLnBrk="1" hangingPunct="1">
              <a:spcBef>
                <a:spcPct val="0"/>
              </a:spcBef>
              <a:buFontTx/>
              <a:buNone/>
            </a:pPr>
            <a:r>
              <a:rPr lang="en-US" altLang="zh-CN" sz="1800">
                <a:latin typeface="Arial" panose="020B0604020202020204" pitchFamily="34" charset="0"/>
              </a:rPr>
              <a:t>&lt;!-- ... --&gt;</a:t>
            </a:r>
          </a:p>
          <a:p>
            <a:pPr eaLnBrk="1" hangingPunct="1">
              <a:spcBef>
                <a:spcPct val="0"/>
              </a:spcBef>
              <a:buFontTx/>
              <a:buNone/>
            </a:pPr>
            <a:r>
              <a:rPr lang="en-US" altLang="zh-CN" sz="1800">
                <a:latin typeface="Arial" panose="020B0604020202020204" pitchFamily="34" charset="0"/>
              </a:rPr>
              <a:t>&lt;servlet-class&gt;!--MainServlet--&gt; &lt;/servlet-class&gt;</a:t>
            </a:r>
          </a:p>
          <a:p>
            <a:pPr eaLnBrk="1" hangingPunct="1">
              <a:spcBef>
                <a:spcPct val="0"/>
              </a:spcBef>
              <a:buFontTx/>
              <a:buNone/>
            </a:pPr>
            <a:r>
              <a:rPr lang="en-US" altLang="zh-CN" sz="1800">
                <a:latin typeface="Arial" panose="020B0604020202020204" pitchFamily="34" charset="0"/>
              </a:rPr>
              <a:t>&lt;/servlet&gt;</a:t>
            </a:r>
          </a:p>
          <a:p>
            <a:pPr eaLnBrk="1" hangingPunct="1">
              <a:spcBef>
                <a:spcPct val="0"/>
              </a:spcBef>
              <a:buFontTx/>
              <a:buNone/>
            </a:pPr>
            <a:r>
              <a:rPr lang="en-US" altLang="zh-CN" sz="1800">
                <a:latin typeface="Arial" panose="020B0604020202020204" pitchFamily="34" charset="0"/>
              </a:rPr>
              <a:t>&lt;servlet-mapping&gt;</a:t>
            </a:r>
          </a:p>
          <a:p>
            <a:pPr eaLnBrk="1" hangingPunct="1">
              <a:spcBef>
                <a:spcPct val="0"/>
              </a:spcBef>
              <a:buFontTx/>
              <a:buNone/>
            </a:pPr>
            <a:r>
              <a:rPr lang="en-US" altLang="zh-CN" sz="1800">
                <a:latin typeface="Arial" panose="020B0604020202020204" pitchFamily="34" charset="0"/>
              </a:rPr>
              <a:t>&lt;servlet-name&gt; webTierEntryPoint &lt;/servlet-name&gt;</a:t>
            </a:r>
          </a:p>
          <a:p>
            <a:pPr eaLnBrk="1" hangingPunct="1">
              <a:spcBef>
                <a:spcPct val="0"/>
              </a:spcBef>
              <a:buFontTx/>
              <a:buNone/>
            </a:pPr>
            <a:r>
              <a:rPr lang="en-US" altLang="zh-CN" sz="1800">
                <a:latin typeface="Arial" panose="020B0604020202020204" pitchFamily="34" charset="0"/>
              </a:rPr>
              <a:t>      </a:t>
            </a:r>
            <a:r>
              <a:rPr lang="en-US" altLang="zh-CN" sz="1800" b="1">
                <a:latin typeface="Arial" panose="020B0604020202020204" pitchFamily="34" charset="0"/>
              </a:rPr>
              <a:t>&lt;url-pattern&gt;/控制/* &lt;/url-pattern&gt;</a:t>
            </a: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&lt;/servlet-mapping&gt;</a:t>
            </a:r>
          </a:p>
          <a:p>
            <a:pPr eaLnBrk="1" hangingPunct="1">
              <a:spcBef>
                <a:spcPct val="0"/>
              </a:spcBef>
              <a:buFontTx/>
              <a:buNone/>
            </a:pPr>
            <a:r>
              <a:rPr lang="en-US" altLang="zh-CN" sz="1800">
                <a:latin typeface="Arial" panose="020B0604020202020204" pitchFamily="34" charset="0"/>
              </a:rPr>
              <a:t>&lt;!-- ... --&gt;</a:t>
            </a:r>
          </a:p>
          <a:p>
            <a:pPr eaLnBrk="1" hangingPunct="1">
              <a:spcBef>
                <a:spcPct val="0"/>
              </a:spcBef>
              <a:buFontTx/>
              <a:buNone/>
            </a:pPr>
            <a:r>
              <a:rPr lang="en-US" altLang="zh-CN" sz="1800">
                <a:latin typeface="Arial" panose="020B0604020202020204" pitchFamily="34" charset="0"/>
              </a:rPr>
              <a:t>&lt;/web-app&gt;</a:t>
            </a:r>
          </a:p>
        </p:txBody>
      </p:sp>
      <p:sp>
        <p:nvSpPr>
          <p:cNvPr id="50181" name="灯片编号占位符 1">
            <a:extLst>
              <a:ext uri="{FF2B5EF4-FFF2-40B4-BE49-F238E27FC236}">
                <a16:creationId xmlns:a16="http://schemas.microsoft.com/office/drawing/2014/main" id="{226FDDB0-61A2-4982-9484-4626B88C79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928A51C0-3986-42C8-A13A-2EB82C050AF6}" type="slidenum">
              <a:rPr lang="zh-CN" altLang="en-US">
                <a:solidFill>
                  <a:srgbClr val="898989"/>
                </a:solidFill>
                <a:latin typeface="Calibri" panose="020F0502020204030204" pitchFamily="34" charset="0"/>
              </a:rPr>
              <a:pPr/>
              <a:t>18</a:t>
            </a:fld>
            <a:endParaRPr lang="zh-CN" altLang="en-US">
              <a:solidFill>
                <a:srgbClr val="898989"/>
              </a:solidFill>
              <a:latin typeface="Calibri" panose="020F0502020204030204" pitchFamily="34" charset="0"/>
            </a:endParaRP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BA33CEAB-4CFA-448F-A183-CF3D2C458411}"/>
              </a:ext>
            </a:extLst>
          </p:cNvPr>
          <p:cNvSpPr txBox="1">
            <a:spLocks noChangeArrowheads="1"/>
          </p:cNvSpPr>
          <p:nvPr/>
        </p:nvSpPr>
        <p:spPr bwMode="auto">
          <a:xfrm>
            <a:off x="755650" y="1779588"/>
            <a:ext cx="86010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公共 void doGet (HttpServletRequest 请求、HttpServletResponse 响应) 引发 IOException, ServletException {</a:t>
            </a:r>
          </a:p>
          <a:p>
            <a:pPr eaLnBrk="1" hangingPunct="1">
              <a:spcBef>
                <a:spcPct val="0"/>
              </a:spcBef>
              <a:buFontTx/>
              <a:buNone/>
            </a:pPr>
            <a:r>
              <a:rPr lang="en-US" altLang="zh-CN" sz="1400">
                <a:latin typeface="Arial" panose="020B0604020202020204" pitchFamily="34" charset="0"/>
              </a:rPr>
              <a:t>字符串 selectedURL = 请求. getPathInfo ();// ...URLMapping</a:t>
            </a:r>
          </a:p>
          <a:p>
            <a:pPr eaLnBrk="1" hangingPunct="1">
              <a:spcBef>
                <a:spcPct val="0"/>
              </a:spcBef>
              <a:buFontTx/>
              <a:buNone/>
            </a:pPr>
            <a:r>
              <a:rPr lang="en-US" altLang="zh-CN" sz="1400">
                <a:latin typeface="Arial" panose="020B0604020202020204" pitchFamily="34" charset="0"/>
              </a:rPr>
              <a:t>电流 = getURLMapping (selectedURL);</a:t>
            </a:r>
          </a:p>
          <a:p>
            <a:pPr eaLnBrk="1" hangingPunct="1">
              <a:spcBef>
                <a:spcPct val="0"/>
              </a:spcBef>
              <a:buFontTx/>
              <a:buNone/>
            </a:pPr>
            <a:r>
              <a:rPr lang="en-US" altLang="zh-CN" sz="1400">
                <a:latin typeface="Arial" panose="020B0604020202020204" pitchFamily="34" charset="0"/>
              </a:rPr>
              <a:t>    </a:t>
            </a:r>
            <a:r>
              <a:rPr lang="en-US" altLang="zh-CN" sz="1400" b="1">
                <a:latin typeface="Arial" panose="020B0604020202020204" pitchFamily="34" charset="0"/>
              </a:rPr>
              <a:t>如果 (当前! = null) 和当前. requiresSignin ())</a:t>
            </a: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CustomerWebImpl 客户 = modelManager getCustomerWebImpl ();</a:t>
            </a:r>
          </a:p>
          <a:p>
            <a:pPr eaLnBrk="1" hangingPunct="1">
              <a:spcBef>
                <a:spcPct val="0"/>
              </a:spcBef>
              <a:buFontTx/>
              <a:buNone/>
            </a:pPr>
            <a:r>
              <a:rPr lang="en-US" altLang="zh-CN" sz="1400">
                <a:latin typeface="Arial" panose="020B0604020202020204" pitchFamily="34" charset="0"/>
              </a:rPr>
              <a:t>        </a:t>
            </a:r>
            <a:r>
              <a:rPr lang="en-US" altLang="zh-CN" sz="1400" b="1">
                <a:latin typeface="Arial" panose="020B0604020202020204" pitchFamily="34" charset="0"/>
              </a:rPr>
              <a:t>如果 (客户 isLoggedIn ())</a:t>
            </a: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               </a:t>
            </a:r>
            <a:r>
              <a:rPr lang="en-US" altLang="zh-CN" sz="1400" b="1">
                <a:latin typeface="Arial" panose="020B0604020202020204" pitchFamily="34" charset="0"/>
              </a:rPr>
              <a:t>doProcess (要求);</a:t>
            </a:r>
            <a:r>
              <a:rPr lang="en-US" altLang="zh-CN" sz="1400">
                <a:latin typeface="Arial" panose="020B0604020202020204" pitchFamily="34" charset="0"/>
              </a:rPr>
              <a:t> </a:t>
            </a:r>
          </a:p>
          <a:p>
            <a:pPr eaLnBrk="1" hangingPunct="1">
              <a:spcBef>
                <a:spcPct val="0"/>
              </a:spcBef>
              <a:buFontTx/>
              <a:buNone/>
            </a:pP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其他</a:t>
            </a:r>
          </a:p>
          <a:p>
            <a:pPr eaLnBrk="1" hangingPunct="1">
              <a:spcBef>
                <a:spcPct val="0"/>
              </a:spcBef>
              <a:buFontTx/>
              <a:buNone/>
            </a:pPr>
            <a:r>
              <a:rPr lang="en-US" altLang="zh-CN" sz="1400">
                <a:latin typeface="Arial" panose="020B0604020202020204" pitchFamily="34" charset="0"/>
              </a:rPr>
              <a:t>字符串 signinScreen = getScreenFlowManager (). getSigninScreen ();</a:t>
            </a:r>
          </a:p>
          <a:p>
            <a:pPr eaLnBrk="1" hangingPunct="1">
              <a:spcBef>
                <a:spcPct val="0"/>
              </a:spcBef>
              <a:buFontTx/>
              <a:buNone/>
            </a:pPr>
            <a:r>
              <a:rPr lang="en-US" altLang="zh-CN" sz="1400">
                <a:latin typeface="Arial" panose="020B0604020202020204" pitchFamily="34" charset="0"/>
              </a:rPr>
              <a:t>              </a:t>
            </a:r>
            <a:r>
              <a:rPr lang="en-US" altLang="zh-CN" sz="1400" b="1">
                <a:latin typeface="Arial" panose="020B0604020202020204" pitchFamily="34" charset="0"/>
              </a:rPr>
              <a:t>会话. setAttribute (WebKeys CurrentScreen, signinScreen);</a:t>
            </a:r>
            <a:r>
              <a:rPr lang="en-US" altLang="zh-CN" sz="1400">
                <a:latin typeface="Arial" panose="020B0604020202020204" pitchFamily="34" charset="0"/>
              </a:rPr>
              <a:t> </a:t>
            </a:r>
          </a:p>
          <a:p>
            <a:pPr eaLnBrk="1" hangingPunct="1">
              <a:spcBef>
                <a:spcPct val="0"/>
              </a:spcBef>
              <a:buFontTx/>
              <a:buNone/>
            </a:pPr>
            <a:r>
              <a:rPr lang="en-US" altLang="zh-CN" sz="1400">
                <a:latin typeface="Arial" panose="020B0604020202020204" pitchFamily="34" charset="0"/>
              </a:rPr>
              <a:t>会话. setAttribute (WebKeys SigninTargetURL, selectedURL);</a:t>
            </a:r>
          </a:p>
          <a:p>
            <a:pPr eaLnBrk="1" hangingPunct="1">
              <a:spcBef>
                <a:spcPct val="0"/>
              </a:spcBef>
              <a:buFontTx/>
              <a:buNone/>
            </a:pP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其他</a:t>
            </a:r>
          </a:p>
          <a:p>
            <a:pPr eaLnBrk="1" hangingPunct="1">
              <a:spcBef>
                <a:spcPct val="0"/>
              </a:spcBef>
              <a:buFontTx/>
              <a:buNone/>
            </a:pPr>
            <a:r>
              <a:rPr lang="en-US" altLang="zh-CN" sz="1400">
                <a:latin typeface="Arial" panose="020B0604020202020204" pitchFamily="34" charset="0"/>
              </a:rPr>
              <a:t>            </a:t>
            </a:r>
            <a:r>
              <a:rPr lang="en-US" altLang="zh-CN" sz="1400" b="1">
                <a:latin typeface="Arial" panose="020B0604020202020204" pitchFamily="34" charset="0"/>
              </a:rPr>
              <a:t>doProcess (要求);</a:t>
            </a:r>
            <a:r>
              <a:rPr lang="en-US" altLang="zh-CN" sz="1400">
                <a:latin typeface="Arial" panose="020B0604020202020204" pitchFamily="34" charset="0"/>
              </a:rPr>
              <a:t> </a:t>
            </a:r>
          </a:p>
          <a:p>
            <a:pPr eaLnBrk="1" hangingPunct="1">
              <a:spcBef>
                <a:spcPct val="0"/>
              </a:spcBef>
              <a:buFontTx/>
              <a:buNone/>
            </a:pP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区域设置 = JSPUtil getLocale (请求 getSession ());</a:t>
            </a:r>
          </a:p>
          <a:p>
            <a:pPr eaLnBrk="1" hangingPunct="1">
              <a:spcBef>
                <a:spcPct val="0"/>
              </a:spcBef>
              <a:buFontTx/>
              <a:buNone/>
            </a:pPr>
            <a:r>
              <a:rPr lang="en-US" altLang="zh-CN" sz="1400">
                <a:latin typeface="Arial" panose="020B0604020202020204" pitchFamily="34" charset="0"/>
              </a:rPr>
              <a:t>getServletConfig () getServletContext ()</a:t>
            </a:r>
          </a:p>
          <a:p>
            <a:pPr eaLnBrk="1" hangingPunct="1">
              <a:spcBef>
                <a:spcPct val="0"/>
              </a:spcBef>
              <a:buFontTx/>
              <a:buNone/>
            </a:pPr>
            <a:r>
              <a:rPr lang="en-US" altLang="zh-CN" sz="1400">
                <a:latin typeface="Arial" panose="020B0604020202020204" pitchFamily="34" charset="0"/>
              </a:rPr>
              <a:t>. getRequestDispatcher (</a:t>
            </a:r>
            <a:r>
              <a:rPr lang="en-US" altLang="zh-CN" sz="1400" b="1">
                <a:latin typeface="Arial" panose="020B0604020202020204" pitchFamily="34" charset="0"/>
              </a:rPr>
              <a:t>getScreenFlowManager (). getTemplate (区域设置)</a:t>
            </a:r>
            <a:r>
              <a:rPr lang="en-US" altLang="zh-CN" sz="1400">
                <a:latin typeface="Arial" panose="020B0604020202020204" pitchFamily="34" charset="0"/>
              </a:rPr>
              <a:t>)</a:t>
            </a:r>
          </a:p>
          <a:p>
            <a:pPr eaLnBrk="1" hangingPunct="1">
              <a:spcBef>
                <a:spcPct val="0"/>
              </a:spcBef>
              <a:buFontTx/>
              <a:buNone/>
            </a:pPr>
            <a:r>
              <a:rPr lang="en-US" altLang="zh-CN" sz="1400">
                <a:latin typeface="Arial" panose="020B0604020202020204" pitchFamily="34" charset="0"/>
              </a:rPr>
              <a:t>. 转发 (请求、响应);</a:t>
            </a:r>
          </a:p>
          <a:p>
            <a:pPr eaLnBrk="1" hangingPunct="1">
              <a:spcBef>
                <a:spcPct val="0"/>
              </a:spcBef>
              <a:buFontTx/>
              <a:buNone/>
            </a:pPr>
            <a:r>
              <a:rPr lang="en-US" altLang="zh-CN" sz="1400">
                <a:latin typeface="Arial" panose="020B0604020202020204" pitchFamily="34" charset="0"/>
              </a:rPr>
              <a:t>}</a:t>
            </a:r>
            <a:r>
              <a:rPr lang="en-US" altLang="zh-CN" sz="1600">
                <a:latin typeface="Arial" panose="020B0604020202020204" pitchFamily="34" charset="0"/>
              </a:rPr>
              <a:t> </a:t>
            </a:r>
          </a:p>
        </p:txBody>
      </p:sp>
      <p:sp>
        <p:nvSpPr>
          <p:cNvPr id="51203" name="灯片编号占位符 1">
            <a:extLst>
              <a:ext uri="{FF2B5EF4-FFF2-40B4-BE49-F238E27FC236}">
                <a16:creationId xmlns:a16="http://schemas.microsoft.com/office/drawing/2014/main" id="{3BE3EF70-DD55-4513-8B13-18350E365D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3081413-7BDD-47B0-A028-D59BDCEC9F76}" type="slidenum">
              <a:rPr lang="zh-CN" altLang="en-US">
                <a:solidFill>
                  <a:srgbClr val="898989"/>
                </a:solidFill>
                <a:latin typeface="Calibri" panose="020F0502020204030204" pitchFamily="34" charset="0"/>
              </a:rPr>
              <a:pPr/>
              <a:t>19</a:t>
            </a:fld>
            <a:endParaRPr lang="zh-CN"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41F1391-0EC9-4814-8521-41C7C0D91FEC}"/>
              </a:ext>
            </a:extLst>
          </p:cNvPr>
          <p:cNvSpPr>
            <a:spLocks noGrp="1" noChangeArrowheads="1"/>
          </p:cNvSpPr>
          <p:nvPr>
            <p:ph type="title"/>
          </p:nvPr>
        </p:nvSpPr>
        <p:spPr>
          <a:xfrm>
            <a:off x="395288" y="-26988"/>
            <a:ext cx="7848600" cy="1143001"/>
          </a:xfrm>
        </p:spPr>
        <p:txBody>
          <a:bodyPr/>
          <a:lstStyle/>
          <a:p>
            <a:pPr eaLnBrk="1" hangingPunct="1"/>
            <a:r>
              <a:rPr lang="en-US" altLang="zh-CN"/>
              <a:t>为什么设计模式</a:t>
            </a:r>
          </a:p>
        </p:txBody>
      </p:sp>
      <p:sp>
        <p:nvSpPr>
          <p:cNvPr id="33795" name="Rectangle 3">
            <a:extLst>
              <a:ext uri="{FF2B5EF4-FFF2-40B4-BE49-F238E27FC236}">
                <a16:creationId xmlns:a16="http://schemas.microsoft.com/office/drawing/2014/main" id="{82EA6820-D4F1-4D9F-8964-DCFA79119B44}"/>
              </a:ext>
            </a:extLst>
          </p:cNvPr>
          <p:cNvSpPr>
            <a:spLocks noGrp="1" noChangeArrowheads="1"/>
          </p:cNvSpPr>
          <p:nvPr>
            <p:ph idx="1"/>
          </p:nvPr>
        </p:nvSpPr>
        <p:spPr/>
        <p:txBody>
          <a:bodyPr/>
          <a:lstStyle/>
          <a:p>
            <a:pPr eaLnBrk="1" hangingPunct="1"/>
            <a:r>
              <a:rPr lang="en-US" altLang="zh-CN"/>
              <a:t>很多方面..。</a:t>
            </a:r>
          </a:p>
          <a:p>
            <a:pPr eaLnBrk="1" hangingPunct="1"/>
            <a:r>
              <a:rPr lang="en-US" altLang="zh-CN"/>
              <a:t>从别人的经验中学习</a:t>
            </a:r>
          </a:p>
          <a:p>
            <a:pPr eaLnBrk="1" hangingPunct="1"/>
            <a:r>
              <a:rPr lang="en-US" altLang="zh-CN"/>
              <a:t>最佳实践</a:t>
            </a:r>
          </a:p>
          <a:p>
            <a:pPr eaLnBrk="1" hangingPunct="1"/>
            <a:r>
              <a:rPr lang="en-US" altLang="zh-CN"/>
              <a:t>最佳性能</a:t>
            </a:r>
          </a:p>
          <a:p>
            <a:pPr eaLnBrk="1" hangingPunct="1"/>
            <a:r>
              <a:rPr lang="en-US" altLang="zh-CN"/>
              <a:t>避免陷阱</a:t>
            </a:r>
          </a:p>
        </p:txBody>
      </p:sp>
      <p:sp>
        <p:nvSpPr>
          <p:cNvPr id="33796" name="灯片编号占位符 1">
            <a:extLst>
              <a:ext uri="{FF2B5EF4-FFF2-40B4-BE49-F238E27FC236}">
                <a16:creationId xmlns:a16="http://schemas.microsoft.com/office/drawing/2014/main" id="{0DDA9DAC-398F-4C28-B171-8CEB8F18CE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316C942-891F-4FDC-A1C6-387BBD52781F}" type="slidenum">
              <a:rPr lang="zh-CN" altLang="en-US">
                <a:solidFill>
                  <a:srgbClr val="898989"/>
                </a:solidFill>
                <a:latin typeface="Calibri" panose="020F0502020204030204" pitchFamily="34" charset="0"/>
              </a:rPr>
              <a:pPr/>
              <a:t>2</a:t>
            </a:fld>
            <a:endParaRPr lang="zh-CN" altLang="en-US">
              <a:solidFill>
                <a:srgbClr val="898989"/>
              </a:solidFill>
              <a:latin typeface="Calibri" panose="020F0502020204030204" pitchFamily="34" charset="0"/>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FFCD43A9-BEC6-423B-AC9E-FAAD8F647FB4}"/>
              </a:ext>
            </a:extLst>
          </p:cNvPr>
          <p:cNvSpPr txBox="1">
            <a:spLocks noChangeArrowheads="1"/>
          </p:cNvSpPr>
          <p:nvPr/>
        </p:nvSpPr>
        <p:spPr bwMode="auto">
          <a:xfrm>
            <a:off x="57150" y="533400"/>
            <a:ext cx="908685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解决了任何登录问题后, 控制器将请求传递给</a:t>
            </a:r>
          </a:p>
          <a:p>
            <a:pPr eaLnBrk="1" hangingPunct="1">
              <a:spcBef>
                <a:spcPct val="0"/>
              </a:spcBef>
              <a:buFontTx/>
              <a:buNone/>
            </a:pPr>
            <a:r>
              <a:rPr lang="en-US" altLang="zh-CN" sz="1800">
                <a:latin typeface="Arial" panose="020B0604020202020204" pitchFamily="34" charset="0"/>
                <a:hlinkClick r:id="rId2"/>
              </a:rPr>
              <a:t>RequestProcessor</a:t>
            </a:r>
            <a:r>
              <a:rPr lang="en-US" altLang="zh-CN" sz="1800">
                <a:latin typeface="Arial" panose="020B0604020202020204" pitchFamily="34" charset="0"/>
              </a:rPr>
              <a:t>, 它将 HTTP 请求转换为应用程序事件:</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公共空 processRequest (HttpServletRequest 请求) 引发 EStoreEventException</a:t>
            </a:r>
          </a:p>
          <a:p>
            <a:pPr eaLnBrk="1" hangingPunct="1">
              <a:spcBef>
                <a:spcPct val="0"/>
              </a:spcBef>
              <a:buFontTx/>
              <a:buNone/>
            </a:pPr>
            <a:r>
              <a:rPr lang="en-US" altLang="zh-CN" sz="1800">
                <a:latin typeface="Arial" panose="020B0604020202020204" pitchFamily="34" charset="0"/>
              </a:rPr>
              <a:t>{</a:t>
            </a:r>
          </a:p>
          <a:p>
            <a:pPr eaLnBrk="1" hangingPunct="1">
              <a:spcBef>
                <a:spcPct val="0"/>
              </a:spcBef>
              <a:buFontTx/>
              <a:buNone/>
            </a:pPr>
            <a:r>
              <a:rPr lang="en-US" altLang="zh-CN" sz="1800">
                <a:latin typeface="Arial" panose="020B0604020202020204" pitchFamily="34" charset="0"/>
              </a:rPr>
              <a:t>EStoreEvent 事件;</a:t>
            </a:r>
          </a:p>
          <a:p>
            <a:pPr eaLnBrk="1" hangingPunct="1">
              <a:spcBef>
                <a:spcPct val="0"/>
              </a:spcBef>
              <a:buFontTx/>
              <a:buNone/>
            </a:pPr>
            <a:r>
              <a:rPr lang="en-US" altLang="zh-CN" sz="1800">
                <a:latin typeface="Arial" panose="020B0604020202020204" pitchFamily="34" charset="0"/>
              </a:rPr>
              <a:t>字符串 selectedUrl = 请求. getPathInfo ();</a:t>
            </a:r>
          </a:p>
          <a:p>
            <a:pPr eaLnBrk="1" hangingPunct="1">
              <a:spcBef>
                <a:spcPct val="0"/>
              </a:spcBef>
              <a:buFontTx/>
              <a:buNone/>
            </a:pPr>
            <a:r>
              <a:rPr lang="en-US" altLang="zh-CN" sz="1800">
                <a:latin typeface="Arial" panose="020B0604020202020204" pitchFamily="34" charset="0"/>
              </a:rPr>
              <a:t>ModelManager 毫米;</a:t>
            </a:r>
          </a:p>
          <a:p>
            <a:pPr eaLnBrk="1" hangingPunct="1">
              <a:spcBef>
                <a:spcPct val="0"/>
              </a:spcBef>
              <a:buFontTx/>
              <a:buNone/>
            </a:pPr>
            <a:r>
              <a:rPr lang="en-US" altLang="zh-CN" sz="1800">
                <a:latin typeface="Arial" panose="020B0604020202020204" pitchFamily="34" charset="0"/>
              </a:rPr>
              <a:t>ShoppingClientControllerWebImpl scc;</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RequestHandler 处理程序 = getHandler (selectedUrl);</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事件 = 处理程序. processRequest (请求);</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集合 updatedModelList = scc handleEvent (事件);</a:t>
            </a:r>
          </a:p>
          <a:p>
            <a:pPr eaLnBrk="1" hangingPunct="1">
              <a:spcBef>
                <a:spcPct val="0"/>
              </a:spcBef>
              <a:buFontTx/>
              <a:buNone/>
            </a:pPr>
            <a:r>
              <a:rPr lang="en-US" altLang="zh-CN" sz="1800">
                <a:latin typeface="Arial" panose="020B0604020202020204" pitchFamily="34" charset="0"/>
              </a:rPr>
              <a:t>毫米 notifyListeners (updatedModelList);</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a:t>
            </a:r>
          </a:p>
        </p:txBody>
      </p:sp>
      <p:sp>
        <p:nvSpPr>
          <p:cNvPr id="52227" name="灯片编号占位符 1">
            <a:extLst>
              <a:ext uri="{FF2B5EF4-FFF2-40B4-BE49-F238E27FC236}">
                <a16:creationId xmlns:a16="http://schemas.microsoft.com/office/drawing/2014/main" id="{A70C65D3-4CF1-4966-B968-977D73CF4A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3CC974B-FBDC-41B0-83DA-DDE82BFC267A}" type="slidenum">
              <a:rPr lang="zh-CN" altLang="en-US">
                <a:solidFill>
                  <a:srgbClr val="898989"/>
                </a:solidFill>
                <a:latin typeface="Calibri" panose="020F0502020204030204" pitchFamily="34" charset="0"/>
              </a:rPr>
              <a:pPr/>
              <a:t>20</a:t>
            </a:fld>
            <a:endParaRPr lang="zh-CN" altLang="en-US">
              <a:solidFill>
                <a:srgbClr val="898989"/>
              </a:solidFill>
              <a:latin typeface="Calibri" panose="020F0502020204030204" pitchFamily="34" charset="0"/>
            </a:endParaRPr>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3E4F1029-B42E-4673-BBF5-5C5C906C6D4F}"/>
              </a:ext>
            </a:extLst>
          </p:cNvPr>
          <p:cNvSpPr txBox="1">
            <a:spLocks noChangeArrowheads="1"/>
          </p:cNvSpPr>
          <p:nvPr/>
        </p:nvSpPr>
        <p:spPr bwMode="auto">
          <a:xfrm>
            <a:off x="755650" y="1989138"/>
            <a:ext cx="81343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然后, 该</a:t>
            </a:r>
            <a:r>
              <a:rPr lang="en-US" altLang="zh-CN" sz="1800">
                <a:latin typeface="Arial" panose="020B0604020202020204" pitchFamily="34" charset="0"/>
                <a:hlinkClick r:id="rId2"/>
              </a:rPr>
              <a:t>ScreenFlowManager</a:t>
            </a:r>
            <a:r>
              <a:rPr lang="en-US" altLang="zh-CN" sz="1800">
                <a:latin typeface="Arial" panose="020B0604020202020204" pitchFamily="34" charset="0"/>
              </a:rPr>
              <a:t>选择下一个要显示的页面</a:t>
            </a:r>
          </a:p>
          <a:p>
            <a:pPr eaLnBrk="1" hangingPunct="1">
              <a:spcBef>
                <a:spcPct val="0"/>
              </a:spcBef>
              <a:buFontTx/>
              <a:buNone/>
            </a:pPr>
            <a:r>
              <a:rPr lang="en-US" altLang="zh-CN" sz="1800">
                <a:latin typeface="Arial" panose="020B0604020202020204" pitchFamily="34" charset="0"/>
              </a:rPr>
              <a:t>(使用 requestmappings 中的信息):</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公共空 getNextScreen (HttpServletRequest 请求)</a:t>
            </a:r>
          </a:p>
          <a:p>
            <a:pPr eaLnBrk="1" hangingPunct="1">
              <a:spcBef>
                <a:spcPct val="0"/>
              </a:spcBef>
              <a:buFontTx/>
              <a:buNone/>
            </a:pPr>
            <a:r>
              <a:rPr lang="en-US" altLang="zh-CN" sz="1800">
                <a:latin typeface="Arial" panose="020B0604020202020204" pitchFamily="34" charset="0"/>
              </a:rPr>
              <a:t>{</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字符串 selectedURL = 请求. getPathInfo ();</a:t>
            </a:r>
          </a:p>
          <a:p>
            <a:pPr eaLnBrk="1" hangingPunct="1">
              <a:spcBef>
                <a:spcPct val="0"/>
              </a:spcBef>
              <a:buFontTx/>
              <a:buNone/>
            </a:pPr>
            <a:r>
              <a:rPr lang="en-US" altLang="zh-CN" sz="1800">
                <a:latin typeface="Arial" panose="020B0604020202020204" pitchFamily="34" charset="0"/>
              </a:rPr>
              <a:t>字符串 currentScreen;</a:t>
            </a:r>
          </a:p>
          <a:p>
            <a:pPr eaLnBrk="1" hangingPunct="1">
              <a:spcBef>
                <a:spcPct val="0"/>
              </a:spcBef>
              <a:buFontTx/>
              <a:buNone/>
            </a:pPr>
            <a:r>
              <a:rPr lang="en-US" altLang="zh-CN" sz="1800">
                <a:latin typeface="Arial" panose="020B0604020202020204" pitchFamily="34" charset="0"/>
              </a:rPr>
              <a:t>URLMapping URLMapping = getURLMapping (selectedURL);</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currentScreen = urlMapping getScreen ();</a:t>
            </a:r>
          </a:p>
          <a:p>
            <a:pPr eaLnBrk="1" hangingPunct="1">
              <a:spcBef>
                <a:spcPct val="0"/>
              </a:spcBef>
              <a:buFontTx/>
              <a:buNone/>
            </a:pP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请求. getSession (). setAttribute (WebKeys CurrentScreen CurrentScreen);</a:t>
            </a:r>
          </a:p>
          <a:p>
            <a:pPr eaLnBrk="1" hangingPunct="1">
              <a:spcBef>
                <a:spcPct val="0"/>
              </a:spcBef>
              <a:buFontTx/>
              <a:buNone/>
            </a:pPr>
            <a:r>
              <a:rPr lang="en-US" altLang="zh-CN" sz="1800">
                <a:latin typeface="Arial" panose="020B0604020202020204" pitchFamily="34" charset="0"/>
              </a:rPr>
              <a:t>}</a:t>
            </a:r>
          </a:p>
        </p:txBody>
      </p:sp>
      <p:sp>
        <p:nvSpPr>
          <p:cNvPr id="53251" name="灯片编号占位符 1">
            <a:extLst>
              <a:ext uri="{FF2B5EF4-FFF2-40B4-BE49-F238E27FC236}">
                <a16:creationId xmlns:a16="http://schemas.microsoft.com/office/drawing/2014/main" id="{F43ABA74-7F2E-4B8D-A873-270011FDE3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B7EBE7E0-BD05-42B2-A809-45B4F2E72FBC}" type="slidenum">
              <a:rPr lang="zh-CN" altLang="en-US">
                <a:solidFill>
                  <a:srgbClr val="898989"/>
                </a:solidFill>
                <a:latin typeface="Calibri" panose="020F0502020204030204" pitchFamily="34" charset="0"/>
              </a:rPr>
              <a:pPr/>
              <a:t>21</a:t>
            </a:fld>
            <a:endParaRPr lang="zh-CN" altLang="en-US">
              <a:solidFill>
                <a:srgbClr val="898989"/>
              </a:solidFill>
              <a:latin typeface="Calibri" panose="020F0502020204030204" pitchFamily="34" charset="0"/>
            </a:endParaRP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C92821E4-C225-44F1-9104-149CD4701DCD}"/>
              </a:ext>
            </a:extLst>
          </p:cNvPr>
          <p:cNvSpPr txBox="1">
            <a:spLocks noChangeArrowheads="1"/>
          </p:cNvSpPr>
          <p:nvPr/>
        </p:nvSpPr>
        <p:spPr bwMode="auto">
          <a:xfrm>
            <a:off x="0" y="2060575"/>
            <a:ext cx="91471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最后, ScreenFlowManager 将模板应用于所请求的页面,</a:t>
            </a:r>
          </a:p>
          <a:p>
            <a:pPr eaLnBrk="1" hangingPunct="1">
              <a:spcBef>
                <a:spcPct val="0"/>
              </a:spcBef>
              <a:buFontTx/>
              <a:buNone/>
            </a:pPr>
            <a:r>
              <a:rPr lang="en-US" altLang="zh-CN" sz="1800">
                <a:latin typeface="Arial" panose="020B0604020202020204" pitchFamily="34" charset="0"/>
              </a:rPr>
              <a:t>创建一个</a:t>
            </a:r>
            <a:r>
              <a:rPr lang="en-US" altLang="zh-CN" sz="1800" i="1">
                <a:latin typeface="Arial" panose="020B0604020202020204" pitchFamily="34" charset="0"/>
              </a:rPr>
              <a:t>屏幕</a:t>
            </a:r>
            <a:r>
              <a:rPr lang="en-US" altLang="zh-CN" sz="1800">
                <a:latin typeface="Arial" panose="020B0604020202020204" pitchFamily="34" charset="0"/>
              </a:rPr>
              <a:t>.美国英语区域设置的模板在模板中定义. jsp:</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&lt;html&gt;</a:t>
            </a:r>
          </a:p>
          <a:p>
            <a:pPr eaLnBrk="1" hangingPunct="1">
              <a:spcBef>
                <a:spcPct val="0"/>
              </a:spcBef>
              <a:buFontTx/>
              <a:buNone/>
            </a:pPr>
            <a:r>
              <a:rPr lang="en-US" altLang="zh-CN" sz="1800">
                <a:latin typeface="Arial" panose="020B0604020202020204" pitchFamily="34" charset="0"/>
              </a:rPr>
              <a:t>&lt;head&gt; &lt;title&gt;</a:t>
            </a:r>
            <a:r>
              <a:rPr lang="en-US" altLang="zh-CN" sz="1800" b="1">
                <a:latin typeface="Arial" panose="020B0604020202020204" pitchFamily="34" charset="0"/>
              </a:rPr>
              <a:t>&lt;j2ee:insert parameter="HtmlTitle"/&gt;</a:t>
            </a:r>
            <a:r>
              <a:rPr lang="en-US" altLang="zh-CN" sz="1800">
                <a:latin typeface="Arial" panose="020B0604020202020204" pitchFamily="34" charset="0"/>
              </a:rPr>
              <a:t>&lt;/title&gt; &lt;/head&gt;</a:t>
            </a:r>
          </a:p>
          <a:p>
            <a:pPr eaLnBrk="1" hangingPunct="1">
              <a:spcBef>
                <a:spcPct val="0"/>
              </a:spcBef>
              <a:buFontTx/>
              <a:buNone/>
            </a:pPr>
            <a:r>
              <a:rPr lang="en-US" altLang="zh-CN" sz="1800">
                <a:latin typeface="Arial" panose="020B0604020202020204" pitchFamily="34" charset="0"/>
              </a:rPr>
              <a:t>&lt;body bgcolor="white"&gt;</a:t>
            </a:r>
          </a:p>
          <a:p>
            <a:pPr eaLnBrk="1" hangingPunct="1">
              <a:spcBef>
                <a:spcPct val="0"/>
              </a:spcBef>
              <a:buFontTx/>
              <a:buNone/>
            </a:pPr>
            <a:r>
              <a:rPr lang="en-US" altLang="zh-CN" sz="1800">
                <a:latin typeface="Arial" panose="020B0604020202020204" pitchFamily="34" charset="0"/>
              </a:rPr>
              <a:t>    </a:t>
            </a:r>
            <a:r>
              <a:rPr lang="en-US" altLang="zh-CN" sz="1800" b="1">
                <a:latin typeface="Arial" panose="020B0604020202020204" pitchFamily="34" charset="0"/>
              </a:rPr>
              <a:t>&lt;j2ee:insert parameter="HtmlBanner"/&gt;</a:t>
            </a:r>
            <a:r>
              <a:rPr lang="en-US" altLang="zh-CN" sz="1800">
                <a:latin typeface="Arial" panose="020B0604020202020204" pitchFamily="34" charset="0"/>
              </a:rPr>
              <a:t> </a:t>
            </a:r>
          </a:p>
          <a:p>
            <a:pPr eaLnBrk="1" hangingPunct="1">
              <a:spcBef>
                <a:spcPct val="0"/>
              </a:spcBef>
              <a:buFontTx/>
              <a:buNone/>
            </a:pPr>
            <a:r>
              <a:rPr lang="en-US" altLang="zh-CN" sz="1800">
                <a:latin typeface="Arial" panose="020B0604020202020204" pitchFamily="34" charset="0"/>
              </a:rPr>
              <a:t>    </a:t>
            </a:r>
            <a:r>
              <a:rPr lang="en-US" altLang="zh-CN" sz="1800" b="1">
                <a:latin typeface="Arial" panose="020B0604020202020204" pitchFamily="34" charset="0"/>
              </a:rPr>
              <a:t>&lt;j2ee:insert parameter="HtmlTopIndex"/&gt;</a:t>
            </a:r>
            <a:r>
              <a:rPr lang="en-US" altLang="zh-CN" sz="1800">
                <a:latin typeface="Arial" panose="020B0604020202020204" pitchFamily="34" charset="0"/>
              </a:rPr>
              <a:t> </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&lt;table height="85%" width="100%" cellspacing="0" border="0"&gt;</a:t>
            </a:r>
          </a:p>
          <a:p>
            <a:pPr eaLnBrk="1" hangingPunct="1">
              <a:spcBef>
                <a:spcPct val="0"/>
              </a:spcBef>
              <a:buFontTx/>
              <a:buNone/>
            </a:pPr>
            <a:r>
              <a:rPr lang="en-US" altLang="zh-CN" sz="1800">
                <a:latin typeface="Arial" panose="020B0604020202020204" pitchFamily="34" charset="0"/>
              </a:rPr>
              <a:t>&lt;tr&gt; &lt;td valign="top"&gt;</a:t>
            </a:r>
            <a:r>
              <a:rPr lang="en-US" altLang="zh-CN" sz="1800" b="1">
                <a:latin typeface="Arial" panose="020B0604020202020204" pitchFamily="34" charset="0"/>
              </a:rPr>
              <a:t>&lt;j2ee:insert parameter="HtmlBody"/&gt;</a:t>
            </a:r>
            <a:r>
              <a:rPr lang="en-US" altLang="zh-CN" sz="1800">
                <a:latin typeface="Arial" panose="020B0604020202020204" pitchFamily="34" charset="0"/>
              </a:rPr>
              <a:t>&lt;/td&gt; &lt;/tr&gt;</a:t>
            </a:r>
          </a:p>
          <a:p>
            <a:pPr eaLnBrk="1" hangingPunct="1">
              <a:spcBef>
                <a:spcPct val="0"/>
              </a:spcBef>
              <a:buFontTx/>
              <a:buNone/>
            </a:pPr>
            <a:r>
              <a:rPr lang="en-US" altLang="zh-CN" sz="1800">
                <a:latin typeface="Arial" panose="020B0604020202020204" pitchFamily="34" charset="0"/>
              </a:rPr>
              <a:t>&lt;tr&gt; &lt;td valign="bottom"&gt;</a:t>
            </a:r>
            <a:r>
              <a:rPr lang="en-US" altLang="zh-CN" sz="1800" b="1">
                <a:latin typeface="Arial" panose="020B0604020202020204" pitchFamily="34" charset="0"/>
              </a:rPr>
              <a:t>&lt;j2ee:insert parameter="HtmlPetFooter"/&gt;</a:t>
            </a:r>
            <a:r>
              <a:rPr lang="en-US" altLang="zh-CN" sz="1800">
                <a:latin typeface="Arial" panose="020B0604020202020204" pitchFamily="34" charset="0"/>
              </a:rPr>
              <a:t>&lt;/td&gt; &lt;/tr&gt;</a:t>
            </a:r>
          </a:p>
          <a:p>
            <a:pPr eaLnBrk="1" hangingPunct="1">
              <a:spcBef>
                <a:spcPct val="0"/>
              </a:spcBef>
              <a:buFontTx/>
              <a:buNone/>
            </a:pPr>
            <a:r>
              <a:rPr lang="en-US" altLang="zh-CN" sz="1800">
                <a:latin typeface="Arial" panose="020B0604020202020204" pitchFamily="34" charset="0"/>
              </a:rPr>
              <a:t>&lt;tr&gt; &lt;td valign="bottom"&gt;</a:t>
            </a:r>
            <a:r>
              <a:rPr lang="en-US" altLang="zh-CN" sz="1800" b="1">
                <a:latin typeface="Arial" panose="020B0604020202020204" pitchFamily="34" charset="0"/>
              </a:rPr>
              <a:t>&lt;j2ee:insert parameter="HtmlFooter"/&gt;</a:t>
            </a:r>
            <a:r>
              <a:rPr lang="en-US" altLang="zh-CN" sz="1800">
                <a:latin typeface="Arial" panose="020B0604020202020204" pitchFamily="34" charset="0"/>
              </a:rPr>
              <a:t>&lt;/td&gt; &lt;/tr&gt;</a:t>
            </a:r>
          </a:p>
          <a:p>
            <a:pPr eaLnBrk="1" hangingPunct="1">
              <a:spcBef>
                <a:spcPct val="0"/>
              </a:spcBef>
              <a:buFontTx/>
              <a:buNone/>
            </a:pPr>
            <a:r>
              <a:rPr lang="en-US" altLang="zh-CN" sz="1800">
                <a:latin typeface="Arial" panose="020B0604020202020204" pitchFamily="34" charset="0"/>
              </a:rPr>
              <a:t>&lt;/table&gt;</a:t>
            </a:r>
          </a:p>
          <a:p>
            <a:pPr eaLnBrk="1" hangingPunct="1">
              <a:spcBef>
                <a:spcPct val="0"/>
              </a:spcBef>
              <a:buFontTx/>
              <a:buNone/>
            </a:pPr>
            <a:r>
              <a:rPr lang="en-US" altLang="zh-CN" sz="1800">
                <a:latin typeface="Arial" panose="020B0604020202020204" pitchFamily="34" charset="0"/>
              </a:rPr>
              <a:t>&lt;/body&gt;</a:t>
            </a:r>
          </a:p>
          <a:p>
            <a:pPr eaLnBrk="1" hangingPunct="1">
              <a:spcBef>
                <a:spcPct val="0"/>
              </a:spcBef>
              <a:buFontTx/>
              <a:buNone/>
            </a:pPr>
            <a:r>
              <a:rPr lang="en-US" altLang="zh-CN" sz="1800">
                <a:latin typeface="Arial" panose="020B0604020202020204" pitchFamily="34" charset="0"/>
              </a:rPr>
              <a:t>&lt;/html&gt;</a:t>
            </a:r>
          </a:p>
        </p:txBody>
      </p:sp>
      <p:sp>
        <p:nvSpPr>
          <p:cNvPr id="54275" name="灯片编号占位符 1">
            <a:extLst>
              <a:ext uri="{FF2B5EF4-FFF2-40B4-BE49-F238E27FC236}">
                <a16:creationId xmlns:a16="http://schemas.microsoft.com/office/drawing/2014/main" id="{B75BE5EF-A618-4324-A40D-D5A3B8870D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867EB6C4-C50F-4E14-8F18-B58E9890C50B}" type="slidenum">
              <a:rPr lang="zh-CN" altLang="en-US">
                <a:solidFill>
                  <a:srgbClr val="898989"/>
                </a:solidFill>
                <a:latin typeface="Calibri" panose="020F0502020204030204" pitchFamily="34" charset="0"/>
              </a:rPr>
              <a:pPr/>
              <a:t>22</a:t>
            </a:fld>
            <a:endParaRPr lang="zh-CN" altLang="en-US">
              <a:solidFill>
                <a:srgbClr val="898989"/>
              </a:solidFill>
              <a:latin typeface="Calibri" panose="020F0502020204030204" pitchFamily="34" charset="0"/>
            </a:endParaRPr>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FAFB520B-B2D4-4CA4-BDBE-DAE17F18535F}"/>
              </a:ext>
            </a:extLst>
          </p:cNvPr>
          <p:cNvSpPr txBox="1">
            <a:spLocks noChangeArrowheads="1"/>
          </p:cNvSpPr>
          <p:nvPr/>
        </p:nvSpPr>
        <p:spPr bwMode="auto">
          <a:xfrm>
            <a:off x="60325" y="112713"/>
            <a:ext cx="9210675"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参数的值 HtmlBanner, HtmlTopIndex,</a:t>
            </a:r>
            <a:r>
              <a:rPr lang="en-US" altLang="zh-CN" sz="1800" i="1">
                <a:latin typeface="Arial" panose="020B0604020202020204" pitchFamily="34" charset="0"/>
              </a:rPr>
              <a:t>等。</a:t>
            </a:r>
            <a:r>
              <a:rPr lang="en-US" altLang="zh-CN" sz="1800">
                <a:latin typeface="Arial" panose="020B0604020202020204" pitchFamily="34" charset="0"/>
              </a:rPr>
              <a:t>定义为</a:t>
            </a:r>
          </a:p>
          <a:p>
            <a:pPr eaLnBrk="1" hangingPunct="1">
              <a:spcBef>
                <a:spcPct val="0"/>
              </a:spcBef>
              <a:buFontTx/>
              <a:buNone/>
            </a:pPr>
            <a:r>
              <a:rPr lang="en-US" altLang="zh-CN" sz="1800">
                <a:latin typeface="Arial" panose="020B0604020202020204" pitchFamily="34" charset="0"/>
              </a:rPr>
              <a:t>单个文件中的所有屏幕, screendefinitions. xml:</a:t>
            </a:r>
          </a:p>
          <a:p>
            <a:pPr eaLnBrk="1" hangingPunct="1">
              <a:spcBef>
                <a:spcPct val="0"/>
              </a:spcBef>
              <a:buFontTx/>
              <a:buNone/>
            </a:pP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&lt;screen-definitions&gt;</a:t>
            </a:r>
          </a:p>
          <a:p>
            <a:pPr eaLnBrk="1" hangingPunct="1">
              <a:spcBef>
                <a:spcPct val="0"/>
              </a:spcBef>
              <a:buFontTx/>
              <a:buNone/>
            </a:pPr>
            <a:r>
              <a:rPr lang="en-US" altLang="zh-CN" sz="1800">
                <a:latin typeface="Arial" panose="020B0604020202020204" pitchFamily="34" charset="0"/>
              </a:rPr>
              <a:t>&lt;template&gt;/模板. jsp &lt;/template&gt;</a:t>
            </a:r>
          </a:p>
          <a:p>
            <a:pPr eaLnBrk="1" hangingPunct="1">
              <a:spcBef>
                <a:spcPct val="0"/>
              </a:spcBef>
              <a:buFontTx/>
              <a:buNone/>
            </a:pPr>
            <a:r>
              <a:rPr lang="en-US" altLang="zh-CN" sz="1800">
                <a:latin typeface="Arial" panose="020B0604020202020204" pitchFamily="34" charset="0"/>
              </a:rPr>
              <a:t>&lt;screen&gt;</a:t>
            </a:r>
          </a:p>
          <a:p>
            <a:pPr eaLnBrk="1" hangingPunct="1">
              <a:spcBef>
                <a:spcPct val="0"/>
              </a:spcBef>
              <a:buFontTx/>
              <a:buNone/>
            </a:pPr>
            <a:r>
              <a:rPr lang="en-US" altLang="zh-CN" sz="1800">
                <a:latin typeface="Arial" panose="020B0604020202020204" pitchFamily="34" charset="0"/>
              </a:rPr>
              <a:t>&lt;screen-name&gt; MAIN &lt;/screen-name&gt;</a:t>
            </a:r>
          </a:p>
          <a:p>
            <a:pPr eaLnBrk="1" hangingPunct="1">
              <a:spcBef>
                <a:spcPct val="0"/>
              </a:spcBef>
              <a:buFontTx/>
              <a:buNone/>
            </a:pPr>
            <a:r>
              <a:rPr lang="en-US" altLang="zh-CN" sz="1800">
                <a:latin typeface="Arial" panose="020B0604020202020204" pitchFamily="34" charset="0"/>
              </a:rPr>
              <a:t>&lt;parameter key="HtmlTitle" value="Welcome to Java Pet Store Demo" direct="true"/&gt;</a:t>
            </a:r>
          </a:p>
          <a:p>
            <a:pPr eaLnBrk="1" hangingPunct="1">
              <a:spcBef>
                <a:spcPct val="0"/>
              </a:spcBef>
              <a:buFontTx/>
              <a:buNone/>
            </a:pPr>
            <a:r>
              <a:rPr lang="en-US" altLang="zh-CN" sz="1800">
                <a:latin typeface="Arial" panose="020B0604020202020204" pitchFamily="34" charset="0"/>
              </a:rPr>
              <a:t>&lt;parameter key="HtmlBanner" value="/banner.jsp" direct="false"/&gt;</a:t>
            </a:r>
          </a:p>
          <a:p>
            <a:pPr eaLnBrk="1" hangingPunct="1">
              <a:spcBef>
                <a:spcPct val="0"/>
              </a:spcBef>
              <a:buFontTx/>
              <a:buNone/>
            </a:pPr>
            <a:r>
              <a:rPr lang="en-US" altLang="zh-CN" sz="1800">
                <a:latin typeface="Arial" panose="020B0604020202020204" pitchFamily="34" charset="0"/>
              </a:rPr>
              <a:t>参数</a:t>
            </a:r>
            <a:r>
              <a:rPr lang="en-US" altLang="zh-CN" sz="1800" b="1">
                <a:latin typeface="Arial" panose="020B0604020202020204" pitchFamily="34" charset="0"/>
              </a:rPr>
              <a:t>键 = "HtmlBody" 值 = "/索引" jsp "</a:t>
            </a:r>
            <a:r>
              <a:rPr lang="en-US" altLang="zh-CN" sz="1800">
                <a:latin typeface="Arial" panose="020B0604020202020204" pitchFamily="34" charset="0"/>
              </a:rPr>
              <a:t>直接 = "false"/&gt;&gt;</a:t>
            </a:r>
          </a:p>
          <a:p>
            <a:pPr eaLnBrk="1" hangingPunct="1">
              <a:spcBef>
                <a:spcPct val="0"/>
              </a:spcBef>
              <a:buFontTx/>
              <a:buNone/>
            </a:pPr>
            <a:r>
              <a:rPr lang="en-US" altLang="zh-CN" sz="1800">
                <a:latin typeface="Arial" panose="020B0604020202020204" pitchFamily="34" charset="0"/>
              </a:rPr>
              <a:t>&lt;parameter key="HtmlPetFooter" value="/petfooter.jsp" direct="false"/&gt;</a:t>
            </a:r>
          </a:p>
          <a:p>
            <a:pPr eaLnBrk="1" hangingPunct="1">
              <a:spcBef>
                <a:spcPct val="0"/>
              </a:spcBef>
              <a:buFontTx/>
              <a:buNone/>
            </a:pPr>
            <a:r>
              <a:rPr lang="en-US" altLang="zh-CN" sz="1800">
                <a:latin typeface="Arial" panose="020B0604020202020204" pitchFamily="34" charset="0"/>
              </a:rPr>
              <a:t>&lt;parameter key="HtmlFooter" value="/footer.jsp" direct="false"/&gt;</a:t>
            </a:r>
          </a:p>
          <a:p>
            <a:pPr eaLnBrk="1" hangingPunct="1">
              <a:spcBef>
                <a:spcPct val="0"/>
              </a:spcBef>
              <a:buFontTx/>
              <a:buNone/>
            </a:pPr>
            <a:r>
              <a:rPr lang="en-US" altLang="zh-CN" sz="1800">
                <a:latin typeface="Arial" panose="020B0604020202020204" pitchFamily="34" charset="0"/>
              </a:rPr>
              <a:t>&lt;/screen&gt;</a:t>
            </a:r>
          </a:p>
          <a:p>
            <a:pPr eaLnBrk="1" hangingPunct="1">
              <a:spcBef>
                <a:spcPct val="0"/>
              </a:spcBef>
              <a:buFontTx/>
              <a:buNone/>
            </a:pPr>
            <a:r>
              <a:rPr lang="en-US" altLang="zh-CN" sz="1800">
                <a:latin typeface="Arial" panose="020B0604020202020204" pitchFamily="34" charset="0"/>
              </a:rPr>
              <a:t>&lt;!-- ... --&gt;</a:t>
            </a:r>
          </a:p>
          <a:p>
            <a:pPr eaLnBrk="1" hangingPunct="1">
              <a:spcBef>
                <a:spcPct val="0"/>
              </a:spcBef>
              <a:buFontTx/>
              <a:buNone/>
            </a:pPr>
            <a:r>
              <a:rPr lang="en-US" altLang="zh-CN" sz="1800">
                <a:latin typeface="Arial" panose="020B0604020202020204" pitchFamily="34" charset="0"/>
              </a:rPr>
              <a:t>&lt;screen&gt;</a:t>
            </a:r>
          </a:p>
          <a:p>
            <a:pPr eaLnBrk="1" hangingPunct="1">
              <a:spcBef>
                <a:spcPct val="0"/>
              </a:spcBef>
              <a:buFontTx/>
              <a:buNone/>
            </a:pPr>
            <a:r>
              <a:rPr lang="en-US" altLang="zh-CN" sz="1800">
                <a:latin typeface="Arial" panose="020B0604020202020204" pitchFamily="34" charset="0"/>
              </a:rPr>
              <a:t>&lt;screen-name&gt; 产品 &lt;/screen-name&gt;</a:t>
            </a:r>
          </a:p>
          <a:p>
            <a:pPr eaLnBrk="1" hangingPunct="1">
              <a:spcBef>
                <a:spcPct val="0"/>
              </a:spcBef>
              <a:buFontTx/>
              <a:buNone/>
            </a:pPr>
            <a:r>
              <a:rPr lang="en-US" altLang="zh-CN" sz="1800">
                <a:latin typeface="Arial" panose="020B0604020202020204" pitchFamily="34" charset="0"/>
              </a:rPr>
              <a:t>&lt;parameter key="HtmlTitle" value="Product Category" direct="true"/&gt;</a:t>
            </a:r>
          </a:p>
          <a:p>
            <a:pPr eaLnBrk="1" hangingPunct="1">
              <a:spcBef>
                <a:spcPct val="0"/>
              </a:spcBef>
              <a:buFontTx/>
              <a:buNone/>
            </a:pPr>
            <a:r>
              <a:rPr lang="en-US" altLang="zh-CN" sz="1800">
                <a:latin typeface="Arial" panose="020B0604020202020204" pitchFamily="34" charset="0"/>
              </a:rPr>
              <a:t>&lt;parameter key="HtmlBanner" value="/banner.jsp" direct="false"/&gt;</a:t>
            </a:r>
          </a:p>
          <a:p>
            <a:pPr eaLnBrk="1" hangingPunct="1">
              <a:spcBef>
                <a:spcPct val="0"/>
              </a:spcBef>
              <a:buFontTx/>
              <a:buNone/>
            </a:pPr>
            <a:r>
              <a:rPr lang="en-US" altLang="zh-CN" sz="1800">
                <a:latin typeface="Arial" panose="020B0604020202020204" pitchFamily="34" charset="0"/>
              </a:rPr>
              <a:t>&lt;parameter key="HtmlTopIndex" value="/topindex.jsp" direct="false"/&gt;</a:t>
            </a:r>
          </a:p>
          <a:p>
            <a:pPr eaLnBrk="1" hangingPunct="1">
              <a:spcBef>
                <a:spcPct val="0"/>
              </a:spcBef>
              <a:buFontTx/>
              <a:buNone/>
            </a:pPr>
            <a:r>
              <a:rPr lang="en-US" altLang="zh-CN" sz="1800">
                <a:latin typeface="Arial" panose="020B0604020202020204" pitchFamily="34" charset="0"/>
              </a:rPr>
              <a:t>参数</a:t>
            </a:r>
            <a:r>
              <a:rPr lang="en-US" altLang="zh-CN" sz="1800" b="1">
                <a:latin typeface="Arial" panose="020B0604020202020204" pitchFamily="34" charset="0"/>
              </a:rPr>
              <a:t>键 = "HtmlBody" 值 = "/产品. jsp"</a:t>
            </a:r>
            <a:r>
              <a:rPr lang="en-US" altLang="zh-CN" sz="1800">
                <a:latin typeface="Arial" panose="020B0604020202020204" pitchFamily="34" charset="0"/>
              </a:rPr>
              <a:t>直接 = "false"/&gt;&gt;</a:t>
            </a:r>
          </a:p>
          <a:p>
            <a:pPr eaLnBrk="1" hangingPunct="1">
              <a:spcBef>
                <a:spcPct val="0"/>
              </a:spcBef>
              <a:buFontTx/>
              <a:buNone/>
            </a:pPr>
            <a:r>
              <a:rPr lang="en-US" altLang="zh-CN" sz="1800">
                <a:latin typeface="Arial" panose="020B0604020202020204" pitchFamily="34" charset="0"/>
              </a:rPr>
              <a:t>&lt;parameter key="HtmlFooter" value="/footer.jsp" direct="false"/&gt;</a:t>
            </a:r>
          </a:p>
          <a:p>
            <a:pPr eaLnBrk="1" hangingPunct="1">
              <a:spcBef>
                <a:spcPct val="0"/>
              </a:spcBef>
              <a:buFontTx/>
              <a:buNone/>
            </a:pPr>
            <a:r>
              <a:rPr lang="en-US" altLang="zh-CN" sz="1800">
                <a:latin typeface="Arial" panose="020B0604020202020204" pitchFamily="34" charset="0"/>
              </a:rPr>
              <a:t>&lt;/screen&gt;</a:t>
            </a:r>
          </a:p>
          <a:p>
            <a:pPr eaLnBrk="1" hangingPunct="1">
              <a:spcBef>
                <a:spcPct val="0"/>
              </a:spcBef>
              <a:buFontTx/>
              <a:buNone/>
            </a:pPr>
            <a:r>
              <a:rPr lang="en-US" altLang="zh-CN" sz="1800">
                <a:latin typeface="Arial" panose="020B0604020202020204" pitchFamily="34" charset="0"/>
              </a:rPr>
              <a:t>&lt;!-- ... --&gt;</a:t>
            </a:r>
          </a:p>
          <a:p>
            <a:pPr eaLnBrk="1" hangingPunct="1">
              <a:spcBef>
                <a:spcPct val="0"/>
              </a:spcBef>
              <a:buFontTx/>
              <a:buNone/>
            </a:pPr>
            <a:r>
              <a:rPr lang="en-US" altLang="zh-CN" sz="1800">
                <a:latin typeface="Arial" panose="020B0604020202020204" pitchFamily="34" charset="0"/>
              </a:rPr>
              <a:t>&lt;/screen-definitions&gt;</a:t>
            </a:r>
          </a:p>
        </p:txBody>
      </p:sp>
      <p:sp>
        <p:nvSpPr>
          <p:cNvPr id="55299" name="灯片编号占位符 1">
            <a:extLst>
              <a:ext uri="{FF2B5EF4-FFF2-40B4-BE49-F238E27FC236}">
                <a16:creationId xmlns:a16="http://schemas.microsoft.com/office/drawing/2014/main" id="{17FEBF87-40D3-4F6C-BD9C-2DD7DC220D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5C0CCC2-2425-4E7A-A8C1-E901AD371316}" type="slidenum">
              <a:rPr lang="zh-CN" altLang="en-US">
                <a:solidFill>
                  <a:srgbClr val="898989"/>
                </a:solidFill>
                <a:latin typeface="Calibri" panose="020F0502020204030204" pitchFamily="34" charset="0"/>
              </a:rPr>
              <a:pPr/>
              <a:t>23</a:t>
            </a:fld>
            <a:endParaRPr lang="zh-CN" altLang="en-US">
              <a:solidFill>
                <a:srgbClr val="898989"/>
              </a:solidFill>
              <a:latin typeface="Calibri" panose="020F0502020204030204" pitchFamily="34" charset="0"/>
            </a:endParaRP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0B5E379-39DC-4922-B5C9-6A66AFF1AB42}"/>
              </a:ext>
            </a:extLst>
          </p:cNvPr>
          <p:cNvSpPr>
            <a:spLocks noGrp="1" noChangeArrowheads="1"/>
          </p:cNvSpPr>
          <p:nvPr>
            <p:ph type="title"/>
          </p:nvPr>
        </p:nvSpPr>
        <p:spPr/>
        <p:txBody>
          <a:bodyPr/>
          <a:lstStyle/>
          <a:p>
            <a:pPr eaLnBrk="1" hangingPunct="1"/>
            <a:endParaRPr lang="zh-CN" altLang="zh-CN"/>
          </a:p>
        </p:txBody>
      </p:sp>
      <p:grpSp>
        <p:nvGrpSpPr>
          <p:cNvPr id="56323" name="Group 3">
            <a:extLst>
              <a:ext uri="{FF2B5EF4-FFF2-40B4-BE49-F238E27FC236}">
                <a16:creationId xmlns:a16="http://schemas.microsoft.com/office/drawing/2014/main" id="{A6F97C59-D88B-47CC-8F8F-54240A8FD4FC}"/>
              </a:ext>
            </a:extLst>
          </p:cNvPr>
          <p:cNvGrpSpPr>
            <a:grpSpLocks/>
          </p:cNvGrpSpPr>
          <p:nvPr/>
        </p:nvGrpSpPr>
        <p:grpSpPr bwMode="auto">
          <a:xfrm>
            <a:off x="1219200" y="2286000"/>
            <a:ext cx="6477000" cy="2895600"/>
            <a:chOff x="768" y="1440"/>
            <a:chExt cx="4080" cy="1824"/>
          </a:xfrm>
        </p:grpSpPr>
        <p:sp>
          <p:nvSpPr>
            <p:cNvPr id="56329" name="Rectangle 4">
              <a:extLst>
                <a:ext uri="{FF2B5EF4-FFF2-40B4-BE49-F238E27FC236}">
                  <a16:creationId xmlns:a16="http://schemas.microsoft.com/office/drawing/2014/main" id="{3C511F72-4A77-4EC9-9F57-D560C0BD6071}"/>
                </a:ext>
              </a:extLst>
            </p:cNvPr>
            <p:cNvSpPr>
              <a:spLocks noChangeArrowheads="1"/>
            </p:cNvSpPr>
            <p:nvPr/>
          </p:nvSpPr>
          <p:spPr bwMode="auto">
            <a:xfrm>
              <a:off x="2400" y="1824"/>
              <a:ext cx="43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前面</a:t>
              </a:r>
            </a:p>
            <a:p>
              <a:pPr algn="ctr" eaLnBrk="1" hangingPunct="1">
                <a:spcBef>
                  <a:spcPct val="0"/>
                </a:spcBef>
                <a:buFontTx/>
                <a:buNone/>
              </a:pPr>
              <a:r>
                <a:rPr lang="en-US" altLang="zh-CN" sz="1200">
                  <a:latin typeface="Arial" panose="020B0604020202020204" pitchFamily="34" charset="0"/>
                </a:rPr>
                <a:t>控制器</a:t>
              </a:r>
              <a:endParaRPr lang="en-US" altLang="zh-CN" sz="1400">
                <a:latin typeface="Arial" panose="020B0604020202020204" pitchFamily="34" charset="0"/>
              </a:endParaRPr>
            </a:p>
          </p:txBody>
        </p:sp>
        <p:sp>
          <p:nvSpPr>
            <p:cNvPr id="56330" name="Rectangle 5">
              <a:extLst>
                <a:ext uri="{FF2B5EF4-FFF2-40B4-BE49-F238E27FC236}">
                  <a16:creationId xmlns:a16="http://schemas.microsoft.com/office/drawing/2014/main" id="{D243C6AB-4CBE-4630-9565-3B7FE7F12F01}"/>
                </a:ext>
              </a:extLst>
            </p:cNvPr>
            <p:cNvSpPr>
              <a:spLocks noChangeArrowheads="1"/>
            </p:cNvSpPr>
            <p:nvPr/>
          </p:nvSpPr>
          <p:spPr bwMode="auto">
            <a:xfrm>
              <a:off x="3936" y="1440"/>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JSPView 1</a:t>
              </a:r>
            </a:p>
          </p:txBody>
        </p:sp>
        <p:sp>
          <p:nvSpPr>
            <p:cNvPr id="56331" name="Rectangle 6">
              <a:extLst>
                <a:ext uri="{FF2B5EF4-FFF2-40B4-BE49-F238E27FC236}">
                  <a16:creationId xmlns:a16="http://schemas.microsoft.com/office/drawing/2014/main" id="{6FAB5EB0-E220-4CD0-B76C-2F2E50C51105}"/>
                </a:ext>
              </a:extLst>
            </p:cNvPr>
            <p:cNvSpPr>
              <a:spLocks noChangeArrowheads="1"/>
            </p:cNvSpPr>
            <p:nvPr/>
          </p:nvSpPr>
          <p:spPr bwMode="auto">
            <a:xfrm>
              <a:off x="3936" y="1824"/>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JSPView 2</a:t>
              </a:r>
            </a:p>
          </p:txBody>
        </p:sp>
        <p:sp>
          <p:nvSpPr>
            <p:cNvPr id="56332" name="Rectangle 7">
              <a:extLst>
                <a:ext uri="{FF2B5EF4-FFF2-40B4-BE49-F238E27FC236}">
                  <a16:creationId xmlns:a16="http://schemas.microsoft.com/office/drawing/2014/main" id="{E292F194-BCA0-48AE-9360-89BBF1049D5B}"/>
                </a:ext>
              </a:extLst>
            </p:cNvPr>
            <p:cNvSpPr>
              <a:spLocks noChangeArrowheads="1"/>
            </p:cNvSpPr>
            <p:nvPr/>
          </p:nvSpPr>
          <p:spPr bwMode="auto">
            <a:xfrm>
              <a:off x="3936" y="2208"/>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JSPView 3</a:t>
              </a:r>
            </a:p>
          </p:txBody>
        </p:sp>
        <p:sp>
          <p:nvSpPr>
            <p:cNvPr id="56333" name="Rectangle 8">
              <a:extLst>
                <a:ext uri="{FF2B5EF4-FFF2-40B4-BE49-F238E27FC236}">
                  <a16:creationId xmlns:a16="http://schemas.microsoft.com/office/drawing/2014/main" id="{1E2F555D-CC3E-4BAD-BFDD-5284E4AA79CD}"/>
                </a:ext>
              </a:extLst>
            </p:cNvPr>
            <p:cNvSpPr>
              <a:spLocks noChangeArrowheads="1"/>
            </p:cNvSpPr>
            <p:nvPr/>
          </p:nvSpPr>
          <p:spPr bwMode="auto">
            <a:xfrm>
              <a:off x="3936" y="2592"/>
              <a:ext cx="91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JSPView 4</a:t>
              </a:r>
            </a:p>
          </p:txBody>
        </p:sp>
        <p:sp>
          <p:nvSpPr>
            <p:cNvPr id="56334" name="Line 9">
              <a:extLst>
                <a:ext uri="{FF2B5EF4-FFF2-40B4-BE49-F238E27FC236}">
                  <a16:creationId xmlns:a16="http://schemas.microsoft.com/office/drawing/2014/main" id="{C6820577-004D-44F9-8A18-81B5385E5581}"/>
                </a:ext>
              </a:extLst>
            </p:cNvPr>
            <p:cNvSpPr>
              <a:spLocks noChangeShapeType="1"/>
            </p:cNvSpPr>
            <p:nvPr/>
          </p:nvSpPr>
          <p:spPr bwMode="auto">
            <a:xfrm flipV="1">
              <a:off x="2832" y="1584"/>
              <a:ext cx="110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Line 10">
              <a:extLst>
                <a:ext uri="{FF2B5EF4-FFF2-40B4-BE49-F238E27FC236}">
                  <a16:creationId xmlns:a16="http://schemas.microsoft.com/office/drawing/2014/main" id="{C14BC376-AEAC-4548-BE85-6F54955858A2}"/>
                </a:ext>
              </a:extLst>
            </p:cNvPr>
            <p:cNvSpPr>
              <a:spLocks noChangeShapeType="1"/>
            </p:cNvSpPr>
            <p:nvPr/>
          </p:nvSpPr>
          <p:spPr bwMode="auto">
            <a:xfrm flipV="1">
              <a:off x="2832" y="1968"/>
              <a:ext cx="110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6" name="Line 11">
              <a:extLst>
                <a:ext uri="{FF2B5EF4-FFF2-40B4-BE49-F238E27FC236}">
                  <a16:creationId xmlns:a16="http://schemas.microsoft.com/office/drawing/2014/main" id="{063A9DE8-6180-4A44-8E1D-9FD8CF4EA4B8}"/>
                </a:ext>
              </a:extLst>
            </p:cNvPr>
            <p:cNvSpPr>
              <a:spLocks noChangeShapeType="1"/>
            </p:cNvSpPr>
            <p:nvPr/>
          </p:nvSpPr>
          <p:spPr bwMode="auto">
            <a:xfrm>
              <a:off x="2832" y="2208"/>
              <a:ext cx="110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7" name="Line 12">
              <a:extLst>
                <a:ext uri="{FF2B5EF4-FFF2-40B4-BE49-F238E27FC236}">
                  <a16:creationId xmlns:a16="http://schemas.microsoft.com/office/drawing/2014/main" id="{547F5953-4B83-4764-8148-2FD329184E05}"/>
                </a:ext>
              </a:extLst>
            </p:cNvPr>
            <p:cNvSpPr>
              <a:spLocks noChangeShapeType="1"/>
            </p:cNvSpPr>
            <p:nvPr/>
          </p:nvSpPr>
          <p:spPr bwMode="auto">
            <a:xfrm>
              <a:off x="2832" y="2208"/>
              <a:ext cx="110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8" name="Oval 13">
              <a:extLst>
                <a:ext uri="{FF2B5EF4-FFF2-40B4-BE49-F238E27FC236}">
                  <a16:creationId xmlns:a16="http://schemas.microsoft.com/office/drawing/2014/main" id="{76634FF1-79DE-4E5F-AE83-51A8B841B756}"/>
                </a:ext>
              </a:extLst>
            </p:cNvPr>
            <p:cNvSpPr>
              <a:spLocks noChangeArrowheads="1"/>
            </p:cNvSpPr>
            <p:nvPr/>
          </p:nvSpPr>
          <p:spPr bwMode="auto">
            <a:xfrm>
              <a:off x="768" y="1824"/>
              <a:ext cx="672" cy="6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客户</a:t>
              </a:r>
            </a:p>
          </p:txBody>
        </p:sp>
        <p:sp>
          <p:nvSpPr>
            <p:cNvPr id="56339" name="Line 14">
              <a:extLst>
                <a:ext uri="{FF2B5EF4-FFF2-40B4-BE49-F238E27FC236}">
                  <a16:creationId xmlns:a16="http://schemas.microsoft.com/office/drawing/2014/main" id="{A7202520-735A-4640-8039-58134AACD8A3}"/>
                </a:ext>
              </a:extLst>
            </p:cNvPr>
            <p:cNvSpPr>
              <a:spLocks noChangeShapeType="1"/>
            </p:cNvSpPr>
            <p:nvPr/>
          </p:nvSpPr>
          <p:spPr bwMode="auto">
            <a:xfrm>
              <a:off x="1440" y="2160"/>
              <a:ext cx="96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0" name="Rectangle 15">
              <a:extLst>
                <a:ext uri="{FF2B5EF4-FFF2-40B4-BE49-F238E27FC236}">
                  <a16:creationId xmlns:a16="http://schemas.microsoft.com/office/drawing/2014/main" id="{3EA842B7-CFF8-4CD5-AB6A-13D2A606DD71}"/>
                </a:ext>
              </a:extLst>
            </p:cNvPr>
            <p:cNvSpPr>
              <a:spLocks noChangeArrowheads="1"/>
            </p:cNvSpPr>
            <p:nvPr/>
          </p:nvSpPr>
          <p:spPr bwMode="auto">
            <a:xfrm>
              <a:off x="2304"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帮手</a:t>
              </a:r>
            </a:p>
            <a:p>
              <a:pPr algn="ctr" eaLnBrk="1" hangingPunct="1">
                <a:spcBef>
                  <a:spcPct val="0"/>
                </a:spcBef>
                <a:buFontTx/>
                <a:buNone/>
              </a:pPr>
              <a:r>
                <a:rPr lang="en-US" altLang="zh-CN" sz="1200">
                  <a:latin typeface="Arial" panose="020B0604020202020204" pitchFamily="34" charset="0"/>
                </a:rPr>
                <a:t>类</a:t>
              </a:r>
              <a:endParaRPr lang="en-US" altLang="zh-CN" sz="1800">
                <a:latin typeface="Arial" panose="020B0604020202020204" pitchFamily="34" charset="0"/>
              </a:endParaRPr>
            </a:p>
          </p:txBody>
        </p:sp>
        <p:sp>
          <p:nvSpPr>
            <p:cNvPr id="56341" name="Rectangle 16">
              <a:extLst>
                <a:ext uri="{FF2B5EF4-FFF2-40B4-BE49-F238E27FC236}">
                  <a16:creationId xmlns:a16="http://schemas.microsoft.com/office/drawing/2014/main" id="{5C07E77B-47FC-4F2D-9C3C-179F5D7CE1B5}"/>
                </a:ext>
              </a:extLst>
            </p:cNvPr>
            <p:cNvSpPr>
              <a:spLocks noChangeArrowheads="1"/>
            </p:cNvSpPr>
            <p:nvPr/>
          </p:nvSpPr>
          <p:spPr bwMode="auto">
            <a:xfrm>
              <a:off x="2688"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帮手</a:t>
              </a:r>
            </a:p>
            <a:p>
              <a:pPr algn="ctr" eaLnBrk="1" hangingPunct="1">
                <a:spcBef>
                  <a:spcPct val="0"/>
                </a:spcBef>
                <a:buFontTx/>
                <a:buNone/>
              </a:pPr>
              <a:r>
                <a:rPr lang="en-US" altLang="zh-CN" sz="1200">
                  <a:latin typeface="Arial" panose="020B0604020202020204" pitchFamily="34" charset="0"/>
                </a:rPr>
                <a:t>类</a:t>
              </a:r>
              <a:endParaRPr lang="en-US" altLang="zh-CN" sz="1800">
                <a:latin typeface="Arial" panose="020B0604020202020204" pitchFamily="34" charset="0"/>
              </a:endParaRPr>
            </a:p>
          </p:txBody>
        </p:sp>
        <p:sp>
          <p:nvSpPr>
            <p:cNvPr id="56342" name="Rectangle 17">
              <a:extLst>
                <a:ext uri="{FF2B5EF4-FFF2-40B4-BE49-F238E27FC236}">
                  <a16:creationId xmlns:a16="http://schemas.microsoft.com/office/drawing/2014/main" id="{C7D935FA-904D-4B05-B3EB-FA616443F3D5}"/>
                </a:ext>
              </a:extLst>
            </p:cNvPr>
            <p:cNvSpPr>
              <a:spLocks noChangeArrowheads="1"/>
            </p:cNvSpPr>
            <p:nvPr/>
          </p:nvSpPr>
          <p:spPr bwMode="auto">
            <a:xfrm>
              <a:off x="3072" y="2784"/>
              <a:ext cx="3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Java</a:t>
              </a:r>
            </a:p>
            <a:p>
              <a:pPr algn="ctr" eaLnBrk="1" hangingPunct="1">
                <a:spcBef>
                  <a:spcPct val="0"/>
                </a:spcBef>
                <a:buFontTx/>
                <a:buNone/>
              </a:pPr>
              <a:r>
                <a:rPr lang="en-US" altLang="zh-CN" sz="1200">
                  <a:latin typeface="Arial" panose="020B0604020202020204" pitchFamily="34" charset="0"/>
                </a:rPr>
                <a:t>Bean</a:t>
              </a:r>
              <a:endParaRPr lang="en-US" altLang="zh-CN" sz="1800">
                <a:latin typeface="Arial" panose="020B0604020202020204" pitchFamily="34" charset="0"/>
              </a:endParaRPr>
            </a:p>
          </p:txBody>
        </p:sp>
        <p:cxnSp>
          <p:nvCxnSpPr>
            <p:cNvPr id="56343" name="AutoShape 18">
              <a:extLst>
                <a:ext uri="{FF2B5EF4-FFF2-40B4-BE49-F238E27FC236}">
                  <a16:creationId xmlns:a16="http://schemas.microsoft.com/office/drawing/2014/main" id="{859E3F5F-05F6-46E7-BBA6-D39387804E64}"/>
                </a:ext>
              </a:extLst>
            </p:cNvPr>
            <p:cNvCxnSpPr>
              <a:cxnSpLocks noChangeShapeType="1"/>
              <a:stCxn id="56329" idx="2"/>
              <a:endCxn id="56340" idx="0"/>
            </p:cNvCxnSpPr>
            <p:nvPr/>
          </p:nvCxnSpPr>
          <p:spPr bwMode="auto">
            <a:xfrm flipH="1">
              <a:off x="2472" y="2640"/>
              <a:ext cx="14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44" name="AutoShape 19">
              <a:extLst>
                <a:ext uri="{FF2B5EF4-FFF2-40B4-BE49-F238E27FC236}">
                  <a16:creationId xmlns:a16="http://schemas.microsoft.com/office/drawing/2014/main" id="{8CBF3D4E-6382-48CE-BD70-8F7CD6E14250}"/>
                </a:ext>
              </a:extLst>
            </p:cNvPr>
            <p:cNvCxnSpPr>
              <a:cxnSpLocks noChangeShapeType="1"/>
              <a:stCxn id="56329" idx="2"/>
              <a:endCxn id="56341" idx="0"/>
            </p:cNvCxnSpPr>
            <p:nvPr/>
          </p:nvCxnSpPr>
          <p:spPr bwMode="auto">
            <a:xfrm>
              <a:off x="2616" y="2640"/>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45" name="AutoShape 20">
              <a:extLst>
                <a:ext uri="{FF2B5EF4-FFF2-40B4-BE49-F238E27FC236}">
                  <a16:creationId xmlns:a16="http://schemas.microsoft.com/office/drawing/2014/main" id="{157CFFE9-9BC6-4225-B771-4A0A3F8FCC2C}"/>
                </a:ext>
              </a:extLst>
            </p:cNvPr>
            <p:cNvCxnSpPr>
              <a:cxnSpLocks noChangeShapeType="1"/>
              <a:stCxn id="56329" idx="2"/>
              <a:endCxn id="56342" idx="0"/>
            </p:cNvCxnSpPr>
            <p:nvPr/>
          </p:nvCxnSpPr>
          <p:spPr bwMode="auto">
            <a:xfrm>
              <a:off x="2616" y="2640"/>
              <a:ext cx="624"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324" name="Line 21">
            <a:extLst>
              <a:ext uri="{FF2B5EF4-FFF2-40B4-BE49-F238E27FC236}">
                <a16:creationId xmlns:a16="http://schemas.microsoft.com/office/drawing/2014/main" id="{1CD10403-5BC4-46A2-9045-ECA2AA3EE646}"/>
              </a:ext>
            </a:extLst>
          </p:cNvPr>
          <p:cNvSpPr>
            <a:spLocks noChangeShapeType="1"/>
          </p:cNvSpPr>
          <p:nvPr/>
        </p:nvSpPr>
        <p:spPr bwMode="auto">
          <a:xfrm flipH="1">
            <a:off x="5105400" y="2590800"/>
            <a:ext cx="11430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5" name="Line 22">
            <a:extLst>
              <a:ext uri="{FF2B5EF4-FFF2-40B4-BE49-F238E27FC236}">
                <a16:creationId xmlns:a16="http://schemas.microsoft.com/office/drawing/2014/main" id="{F58F7372-84A3-4105-A905-B3482D1796C0}"/>
              </a:ext>
            </a:extLst>
          </p:cNvPr>
          <p:cNvSpPr>
            <a:spLocks noChangeShapeType="1"/>
          </p:cNvSpPr>
          <p:nvPr/>
        </p:nvSpPr>
        <p:spPr bwMode="auto">
          <a:xfrm flipH="1">
            <a:off x="5105400" y="3124200"/>
            <a:ext cx="1143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6" name="Line 23">
            <a:extLst>
              <a:ext uri="{FF2B5EF4-FFF2-40B4-BE49-F238E27FC236}">
                <a16:creationId xmlns:a16="http://schemas.microsoft.com/office/drawing/2014/main" id="{B6782A46-58EE-4712-AEF0-6EE244649A26}"/>
              </a:ext>
            </a:extLst>
          </p:cNvPr>
          <p:cNvSpPr>
            <a:spLocks noChangeShapeType="1"/>
          </p:cNvSpPr>
          <p:nvPr/>
        </p:nvSpPr>
        <p:spPr bwMode="auto">
          <a:xfrm flipH="1">
            <a:off x="5105400" y="3733800"/>
            <a:ext cx="1143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7" name="Line 24">
            <a:extLst>
              <a:ext uri="{FF2B5EF4-FFF2-40B4-BE49-F238E27FC236}">
                <a16:creationId xmlns:a16="http://schemas.microsoft.com/office/drawing/2014/main" id="{FAE1264C-B762-43D6-A0EB-B866E167BC8B}"/>
              </a:ext>
            </a:extLst>
          </p:cNvPr>
          <p:cNvSpPr>
            <a:spLocks noChangeShapeType="1"/>
          </p:cNvSpPr>
          <p:nvPr/>
        </p:nvSpPr>
        <p:spPr bwMode="auto">
          <a:xfrm flipH="1">
            <a:off x="5105400" y="43434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灯片编号占位符 1">
            <a:extLst>
              <a:ext uri="{FF2B5EF4-FFF2-40B4-BE49-F238E27FC236}">
                <a16:creationId xmlns:a16="http://schemas.microsoft.com/office/drawing/2014/main" id="{3C562207-018F-4B5C-8648-1522987C77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36AB1B3-BEC3-4DDF-8F8E-86DF6E9D93A5}" type="slidenum">
              <a:rPr lang="zh-CN" altLang="en-US">
                <a:solidFill>
                  <a:srgbClr val="898989"/>
                </a:solidFill>
                <a:latin typeface="Calibri" panose="020F0502020204030204" pitchFamily="34" charset="0"/>
              </a:rPr>
              <a:pPr/>
              <a:t>24</a:t>
            </a:fld>
            <a:endParaRPr lang="zh-CN" altLang="en-US">
              <a:solidFill>
                <a:srgbClr val="898989"/>
              </a:solidFill>
              <a:latin typeface="Calibri" panose="020F0502020204030204" pitchFamily="34" charset="0"/>
            </a:endParaRPr>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52EF276-DFCF-43B2-9537-A4D1A16A6805}"/>
              </a:ext>
            </a:extLst>
          </p:cNvPr>
          <p:cNvSpPr>
            <a:spLocks noGrp="1" noChangeArrowheads="1"/>
          </p:cNvSpPr>
          <p:nvPr>
            <p:ph type="title"/>
          </p:nvPr>
        </p:nvSpPr>
        <p:spPr>
          <a:xfrm>
            <a:off x="395288" y="-26988"/>
            <a:ext cx="7848600" cy="1143001"/>
          </a:xfrm>
        </p:spPr>
        <p:txBody>
          <a:bodyPr/>
          <a:lstStyle/>
          <a:p>
            <a:pPr eaLnBrk="1" hangingPunct="1"/>
            <a:r>
              <a:rPr lang="en-US" altLang="zh-CN"/>
              <a:t>考虑</a:t>
            </a:r>
          </a:p>
        </p:txBody>
      </p:sp>
      <p:sp>
        <p:nvSpPr>
          <p:cNvPr id="57347" name="Rectangle 3">
            <a:extLst>
              <a:ext uri="{FF2B5EF4-FFF2-40B4-BE49-F238E27FC236}">
                <a16:creationId xmlns:a16="http://schemas.microsoft.com/office/drawing/2014/main" id="{9DA977CB-1AE9-4EDA-B796-D0E1D673E35F}"/>
              </a:ext>
            </a:extLst>
          </p:cNvPr>
          <p:cNvSpPr>
            <a:spLocks noGrp="1" noChangeArrowheads="1"/>
          </p:cNvSpPr>
          <p:nvPr>
            <p:ph idx="1"/>
          </p:nvPr>
        </p:nvSpPr>
        <p:spPr/>
        <p:txBody>
          <a:bodyPr/>
          <a:lstStyle/>
          <a:p>
            <a:pPr eaLnBrk="1" hangingPunct="1">
              <a:lnSpc>
                <a:spcPct val="80000"/>
              </a:lnSpc>
            </a:pPr>
            <a:r>
              <a:rPr lang="en-US" altLang="zh-CN" sz="2000"/>
              <a:t>不同类型的应用程序用户需要不同的功能集来支持其工作流。</a:t>
            </a:r>
          </a:p>
          <a:p>
            <a:pPr lvl="1" eaLnBrk="1" hangingPunct="1">
              <a:lnSpc>
                <a:spcPct val="80000"/>
              </a:lnSpc>
            </a:pPr>
            <a:r>
              <a:rPr lang="en-US" altLang="zh-CN" sz="1800"/>
              <a:t>购物者需要能够登录, 浏览目录, 并作出订单,</a:t>
            </a:r>
          </a:p>
          <a:p>
            <a:pPr lvl="1" eaLnBrk="1" hangingPunct="1">
              <a:lnSpc>
                <a:spcPct val="80000"/>
              </a:lnSpc>
            </a:pPr>
            <a:r>
              <a:rPr lang="en-US" altLang="zh-CN" sz="1800"/>
              <a:t>管理员需要能够批准和拒绝订单, 并检查库存。</a:t>
            </a:r>
          </a:p>
          <a:p>
            <a:pPr eaLnBrk="1" hangingPunct="1">
              <a:lnSpc>
                <a:spcPct val="80000"/>
              </a:lnSpc>
            </a:pPr>
            <a:r>
              <a:rPr lang="en-US" altLang="zh-CN" sz="2000"/>
              <a:t>考虑一个实现, 其中代表这些客户端的对象直接使用企业 bean, 协调这些 bean 以执行工作流。这种安排导致以下问题:</a:t>
            </a:r>
          </a:p>
          <a:p>
            <a:pPr lvl="1" eaLnBrk="1" hangingPunct="1">
              <a:lnSpc>
                <a:spcPct val="80000"/>
              </a:lnSpc>
            </a:pPr>
            <a:r>
              <a:rPr lang="en-US" altLang="zh-CN" sz="1800"/>
              <a:t>客户端对象需要了解 bean 之间的任何关联或必需的交互。但是, 没有任何东西可以防止客户端不恰当地使用这些 bean。</a:t>
            </a:r>
          </a:p>
          <a:p>
            <a:pPr lvl="1" eaLnBrk="1" hangingPunct="1">
              <a:lnSpc>
                <a:spcPct val="80000"/>
              </a:lnSpc>
            </a:pPr>
            <a:r>
              <a:rPr lang="en-US" altLang="zh-CN" sz="1800"/>
              <a:t>如果修改了 bean 的 api, 则必须相应地修改客户端对象。这种变化可能很难管理。</a:t>
            </a:r>
          </a:p>
          <a:p>
            <a:pPr lvl="1" eaLnBrk="1" hangingPunct="1">
              <a:lnSpc>
                <a:spcPct val="80000"/>
              </a:lnSpc>
            </a:pPr>
            <a:r>
              <a:rPr lang="en-US" altLang="zh-CN" sz="1800"/>
              <a:t>即使由工作流关联的一组企业 bean 驻留在同一台服务器上, 客户端对象仍必须对每个 bean 进行远程调用。这会导致大量网络通信量。</a:t>
            </a:r>
          </a:p>
          <a:p>
            <a:pPr eaLnBrk="1" hangingPunct="1">
              <a:lnSpc>
                <a:spcPct val="80000"/>
              </a:lnSpc>
            </a:pPr>
            <a:endParaRPr lang="en-US" altLang="zh-CN" sz="2000"/>
          </a:p>
        </p:txBody>
      </p:sp>
      <p:sp>
        <p:nvSpPr>
          <p:cNvPr id="57348" name="灯片编号占位符 1">
            <a:extLst>
              <a:ext uri="{FF2B5EF4-FFF2-40B4-BE49-F238E27FC236}">
                <a16:creationId xmlns:a16="http://schemas.microsoft.com/office/drawing/2014/main" id="{B1907F95-10E3-4BBC-A61A-9448425E38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CF438CD-075A-4D3A-9C53-D6B596BD6201}" type="slidenum">
              <a:rPr lang="zh-CN" altLang="en-US">
                <a:solidFill>
                  <a:srgbClr val="898989"/>
                </a:solidFill>
                <a:latin typeface="Calibri" panose="020F0502020204030204" pitchFamily="34" charset="0"/>
              </a:rPr>
              <a:pPr/>
              <a:t>25</a:t>
            </a:fld>
            <a:endParaRPr lang="zh-CN" altLang="en-US">
              <a:solidFill>
                <a:srgbClr val="898989"/>
              </a:solidFill>
              <a:latin typeface="Calibri" panose="020F0502020204030204" pitchFamily="34" charset="0"/>
            </a:endParaRP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1026">
            <a:extLst>
              <a:ext uri="{FF2B5EF4-FFF2-40B4-BE49-F238E27FC236}">
                <a16:creationId xmlns:a16="http://schemas.microsoft.com/office/drawing/2014/main" id="{39B2DF53-7139-498F-A081-0F5ABE348121}"/>
              </a:ext>
            </a:extLst>
          </p:cNvPr>
          <p:cNvSpPr>
            <a:spLocks noGrp="1" noChangeArrowheads="1"/>
          </p:cNvSpPr>
          <p:nvPr>
            <p:ph type="title"/>
          </p:nvPr>
        </p:nvSpPr>
        <p:spPr>
          <a:xfrm>
            <a:off x="684213" y="158750"/>
            <a:ext cx="8159750" cy="533400"/>
          </a:xfrm>
        </p:spPr>
        <p:txBody>
          <a:bodyPr/>
          <a:lstStyle/>
          <a:p>
            <a:pPr eaLnBrk="1" hangingPunct="1">
              <a:defRPr/>
            </a:pPr>
            <a:r>
              <a:rPr lang="pl-PL" altLang="zh-CN" dirty="0">
                <a:effectLst>
                  <a:outerShdw blurRad="38100" dist="38100" dir="2700000" algn="tl">
                    <a:srgbClr val="C0C0C0"/>
                  </a:outerShdw>
                </a:effectLst>
              </a:rPr>
              <a:t>业务代表</a:t>
            </a:r>
            <a:endParaRPr lang="en-GB" altLang="zh-CN" dirty="0">
              <a:effectLst>
                <a:outerShdw blurRad="38100" dist="38100" dir="2700000" algn="tl">
                  <a:srgbClr val="C0C0C0"/>
                </a:outerShdw>
              </a:effectLst>
            </a:endParaRPr>
          </a:p>
        </p:txBody>
      </p:sp>
      <p:sp>
        <p:nvSpPr>
          <p:cNvPr id="357379" name="Text Box 1027">
            <a:extLst>
              <a:ext uri="{FF2B5EF4-FFF2-40B4-BE49-F238E27FC236}">
                <a16:creationId xmlns:a16="http://schemas.microsoft.com/office/drawing/2014/main" id="{E592062E-D913-47B3-A63B-1095E4FDB300}"/>
              </a:ext>
            </a:extLst>
          </p:cNvPr>
          <p:cNvSpPr txBox="1">
            <a:spLocks noChangeArrowheads="1"/>
          </p:cNvSpPr>
          <p:nvPr/>
        </p:nvSpPr>
        <p:spPr bwMode="auto">
          <a:xfrm>
            <a:off x="755650" y="762000"/>
            <a:ext cx="8159750" cy="17113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多层分布式系统需要远程方法调用来跨层发送和接收数据</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客户端面临着处理分布式组件的复杂性。</a:t>
            </a:r>
          </a:p>
        </p:txBody>
      </p:sp>
      <p:sp>
        <p:nvSpPr>
          <p:cNvPr id="357380" name="Text Box 1028">
            <a:extLst>
              <a:ext uri="{FF2B5EF4-FFF2-40B4-BE49-F238E27FC236}">
                <a16:creationId xmlns:a16="http://schemas.microsoft.com/office/drawing/2014/main" id="{5F9496C2-98B5-48AC-8742-DD03FDCAC587}"/>
              </a:ext>
            </a:extLst>
          </p:cNvPr>
          <p:cNvSpPr txBox="1">
            <a:spLocks noChangeArrowheads="1"/>
          </p:cNvSpPr>
          <p:nvPr/>
        </p:nvSpPr>
        <p:spPr bwMode="auto">
          <a:xfrm>
            <a:off x="755650" y="2514600"/>
            <a:ext cx="8159750" cy="23685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表示层组件直接与业务服务交互, 公开底层实现细节</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使用业务服务 API 的表示层组件产生过多的网络通信量 (没有客户端缓存机制或聚合服务)</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客户端被迫处理 EJB 的网络问题</a:t>
            </a:r>
          </a:p>
        </p:txBody>
      </p:sp>
      <p:sp>
        <p:nvSpPr>
          <p:cNvPr id="357381" name="Text Box 1029">
            <a:extLst>
              <a:ext uri="{FF2B5EF4-FFF2-40B4-BE49-F238E27FC236}">
                <a16:creationId xmlns:a16="http://schemas.microsoft.com/office/drawing/2014/main" id="{C7EA9BA3-7E75-4EC4-BD61-FADFB34C2D5A}"/>
              </a:ext>
            </a:extLst>
          </p:cNvPr>
          <p:cNvSpPr txBox="1">
            <a:spLocks noChangeArrowheads="1"/>
          </p:cNvSpPr>
          <p:nvPr/>
        </p:nvSpPr>
        <p:spPr bwMode="auto">
          <a:xfrm>
            <a:off x="755650" y="4921250"/>
            <a:ext cx="8159750" cy="20859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表示层客户端需要访问业务服务。</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随着业务需求的发展, 业务服务 api 可能会发生变化。</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减少客户端和业务服务之间的网络通信是可取的。</a:t>
            </a:r>
          </a:p>
        </p:txBody>
      </p:sp>
      <p:sp>
        <p:nvSpPr>
          <p:cNvPr id="58374" name="灯片编号占位符 1">
            <a:extLst>
              <a:ext uri="{FF2B5EF4-FFF2-40B4-BE49-F238E27FC236}">
                <a16:creationId xmlns:a16="http://schemas.microsoft.com/office/drawing/2014/main" id="{ACE94B62-BEE2-4C9D-B2A2-1A779EF82D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8F2605D8-19DB-49AE-AD70-FE1EB3537D14}" type="slidenum">
              <a:rPr lang="zh-CN" altLang="en-US">
                <a:solidFill>
                  <a:srgbClr val="898989"/>
                </a:solidFill>
                <a:latin typeface="Calibri" panose="020F0502020204030204" pitchFamily="34" charset="0"/>
              </a:rPr>
              <a:pPr/>
              <a:t>26</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7379"/>
                                        </p:tgtEl>
                                        <p:attrNameLst>
                                          <p:attrName>style.visibility</p:attrName>
                                        </p:attrNameLst>
                                      </p:cBhvr>
                                      <p:to>
                                        <p:strVal val="visible"/>
                                      </p:to>
                                    </p:set>
                                    <p:animEffect transition="in" filter="dissolve">
                                      <p:cBhvr>
                                        <p:cTn id="7" dur="500"/>
                                        <p:tgtEl>
                                          <p:spTgt spid="357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7380"/>
                                        </p:tgtEl>
                                        <p:attrNameLst>
                                          <p:attrName>style.visibility</p:attrName>
                                        </p:attrNameLst>
                                      </p:cBhvr>
                                      <p:to>
                                        <p:strVal val="visible"/>
                                      </p:to>
                                    </p:set>
                                    <p:animEffect transition="in" filter="dissolve">
                                      <p:cBhvr>
                                        <p:cTn id="12" dur="500"/>
                                        <p:tgtEl>
                                          <p:spTgt spid="357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7381"/>
                                        </p:tgtEl>
                                        <p:attrNameLst>
                                          <p:attrName>style.visibility</p:attrName>
                                        </p:attrNameLst>
                                      </p:cBhvr>
                                      <p:to>
                                        <p:strVal val="visible"/>
                                      </p:to>
                                    </p:set>
                                    <p:animEffect transition="in" filter="dissolve">
                                      <p:cBhvr>
                                        <p:cTn id="17" dur="500"/>
                                        <p:tgtEl>
                                          <p:spTgt spid="357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animBg="1" autoUpdateAnimBg="0"/>
      <p:bldP spid="357380" grpId="0" animBg="1" autoUpdateAnimBg="0"/>
      <p:bldP spid="357381" grpId="0" animBg="1" autoUpdateAnimBg="0"/>
    </p:bldLst>
  </p:timing>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a:extLst>
              <a:ext uri="{FF2B5EF4-FFF2-40B4-BE49-F238E27FC236}">
                <a16:creationId xmlns:a16="http://schemas.microsoft.com/office/drawing/2014/main" id="{F26C759B-B836-4E6C-A2B3-ED1D92D72051}"/>
              </a:ext>
            </a:extLst>
          </p:cNvPr>
          <p:cNvSpPr>
            <a:spLocks noGrp="1" noChangeArrowheads="1"/>
          </p:cNvSpPr>
          <p:nvPr>
            <p:ph type="title"/>
          </p:nvPr>
        </p:nvSpPr>
        <p:spPr>
          <a:xfrm>
            <a:off x="755650" y="879475"/>
            <a:ext cx="8159750" cy="533400"/>
          </a:xfrm>
        </p:spPr>
        <p:txBody>
          <a:bodyPr/>
          <a:lstStyle/>
          <a:p>
            <a:pPr eaLnBrk="1" hangingPunct="1">
              <a:defRPr/>
            </a:pPr>
            <a:r>
              <a:rPr lang="pl-PL" altLang="zh-CN" dirty="0">
                <a:effectLst>
                  <a:outerShdw blurRad="38100" dist="38100" dir="2700000" algn="tl">
                    <a:srgbClr val="C0C0C0"/>
                  </a:outerShdw>
                </a:effectLst>
              </a:rPr>
              <a:t>业务代表: 解决方案</a:t>
            </a:r>
            <a:endParaRPr lang="en-GB" altLang="zh-CN" dirty="0">
              <a:effectLst>
                <a:outerShdw blurRad="38100" dist="38100" dir="2700000" algn="tl">
                  <a:srgbClr val="C0C0C0"/>
                </a:outerShdw>
              </a:effectLst>
            </a:endParaRPr>
          </a:p>
        </p:txBody>
      </p:sp>
      <p:sp>
        <p:nvSpPr>
          <p:cNvPr id="310276" name="Text Box 1028">
            <a:extLst>
              <a:ext uri="{FF2B5EF4-FFF2-40B4-BE49-F238E27FC236}">
                <a16:creationId xmlns:a16="http://schemas.microsoft.com/office/drawing/2014/main" id="{337C8288-085C-401B-AA3E-CD77325BA4B8}"/>
              </a:ext>
            </a:extLst>
          </p:cNvPr>
          <p:cNvSpPr txBox="1">
            <a:spLocks noChangeArrowheads="1"/>
          </p:cNvSpPr>
          <p:nvPr/>
        </p:nvSpPr>
        <p:spPr bwMode="auto">
          <a:xfrm>
            <a:off x="755650" y="2314575"/>
            <a:ext cx="8159750" cy="35623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业务代表</a:t>
            </a:r>
            <a:r>
              <a:rPr kumimoji="1" lang="pl-PL" altLang="zh-CN" sz="2800">
                <a:solidFill>
                  <a:srgbClr val="000066"/>
                </a:solidFill>
                <a:latin typeface="Arial Narrow" panose="020B0606020202030204" pitchFamily="34" charset="0"/>
                <a:ea typeface="MS PGothic" panose="020B0600070205080204" pitchFamily="34" charset="-128"/>
              </a:rPr>
              <a:t>(POJO) 减少表示层客户端和业务服务之间的耦合。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的</a:t>
            </a:r>
            <a:r>
              <a:rPr kumimoji="1" lang="pl-PL" altLang="zh-CN" sz="2800" i="1">
                <a:solidFill>
                  <a:srgbClr val="000066"/>
                </a:solidFill>
                <a:latin typeface="Arial Narrow" panose="020B0606020202030204" pitchFamily="34" charset="0"/>
                <a:ea typeface="MS PGothic" panose="020B0600070205080204" pitchFamily="34" charset="-128"/>
              </a:rPr>
              <a:t>业务代表</a:t>
            </a:r>
            <a:r>
              <a:rPr kumimoji="1" lang="pl-PL" altLang="zh-CN" sz="2800">
                <a:solidFill>
                  <a:srgbClr val="000066"/>
                </a:solidFill>
                <a:latin typeface="Arial Narrow" panose="020B0606020202030204" pitchFamily="34" charset="0"/>
                <a:ea typeface="MS PGothic" panose="020B0600070205080204" pitchFamily="34" charset="-128"/>
              </a:rPr>
              <a:t>隐藏业务服务的基础实现详细信息, 如 EJB 体系结构的查找和访问详细信息。</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的</a:t>
            </a:r>
            <a:r>
              <a:rPr kumimoji="1" lang="pl-PL" altLang="zh-CN" sz="2800" i="1">
                <a:solidFill>
                  <a:srgbClr val="000066"/>
                </a:solidFill>
                <a:latin typeface="Arial Narrow" panose="020B0606020202030204" pitchFamily="34" charset="0"/>
                <a:ea typeface="MS PGothic" panose="020B0600070205080204" pitchFamily="34" charset="-128"/>
              </a:rPr>
              <a:t>业务代表</a:t>
            </a:r>
            <a:r>
              <a:rPr kumimoji="1" lang="pl-PL" altLang="zh-CN" sz="2800">
                <a:solidFill>
                  <a:srgbClr val="000066"/>
                </a:solidFill>
                <a:latin typeface="Arial Narrow" panose="020B0606020202030204" pitchFamily="34" charset="0"/>
                <a:ea typeface="MS PGothic" panose="020B0600070205080204" pitchFamily="34" charset="-128"/>
              </a:rPr>
              <a:t>充当客户端业务抽象;它为业务服务的实现提供了抽象, 从而隐藏了它的实施。</a:t>
            </a:r>
          </a:p>
        </p:txBody>
      </p:sp>
      <p:sp>
        <p:nvSpPr>
          <p:cNvPr id="59396" name="灯片编号占位符 1">
            <a:extLst>
              <a:ext uri="{FF2B5EF4-FFF2-40B4-BE49-F238E27FC236}">
                <a16:creationId xmlns:a16="http://schemas.microsoft.com/office/drawing/2014/main" id="{AC6C0CAC-2ABF-47DD-9986-C0DFD7DE32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26DF187-7D21-4C1B-83E7-C1551BE45321}" type="slidenum">
              <a:rPr lang="zh-CN" altLang="en-US">
                <a:solidFill>
                  <a:srgbClr val="898989"/>
                </a:solidFill>
                <a:latin typeface="Calibri" panose="020F0502020204030204" pitchFamily="34" charset="0"/>
              </a:rPr>
              <a:pPr/>
              <a:t>27</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dissolve">
                                      <p:cBhvr>
                                        <p:cTn id="7" dur="500"/>
                                        <p:tgtEl>
                                          <p:spTgt spid="31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nimBg="1" autoUpdateAnimBg="0"/>
    </p:bldLst>
  </p:timing>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026">
            <a:extLst>
              <a:ext uri="{FF2B5EF4-FFF2-40B4-BE49-F238E27FC236}">
                <a16:creationId xmlns:a16="http://schemas.microsoft.com/office/drawing/2014/main" id="{8D844333-2979-4AA7-AF99-DDCC59FD2A14}"/>
              </a:ext>
            </a:extLst>
          </p:cNvPr>
          <p:cNvSpPr>
            <a:spLocks noGrp="1" noChangeArrowheads="1"/>
          </p:cNvSpPr>
          <p:nvPr>
            <p:ph type="title"/>
          </p:nvPr>
        </p:nvSpPr>
        <p:spPr>
          <a:xfrm>
            <a:off x="750888" y="879475"/>
            <a:ext cx="8164512" cy="533400"/>
          </a:xfrm>
        </p:spPr>
        <p:txBody>
          <a:bodyPr/>
          <a:lstStyle/>
          <a:p>
            <a:pPr eaLnBrk="1" hangingPunct="1">
              <a:defRPr/>
            </a:pPr>
            <a:r>
              <a:rPr lang="pl-PL" altLang="zh-CN" dirty="0">
                <a:effectLst>
                  <a:outerShdw blurRad="38100" dist="38100" dir="2700000" algn="tl">
                    <a:srgbClr val="C0C0C0"/>
                  </a:outerShdw>
                </a:effectLst>
              </a:rPr>
              <a:t>业务代表: 结构</a:t>
            </a:r>
            <a:endParaRPr lang="en-GB" altLang="zh-CN" dirty="0">
              <a:effectLst>
                <a:outerShdw blurRad="38100" dist="38100" dir="2700000" algn="tl">
                  <a:srgbClr val="C0C0C0"/>
                </a:outerShdw>
              </a:effectLst>
            </a:endParaRPr>
          </a:p>
        </p:txBody>
      </p:sp>
      <p:pic>
        <p:nvPicPr>
          <p:cNvPr id="60419" name="Picture 1041" descr="C:\uczelnia\dydaktyka\ABAP\business-delegate.gif">
            <a:extLst>
              <a:ext uri="{FF2B5EF4-FFF2-40B4-BE49-F238E27FC236}">
                <a16:creationId xmlns:a16="http://schemas.microsoft.com/office/drawing/2014/main" id="{AFE2479C-451E-4E15-9DF4-AEEAB7667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1846263"/>
            <a:ext cx="69357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1042">
            <a:extLst>
              <a:ext uri="{FF2B5EF4-FFF2-40B4-BE49-F238E27FC236}">
                <a16:creationId xmlns:a16="http://schemas.microsoft.com/office/drawing/2014/main" id="{9177D2F2-0D9C-4099-AEA6-8083079E8173}"/>
              </a:ext>
            </a:extLst>
          </p:cNvPr>
          <p:cNvSpPr>
            <a:spLocks noChangeArrowheads="1"/>
          </p:cNvSpPr>
          <p:nvPr/>
        </p:nvSpPr>
        <p:spPr bwMode="auto">
          <a:xfrm>
            <a:off x="750888" y="5045075"/>
            <a:ext cx="7924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66"/>
                </a:solidFill>
                <a:latin typeface="Arial Narrow" panose="020B0606020202030204" pitchFamily="34" charset="0"/>
                <a:ea typeface="MS PGothic" panose="020B0600070205080204" pitchFamily="34" charset="-128"/>
              </a:rPr>
              <a:t>客户端请求</a:t>
            </a:r>
            <a:r>
              <a:rPr kumimoji="1" lang="en-US" altLang="zh-CN" sz="2400" i="1">
                <a:solidFill>
                  <a:srgbClr val="000066"/>
                </a:solidFill>
                <a:latin typeface="Arial Narrow" panose="020B0606020202030204" pitchFamily="34" charset="0"/>
                <a:ea typeface="MS PGothic" panose="020B0600070205080204" pitchFamily="34" charset="-128"/>
              </a:rPr>
              <a:t>BusinessDelegate</a:t>
            </a:r>
            <a:r>
              <a:rPr kumimoji="1" lang="en-US" altLang="zh-CN" sz="2400">
                <a:solidFill>
                  <a:srgbClr val="000066"/>
                </a:solidFill>
                <a:latin typeface="Arial Narrow" panose="020B0606020202030204" pitchFamily="34" charset="0"/>
                <a:ea typeface="MS PGothic" panose="020B0600070205080204" pitchFamily="34" charset="-128"/>
              </a:rPr>
              <a:t>提供对底层业务服务的访问。</a:t>
            </a:r>
            <a:endParaRPr kumimoji="1" lang="pl-PL" altLang="zh-CN" sz="2400">
              <a:solidFill>
                <a:srgbClr val="000066"/>
              </a:solidFill>
              <a:latin typeface="Arial Narrow" panose="020B0606020202030204" pitchFamily="34" charset="0"/>
              <a:ea typeface="MS PGothic" panose="020B0600070205080204" pitchFamily="34" charset="-128"/>
            </a:endParaRPr>
          </a:p>
          <a:p>
            <a:pPr eaLnBrk="1" hangingPunct="1">
              <a:spcBef>
                <a:spcPct val="0"/>
              </a:spcBef>
              <a:buFontTx/>
              <a:buNone/>
            </a:pPr>
            <a:r>
              <a:rPr kumimoji="1" lang="en-US" altLang="zh-CN" sz="2400">
                <a:solidFill>
                  <a:srgbClr val="000066"/>
                </a:solidFill>
                <a:latin typeface="Arial Narrow" panose="020B0606020202030204" pitchFamily="34" charset="0"/>
                <a:ea typeface="MS PGothic" panose="020B0600070205080204" pitchFamily="34" charset="-128"/>
              </a:rPr>
              <a:t>的</a:t>
            </a:r>
            <a:r>
              <a:rPr kumimoji="1" lang="en-US" altLang="zh-CN" sz="2400" i="1">
                <a:solidFill>
                  <a:srgbClr val="000066"/>
                </a:solidFill>
                <a:latin typeface="Arial Narrow" panose="020B0606020202030204" pitchFamily="34" charset="0"/>
                <a:ea typeface="MS PGothic" panose="020B0600070205080204" pitchFamily="34" charset="-128"/>
              </a:rPr>
              <a:t>BusinessDelegate</a:t>
            </a:r>
            <a:r>
              <a:rPr kumimoji="1" lang="en-US" altLang="zh-CN" sz="2400">
                <a:solidFill>
                  <a:srgbClr val="000066"/>
                </a:solidFill>
                <a:latin typeface="Arial Narrow" panose="020B0606020202030204" pitchFamily="34" charset="0"/>
                <a:ea typeface="MS PGothic" panose="020B0600070205080204" pitchFamily="34" charset="-128"/>
              </a:rPr>
              <a:t>使用一个</a:t>
            </a:r>
            <a:r>
              <a:rPr kumimoji="1" lang="en-US" altLang="zh-CN" sz="2400" i="1">
                <a:solidFill>
                  <a:srgbClr val="000066"/>
                </a:solidFill>
                <a:latin typeface="Arial Narrow" panose="020B0606020202030204" pitchFamily="34" charset="0"/>
                <a:ea typeface="MS PGothic" panose="020B0600070205080204" pitchFamily="34" charset="-128"/>
              </a:rPr>
              <a:t>LookupService</a:t>
            </a:r>
            <a:r>
              <a:rPr kumimoji="1" lang="en-US" altLang="zh-CN" sz="2400">
                <a:solidFill>
                  <a:srgbClr val="000066"/>
                </a:solidFill>
                <a:latin typeface="Arial Narrow" panose="020B0606020202030204" pitchFamily="34" charset="0"/>
                <a:ea typeface="MS PGothic" panose="020B0600070205080204" pitchFamily="34" charset="-128"/>
              </a:rPr>
              <a:t>若要查找所需的</a:t>
            </a:r>
            <a:r>
              <a:rPr kumimoji="1" lang="en-US" altLang="zh-CN" sz="2400" i="1">
                <a:solidFill>
                  <a:srgbClr val="000066"/>
                </a:solidFill>
                <a:latin typeface="Arial Narrow" panose="020B0606020202030204" pitchFamily="34" charset="0"/>
                <a:ea typeface="MS PGothic" panose="020B0600070205080204" pitchFamily="34" charset="-128"/>
              </a:rPr>
              <a:t>BusinessService</a:t>
            </a:r>
            <a:r>
              <a:rPr kumimoji="1" lang="en-US" altLang="zh-CN" sz="2400">
                <a:solidFill>
                  <a:srgbClr val="000066"/>
                </a:solidFill>
                <a:latin typeface="Arial Narrow" panose="020B0606020202030204" pitchFamily="34" charset="0"/>
                <a:ea typeface="MS PGothic" panose="020B0600070205080204" pitchFamily="34" charset="-128"/>
              </a:rPr>
              <a:t>组件。</a:t>
            </a:r>
          </a:p>
        </p:txBody>
      </p:sp>
      <p:sp>
        <p:nvSpPr>
          <p:cNvPr id="60421" name="灯片编号占位符 1">
            <a:extLst>
              <a:ext uri="{FF2B5EF4-FFF2-40B4-BE49-F238E27FC236}">
                <a16:creationId xmlns:a16="http://schemas.microsoft.com/office/drawing/2014/main" id="{08768F9E-37FA-44DE-AF3D-B5FD60C48A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185D9A3-ADB5-4CCF-9744-AB239CA48FF0}" type="slidenum">
              <a:rPr lang="zh-CN" altLang="en-US">
                <a:solidFill>
                  <a:srgbClr val="898989"/>
                </a:solidFill>
                <a:latin typeface="Calibri" panose="020F0502020204030204" pitchFamily="34" charset="0"/>
              </a:rPr>
              <a:pPr/>
              <a:t>28</a:t>
            </a:fld>
            <a:endParaRPr lang="zh-CN"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CD921744-37E4-4FC6-9811-7B5E0DF6D8CC}"/>
              </a:ext>
            </a:extLst>
          </p:cNvPr>
          <p:cNvSpPr>
            <a:spLocks noGrp="1" noChangeArrowheads="1"/>
          </p:cNvSpPr>
          <p:nvPr>
            <p:ph type="title"/>
          </p:nvPr>
        </p:nvSpPr>
        <p:spPr>
          <a:xfrm>
            <a:off x="354013" y="87313"/>
            <a:ext cx="8561387" cy="533400"/>
          </a:xfrm>
        </p:spPr>
        <p:txBody>
          <a:bodyPr/>
          <a:lstStyle/>
          <a:p>
            <a:pPr eaLnBrk="1" hangingPunct="1">
              <a:defRPr/>
            </a:pPr>
            <a:r>
              <a:rPr lang="pl-PL" altLang="zh-CN" dirty="0">
                <a:effectLst>
                  <a:outerShdw blurRad="38100" dist="38100" dir="2700000" algn="tl">
                    <a:srgbClr val="C0C0C0"/>
                  </a:outerShdw>
                </a:effectLst>
              </a:rPr>
              <a:t>业务委托: 交互</a:t>
            </a:r>
            <a:endParaRPr lang="en-GB" altLang="zh-CN" dirty="0">
              <a:effectLst>
                <a:outerShdw blurRad="38100" dist="38100" dir="2700000" algn="tl">
                  <a:srgbClr val="C0C0C0"/>
                </a:outerShdw>
              </a:effectLst>
            </a:endParaRPr>
          </a:p>
        </p:txBody>
      </p:sp>
      <p:pic>
        <p:nvPicPr>
          <p:cNvPr id="61443" name="Picture 6" descr="C:\uczelnia\dydaktyka\ABAP\business-delegate-3.gif">
            <a:extLst>
              <a:ext uri="{FF2B5EF4-FFF2-40B4-BE49-F238E27FC236}">
                <a16:creationId xmlns:a16="http://schemas.microsoft.com/office/drawing/2014/main" id="{37B2B45F-A1D7-4E71-8951-799912FD8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754063"/>
            <a:ext cx="8610600" cy="60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a:extLst>
              <a:ext uri="{FF2B5EF4-FFF2-40B4-BE49-F238E27FC236}">
                <a16:creationId xmlns:a16="http://schemas.microsoft.com/office/drawing/2014/main" id="{E2687BD6-D671-4AA1-AE43-BEB299BC14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1C7CF5A-9789-4672-99FB-93BD223A472B}" type="slidenum">
              <a:rPr lang="zh-CN" altLang="en-US">
                <a:solidFill>
                  <a:srgbClr val="898989"/>
                </a:solidFill>
                <a:latin typeface="Calibri" panose="020F0502020204030204" pitchFamily="34" charset="0"/>
              </a:rPr>
              <a:pPr/>
              <a:t>29</a:t>
            </a:fld>
            <a:endParaRPr lang="zh-CN"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EAD170C-FA8C-4855-8F92-2EF6898265C7}"/>
              </a:ext>
            </a:extLst>
          </p:cNvPr>
          <p:cNvSpPr>
            <a:spLocks noGrp="1" noChangeArrowheads="1"/>
          </p:cNvSpPr>
          <p:nvPr>
            <p:ph type="title"/>
          </p:nvPr>
        </p:nvSpPr>
        <p:spPr>
          <a:xfrm>
            <a:off x="395288" y="-26988"/>
            <a:ext cx="7848600" cy="1143001"/>
          </a:xfrm>
        </p:spPr>
        <p:txBody>
          <a:bodyPr/>
          <a:lstStyle/>
          <a:p>
            <a:pPr eaLnBrk="1" hangingPunct="1"/>
            <a:r>
              <a:rPr lang="en-US" altLang="zh-CN"/>
              <a:t>应用设计</a:t>
            </a:r>
          </a:p>
        </p:txBody>
      </p:sp>
      <p:sp>
        <p:nvSpPr>
          <p:cNvPr id="34819" name="Rectangle 3">
            <a:extLst>
              <a:ext uri="{FF2B5EF4-FFF2-40B4-BE49-F238E27FC236}">
                <a16:creationId xmlns:a16="http://schemas.microsoft.com/office/drawing/2014/main" id="{A858C4C1-03C5-45E7-8B29-EFF307BC7E02}"/>
              </a:ext>
            </a:extLst>
          </p:cNvPr>
          <p:cNvSpPr>
            <a:spLocks noGrp="1" noChangeArrowheads="1"/>
          </p:cNvSpPr>
          <p:nvPr>
            <p:ph idx="1"/>
          </p:nvPr>
        </p:nvSpPr>
        <p:spPr/>
        <p:txBody>
          <a:bodyPr/>
          <a:lstStyle/>
          <a:p>
            <a:pPr eaLnBrk="1" hangingPunct="1">
              <a:lnSpc>
                <a:spcPct val="90000"/>
              </a:lnSpc>
            </a:pPr>
            <a:r>
              <a:rPr lang="en-US" altLang="zh-CN" sz="2400"/>
              <a:t>许多交互式 web 应用程序的结构是相互依存的网页的脆弱集合。这样的应用程序很难维护:</a:t>
            </a:r>
          </a:p>
          <a:p>
            <a:pPr lvl="1" eaLnBrk="1" hangingPunct="1">
              <a:lnSpc>
                <a:spcPct val="90000"/>
              </a:lnSpc>
            </a:pPr>
            <a:r>
              <a:rPr lang="en-US" altLang="zh-CN" sz="2000"/>
              <a:t>移动页面时, 必须更新指向该页的任何链接。</a:t>
            </a:r>
          </a:p>
          <a:p>
            <a:pPr lvl="1" eaLnBrk="1" hangingPunct="1">
              <a:lnSpc>
                <a:spcPct val="90000"/>
              </a:lnSpc>
            </a:pPr>
            <a:r>
              <a:rPr lang="en-US" altLang="zh-CN" sz="2000"/>
              <a:t>当一组页面需要受密码保护时, 需要修改各种配置文件, 或者页面本身需要包含新标记。</a:t>
            </a:r>
          </a:p>
          <a:p>
            <a:pPr lvl="1" eaLnBrk="1" hangingPunct="1">
              <a:lnSpc>
                <a:spcPct val="90000"/>
              </a:lnSpc>
            </a:pPr>
            <a:r>
              <a:rPr lang="en-US" altLang="zh-CN" sz="2000"/>
              <a:t>当页面需要新布局时, 必须重新排列页面的标签。</a:t>
            </a:r>
          </a:p>
          <a:p>
            <a:pPr eaLnBrk="1" hangingPunct="1">
              <a:lnSpc>
                <a:spcPct val="90000"/>
              </a:lnSpc>
            </a:pPr>
            <a:endParaRPr lang="en-US" altLang="zh-CN" sz="2400"/>
          </a:p>
        </p:txBody>
      </p:sp>
      <p:sp>
        <p:nvSpPr>
          <p:cNvPr id="34820" name="灯片编号占位符 1">
            <a:extLst>
              <a:ext uri="{FF2B5EF4-FFF2-40B4-BE49-F238E27FC236}">
                <a16:creationId xmlns:a16="http://schemas.microsoft.com/office/drawing/2014/main" id="{36DC7A56-B46F-42B3-8FC7-6076649BD5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BFCD4CD0-B03B-4527-AE11-5E18C8836551}" type="slidenum">
              <a:rPr lang="zh-CN" altLang="en-US">
                <a:solidFill>
                  <a:srgbClr val="898989"/>
                </a:solidFill>
                <a:latin typeface="Calibri" panose="020F0502020204030204" pitchFamily="34" charset="0"/>
              </a:rPr>
              <a:pPr/>
              <a:t>3</a:t>
            </a:fld>
            <a:endParaRPr lang="zh-CN" altLang="en-US">
              <a:solidFill>
                <a:srgbClr val="898989"/>
              </a:solidFill>
              <a:latin typeface="Calibri" panose="020F0502020204030204" pitchFamily="34" charset="0"/>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B56DA42C-09AD-490F-8029-76DFC6FE3FBE}"/>
              </a:ext>
            </a:extLst>
          </p:cNvPr>
          <p:cNvSpPr>
            <a:spLocks noGrp="1" noChangeArrowheads="1"/>
          </p:cNvSpPr>
          <p:nvPr>
            <p:ph type="title"/>
          </p:nvPr>
        </p:nvSpPr>
        <p:spPr>
          <a:xfrm>
            <a:off x="755650" y="808038"/>
            <a:ext cx="8159750" cy="533400"/>
          </a:xfrm>
        </p:spPr>
        <p:txBody>
          <a:bodyPr/>
          <a:lstStyle/>
          <a:p>
            <a:pPr eaLnBrk="1" hangingPunct="1">
              <a:defRPr/>
            </a:pPr>
            <a:r>
              <a:rPr lang="pl-PL" altLang="zh-CN" dirty="0">
                <a:effectLst>
                  <a:outerShdw blurRad="38100" dist="38100" dir="2700000" algn="tl">
                    <a:srgbClr val="C0C0C0"/>
                  </a:outerShdw>
                </a:effectLst>
              </a:rPr>
              <a:t>业务代表: 参与者</a:t>
            </a:r>
            <a:endParaRPr lang="en-GB" altLang="zh-CN" dirty="0">
              <a:effectLst>
                <a:outerShdw blurRad="38100" dist="38100" dir="2700000" algn="tl">
                  <a:srgbClr val="C0C0C0"/>
                </a:outerShdw>
              </a:effectLst>
            </a:endParaRPr>
          </a:p>
        </p:txBody>
      </p:sp>
      <p:sp>
        <p:nvSpPr>
          <p:cNvPr id="62467" name="Rectangle 5" descr="Rectangle: Click to edit Master text styles&#10;Second level&#10;Third level&#10;Fourth level&#10;Fifth level">
            <a:extLst>
              <a:ext uri="{FF2B5EF4-FFF2-40B4-BE49-F238E27FC236}">
                <a16:creationId xmlns:a16="http://schemas.microsoft.com/office/drawing/2014/main" id="{D9DAF71B-F4C6-4693-9641-F703217A94AD}"/>
              </a:ext>
            </a:extLst>
          </p:cNvPr>
          <p:cNvSpPr>
            <a:spLocks noChangeArrowheads="1"/>
          </p:cNvSpPr>
          <p:nvPr/>
        </p:nvSpPr>
        <p:spPr bwMode="auto">
          <a:xfrm>
            <a:off x="755650" y="1700213"/>
            <a:ext cx="7872413"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业务代表</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为业务服务提供控制和保护</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将客户端从底层的实现详细信息中屏蔽出来。</a:t>
            </a:r>
            <a:r>
              <a:rPr lang="pl-PL" altLang="zh-CN" sz="2000" i="1">
                <a:solidFill>
                  <a:srgbClr val="000066"/>
                </a:solidFill>
                <a:latin typeface="Arial Narrow" panose="020B0606020202030204" pitchFamily="34" charset="0"/>
                <a:ea typeface="MS PGothic" panose="020B0600070205080204" pitchFamily="34" charset="-128"/>
              </a:rPr>
              <a:t>BusinessService</a:t>
            </a:r>
            <a:r>
              <a:rPr lang="pl-PL" altLang="zh-CN" sz="2000">
                <a:solidFill>
                  <a:srgbClr val="000066"/>
                </a:solidFill>
                <a:latin typeface="Arial Narrow" panose="020B0606020202030204" pitchFamily="34" charset="0"/>
                <a:ea typeface="MS PGothic" panose="020B0600070205080204" pitchFamily="34" charset="-128"/>
              </a:rPr>
              <a:t>命名和查找</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未经 ID 初始化, BD 请求服务从</a:t>
            </a:r>
            <a:r>
              <a:rPr lang="pl-PL" altLang="zh-CN" sz="2000" i="1">
                <a:solidFill>
                  <a:srgbClr val="000066"/>
                </a:solidFill>
                <a:latin typeface="Arial Narrow" panose="020B0606020202030204" pitchFamily="34" charset="0"/>
                <a:ea typeface="MS PGothic" panose="020B0600070205080204" pitchFamily="34" charset="-128"/>
              </a:rPr>
              <a:t>查找服务</a:t>
            </a:r>
            <a:r>
              <a:rPr lang="pl-PL" altLang="zh-CN" sz="2000">
                <a:solidFill>
                  <a:srgbClr val="000066"/>
                </a:solidFill>
                <a:latin typeface="Arial Narrow" panose="020B0606020202030204" pitchFamily="34" charset="0"/>
                <a:ea typeface="MS PGothic" panose="020B0600070205080204" pitchFamily="34" charset="-128"/>
              </a:rPr>
              <a:t>, 它返回</a:t>
            </a:r>
            <a:r>
              <a:rPr lang="pl-PL" altLang="zh-CN" sz="2000" i="1">
                <a:solidFill>
                  <a:srgbClr val="000066"/>
                </a:solidFill>
                <a:latin typeface="Arial Narrow" panose="020B0606020202030204" pitchFamily="34" charset="0"/>
                <a:ea typeface="MS PGothic" panose="020B0600070205080204" pitchFamily="34" charset="-128"/>
              </a:rPr>
              <a:t>服务工厂</a:t>
            </a:r>
            <a:r>
              <a:rPr lang="pl-PL" altLang="zh-CN" sz="2000">
                <a:solidFill>
                  <a:srgbClr val="000066"/>
                </a:solidFill>
                <a:latin typeface="Arial Narrow" panose="020B0606020202030204" pitchFamily="34" charset="0"/>
                <a:ea typeface="MS PGothic" panose="020B0600070205080204" pitchFamily="34" charset="-128"/>
              </a:rPr>
              <a:t>, 如 EJBHome</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使用 ID 字符串初始化</a:t>
            </a:r>
            <a:r>
              <a:rPr lang="pl-PL" altLang="zh-CN" sz="2000" i="1">
                <a:solidFill>
                  <a:srgbClr val="000066"/>
                </a:solidFill>
                <a:latin typeface="Arial Narrow" panose="020B0606020202030204" pitchFamily="34" charset="0"/>
                <a:ea typeface="MS PGothic" panose="020B0600070205080204" pitchFamily="34" charset="-128"/>
              </a:rPr>
              <a:t>BusinessDelegate</a:t>
            </a:r>
            <a:r>
              <a:rPr lang="pl-PL" altLang="zh-CN" sz="2000">
                <a:solidFill>
                  <a:srgbClr val="000066"/>
                </a:solidFill>
                <a:latin typeface="Arial Narrow" panose="020B0606020202030204" pitchFamily="34" charset="0"/>
                <a:ea typeface="MS PGothic" panose="020B0600070205080204" pitchFamily="34" charset="-128"/>
              </a:rPr>
              <a:t>使用 ID 字符串重新连接到</a:t>
            </a:r>
            <a:r>
              <a:rPr lang="pl-PL" altLang="zh-CN" sz="2000" i="1">
                <a:solidFill>
                  <a:srgbClr val="000066"/>
                </a:solidFill>
                <a:latin typeface="Arial Narrow" panose="020B0606020202030204" pitchFamily="34" charset="0"/>
                <a:ea typeface="MS PGothic" panose="020B0600070205080204" pitchFamily="34" charset="-128"/>
              </a:rPr>
              <a:t>BusinessService</a:t>
            </a:r>
            <a:r>
              <a:rPr lang="pl-PL" altLang="zh-CN" sz="2000">
                <a:solidFill>
                  <a:srgbClr val="000066"/>
                </a:solidFill>
                <a:latin typeface="Arial Narrow" panose="020B0606020202030204" pitchFamily="34" charset="0"/>
                <a:ea typeface="MS PGothic" panose="020B0600070205080204" pitchFamily="34" charset="-128"/>
              </a:rPr>
              <a:t>.</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服务定位器</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封装 JNDI 查找的实现详细信息</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BusinessService</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为客户端提供所需服务的业务层组件 (EJB)。</a:t>
            </a:r>
          </a:p>
        </p:txBody>
      </p:sp>
      <p:sp>
        <p:nvSpPr>
          <p:cNvPr id="62468" name="灯片编号占位符 1">
            <a:extLst>
              <a:ext uri="{FF2B5EF4-FFF2-40B4-BE49-F238E27FC236}">
                <a16:creationId xmlns:a16="http://schemas.microsoft.com/office/drawing/2014/main" id="{E013B632-0391-479C-AE40-46A6AC2BF8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FADBED8-1C1E-4450-8B68-35AB1B98033A}" type="slidenum">
              <a:rPr lang="zh-CN" altLang="en-US">
                <a:solidFill>
                  <a:srgbClr val="898989"/>
                </a:solidFill>
                <a:latin typeface="Calibri" panose="020F0502020204030204" pitchFamily="34" charset="0"/>
              </a:rPr>
              <a:pPr/>
              <a:t>30</a:t>
            </a:fld>
            <a:endParaRPr lang="zh-CN"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66F9C43A-5C97-48E8-A1A4-F465B98EB7A2}"/>
              </a:ext>
            </a:extLst>
          </p:cNvPr>
          <p:cNvSpPr>
            <a:spLocks noGrp="1" noChangeArrowheads="1"/>
          </p:cNvSpPr>
          <p:nvPr>
            <p:ph type="title"/>
          </p:nvPr>
        </p:nvSpPr>
        <p:spPr>
          <a:xfrm>
            <a:off x="755650" y="50800"/>
            <a:ext cx="8159750" cy="533400"/>
          </a:xfrm>
        </p:spPr>
        <p:txBody>
          <a:bodyPr/>
          <a:lstStyle/>
          <a:p>
            <a:pPr eaLnBrk="1" hangingPunct="1">
              <a:defRPr/>
            </a:pPr>
            <a:r>
              <a:rPr lang="pl-PL" altLang="zh-CN" dirty="0">
                <a:effectLst>
                  <a:outerShdw blurRad="38100" dist="38100" dir="2700000" algn="tl">
                    <a:srgbClr val="C0C0C0"/>
                  </a:outerShdw>
                </a:effectLst>
              </a:rPr>
              <a:t>会话外观</a:t>
            </a:r>
            <a:endParaRPr lang="en-GB" altLang="zh-CN" dirty="0">
              <a:effectLst>
                <a:outerShdw blurRad="38100" dist="38100" dir="2700000" algn="tl">
                  <a:srgbClr val="C0C0C0"/>
                </a:outerShdw>
              </a:effectLst>
            </a:endParaRPr>
          </a:p>
        </p:txBody>
      </p:sp>
      <p:sp>
        <p:nvSpPr>
          <p:cNvPr id="311299" name="Text Box 3">
            <a:extLst>
              <a:ext uri="{FF2B5EF4-FFF2-40B4-BE49-F238E27FC236}">
                <a16:creationId xmlns:a16="http://schemas.microsoft.com/office/drawing/2014/main" id="{EDB1E175-8084-45C5-8022-390A58FDBD0F}"/>
              </a:ext>
            </a:extLst>
          </p:cNvPr>
          <p:cNvSpPr txBox="1">
            <a:spLocks noChangeArrowheads="1"/>
          </p:cNvSpPr>
          <p:nvPr/>
        </p:nvSpPr>
        <p:spPr bwMode="auto">
          <a:xfrm>
            <a:off x="755650" y="762000"/>
            <a:ext cx="8159750" cy="134778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EJB 封装业务逻辑和业务数据, 并将其接口 (分布式服务的复杂性) 公开给客户端层</a:t>
            </a:r>
          </a:p>
        </p:txBody>
      </p:sp>
      <p:sp>
        <p:nvSpPr>
          <p:cNvPr id="311300" name="Text Box 4">
            <a:extLst>
              <a:ext uri="{FF2B5EF4-FFF2-40B4-BE49-F238E27FC236}">
                <a16:creationId xmlns:a16="http://schemas.microsoft.com/office/drawing/2014/main" id="{9DDDE112-33BC-48FC-922B-EF0046E473DF}"/>
              </a:ext>
            </a:extLst>
          </p:cNvPr>
          <p:cNvSpPr txBox="1">
            <a:spLocks noChangeArrowheads="1"/>
          </p:cNvSpPr>
          <p:nvPr/>
        </p:nvSpPr>
        <p:spPr bwMode="auto">
          <a:xfrm>
            <a:off x="755650" y="1898650"/>
            <a:ext cx="8159750" cy="23685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紧密耦合, 导致客户端和业务对象之间的直接依赖性</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客户端和服务器之间的方法调用太多, 导致网络性能问题;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缺乏统一的客户端访问策略, 将业务对象暴露在误用中</a:t>
            </a:r>
          </a:p>
        </p:txBody>
      </p:sp>
      <p:sp>
        <p:nvSpPr>
          <p:cNvPr id="311301" name="Text Box 5">
            <a:extLst>
              <a:ext uri="{FF2B5EF4-FFF2-40B4-BE49-F238E27FC236}">
                <a16:creationId xmlns:a16="http://schemas.microsoft.com/office/drawing/2014/main" id="{CACBF6A6-0FA5-4292-B1DE-53CDD78FE319}"/>
              </a:ext>
            </a:extLst>
          </p:cNvPr>
          <p:cNvSpPr txBox="1">
            <a:spLocks noChangeArrowheads="1"/>
          </p:cNvSpPr>
          <p:nvPr/>
        </p:nvSpPr>
        <p:spPr bwMode="auto">
          <a:xfrm>
            <a:off x="755650" y="4340225"/>
            <a:ext cx="8388350" cy="27511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为客户端提供更简单的接口并减少层间耦合</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减少向客户端公开的业务对象数</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从客户端隐藏业务组件之间的底层交互和相互依存关系</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提供统一的粗粒度服务层, 以将业务对象实现与业务服务抽象分开。</a:t>
            </a:r>
          </a:p>
        </p:txBody>
      </p:sp>
      <p:sp>
        <p:nvSpPr>
          <p:cNvPr id="63494" name="灯片编号占位符 1">
            <a:extLst>
              <a:ext uri="{FF2B5EF4-FFF2-40B4-BE49-F238E27FC236}">
                <a16:creationId xmlns:a16="http://schemas.microsoft.com/office/drawing/2014/main" id="{D5804BBB-64B4-4434-BFBA-21526D0072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1F5BDB5-D46A-42AE-9B75-38A304F29763}" type="slidenum">
              <a:rPr lang="zh-CN" altLang="en-US">
                <a:solidFill>
                  <a:srgbClr val="898989"/>
                </a:solidFill>
                <a:latin typeface="Calibri" panose="020F0502020204030204" pitchFamily="34" charset="0"/>
              </a:rPr>
              <a:pPr/>
              <a:t>31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1299"/>
                                        </p:tgtEl>
                                        <p:attrNameLst>
                                          <p:attrName>style.visibility</p:attrName>
                                        </p:attrNameLst>
                                      </p:cBhvr>
                                      <p:to>
                                        <p:strVal val="visible"/>
                                      </p:to>
                                    </p:set>
                                    <p:animEffect transition="in" filter="dissolve">
                                      <p:cBhvr>
                                        <p:cTn id="7" dur="500"/>
                                        <p:tgtEl>
                                          <p:spTgt spid="311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1300"/>
                                        </p:tgtEl>
                                        <p:attrNameLst>
                                          <p:attrName>style.visibility</p:attrName>
                                        </p:attrNameLst>
                                      </p:cBhvr>
                                      <p:to>
                                        <p:strVal val="visible"/>
                                      </p:to>
                                    </p:set>
                                    <p:animEffect transition="in" filter="dissolve">
                                      <p:cBhvr>
                                        <p:cTn id="12" dur="500"/>
                                        <p:tgtEl>
                                          <p:spTgt spid="311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1301"/>
                                        </p:tgtEl>
                                        <p:attrNameLst>
                                          <p:attrName>style.visibility</p:attrName>
                                        </p:attrNameLst>
                                      </p:cBhvr>
                                      <p:to>
                                        <p:strVal val="visible"/>
                                      </p:to>
                                    </p:set>
                                    <p:animEffect transition="in" filter="dissolve">
                                      <p:cBhvr>
                                        <p:cTn id="17" dur="500"/>
                                        <p:tgtEl>
                                          <p:spTgt spid="3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animBg="1" autoUpdateAnimBg="0"/>
      <p:bldP spid="311300" grpId="0" animBg="1" autoUpdateAnimBg="0"/>
      <p:bldP spid="311301" grpId="0" animBg="1" autoUpdateAnimBg="0"/>
    </p:bldLst>
  </p:timing>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C4546CAD-5C09-4005-BC5D-CC521C2C9272}"/>
              </a:ext>
            </a:extLst>
          </p:cNvPr>
          <p:cNvSpPr>
            <a:spLocks noGrp="1" noChangeArrowheads="1"/>
          </p:cNvSpPr>
          <p:nvPr>
            <p:ph type="title"/>
          </p:nvPr>
        </p:nvSpPr>
        <p:spPr>
          <a:xfrm>
            <a:off x="765175" y="765175"/>
            <a:ext cx="8159750" cy="533400"/>
          </a:xfrm>
        </p:spPr>
        <p:txBody>
          <a:bodyPr/>
          <a:lstStyle/>
          <a:p>
            <a:pPr eaLnBrk="1" hangingPunct="1">
              <a:defRPr/>
            </a:pPr>
            <a:r>
              <a:rPr lang="pl-PL" altLang="zh-CN" dirty="0">
                <a:effectLst>
                  <a:outerShdw blurRad="38100" dist="38100" dir="2700000" algn="tl">
                    <a:srgbClr val="C0C0C0"/>
                  </a:outerShdw>
                </a:effectLst>
              </a:rPr>
              <a:t>会话外观: 解决方案</a:t>
            </a:r>
            <a:endParaRPr lang="en-GB" altLang="zh-CN" dirty="0">
              <a:effectLst>
                <a:outerShdw blurRad="38100" dist="38100" dir="2700000" algn="tl">
                  <a:srgbClr val="C0C0C0"/>
                </a:outerShdw>
              </a:effectLst>
            </a:endParaRPr>
          </a:p>
        </p:txBody>
      </p:sp>
      <p:sp>
        <p:nvSpPr>
          <p:cNvPr id="312323" name="Text Box 3">
            <a:extLst>
              <a:ext uri="{FF2B5EF4-FFF2-40B4-BE49-F238E27FC236}">
                <a16:creationId xmlns:a16="http://schemas.microsoft.com/office/drawing/2014/main" id="{73830393-334C-4113-A504-9B3253F3EFCC}"/>
              </a:ext>
            </a:extLst>
          </p:cNvPr>
          <p:cNvSpPr txBox="1">
            <a:spLocks noChangeArrowheads="1"/>
          </p:cNvSpPr>
          <p:nvPr/>
        </p:nvSpPr>
        <p:spPr bwMode="auto">
          <a:xfrm>
            <a:off x="755650" y="2209800"/>
            <a:ext cx="8159750" cy="27511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使用会话 bean 作为门面来封装参与工作流的业务对象之间的交互复杂性。</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的</a:t>
            </a:r>
            <a:r>
              <a:rPr kumimoji="1" lang="pl-PL" altLang="zh-CN" sz="2800" i="1">
                <a:solidFill>
                  <a:srgbClr val="000066"/>
                </a:solidFill>
                <a:latin typeface="Arial Narrow" panose="020B0606020202030204" pitchFamily="34" charset="0"/>
                <a:ea typeface="MS PGothic" panose="020B0600070205080204" pitchFamily="34" charset="-128"/>
              </a:rPr>
              <a:t>会话外观</a:t>
            </a:r>
            <a:r>
              <a:rPr kumimoji="1" lang="pl-PL" altLang="zh-CN" sz="2800">
                <a:solidFill>
                  <a:srgbClr val="000066"/>
                </a:solidFill>
                <a:latin typeface="Arial Narrow" panose="020B0606020202030204" pitchFamily="34" charset="0"/>
                <a:ea typeface="MS PGothic" panose="020B0600070205080204" pitchFamily="34" charset="-128"/>
              </a:rPr>
              <a:t>管理业务对象, 并为客户端提供统一的粗粒度服务访问层。</a:t>
            </a:r>
          </a:p>
        </p:txBody>
      </p:sp>
      <p:sp>
        <p:nvSpPr>
          <p:cNvPr id="64516" name="灯片编号占位符 1">
            <a:extLst>
              <a:ext uri="{FF2B5EF4-FFF2-40B4-BE49-F238E27FC236}">
                <a16:creationId xmlns:a16="http://schemas.microsoft.com/office/drawing/2014/main" id="{64FED749-9963-4FF4-B5C9-6654FF3B2C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7D2E38B-1E55-4FF0-AD6D-6F18487F6445}" type="slidenum">
              <a:rPr lang="zh-CN" altLang="en-US">
                <a:solidFill>
                  <a:srgbClr val="898989"/>
                </a:solidFill>
                <a:latin typeface="Calibri" panose="020F0502020204030204" pitchFamily="34" charset="0"/>
              </a:rPr>
              <a:pPr/>
              <a:t>32</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dissolve">
                                      <p:cBhvr>
                                        <p:cTn id="7"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nimBg="1" autoUpdateAnimBg="0"/>
    </p:bldLst>
  </p:timing>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17CCF14-E2DA-4F31-B3C6-A192DAD4B9C1}"/>
              </a:ext>
            </a:extLst>
          </p:cNvPr>
          <p:cNvSpPr>
            <a:spLocks noGrp="1" noChangeArrowheads="1"/>
          </p:cNvSpPr>
          <p:nvPr>
            <p:ph type="title"/>
          </p:nvPr>
        </p:nvSpPr>
        <p:spPr>
          <a:xfrm>
            <a:off x="395288" y="-26988"/>
            <a:ext cx="7848600" cy="1143001"/>
          </a:xfrm>
        </p:spPr>
        <p:txBody>
          <a:bodyPr/>
          <a:lstStyle/>
          <a:p>
            <a:pPr eaLnBrk="1" hangingPunct="1"/>
            <a:r>
              <a:rPr lang="en-US" altLang="zh-CN"/>
              <a:t>好处</a:t>
            </a:r>
          </a:p>
        </p:txBody>
      </p:sp>
      <p:sp>
        <p:nvSpPr>
          <p:cNvPr id="65539" name="Rectangle 3">
            <a:extLst>
              <a:ext uri="{FF2B5EF4-FFF2-40B4-BE49-F238E27FC236}">
                <a16:creationId xmlns:a16="http://schemas.microsoft.com/office/drawing/2014/main" id="{68B9C50F-37AC-4666-A595-02D3ACB81CDA}"/>
              </a:ext>
            </a:extLst>
          </p:cNvPr>
          <p:cNvSpPr>
            <a:spLocks noGrp="1" noChangeArrowheads="1"/>
          </p:cNvSpPr>
          <p:nvPr>
            <p:ph idx="1"/>
          </p:nvPr>
        </p:nvSpPr>
        <p:spPr/>
        <p:txBody>
          <a:bodyPr/>
          <a:lstStyle/>
          <a:p>
            <a:pPr eaLnBrk="1" hangingPunct="1">
              <a:lnSpc>
                <a:spcPct val="80000"/>
              </a:lnSpc>
            </a:pPr>
            <a:r>
              <a:rPr lang="en-US" altLang="zh-CN" sz="1600" b="1"/>
              <a:t>更一致地使用企业 bean。</a:t>
            </a:r>
            <a:r>
              <a:rPr lang="en-US" altLang="zh-CN" sz="1600"/>
              <a:t> </a:t>
            </a:r>
          </a:p>
          <a:p>
            <a:pPr lvl="1" eaLnBrk="1" hangingPunct="1">
              <a:lnSpc>
                <a:spcPct val="80000"/>
              </a:lnSpc>
            </a:pPr>
            <a:r>
              <a:rPr lang="en-US" altLang="zh-CN" sz="1400"/>
              <a:t>业务对象不太可能被误用, 因为它们之间的交互仅由会话门面处理。</a:t>
            </a:r>
          </a:p>
          <a:p>
            <a:pPr eaLnBrk="1" hangingPunct="1">
              <a:lnSpc>
                <a:spcPct val="80000"/>
              </a:lnSpc>
            </a:pPr>
            <a:r>
              <a:rPr lang="en-US" altLang="zh-CN" sz="1600" b="1"/>
              <a:t>更易于支持多个客户端类型。</a:t>
            </a:r>
            <a:r>
              <a:rPr lang="en-US" altLang="zh-CN" sz="1600"/>
              <a:t> </a:t>
            </a:r>
          </a:p>
          <a:p>
            <a:pPr lvl="1" eaLnBrk="1" hangingPunct="1">
              <a:lnSpc>
                <a:spcPct val="80000"/>
              </a:lnSpc>
            </a:pPr>
            <a:r>
              <a:rPr lang="en-US" altLang="zh-CN" sz="1400"/>
              <a:t>JSP 页/servlet 前端、JFC/Swing 前端和 web 服务可以通过相同的外观访问企业数据模型。</a:t>
            </a:r>
          </a:p>
          <a:p>
            <a:pPr eaLnBrk="1" hangingPunct="1">
              <a:lnSpc>
                <a:spcPct val="80000"/>
              </a:lnSpc>
            </a:pPr>
            <a:r>
              <a:rPr lang="en-US" altLang="zh-CN" sz="1600" b="1"/>
              <a:t>集中记录、事务处理和安全性的地方。</a:t>
            </a:r>
            <a:r>
              <a:rPr lang="en-US" altLang="zh-CN" sz="1600"/>
              <a:t> </a:t>
            </a:r>
          </a:p>
          <a:p>
            <a:pPr lvl="1" eaLnBrk="1" hangingPunct="1">
              <a:lnSpc>
                <a:spcPct val="80000"/>
              </a:lnSpc>
            </a:pPr>
            <a:r>
              <a:rPr lang="en-US" altLang="zh-CN" sz="1400"/>
              <a:t>会话门面是实现这些功能的方便和合乎逻辑的地方, 因为这是客户端的单一入口点。</a:t>
            </a:r>
          </a:p>
          <a:p>
            <a:pPr eaLnBrk="1" hangingPunct="1">
              <a:lnSpc>
                <a:spcPct val="80000"/>
              </a:lnSpc>
            </a:pPr>
            <a:r>
              <a:rPr lang="en-US" altLang="zh-CN" sz="1600" b="1"/>
              <a:t>减少了网络通信量。</a:t>
            </a:r>
            <a:r>
              <a:rPr lang="en-US" altLang="zh-CN" sz="1600"/>
              <a:t> </a:t>
            </a:r>
          </a:p>
          <a:p>
            <a:pPr lvl="1" eaLnBrk="1" hangingPunct="1">
              <a:lnSpc>
                <a:spcPct val="80000"/>
              </a:lnSpc>
            </a:pPr>
            <a:r>
              <a:rPr lang="en-US" altLang="zh-CN" sz="1400"/>
              <a:t>客户端对象不需要进行多个远程调用来协调企业 bean, 而是对会话门面进行远程调用, 以处理协调问题。</a:t>
            </a:r>
          </a:p>
          <a:p>
            <a:pPr eaLnBrk="1" hangingPunct="1">
              <a:lnSpc>
                <a:spcPct val="80000"/>
              </a:lnSpc>
            </a:pPr>
            <a:r>
              <a:rPr lang="en-US" altLang="zh-CN" sz="1600" b="1"/>
              <a:t>企业数据模型具有更大的灵活性。</a:t>
            </a:r>
            <a:r>
              <a:rPr lang="en-US" altLang="zh-CN" sz="1600"/>
              <a:t> </a:t>
            </a:r>
          </a:p>
          <a:p>
            <a:pPr lvl="1" eaLnBrk="1" hangingPunct="1">
              <a:lnSpc>
                <a:spcPct val="80000"/>
              </a:lnSpc>
            </a:pPr>
            <a:r>
              <a:rPr lang="en-US" altLang="zh-CN" sz="1400"/>
              <a:t>如果与模型的所有交互都集中在门面或一组门面中, 则更容易评估更改企业数据模型的影响。</a:t>
            </a:r>
          </a:p>
          <a:p>
            <a:pPr eaLnBrk="1" hangingPunct="1">
              <a:lnSpc>
                <a:spcPct val="80000"/>
              </a:lnSpc>
            </a:pPr>
            <a:r>
              <a:rPr lang="en-US" altLang="zh-CN" sz="1600" b="1"/>
              <a:t>与服务器实现更大的灵活性。</a:t>
            </a:r>
            <a:r>
              <a:rPr lang="en-US" altLang="zh-CN" sz="1600"/>
              <a:t> </a:t>
            </a:r>
          </a:p>
          <a:p>
            <a:pPr lvl="1" eaLnBrk="1" hangingPunct="1">
              <a:lnSpc>
                <a:spcPct val="80000"/>
              </a:lnSpc>
            </a:pPr>
            <a:r>
              <a:rPr lang="en-US" altLang="zh-CN" sz="1400"/>
              <a:t>会话门面可以使用企业 bean、JDBC API、CORBA 或其他技术向其客户端提供应用程序功能。由于服务器的实现细节是从客户端隐藏的, 因此可以在不进行客户端重新部署的情况下实现或修改应用程序服务。</a:t>
            </a:r>
            <a:endParaRPr lang="en-US" altLang="zh-CN" sz="1200"/>
          </a:p>
          <a:p>
            <a:pPr eaLnBrk="1" hangingPunct="1">
              <a:lnSpc>
                <a:spcPct val="80000"/>
              </a:lnSpc>
            </a:pPr>
            <a:endParaRPr lang="en-US" altLang="zh-CN" sz="1400"/>
          </a:p>
        </p:txBody>
      </p:sp>
      <p:sp>
        <p:nvSpPr>
          <p:cNvPr id="65540" name="灯片编号占位符 1">
            <a:extLst>
              <a:ext uri="{FF2B5EF4-FFF2-40B4-BE49-F238E27FC236}">
                <a16:creationId xmlns:a16="http://schemas.microsoft.com/office/drawing/2014/main" id="{4675C0B5-FA30-43F7-8867-FF23F8F6F0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655BAA1-7DA3-4D76-B949-E0DB29250D98}" type="slidenum">
              <a:rPr lang="zh-CN" altLang="en-US">
                <a:solidFill>
                  <a:srgbClr val="898989"/>
                </a:solidFill>
                <a:latin typeface="Calibri" panose="020F0502020204030204" pitchFamily="34" charset="0"/>
              </a:rPr>
              <a:pPr/>
              <a:t>33</a:t>
            </a:fld>
            <a:endParaRPr lang="zh-CN"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1B21E4FB-DD75-48E6-86B6-0558D36A5A7D}"/>
              </a:ext>
            </a:extLst>
          </p:cNvPr>
          <p:cNvSpPr>
            <a:spLocks noGrp="1" noChangeArrowheads="1"/>
          </p:cNvSpPr>
          <p:nvPr>
            <p:ph type="title"/>
          </p:nvPr>
        </p:nvSpPr>
        <p:spPr>
          <a:xfrm>
            <a:off x="747713" y="765175"/>
            <a:ext cx="8167687" cy="533400"/>
          </a:xfrm>
        </p:spPr>
        <p:txBody>
          <a:bodyPr/>
          <a:lstStyle/>
          <a:p>
            <a:pPr eaLnBrk="1" hangingPunct="1">
              <a:defRPr/>
            </a:pPr>
            <a:r>
              <a:rPr lang="pl-PL" altLang="zh-CN" dirty="0">
                <a:effectLst>
                  <a:outerShdw blurRad="38100" dist="38100" dir="2700000" algn="tl">
                    <a:srgbClr val="C0C0C0"/>
                  </a:outerShdw>
                </a:effectLst>
              </a:rPr>
              <a:t>会话外观: 结构</a:t>
            </a:r>
            <a:endParaRPr lang="en-GB" altLang="zh-CN" dirty="0">
              <a:effectLst>
                <a:outerShdw blurRad="38100" dist="38100" dir="2700000" algn="tl">
                  <a:srgbClr val="C0C0C0"/>
                </a:outerShdw>
              </a:effectLst>
            </a:endParaRPr>
          </a:p>
        </p:txBody>
      </p:sp>
      <p:sp>
        <p:nvSpPr>
          <p:cNvPr id="66563" name="Rectangle 4">
            <a:extLst>
              <a:ext uri="{FF2B5EF4-FFF2-40B4-BE49-F238E27FC236}">
                <a16:creationId xmlns:a16="http://schemas.microsoft.com/office/drawing/2014/main" id="{DA8D0F59-B0B7-494D-88D2-FB51328BE725}"/>
              </a:ext>
            </a:extLst>
          </p:cNvPr>
          <p:cNvSpPr>
            <a:spLocks noChangeArrowheads="1"/>
          </p:cNvSpPr>
          <p:nvPr/>
        </p:nvSpPr>
        <p:spPr bwMode="auto">
          <a:xfrm>
            <a:off x="747713" y="531495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66"/>
                </a:solidFill>
                <a:latin typeface="Arial Narrow" panose="020B0606020202030204" pitchFamily="34" charset="0"/>
                <a:ea typeface="MS PGothic" panose="020B0600070205080204" pitchFamily="34" charset="-128"/>
              </a:rPr>
              <a:t>客户端请求</a:t>
            </a:r>
            <a:r>
              <a:rPr kumimoji="1" lang="pl-PL" altLang="zh-CN" sz="2400">
                <a:solidFill>
                  <a:srgbClr val="000066"/>
                </a:solidFill>
                <a:latin typeface="Arial Narrow" panose="020B0606020202030204" pitchFamily="34" charset="0"/>
                <a:ea typeface="MS PGothic" panose="020B0600070205080204" pitchFamily="34" charset="-128"/>
              </a:rPr>
              <a:t>的</a:t>
            </a:r>
            <a:r>
              <a:rPr kumimoji="1" lang="pl-PL" altLang="zh-CN" sz="2400" i="1">
                <a:solidFill>
                  <a:srgbClr val="000066"/>
                </a:solidFill>
                <a:latin typeface="Arial Narrow" panose="020B0606020202030204" pitchFamily="34" charset="0"/>
                <a:ea typeface="MS PGothic" panose="020B0600070205080204" pitchFamily="34" charset="-128"/>
              </a:rPr>
              <a:t>SessionFacade</a:t>
            </a:r>
            <a:r>
              <a:rPr kumimoji="1" lang="pl-PL" altLang="zh-CN" sz="2400">
                <a:solidFill>
                  <a:srgbClr val="000066"/>
                </a:solidFill>
                <a:latin typeface="Arial Narrow" panose="020B0606020202030204" pitchFamily="34" charset="0"/>
                <a:ea typeface="MS PGothic" panose="020B0600070205080204" pitchFamily="34" charset="-128"/>
              </a:rPr>
              <a:t>代表其执行某项操作。</a:t>
            </a:r>
          </a:p>
          <a:p>
            <a:pPr eaLnBrk="1" hangingPunct="1">
              <a:spcBef>
                <a:spcPct val="0"/>
              </a:spcBef>
              <a:buFontTx/>
              <a:buNone/>
            </a:pPr>
            <a:r>
              <a:rPr kumimoji="1" lang="en-US" altLang="zh-CN" sz="2400">
                <a:solidFill>
                  <a:srgbClr val="000066"/>
                </a:solidFill>
                <a:latin typeface="Arial Narrow" panose="020B0606020202030204" pitchFamily="34" charset="0"/>
                <a:ea typeface="MS PGothic" panose="020B0600070205080204" pitchFamily="34" charset="-128"/>
              </a:rPr>
              <a:t>的</a:t>
            </a:r>
            <a:r>
              <a:rPr kumimoji="1" lang="pl-PL" altLang="zh-CN" sz="2400" i="1">
                <a:solidFill>
                  <a:srgbClr val="000066"/>
                </a:solidFill>
                <a:latin typeface="Arial Narrow" panose="020B0606020202030204" pitchFamily="34" charset="0"/>
                <a:ea typeface="MS PGothic" panose="020B0600070205080204" pitchFamily="34" charset="-128"/>
              </a:rPr>
              <a:t>SessionFacade</a:t>
            </a:r>
            <a:r>
              <a:rPr kumimoji="1" lang="en-US" altLang="zh-CN" sz="2400">
                <a:solidFill>
                  <a:srgbClr val="000066"/>
                </a:solidFill>
                <a:latin typeface="Arial Narrow" panose="020B0606020202030204" pitchFamily="34" charset="0"/>
                <a:ea typeface="MS PGothic" panose="020B0600070205080204" pitchFamily="34" charset="-128"/>
              </a:rPr>
              <a:t>使用</a:t>
            </a:r>
            <a:r>
              <a:rPr kumimoji="1" lang="pl-PL" altLang="zh-CN" sz="2400">
                <a:solidFill>
                  <a:srgbClr val="000066"/>
                </a:solidFill>
                <a:latin typeface="Arial Narrow" panose="020B0606020202030204" pitchFamily="34" charset="0"/>
                <a:ea typeface="MS PGothic" panose="020B0600070205080204" pitchFamily="34" charset="-128"/>
              </a:rPr>
              <a:t>组件执行构成该操作的步骤。</a:t>
            </a:r>
            <a:endParaRPr kumimoji="1" lang="en-US" altLang="zh-CN" sz="2400">
              <a:solidFill>
                <a:srgbClr val="000066"/>
              </a:solidFill>
              <a:latin typeface="Arial Narrow" panose="020B0606020202030204" pitchFamily="34" charset="0"/>
              <a:ea typeface="MS PGothic" panose="020B0600070205080204" pitchFamily="34" charset="-128"/>
            </a:endParaRPr>
          </a:p>
        </p:txBody>
      </p:sp>
      <p:pic>
        <p:nvPicPr>
          <p:cNvPr id="66564" name="Picture 5" descr="C:\uczelnia\dydaktyka\ABAP\session-facade.gif">
            <a:extLst>
              <a:ext uri="{FF2B5EF4-FFF2-40B4-BE49-F238E27FC236}">
                <a16:creationId xmlns:a16="http://schemas.microsoft.com/office/drawing/2014/main" id="{DF94654D-2328-479E-AFE7-E85C46A91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1508125"/>
            <a:ext cx="681355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1">
            <a:extLst>
              <a:ext uri="{FF2B5EF4-FFF2-40B4-BE49-F238E27FC236}">
                <a16:creationId xmlns:a16="http://schemas.microsoft.com/office/drawing/2014/main" id="{08D932B1-B9EE-49C5-A50E-A501ADB317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87BD7BA-9C66-4B04-9664-369E244D974D}" type="slidenum">
              <a:rPr lang="zh-CN" altLang="en-US">
                <a:solidFill>
                  <a:srgbClr val="898989"/>
                </a:solidFill>
                <a:latin typeface="Calibri" panose="020F0502020204030204" pitchFamily="34" charset="0"/>
              </a:rPr>
              <a:pPr/>
              <a:t>34</a:t>
            </a:fld>
            <a:endParaRPr lang="zh-CN"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Structure Diagram">
            <a:extLst>
              <a:ext uri="{FF2B5EF4-FFF2-40B4-BE49-F238E27FC236}">
                <a16:creationId xmlns:a16="http://schemas.microsoft.com/office/drawing/2014/main" id="{8DAE9491-F259-4C86-BD56-D4FF2D439863}"/>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901700" y="1828800"/>
            <a:ext cx="7269163" cy="49133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7" name="灯片编号占位符 1">
            <a:extLst>
              <a:ext uri="{FF2B5EF4-FFF2-40B4-BE49-F238E27FC236}">
                <a16:creationId xmlns:a16="http://schemas.microsoft.com/office/drawing/2014/main" id="{AF96AC0C-6F02-4BFA-8229-B7D84A7650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9C778E-6E14-4669-B4F2-98E1160EE5EB}" type="slidenum">
              <a:rPr lang="en-US" altLang="zh-CN">
                <a:solidFill>
                  <a:srgbClr val="898989"/>
                </a:solidFill>
              </a:rPr>
              <a:pPr eaLnBrk="1" hangingPunct="1"/>
              <a:t>35</a:t>
            </a:fld>
            <a:endParaRPr lang="en-US" altLang="zh-CN">
              <a:solidFill>
                <a:srgbClr val="898989"/>
              </a:solidFill>
            </a:endParaRP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02CD56FA-542B-4498-BE95-6C5BA7EA0F8B}"/>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会话外观: 交互</a:t>
            </a:r>
            <a:endParaRPr lang="en-GB" altLang="zh-CN">
              <a:effectLst>
                <a:outerShdw blurRad="38100" dist="38100" dir="2700000" algn="tl">
                  <a:srgbClr val="C0C0C0"/>
                </a:outerShdw>
              </a:effectLst>
            </a:endParaRPr>
          </a:p>
        </p:txBody>
      </p:sp>
      <p:pic>
        <p:nvPicPr>
          <p:cNvPr id="68611" name="Picture 5" descr="C:\uczelnia\dydaktyka\ABAP\session-facade-sequence.gif">
            <a:extLst>
              <a:ext uri="{FF2B5EF4-FFF2-40B4-BE49-F238E27FC236}">
                <a16:creationId xmlns:a16="http://schemas.microsoft.com/office/drawing/2014/main" id="{EEB7EE27-91F3-4ABE-AD43-C9BF07513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33575"/>
            <a:ext cx="50863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灯片编号占位符 1">
            <a:extLst>
              <a:ext uri="{FF2B5EF4-FFF2-40B4-BE49-F238E27FC236}">
                <a16:creationId xmlns:a16="http://schemas.microsoft.com/office/drawing/2014/main" id="{CA0C483A-08BF-48C5-9DE1-86397B2783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894D823-17C9-4359-B2C2-C1FE575FD5CF}" type="slidenum">
              <a:rPr lang="zh-CN" altLang="en-US">
                <a:solidFill>
                  <a:srgbClr val="898989"/>
                </a:solidFill>
                <a:latin typeface="Calibri" panose="020F0502020204030204" pitchFamily="34" charset="0"/>
              </a:rPr>
              <a:pPr/>
              <a:t>36</a:t>
            </a:fld>
            <a:endParaRPr lang="zh-CN"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15D4F709-7DDF-4BB9-8CDA-A3E38497265E}"/>
              </a:ext>
            </a:extLst>
          </p:cNvPr>
          <p:cNvSpPr>
            <a:spLocks noGrp="1" noChangeArrowheads="1"/>
          </p:cNvSpPr>
          <p:nvPr>
            <p:ph type="title"/>
          </p:nvPr>
        </p:nvSpPr>
        <p:spPr>
          <a:xfrm>
            <a:off x="827088" y="879475"/>
            <a:ext cx="8088312" cy="533400"/>
          </a:xfrm>
        </p:spPr>
        <p:txBody>
          <a:bodyPr/>
          <a:lstStyle/>
          <a:p>
            <a:pPr eaLnBrk="1" hangingPunct="1">
              <a:defRPr/>
            </a:pPr>
            <a:r>
              <a:rPr lang="pl-PL" altLang="zh-CN" dirty="0">
                <a:effectLst>
                  <a:outerShdw blurRad="38100" dist="38100" dir="2700000" algn="tl">
                    <a:srgbClr val="C0C0C0"/>
                  </a:outerShdw>
                </a:effectLst>
              </a:rPr>
              <a:t>会话外观: 参与者</a:t>
            </a:r>
            <a:endParaRPr lang="en-GB" altLang="zh-CN" dirty="0">
              <a:effectLst>
                <a:outerShdw blurRad="38100" dist="38100" dir="2700000" algn="tl">
                  <a:srgbClr val="C0C0C0"/>
                </a:outerShdw>
              </a:effectLst>
            </a:endParaRPr>
          </a:p>
        </p:txBody>
      </p:sp>
      <p:sp>
        <p:nvSpPr>
          <p:cNvPr id="69635" name="Rectangle 3" descr="Rectangle: Click to edit Master text styles&#10;Second level&#10;Third level&#10;Fourth level&#10;Fifth level">
            <a:extLst>
              <a:ext uri="{FF2B5EF4-FFF2-40B4-BE49-F238E27FC236}">
                <a16:creationId xmlns:a16="http://schemas.microsoft.com/office/drawing/2014/main" id="{D0E386B2-ACF6-428D-AD42-E7A0539BC26D}"/>
              </a:ext>
            </a:extLst>
          </p:cNvPr>
          <p:cNvSpPr>
            <a:spLocks noChangeArrowheads="1"/>
          </p:cNvSpPr>
          <p:nvPr/>
        </p:nvSpPr>
        <p:spPr bwMode="auto">
          <a:xfrm>
            <a:off x="827088" y="1844675"/>
            <a:ext cx="80883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客户</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对象的客户端。</a:t>
            </a:r>
            <a:r>
              <a:rPr lang="pl-PL" altLang="zh-CN" sz="2400" i="1">
                <a:solidFill>
                  <a:srgbClr val="000066"/>
                </a:solidFill>
                <a:latin typeface="Arial Narrow" panose="020B0606020202030204" pitchFamily="34" charset="0"/>
                <a:ea typeface="MS PGothic" panose="020B0600070205080204" pitchFamily="34" charset="-128"/>
              </a:rPr>
              <a:t>SessionFacade</a:t>
            </a:r>
            <a:r>
              <a:rPr lang="pl-PL" altLang="zh-CN" sz="2400">
                <a:solidFill>
                  <a:srgbClr val="000066"/>
                </a:solidFill>
                <a:latin typeface="Arial Narrow" panose="020B0606020202030204" pitchFamily="34" charset="0"/>
                <a:ea typeface="MS PGothic" panose="020B0600070205080204" pitchFamily="34" charset="-128"/>
              </a:rPr>
              <a:t>, 需要获得商业服务;可以是另一个会话 bean (</a:t>
            </a:r>
            <a:r>
              <a:rPr lang="pl-PL" altLang="zh-CN" sz="2400" i="1">
                <a:solidFill>
                  <a:srgbClr val="000066"/>
                </a:solidFill>
                <a:latin typeface="Arial Narrow" panose="020B0606020202030204" pitchFamily="34" charset="0"/>
                <a:ea typeface="MS PGothic" panose="020B0600070205080204" pitchFamily="34" charset="-128"/>
              </a:rPr>
              <a:t>SessionFacade</a:t>
            </a:r>
            <a:r>
              <a:rPr lang="pl-PL" altLang="zh-CN" sz="2400">
                <a:solidFill>
                  <a:srgbClr val="000066"/>
                </a:solidFill>
                <a:latin typeface="Arial Narrow" panose="020B0606020202030204" pitchFamily="34" charset="0"/>
                <a:ea typeface="MS PGothic" panose="020B0600070205080204" pitchFamily="34" charset="-128"/>
              </a:rPr>
              <a:t>) 在同一业务层或</a:t>
            </a:r>
            <a:r>
              <a:rPr lang="pl-PL" altLang="zh-CN" sz="2400" i="1">
                <a:solidFill>
                  <a:srgbClr val="000066"/>
                </a:solidFill>
                <a:latin typeface="Arial Narrow" panose="020B0606020202030204" pitchFamily="34" charset="0"/>
                <a:ea typeface="MS PGothic" panose="020B0600070205080204" pitchFamily="34" charset="-128"/>
              </a:rPr>
              <a:t>BusinessDelegate</a:t>
            </a:r>
            <a:r>
              <a:rPr lang="pl-PL" altLang="zh-CN" sz="2400">
                <a:solidFill>
                  <a:srgbClr val="000066"/>
                </a:solidFill>
                <a:latin typeface="Arial Narrow" panose="020B0606020202030204" pitchFamily="34" charset="0"/>
                <a:ea typeface="MS PGothic" panose="020B0600070205080204" pitchFamily="34" charset="-128"/>
              </a:rPr>
              <a:t>在另一层</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会话外观</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管理众多的关系</a:t>
            </a:r>
            <a:r>
              <a:rPr lang="pl-PL" altLang="zh-CN" sz="2400" i="1">
                <a:solidFill>
                  <a:srgbClr val="000066"/>
                </a:solidFill>
                <a:latin typeface="Arial Narrow" panose="020B0606020202030204" pitchFamily="34" charset="0"/>
                <a:ea typeface="MS PGothic" panose="020B0600070205080204" pitchFamily="34" charset="-128"/>
              </a:rPr>
              <a:t>BusinessObjects</a:t>
            </a:r>
            <a:r>
              <a:rPr lang="pl-PL" altLang="zh-CN" sz="2400">
                <a:solidFill>
                  <a:srgbClr val="000066"/>
                </a:solidFill>
                <a:latin typeface="Arial Narrow" panose="020B0606020202030204" pitchFamily="34" charset="0"/>
                <a:ea typeface="MS PGothic" panose="020B0600070205080204" pitchFamily="34" charset="-128"/>
              </a:rPr>
              <a:t>并为客户端提供更高层次的抽象</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提供对参与的粗粒度访问</a:t>
            </a:r>
            <a:r>
              <a:rPr lang="pl-PL" altLang="zh-CN" sz="2400" i="1">
                <a:solidFill>
                  <a:srgbClr val="000066"/>
                </a:solidFill>
                <a:latin typeface="Arial Narrow" panose="020B0606020202030204" pitchFamily="34" charset="0"/>
                <a:ea typeface="MS PGothic" panose="020B0600070205080204" pitchFamily="34" charset="-128"/>
              </a:rPr>
              <a:t>BusinessObject</a:t>
            </a:r>
            <a:r>
              <a:rPr lang="pl-PL" altLang="zh-CN" sz="2400">
                <a:solidFill>
                  <a:srgbClr val="000066"/>
                </a:solidFill>
                <a:latin typeface="Arial Narrow" panose="020B0606020202030204" pitchFamily="34" charset="0"/>
                <a:ea typeface="MS PGothic" panose="020B0600070205080204" pitchFamily="34" charset="-128"/>
              </a:rPr>
              <a:t> </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BusinessObject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提供数据和/或某些服务</a:t>
            </a:r>
          </a:p>
        </p:txBody>
      </p:sp>
      <p:sp>
        <p:nvSpPr>
          <p:cNvPr id="69636" name="灯片编号占位符 1">
            <a:extLst>
              <a:ext uri="{FF2B5EF4-FFF2-40B4-BE49-F238E27FC236}">
                <a16:creationId xmlns:a16="http://schemas.microsoft.com/office/drawing/2014/main" id="{57F6BE33-44E6-44B9-8118-6014CFCE29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CBC5170-22F1-423B-B9CA-5DEAB0B205AE}" type="slidenum">
              <a:rPr lang="zh-CN" altLang="en-US">
                <a:solidFill>
                  <a:srgbClr val="898989"/>
                </a:solidFill>
                <a:latin typeface="Calibri" panose="020F0502020204030204" pitchFamily="34" charset="0"/>
              </a:rPr>
              <a:pPr/>
              <a:t>37</a:t>
            </a:fld>
            <a:endParaRPr lang="zh-CN" altLang="en-US">
              <a:solidFill>
                <a:srgbClr val="898989"/>
              </a:solidFill>
              <a:latin typeface="Calibri" panose="020F0502020204030204" pitchFamily="34" charset="0"/>
            </a:endParaRPr>
          </a:p>
        </p:txBody>
      </p:sp>
    </p:spTree>
  </p:cSld>
  <p:clrMapOvr>
    <a:masterClrMapping/>
  </p:clrMapOvr>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AE2161D8-5F5B-405B-842E-A82E9015D6AA}"/>
              </a:ext>
            </a:extLst>
          </p:cNvPr>
          <p:cNvSpPr>
            <a:spLocks noGrp="1" noChangeArrowheads="1"/>
          </p:cNvSpPr>
          <p:nvPr>
            <p:ph type="title"/>
          </p:nvPr>
        </p:nvSpPr>
        <p:spPr>
          <a:xfrm>
            <a:off x="827088" y="879475"/>
            <a:ext cx="8088312" cy="533400"/>
          </a:xfrm>
        </p:spPr>
        <p:txBody>
          <a:bodyPr/>
          <a:lstStyle/>
          <a:p>
            <a:pPr eaLnBrk="1" hangingPunct="1">
              <a:defRPr/>
            </a:pPr>
            <a:r>
              <a:rPr lang="pl-PL" altLang="zh-CN" dirty="0">
                <a:effectLst>
                  <a:outerShdw blurRad="38100" dist="38100" dir="2700000" algn="tl">
                    <a:srgbClr val="C0C0C0"/>
                  </a:outerShdw>
                </a:effectLst>
              </a:rPr>
              <a:t>会话外观: 后果</a:t>
            </a:r>
            <a:endParaRPr lang="en-GB" altLang="zh-CN" dirty="0">
              <a:effectLst>
                <a:outerShdw blurRad="38100" dist="38100" dir="2700000" algn="tl">
                  <a:srgbClr val="C0C0C0"/>
                </a:outerShdw>
              </a:effectLst>
            </a:endParaRPr>
          </a:p>
        </p:txBody>
      </p:sp>
      <p:sp>
        <p:nvSpPr>
          <p:cNvPr id="70659" name="Rectangle 3" descr="Rectangle: Click to edit Master text styles&#10;Second level&#10;Third level&#10;Fourth level&#10;Fifth level">
            <a:extLst>
              <a:ext uri="{FF2B5EF4-FFF2-40B4-BE49-F238E27FC236}">
                <a16:creationId xmlns:a16="http://schemas.microsoft.com/office/drawing/2014/main" id="{A2DD2F50-FF8B-499D-AA5D-FB09C6974DF9}"/>
              </a:ext>
            </a:extLst>
          </p:cNvPr>
          <p:cNvSpPr>
            <a:spLocks noChangeArrowheads="1"/>
          </p:cNvSpPr>
          <p:nvPr/>
        </p:nvSpPr>
        <p:spPr bwMode="auto">
          <a:xfrm>
            <a:off x="827088" y="1820863"/>
            <a:ext cx="80168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引入业务层控制器</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公开客户端的统一接口</a:t>
            </a:r>
          </a:p>
          <a:p>
            <a:pPr eaLnBrk="1" hangingPunct="1">
              <a:buClr>
                <a:schemeClr val="hlink"/>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同时, 单个方法调用会向客户端返回比每个返回的单个访问器方法更大的数据量。</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减少客户端和应用程序之间的耦合</a:t>
            </a:r>
          </a:p>
          <a:p>
            <a:pPr lvl="1" eaLnBrk="1" hangingPunct="1">
              <a:buClr>
                <a:schemeClr val="hlink"/>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极少数高度抽象的远程接口</a:t>
            </a:r>
            <a:endParaRPr lang="pl-PL" altLang="zh-CN" sz="2400" b="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减少网络通信量</a:t>
            </a:r>
          </a:p>
          <a:p>
            <a:pPr lvl="1" eaLnBrk="1" hangingPunct="1">
              <a:buClr>
                <a:schemeClr val="hlink"/>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减少从客户端到 ejb 的远程调用</a:t>
            </a:r>
            <a:endParaRPr lang="pl-PL" altLang="zh-CN" sz="2400" b="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提供粗粒度、以用例为中心的访问</a:t>
            </a:r>
          </a:p>
          <a:p>
            <a:pPr lvl="1" eaLnBrk="1" hangingPunct="1">
              <a:buClr>
                <a:schemeClr val="hlink"/>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每个会话 bean 与系统范围的门面的门面</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集中使用通用用例的策略 (安全性、事务)</a:t>
            </a:r>
            <a:endParaRPr lang="pl-PL" altLang="zh-CN" sz="2000">
              <a:solidFill>
                <a:srgbClr val="000066"/>
              </a:solidFill>
              <a:latin typeface="Arial Narrow" panose="020B0606020202030204" pitchFamily="34" charset="0"/>
              <a:ea typeface="MS PGothic" panose="020B0600070205080204" pitchFamily="34" charset="-128"/>
            </a:endParaRPr>
          </a:p>
        </p:txBody>
      </p:sp>
      <p:sp>
        <p:nvSpPr>
          <p:cNvPr id="70660" name="灯片编号占位符 1">
            <a:extLst>
              <a:ext uri="{FF2B5EF4-FFF2-40B4-BE49-F238E27FC236}">
                <a16:creationId xmlns:a16="http://schemas.microsoft.com/office/drawing/2014/main" id="{565BA895-86AD-4775-99C2-A1970AA6D3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6AF674D6-81D9-45FE-901F-9C87CA4C8214}" type="slidenum">
              <a:rPr lang="zh-CN" altLang="en-US">
                <a:solidFill>
                  <a:srgbClr val="898989"/>
                </a:solidFill>
                <a:latin typeface="Calibri" panose="020F0502020204030204" pitchFamily="34" charset="0"/>
              </a:rPr>
              <a:pPr/>
              <a:t>38</a:t>
            </a:fld>
            <a:endParaRPr lang="zh-CN" altLang="en-US">
              <a:solidFill>
                <a:srgbClr val="898989"/>
              </a:solidFill>
              <a:latin typeface="Calibri" panose="020F0502020204030204" pitchFamily="34" charset="0"/>
            </a:endParaRPr>
          </a:p>
        </p:txBody>
      </p:sp>
    </p:spTree>
  </p:cSld>
  <p:clrMapOvr>
    <a:masterClrMapping/>
  </p:clrMapOvr>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8AE7BD1-89A6-4E84-A7A9-2006E25D1D22}"/>
              </a:ext>
            </a:extLst>
          </p:cNvPr>
          <p:cNvSpPr>
            <a:spLocks noGrp="1" noChangeArrowheads="1"/>
          </p:cNvSpPr>
          <p:nvPr>
            <p:ph type="title"/>
          </p:nvPr>
        </p:nvSpPr>
        <p:spPr>
          <a:xfrm>
            <a:off x="395288" y="-26988"/>
            <a:ext cx="7848600" cy="1143001"/>
          </a:xfrm>
        </p:spPr>
        <p:txBody>
          <a:bodyPr/>
          <a:lstStyle/>
          <a:p>
            <a:pPr eaLnBrk="1" hangingPunct="1"/>
            <a:r>
              <a:rPr lang="en-US" altLang="zh-CN"/>
              <a:t>实现</a:t>
            </a:r>
          </a:p>
        </p:txBody>
      </p:sp>
      <p:sp>
        <p:nvSpPr>
          <p:cNvPr id="71683" name="Rectangle 3">
            <a:extLst>
              <a:ext uri="{FF2B5EF4-FFF2-40B4-BE49-F238E27FC236}">
                <a16:creationId xmlns:a16="http://schemas.microsoft.com/office/drawing/2014/main" id="{708B9F09-0544-4980-86C9-F21F780B52D9}"/>
              </a:ext>
            </a:extLst>
          </p:cNvPr>
          <p:cNvSpPr>
            <a:spLocks noGrp="1" noChangeArrowheads="1"/>
          </p:cNvSpPr>
          <p:nvPr>
            <p:ph idx="1"/>
          </p:nvPr>
        </p:nvSpPr>
        <p:spPr/>
        <p:txBody>
          <a:bodyPr/>
          <a:lstStyle/>
          <a:p>
            <a:pPr eaLnBrk="1" hangingPunct="1">
              <a:lnSpc>
                <a:spcPct val="90000"/>
              </a:lnSpc>
            </a:pPr>
            <a:r>
              <a:rPr lang="en-US" altLang="zh-CN" sz="2400"/>
              <a:t>会话 Bean</a:t>
            </a:r>
          </a:p>
          <a:p>
            <a:pPr lvl="1" eaLnBrk="1" hangingPunct="1">
              <a:lnSpc>
                <a:spcPct val="90000"/>
              </a:lnSpc>
            </a:pPr>
            <a:r>
              <a:rPr lang="en-US" altLang="zh-CN" sz="2000" b="1"/>
              <a:t>使用有状态会话 bean 表示客户端特定的、短命的工作流。</a:t>
            </a:r>
            <a:r>
              <a:rPr lang="en-US" altLang="zh-CN" sz="2000"/>
              <a:t>有状态会话 bean 旨在代表客户端维护会话状态。此状态可能包括从数据库中读取的数据或用户在工作流期间输入的信息, 并且仅在客户端会话时持续。</a:t>
            </a:r>
          </a:p>
          <a:p>
            <a:pPr lvl="1" eaLnBrk="1" hangingPunct="1">
              <a:lnSpc>
                <a:spcPct val="90000"/>
              </a:lnSpc>
            </a:pPr>
            <a:r>
              <a:rPr lang="en-US" altLang="zh-CN" sz="2000" b="1"/>
              <a:t>使用无状态会话 bean 提供泛型服务。</a:t>
            </a:r>
            <a:r>
              <a:rPr lang="en-US" altLang="zh-CN" sz="2000"/>
              <a:t>当门面不需要维护任何客户端特定的状态信息时, 同样的实例应该被其他客户端重用。</a:t>
            </a:r>
          </a:p>
          <a:p>
            <a:pPr eaLnBrk="1" hangingPunct="1">
              <a:lnSpc>
                <a:spcPct val="90000"/>
              </a:lnSpc>
            </a:pPr>
            <a:endParaRPr lang="en-US" altLang="zh-CN" sz="2400"/>
          </a:p>
        </p:txBody>
      </p:sp>
      <p:sp>
        <p:nvSpPr>
          <p:cNvPr id="71684" name="灯片编号占位符 1">
            <a:extLst>
              <a:ext uri="{FF2B5EF4-FFF2-40B4-BE49-F238E27FC236}">
                <a16:creationId xmlns:a16="http://schemas.microsoft.com/office/drawing/2014/main" id="{943077DB-69FE-47CE-A87A-3ADD7B50A1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B6F654D-912F-4D62-8743-C589B9CE8F3C}" type="slidenum">
              <a:rPr lang="zh-CN" altLang="en-US">
                <a:solidFill>
                  <a:srgbClr val="898989"/>
                </a:solidFill>
                <a:latin typeface="Calibri" panose="020F0502020204030204" pitchFamily="34" charset="0"/>
              </a:rPr>
              <a:pPr/>
              <a:t>39</a:t>
            </a:fld>
            <a:endParaRPr lang="zh-CN" altLang="en-US">
              <a:solidFill>
                <a:srgbClr val="898989"/>
              </a:solidFill>
              <a:latin typeface="Calibri" panose="020F0502020204030204" pitchFamily="34" charset="0"/>
            </a:endParaRP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E36E451E-6ABF-4F76-A775-D6602E281DC1}"/>
              </a:ext>
            </a:extLst>
          </p:cNvPr>
          <p:cNvSpPr>
            <a:spLocks noGrp="1"/>
          </p:cNvSpPr>
          <p:nvPr>
            <p:ph type="title"/>
          </p:nvPr>
        </p:nvSpPr>
        <p:spPr>
          <a:xfrm>
            <a:off x="468313" y="260350"/>
            <a:ext cx="8675687" cy="1143000"/>
          </a:xfrm>
        </p:spPr>
        <p:txBody>
          <a:bodyPr/>
          <a:lstStyle/>
          <a:p>
            <a:pPr/>
            <a:r>
              <a:rPr lang="pl-PL" altLang="zh-CN"/>
              <a:t>企业设计模式目录</a:t>
            </a:r>
            <a:endParaRPr lang="zh-CN" altLang="en-US"/>
          </a:p>
        </p:txBody>
      </p:sp>
      <p:sp>
        <p:nvSpPr>
          <p:cNvPr id="3" name="内容占位符 2">
            <a:extLst>
              <a:ext uri="{FF2B5EF4-FFF2-40B4-BE49-F238E27FC236}">
                <a16:creationId xmlns:a16="http://schemas.microsoft.com/office/drawing/2014/main" id="{00589DFC-DDD1-4A13-A761-41318C5E2B14}"/>
              </a:ext>
            </a:extLst>
          </p:cNvPr>
          <p:cNvSpPr>
            <a:spLocks noGrp="1"/>
          </p:cNvSpPr>
          <p:nvPr>
            <p:ph idx="1"/>
          </p:nvPr>
        </p:nvSpPr>
        <p:spPr/>
        <p:txBody>
          <a:bodyPr/>
          <a:lstStyle/>
          <a:p>
            <a:pPr>
              <a:defRPr/>
            </a:pPr>
            <a:r>
              <a:rPr lang="pl-PL" altLang="zh-CN" sz="1800" b="1" dirty="0"/>
              <a:t>表示</a:t>
            </a:r>
            <a:endParaRPr lang="pl-PL" altLang="zh-CN" sz="1800" dirty="0"/>
          </a:p>
          <a:p>
            <a:pPr lvl="1">
              <a:defRPr/>
            </a:pPr>
            <a:r>
              <a:rPr lang="pl-PL" altLang="zh-CN" sz="1600" dirty="0">
                <a:effectLst>
                  <a:outerShdw blurRad="38100" dist="38100" dir="2700000" algn="tl">
                    <a:srgbClr val="C0C0C0"/>
                  </a:outerShdw>
                </a:effectLst>
              </a:rPr>
              <a:t>拦截过滤器</a:t>
            </a:r>
            <a:endParaRPr lang="en-US" altLang="zh-CN" sz="1600" dirty="0">
              <a:effectLst>
                <a:outerShdw blurRad="38100" dist="38100" dir="2700000" algn="tl">
                  <a:srgbClr val="C0C0C0"/>
                </a:outerShdw>
              </a:effectLst>
            </a:endParaRPr>
          </a:p>
          <a:p>
            <a:pPr lvl="1">
              <a:defRPr/>
            </a:pPr>
            <a:r>
              <a:rPr lang="pl-PL" altLang="zh-CN" sz="1600" dirty="0">
                <a:effectLst>
                  <a:outerShdw blurRad="38100" dist="38100" dir="2700000" algn="tl">
                    <a:srgbClr val="C0C0C0"/>
                  </a:outerShdw>
                </a:effectLst>
              </a:rPr>
              <a:t>前端和应用控制器</a:t>
            </a:r>
            <a:endParaRPr lang="en-US" altLang="zh-CN" sz="1600" dirty="0">
              <a:effectLst>
                <a:outerShdw blurRad="38100" dist="38100" dir="2700000" algn="tl">
                  <a:srgbClr val="C0C0C0"/>
                </a:outerShdw>
              </a:effectLst>
            </a:endParaRPr>
          </a:p>
          <a:p>
            <a:pPr>
              <a:defRPr/>
            </a:pPr>
            <a:r>
              <a:rPr lang="pl-PL" altLang="zh-CN" sz="1800" b="1" dirty="0"/>
              <a:t>组件封装</a:t>
            </a:r>
            <a:endParaRPr lang="pl-PL" altLang="zh-CN" sz="1800" dirty="0"/>
          </a:p>
          <a:p>
            <a:pPr lvl="1">
              <a:defRPr/>
            </a:pPr>
            <a:r>
              <a:rPr lang="pl-PL" altLang="zh-CN" sz="1600" dirty="0">
                <a:effectLst>
                  <a:outerShdw blurRad="38100" dist="38100" dir="2700000" algn="tl">
                    <a:srgbClr val="C0C0C0"/>
                  </a:outerShdw>
                </a:effectLst>
              </a:rPr>
              <a:t>业务代表</a:t>
            </a:r>
            <a:endParaRPr lang="en-US" altLang="zh-CN" sz="1600" dirty="0">
              <a:effectLst>
                <a:outerShdw blurRad="38100" dist="38100" dir="2700000" algn="tl">
                  <a:srgbClr val="C0C0C0"/>
                </a:outerShdw>
              </a:effectLst>
            </a:endParaRPr>
          </a:p>
          <a:p>
            <a:pPr lvl="1">
              <a:defRPr/>
            </a:pPr>
            <a:r>
              <a:rPr lang="pl-PL" altLang="zh-CN" sz="1600" dirty="0">
                <a:effectLst>
                  <a:outerShdw blurRad="38100" dist="38100" dir="2700000" algn="tl">
                    <a:srgbClr val="C0C0C0"/>
                  </a:outerShdw>
                </a:effectLst>
              </a:rPr>
              <a:t>会话外观</a:t>
            </a:r>
            <a:endParaRPr lang="en-US" altLang="zh-CN" sz="1600" dirty="0">
              <a:effectLst>
                <a:outerShdw blurRad="38100" dist="38100" dir="2700000" algn="tl">
                  <a:srgbClr val="C0C0C0"/>
                </a:outerShdw>
              </a:effectLst>
            </a:endParaRPr>
          </a:p>
          <a:p>
            <a:pPr>
              <a:defRPr/>
            </a:pPr>
            <a:r>
              <a:rPr lang="pl-PL" altLang="zh-CN" sz="1800" b="1" dirty="0"/>
              <a:t>跨层传递数据</a:t>
            </a:r>
            <a:endParaRPr lang="pl-PL" altLang="zh-CN" sz="1800" dirty="0"/>
          </a:p>
          <a:p>
            <a:pPr lvl="1">
              <a:defRPr/>
            </a:pPr>
            <a:r>
              <a:rPr lang="pl-PL" altLang="zh-CN" sz="1600" dirty="0">
                <a:effectLst>
                  <a:outerShdw blurRad="38100" dist="38100" dir="2700000" algn="tl">
                    <a:srgbClr val="C0C0C0"/>
                  </a:outerShdw>
                </a:effectLst>
              </a:rPr>
              <a:t>传输对象 (即值对象)</a:t>
            </a:r>
            <a:endParaRPr lang="en-US" altLang="zh-CN" sz="1600" dirty="0">
              <a:effectLst>
                <a:outerShdw blurRad="38100" dist="38100" dir="2700000" algn="tl">
                  <a:srgbClr val="C0C0C0"/>
                </a:outerShdw>
              </a:effectLst>
            </a:endParaRPr>
          </a:p>
          <a:p>
            <a:pPr lvl="1">
              <a:defRPr/>
            </a:pPr>
            <a:r>
              <a:rPr lang="pl-PL" altLang="zh-CN" sz="1600" dirty="0">
                <a:effectLst>
                  <a:outerShdw blurRad="38100" dist="38100" dir="2700000" algn="tl">
                    <a:srgbClr val="C0C0C0"/>
                  </a:outerShdw>
                </a:effectLst>
              </a:rPr>
              <a:t>传输对象汇编程序</a:t>
            </a:r>
            <a:endParaRPr lang="en-US" altLang="zh-CN" sz="1600" dirty="0">
              <a:effectLst>
                <a:outerShdw blurRad="38100" dist="38100" dir="2700000" algn="tl">
                  <a:srgbClr val="C0C0C0"/>
                </a:outerShdw>
              </a:effectLst>
            </a:endParaRPr>
          </a:p>
          <a:p>
            <a:pPr lvl="1">
              <a:defRPr/>
            </a:pPr>
            <a:r>
              <a:rPr lang="pl-PL" altLang="zh-CN" sz="1600" dirty="0">
                <a:effectLst>
                  <a:outerShdw blurRad="38100" dist="38100" dir="2700000" algn="tl">
                    <a:srgbClr val="C0C0C0"/>
                  </a:outerShdw>
                </a:effectLst>
              </a:rPr>
              <a:t>值列表处理程序</a:t>
            </a:r>
            <a:endParaRPr lang="en-US" altLang="zh-CN" sz="1600" dirty="0">
              <a:effectLst>
                <a:outerShdw blurRad="38100" dist="38100" dir="2700000" algn="tl">
                  <a:srgbClr val="C0C0C0"/>
                </a:outerShdw>
              </a:effectLst>
            </a:endParaRPr>
          </a:p>
          <a:p>
            <a:pPr>
              <a:defRPr/>
            </a:pPr>
            <a:r>
              <a:rPr lang="pl-PL" altLang="zh-CN" sz="1800" b="1" dirty="0"/>
              <a:t>访问数据</a:t>
            </a:r>
            <a:endParaRPr lang="pl-PL" altLang="zh-CN" sz="1800" dirty="0"/>
          </a:p>
          <a:p>
            <a:pPr lvl="1">
              <a:defRPr/>
            </a:pPr>
            <a:r>
              <a:rPr lang="pl-PL" altLang="zh-CN" sz="1600" dirty="0">
                <a:effectLst>
                  <a:outerShdw blurRad="38100" dist="38100" dir="2700000" algn="tl">
                    <a:srgbClr val="C0C0C0"/>
                  </a:outerShdw>
                </a:effectLst>
              </a:rPr>
              <a:t>数据访问对象</a:t>
            </a:r>
            <a:endParaRPr lang="en-US" altLang="zh-CN" sz="1600" dirty="0">
              <a:effectLst>
                <a:outerShdw blurRad="38100" dist="38100" dir="2700000" algn="tl">
                  <a:srgbClr val="C0C0C0"/>
                </a:outerShdw>
              </a:effectLst>
            </a:endParaRPr>
          </a:p>
          <a:p>
            <a:pPr lvl="1">
              <a:defRPr/>
            </a:pPr>
            <a:r>
              <a:rPr lang="pl-PL" altLang="zh-CN" sz="1600" dirty="0">
                <a:effectLst>
                  <a:outerShdw blurRad="38100" dist="38100" dir="2700000" algn="tl">
                    <a:srgbClr val="C0C0C0"/>
                  </a:outerShdw>
                </a:effectLst>
              </a:rPr>
              <a:t>复合实体</a:t>
            </a:r>
            <a:endParaRPr lang="en-US" altLang="zh-CN" sz="1600" dirty="0">
              <a:effectLst>
                <a:outerShdw blurRad="38100" dist="38100" dir="2700000" algn="tl">
                  <a:srgbClr val="C0C0C0"/>
                </a:outerShdw>
              </a:effectLst>
            </a:endParaRPr>
          </a:p>
          <a:p>
            <a:pPr>
              <a:defRPr/>
            </a:pPr>
            <a:r>
              <a:rPr lang="pl-PL" altLang="zh-CN" sz="2000" b="1" dirty="0"/>
              <a:t>解析依赖项</a:t>
            </a:r>
            <a:endParaRPr lang="pl-PL" altLang="zh-CN" sz="2000" dirty="0"/>
          </a:p>
          <a:p>
            <a:pPr lvl="1">
              <a:defRPr/>
            </a:pPr>
            <a:r>
              <a:rPr lang="pl-PL" altLang="zh-CN" sz="1600" dirty="0">
                <a:effectLst>
                  <a:outerShdw blurRad="38100" dist="38100" dir="2700000" algn="tl">
                    <a:srgbClr val="C0C0C0"/>
                  </a:outerShdw>
                </a:effectLst>
              </a:rPr>
              <a:t>服务定位器</a:t>
            </a:r>
            <a:endParaRPr lang="zh-CN" altLang="en-US" sz="1600" dirty="0"/>
          </a:p>
        </p:txBody>
      </p:sp>
      <p:sp>
        <p:nvSpPr>
          <p:cNvPr id="35844" name="灯片编号占位符 1">
            <a:extLst>
              <a:ext uri="{FF2B5EF4-FFF2-40B4-BE49-F238E27FC236}">
                <a16:creationId xmlns:a16="http://schemas.microsoft.com/office/drawing/2014/main" id="{40B0B7CC-461A-4F7D-97F4-B36A5B8A52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82D20444-57E9-4AB7-ACD9-C30089A84EDC}" type="slidenum">
              <a:rPr lang="zh-CN" altLang="en-US">
                <a:solidFill>
                  <a:srgbClr val="898989"/>
                </a:solidFill>
                <a:latin typeface="Calibri" panose="020F0502020204030204" pitchFamily="34" charset="0"/>
              </a:rPr>
              <a:pPr/>
              <a:t>4</a:t>
            </a:fld>
            <a:endParaRPr lang="zh-CN" altLang="en-US">
              <a:solidFill>
                <a:srgbClr val="898989"/>
              </a:solidFill>
              <a:latin typeface="Calibri" panose="020F0502020204030204" pitchFamily="34" charset="0"/>
            </a:endParaRPr>
          </a:p>
        </p:txBody>
      </p:sp>
    </p:spTree>
  </p:cSld>
  <p:clrMapOvr>
    <a:masterClrMapping/>
  </p:clrMapOvr>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DC8A09B8-20DE-4D43-B31F-DE43EE85757D}"/>
              </a:ext>
            </a:extLst>
          </p:cNvPr>
          <p:cNvSpPr>
            <a:spLocks noGrp="1" noChangeArrowheads="1"/>
          </p:cNvSpPr>
          <p:nvPr>
            <p:ph type="title"/>
          </p:nvPr>
        </p:nvSpPr>
        <p:spPr>
          <a:xfrm>
            <a:off x="755650" y="158750"/>
            <a:ext cx="8159750" cy="533400"/>
          </a:xfrm>
        </p:spPr>
        <p:txBody>
          <a:bodyPr/>
          <a:lstStyle/>
          <a:p>
            <a:pPr eaLnBrk="1" hangingPunct="1">
              <a:defRPr/>
            </a:pPr>
            <a:r>
              <a:rPr lang="pl-PL" altLang="zh-CN" dirty="0">
                <a:effectLst>
                  <a:outerShdw blurRad="38100" dist="38100" dir="2700000" algn="tl">
                    <a:srgbClr val="C0C0C0"/>
                  </a:outerShdw>
                </a:effectLst>
              </a:rPr>
              <a:t>传输对象 (即值对象)</a:t>
            </a:r>
            <a:endParaRPr lang="en-GB" altLang="zh-CN" dirty="0">
              <a:effectLst>
                <a:outerShdw blurRad="38100" dist="38100" dir="2700000" algn="tl">
                  <a:srgbClr val="C0C0C0"/>
                </a:outerShdw>
              </a:effectLst>
            </a:endParaRPr>
          </a:p>
        </p:txBody>
      </p:sp>
      <p:sp>
        <p:nvSpPr>
          <p:cNvPr id="316419" name="Text Box 3">
            <a:extLst>
              <a:ext uri="{FF2B5EF4-FFF2-40B4-BE49-F238E27FC236}">
                <a16:creationId xmlns:a16="http://schemas.microsoft.com/office/drawing/2014/main" id="{EFAE5DFC-52A4-4910-9A81-2B9B8A4821BD}"/>
              </a:ext>
            </a:extLst>
          </p:cNvPr>
          <p:cNvSpPr txBox="1">
            <a:spLocks noChangeArrowheads="1"/>
          </p:cNvSpPr>
          <p:nvPr/>
        </p:nvSpPr>
        <p:spPr bwMode="auto">
          <a:xfrm>
            <a:off x="755650" y="762000"/>
            <a:ext cx="8159750" cy="105410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应用程序客户端需要与企业 bean 交换数据, 并将来自不同服务的数据结合起来</a:t>
            </a:r>
          </a:p>
        </p:txBody>
      </p:sp>
      <p:sp>
        <p:nvSpPr>
          <p:cNvPr id="316420" name="Text Box 4">
            <a:extLst>
              <a:ext uri="{FF2B5EF4-FFF2-40B4-BE49-F238E27FC236}">
                <a16:creationId xmlns:a16="http://schemas.microsoft.com/office/drawing/2014/main" id="{E65B3A5D-D7EC-4558-BCFE-DEE64843FF47}"/>
              </a:ext>
            </a:extLst>
          </p:cNvPr>
          <p:cNvSpPr txBox="1">
            <a:spLocks noChangeArrowheads="1"/>
          </p:cNvSpPr>
          <p:nvPr/>
        </p:nvSpPr>
        <p:spPr bwMode="auto">
          <a:xfrm>
            <a:off x="755650" y="1905000"/>
            <a:ext cx="8159750" cy="20129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无论客户端与 bean 的接近程度如何, 对 EJB 的每个调用都可能是远程的。</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使用多个调用来获取返回单个属性值的方法在从企业 bean 中获取数据值时效率低下</a:t>
            </a:r>
          </a:p>
        </p:txBody>
      </p:sp>
      <p:sp>
        <p:nvSpPr>
          <p:cNvPr id="316421" name="Text Box 5">
            <a:extLst>
              <a:ext uri="{FF2B5EF4-FFF2-40B4-BE49-F238E27FC236}">
                <a16:creationId xmlns:a16="http://schemas.microsoft.com/office/drawing/2014/main" id="{05D1D5C4-B24C-454E-BD09-146C09316878}"/>
              </a:ext>
            </a:extLst>
          </p:cNvPr>
          <p:cNvSpPr txBox="1">
            <a:spLocks noChangeArrowheads="1"/>
          </p:cNvSpPr>
          <p:nvPr/>
        </p:nvSpPr>
        <p:spPr bwMode="auto">
          <a:xfrm>
            <a:off x="755650" y="3676650"/>
            <a:ext cx="8159750" cy="32686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通常, 应用程序比更新事务具有更大的读取事务频率。客户端要求业务层中的数据用于演示、显示和其他只读类型的处理</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客户端通常需要来自企业 bean 的多个属性或从属对象的值。因此, 客户端可以调用多个远程调用来获取所需的数据</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客户端向企业 bean 发出的调用数影响网络性能</a:t>
            </a:r>
          </a:p>
        </p:txBody>
      </p:sp>
      <p:sp>
        <p:nvSpPr>
          <p:cNvPr id="72710" name="灯片编号占位符 1">
            <a:extLst>
              <a:ext uri="{FF2B5EF4-FFF2-40B4-BE49-F238E27FC236}">
                <a16:creationId xmlns:a16="http://schemas.microsoft.com/office/drawing/2014/main" id="{0490F3DC-9A8F-4F79-BB5F-DF49565C67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AC9BD4F-E061-4F4D-924A-4EB4C20075B0}" type="slidenum">
              <a:rPr lang="zh-CN" altLang="en-US">
                <a:solidFill>
                  <a:srgbClr val="898989"/>
                </a:solidFill>
                <a:latin typeface="Calibri" panose="020F0502020204030204" pitchFamily="34" charset="0"/>
              </a:rPr>
              <a:pPr/>
              <a:t>40</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dissolve">
                                      <p:cBhvr>
                                        <p:cTn id="7" dur="500"/>
                                        <p:tgtEl>
                                          <p:spTgt spid="316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6420"/>
                                        </p:tgtEl>
                                        <p:attrNameLst>
                                          <p:attrName>style.visibility</p:attrName>
                                        </p:attrNameLst>
                                      </p:cBhvr>
                                      <p:to>
                                        <p:strVal val="visible"/>
                                      </p:to>
                                    </p:set>
                                    <p:animEffect transition="in" filter="dissolve">
                                      <p:cBhvr>
                                        <p:cTn id="12" dur="500"/>
                                        <p:tgtEl>
                                          <p:spTgt spid="316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6421"/>
                                        </p:tgtEl>
                                        <p:attrNameLst>
                                          <p:attrName>style.visibility</p:attrName>
                                        </p:attrNameLst>
                                      </p:cBhvr>
                                      <p:to>
                                        <p:strVal val="visible"/>
                                      </p:to>
                                    </p:set>
                                    <p:animEffect transition="in" filter="dissolve">
                                      <p:cBhvr>
                                        <p:cTn id="17" dur="5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nimBg="1" autoUpdateAnimBg="0"/>
      <p:bldP spid="316420" grpId="0" animBg="1" autoUpdateAnimBg="0"/>
      <p:bldP spid="316421" grpId="0" animBg="1" autoUpdateAnimBg="0"/>
    </p:bldLst>
  </p:timing>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D802869B-1043-4C4E-B980-4CBF235CA6F5}"/>
              </a:ext>
            </a:extLst>
          </p:cNvPr>
          <p:cNvSpPr>
            <a:spLocks noGrp="1" noChangeArrowheads="1"/>
          </p:cNvSpPr>
          <p:nvPr>
            <p:ph type="title"/>
          </p:nvPr>
        </p:nvSpPr>
        <p:spPr>
          <a:xfrm>
            <a:off x="684213" y="808038"/>
            <a:ext cx="8159750" cy="533400"/>
          </a:xfrm>
        </p:spPr>
        <p:txBody>
          <a:bodyPr/>
          <a:lstStyle/>
          <a:p>
            <a:pPr eaLnBrk="1" hangingPunct="1">
              <a:defRPr/>
            </a:pPr>
            <a:r>
              <a:rPr lang="pl-PL" altLang="zh-CN" dirty="0">
                <a:effectLst>
                  <a:outerShdw blurRad="38100" dist="38100" dir="2700000" algn="tl">
                    <a:srgbClr val="C0C0C0"/>
                  </a:outerShdw>
                </a:effectLst>
              </a:rPr>
              <a:t>传输对象: 解决方案</a:t>
            </a:r>
            <a:endParaRPr lang="en-GB" altLang="zh-CN" dirty="0">
              <a:effectLst>
                <a:outerShdw blurRad="38100" dist="38100" dir="2700000" algn="tl">
                  <a:srgbClr val="C0C0C0"/>
                </a:outerShdw>
              </a:effectLst>
            </a:endParaRPr>
          </a:p>
        </p:txBody>
      </p:sp>
      <p:sp>
        <p:nvSpPr>
          <p:cNvPr id="317443" name="Text Box 3">
            <a:extLst>
              <a:ext uri="{FF2B5EF4-FFF2-40B4-BE49-F238E27FC236}">
                <a16:creationId xmlns:a16="http://schemas.microsoft.com/office/drawing/2014/main" id="{EA049268-25E4-4210-9F5F-4439C72DDF82}"/>
              </a:ext>
            </a:extLst>
          </p:cNvPr>
          <p:cNvSpPr txBox="1">
            <a:spLocks noChangeArrowheads="1"/>
          </p:cNvSpPr>
          <p:nvPr/>
        </p:nvSpPr>
        <p:spPr bwMode="auto">
          <a:xfrm>
            <a:off x="827088" y="1981200"/>
            <a:ext cx="8088312" cy="39274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TransferObject</a:t>
            </a:r>
            <a:r>
              <a:rPr kumimoji="1" lang="pl-PL" altLang="zh-CN" sz="2800">
                <a:solidFill>
                  <a:srgbClr val="000066"/>
                </a:solidFill>
                <a:latin typeface="Arial Narrow" panose="020B0606020202030204" pitchFamily="34" charset="0"/>
                <a:ea typeface="MS PGothic" panose="020B0600070205080204" pitchFamily="34" charset="-128"/>
              </a:rPr>
              <a:t>(POJO) 封装业务数据, 然后从 EJB 传输到客户端</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一个方法调用用于发送和检索</a:t>
            </a:r>
            <a:r>
              <a:rPr kumimoji="1" lang="pl-PL" altLang="zh-CN" sz="2800" i="1">
                <a:solidFill>
                  <a:srgbClr val="000066"/>
                </a:solidFill>
                <a:latin typeface="Arial Narrow" panose="020B0606020202030204" pitchFamily="34" charset="0"/>
                <a:ea typeface="MS PGothic" panose="020B0600070205080204" pitchFamily="34" charset="-128"/>
              </a:rPr>
              <a:t>TransferObject</a:t>
            </a:r>
            <a:endParaRPr kumimoji="1" lang="pl-PL" altLang="zh-CN" sz="2800">
              <a:solidFill>
                <a:srgbClr val="000066"/>
              </a:solidFill>
              <a:latin typeface="Arial Narrow" panose="020B0606020202030204" pitchFamily="34" charset="0"/>
              <a:ea typeface="MS PGothic" panose="020B0600070205080204" pitchFamily="34" charset="-128"/>
            </a:endParaRP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当客户端为业务数据请求企业 bean 时, 企业 bean 可以构造</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 用它的属性值填充它, 并将其通过值传递给客户端</a:t>
            </a:r>
          </a:p>
        </p:txBody>
      </p:sp>
      <p:sp>
        <p:nvSpPr>
          <p:cNvPr id="73732" name="灯片编号占位符 1">
            <a:extLst>
              <a:ext uri="{FF2B5EF4-FFF2-40B4-BE49-F238E27FC236}">
                <a16:creationId xmlns:a16="http://schemas.microsoft.com/office/drawing/2014/main" id="{5FD5AD53-051A-4EF4-BC66-EE93FE4B49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25E3AAF0-2590-4D3C-9F2C-3917F0732CA1}" type="slidenum">
              <a:rPr lang="zh-CN" altLang="en-US">
                <a:solidFill>
                  <a:srgbClr val="898989"/>
                </a:solidFill>
                <a:latin typeface="Calibri" panose="020F0502020204030204" pitchFamily="34" charset="0"/>
              </a:rPr>
              <a:pPr/>
              <a:t>41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3"/>
                                        </p:tgtEl>
                                        <p:attrNameLst>
                                          <p:attrName>style.visibility</p:attrName>
                                        </p:attrNameLst>
                                      </p:cBhvr>
                                      <p:to>
                                        <p:strVal val="visible"/>
                                      </p:to>
                                    </p:set>
                                    <p:animEffect transition="in" filter="dissolve">
                                      <p:cBhvr>
                                        <p:cTn id="7" dur="500"/>
                                        <p:tgtEl>
                                          <p:spTgt spid="3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nimBg="1" autoUpdateAnimBg="0"/>
    </p:bldLst>
  </p:timing>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5F2A7004-28C6-4DA3-B4E4-F6483E0F07CA}"/>
              </a:ext>
            </a:extLst>
          </p:cNvPr>
          <p:cNvSpPr>
            <a:spLocks noGrp="1" noChangeArrowheads="1"/>
          </p:cNvSpPr>
          <p:nvPr>
            <p:ph type="title"/>
          </p:nvPr>
        </p:nvSpPr>
        <p:spPr>
          <a:xfrm>
            <a:off x="755650" y="808038"/>
            <a:ext cx="8159750" cy="533400"/>
          </a:xfrm>
        </p:spPr>
        <p:txBody>
          <a:bodyPr/>
          <a:lstStyle/>
          <a:p>
            <a:pPr eaLnBrk="1" hangingPunct="1">
              <a:defRPr/>
            </a:pPr>
            <a:r>
              <a:rPr lang="pl-PL" altLang="zh-CN" dirty="0">
                <a:effectLst>
                  <a:outerShdw blurRad="38100" dist="38100" dir="2700000" algn="tl">
                    <a:srgbClr val="C0C0C0"/>
                  </a:outerShdw>
                </a:effectLst>
              </a:rPr>
              <a:t>传输对象: 结构</a:t>
            </a:r>
            <a:endParaRPr lang="en-GB" altLang="zh-CN" dirty="0">
              <a:effectLst>
                <a:outerShdw blurRad="38100" dist="38100" dir="2700000" algn="tl">
                  <a:srgbClr val="C0C0C0"/>
                </a:outerShdw>
              </a:effectLst>
            </a:endParaRPr>
          </a:p>
        </p:txBody>
      </p:sp>
      <p:pic>
        <p:nvPicPr>
          <p:cNvPr id="74755" name="Picture 5" descr="C:\uczelnia\dydaktyka\ABAP\transfer-object.gif">
            <a:extLst>
              <a:ext uri="{FF2B5EF4-FFF2-40B4-BE49-F238E27FC236}">
                <a16:creationId xmlns:a16="http://schemas.microsoft.com/office/drawing/2014/main" id="{3E08E3F7-490D-4C17-9A0A-84984BC04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201863"/>
            <a:ext cx="596265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灯片编号占位符 1">
            <a:extLst>
              <a:ext uri="{FF2B5EF4-FFF2-40B4-BE49-F238E27FC236}">
                <a16:creationId xmlns:a16="http://schemas.microsoft.com/office/drawing/2014/main" id="{E1CC9050-A1A6-46A1-9FD9-EFEE50D733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28B5A08E-201C-490E-AC05-E08224F6791E}" type="slidenum">
              <a:rPr lang="zh-CN" altLang="en-US">
                <a:solidFill>
                  <a:srgbClr val="898989"/>
                </a:solidFill>
                <a:latin typeface="Calibri" panose="020F0502020204030204" pitchFamily="34" charset="0"/>
              </a:rPr>
              <a:pPr/>
              <a:t>42</a:t>
            </a:fld>
            <a:endParaRPr lang="zh-CN" altLang="en-US">
              <a:solidFill>
                <a:srgbClr val="898989"/>
              </a:solidFill>
              <a:latin typeface="Calibri" panose="020F0502020204030204" pitchFamily="34" charset="0"/>
            </a:endParaRPr>
          </a:p>
        </p:txBody>
      </p:sp>
    </p:spTree>
  </p:cSld>
  <p:clrMapOvr>
    <a:masterClrMapping/>
  </p:clrMapOvr>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19FA285-056C-49DD-A823-263356D0D884}"/>
              </a:ext>
            </a:extLst>
          </p:cNvPr>
          <p:cNvSpPr>
            <a:spLocks noGrp="1" noChangeArrowheads="1"/>
          </p:cNvSpPr>
          <p:nvPr>
            <p:ph type="title"/>
          </p:nvPr>
        </p:nvSpPr>
        <p:spPr>
          <a:xfrm>
            <a:off x="395288" y="-26988"/>
            <a:ext cx="7848600" cy="1143001"/>
          </a:xfrm>
        </p:spPr>
        <p:txBody>
          <a:bodyPr/>
          <a:lstStyle/>
          <a:p>
            <a:pPr eaLnBrk="1" hangingPunct="1"/>
            <a:r>
              <a:rPr lang="en-US" altLang="zh-CN"/>
              <a:t>值对象</a:t>
            </a:r>
          </a:p>
        </p:txBody>
      </p:sp>
      <p:sp>
        <p:nvSpPr>
          <p:cNvPr id="75779" name="Rectangle 3">
            <a:extLst>
              <a:ext uri="{FF2B5EF4-FFF2-40B4-BE49-F238E27FC236}">
                <a16:creationId xmlns:a16="http://schemas.microsoft.com/office/drawing/2014/main" id="{7F4F5FCC-C0C5-4242-A397-24D646B23257}"/>
              </a:ext>
            </a:extLst>
          </p:cNvPr>
          <p:cNvSpPr>
            <a:spLocks noGrp="1" noChangeArrowheads="1"/>
          </p:cNvSpPr>
          <p:nvPr>
            <p:ph idx="1"/>
          </p:nvPr>
        </p:nvSpPr>
        <p:spPr/>
        <p:txBody>
          <a:bodyPr/>
          <a:lstStyle/>
          <a:p>
            <a:pPr eaLnBrk="1" hangingPunct="1">
              <a:buFontTx/>
              <a:buNone/>
            </a:pPr>
            <a:r>
              <a:rPr lang="en-US" altLang="zh-CN" sz="1200"/>
              <a:t>包装 ejava.persistence.dao;</a:t>
            </a:r>
          </a:p>
          <a:p>
            <a:pPr eaLnBrk="1" hangingPunct="1">
              <a:buFontTx/>
              <a:buNone/>
            </a:pPr>
            <a:r>
              <a:rPr lang="en-US" altLang="zh-CN" sz="1200"/>
              <a:t>公共 OwnerValue 实现可序列化 {</a:t>
            </a:r>
          </a:p>
          <a:p>
            <a:pPr eaLnBrk="1" hangingPunct="1">
              <a:buFontTx/>
              <a:buNone/>
            </a:pPr>
            <a:r>
              <a:rPr lang="en-US" altLang="zh-CN" sz="1200"/>
              <a:t>字符串 name_;</a:t>
            </a:r>
          </a:p>
          <a:p>
            <a:pPr eaLnBrk="1" hangingPunct="1">
              <a:buFontTx/>
              <a:buNone/>
            </a:pPr>
            <a:r>
              <a:rPr lang="en-US" altLang="zh-CN" sz="1200"/>
              <a:t>字符串 taxId_;</a:t>
            </a:r>
          </a:p>
          <a:p>
            <a:pPr eaLnBrk="1" hangingPunct="1">
              <a:buFontTx/>
              <a:buNone/>
            </a:pPr>
            <a:r>
              <a:rPr lang="en-US" altLang="zh-CN" sz="1200"/>
              <a:t>公共 OwnerValue (字符串名称、字符串 taxId) {</a:t>
            </a:r>
          </a:p>
          <a:p>
            <a:pPr eaLnBrk="1" hangingPunct="1">
              <a:buFontTx/>
              <a:buNone/>
            </a:pPr>
            <a:r>
              <a:rPr lang="en-US" altLang="zh-CN" sz="1200"/>
              <a:t>name_ = 名称;</a:t>
            </a:r>
          </a:p>
          <a:p>
            <a:pPr eaLnBrk="1" hangingPunct="1">
              <a:buFontTx/>
              <a:buNone/>
            </a:pPr>
            <a:r>
              <a:rPr lang="en-US" altLang="zh-CN" sz="1200"/>
              <a:t>taxId_ = taxId;</a:t>
            </a:r>
          </a:p>
          <a:p>
            <a:pPr eaLnBrk="1" hangingPunct="1">
              <a:buFontTx/>
              <a:buNone/>
            </a:pPr>
            <a:r>
              <a:rPr lang="en-US" altLang="zh-CN" sz="1200"/>
              <a:t>}</a:t>
            </a:r>
          </a:p>
          <a:p>
            <a:pPr eaLnBrk="1" hangingPunct="1">
              <a:buFontTx/>
              <a:buNone/>
            </a:pPr>
            <a:r>
              <a:rPr lang="en-US" altLang="zh-CN" sz="1200"/>
              <a:t>公共 OwnerValue (OwnerValue rhs) {此 (rhs name_、rhs. taxId_);}</a:t>
            </a:r>
          </a:p>
          <a:p>
            <a:pPr eaLnBrk="1" hangingPunct="1">
              <a:buFontTx/>
              <a:buNone/>
            </a:pPr>
            <a:r>
              <a:rPr lang="en-US" altLang="zh-CN" sz="1200"/>
              <a:t>公共字符串 getName () {返回 name_;}</a:t>
            </a:r>
          </a:p>
          <a:p>
            <a:pPr eaLnBrk="1" hangingPunct="1">
              <a:buFontTx/>
              <a:buNone/>
            </a:pPr>
            <a:r>
              <a:rPr lang="en-US" altLang="zh-CN" sz="1200"/>
              <a:t>公共 void 集名称 (字符串名称) {name_ = 名称;}</a:t>
            </a:r>
          </a:p>
          <a:p>
            <a:pPr eaLnBrk="1" hangingPunct="1">
              <a:buFontTx/>
              <a:buNone/>
            </a:pPr>
            <a:r>
              <a:rPr lang="en-US" altLang="zh-CN" sz="1200"/>
              <a:t>公共字符串 getTaxId () {返回 taxId_;}</a:t>
            </a:r>
          </a:p>
          <a:p>
            <a:pPr eaLnBrk="1" hangingPunct="1">
              <a:buFontTx/>
              <a:buNone/>
            </a:pPr>
            <a:r>
              <a:rPr lang="en-US" altLang="zh-CN" sz="1200"/>
              <a:t>公共 void setTaxId (字符串 taxId) {taxId_ = taxId;}</a:t>
            </a:r>
          </a:p>
          <a:p>
            <a:pPr eaLnBrk="1" hangingPunct="1">
              <a:buFontTx/>
              <a:buNone/>
            </a:pPr>
            <a:r>
              <a:rPr lang="en-US" altLang="zh-CN" sz="1200"/>
              <a:t>公共字符串 toString () {</a:t>
            </a:r>
          </a:p>
          <a:p>
            <a:pPr eaLnBrk="1" hangingPunct="1">
              <a:buFontTx/>
              <a:buNone/>
            </a:pPr>
            <a:r>
              <a:rPr lang="en-US" altLang="zh-CN" sz="1200"/>
              <a:t>返回 "名称 =" + 名称 + ", taxId =" + taxId_;</a:t>
            </a:r>
          </a:p>
          <a:p>
            <a:pPr eaLnBrk="1" hangingPunct="1">
              <a:buFontTx/>
              <a:buNone/>
            </a:pPr>
            <a:r>
              <a:rPr lang="en-US" altLang="zh-CN" sz="1200"/>
              <a:t>}</a:t>
            </a:r>
          </a:p>
          <a:p>
            <a:pPr eaLnBrk="1" hangingPunct="1">
              <a:buFontTx/>
              <a:buNone/>
            </a:pPr>
            <a:r>
              <a:rPr lang="en-US" altLang="zh-CN" sz="1200"/>
              <a:t>}</a:t>
            </a:r>
          </a:p>
        </p:txBody>
      </p:sp>
      <p:sp>
        <p:nvSpPr>
          <p:cNvPr id="75780" name="灯片编号占位符 1">
            <a:extLst>
              <a:ext uri="{FF2B5EF4-FFF2-40B4-BE49-F238E27FC236}">
                <a16:creationId xmlns:a16="http://schemas.microsoft.com/office/drawing/2014/main" id="{0557FB22-D08E-4C82-B11D-445ADC1310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AF90017-17F4-4C97-8049-356EF0ECEF34}" type="slidenum">
              <a:rPr lang="zh-CN" altLang="en-US">
                <a:solidFill>
                  <a:srgbClr val="898989"/>
                </a:solidFill>
                <a:latin typeface="Calibri" panose="020F0502020204030204" pitchFamily="34" charset="0"/>
              </a:rPr>
              <a:pPr/>
              <a:t>43</a:t>
            </a:fld>
            <a:endParaRPr lang="zh-CN" altLang="en-US">
              <a:solidFill>
                <a:srgbClr val="898989"/>
              </a:solidFill>
              <a:latin typeface="Calibri" panose="020F0502020204030204" pitchFamily="34" charset="0"/>
            </a:endParaRPr>
          </a:p>
        </p:txBody>
      </p:sp>
    </p:spTree>
  </p:cSld>
  <p:clrMapOvr>
    <a:masterClrMapping/>
  </p:clrMapOvr>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83FD5881-DF99-4DCA-A80E-A4A393F558BF}"/>
              </a:ext>
            </a:extLst>
          </p:cNvPr>
          <p:cNvSpPr>
            <a:spLocks noGrp="1" noChangeArrowheads="1"/>
          </p:cNvSpPr>
          <p:nvPr>
            <p:ph type="title"/>
          </p:nvPr>
        </p:nvSpPr>
        <p:spPr>
          <a:xfrm>
            <a:off x="838200" y="808038"/>
            <a:ext cx="8077200" cy="533400"/>
          </a:xfrm>
        </p:spPr>
        <p:txBody>
          <a:bodyPr/>
          <a:lstStyle/>
          <a:p>
            <a:pPr eaLnBrk="1" hangingPunct="1">
              <a:defRPr/>
            </a:pPr>
            <a:r>
              <a:rPr lang="pl-PL" altLang="zh-CN" dirty="0">
                <a:effectLst>
                  <a:outerShdw blurRad="38100" dist="38100" dir="2700000" algn="tl">
                    <a:srgbClr val="C0C0C0"/>
                  </a:outerShdw>
                </a:effectLst>
              </a:rPr>
              <a:t>传输对象: 交互</a:t>
            </a:r>
            <a:endParaRPr lang="en-GB" altLang="zh-CN" dirty="0">
              <a:effectLst>
                <a:outerShdw blurRad="38100" dist="38100" dir="2700000" algn="tl">
                  <a:srgbClr val="C0C0C0"/>
                </a:outerShdw>
              </a:effectLst>
            </a:endParaRPr>
          </a:p>
        </p:txBody>
      </p:sp>
      <p:pic>
        <p:nvPicPr>
          <p:cNvPr id="76803" name="Picture 4" descr="C:\uczelnia\dydaktyka\ABAP\transfer-object-2.gif">
            <a:extLst>
              <a:ext uri="{FF2B5EF4-FFF2-40B4-BE49-F238E27FC236}">
                <a16:creationId xmlns:a16="http://schemas.microsoft.com/office/drawing/2014/main" id="{44BA0256-DD2C-49FF-BBC9-4C509C02C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84313"/>
            <a:ext cx="690562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灯片编号占位符 1">
            <a:extLst>
              <a:ext uri="{FF2B5EF4-FFF2-40B4-BE49-F238E27FC236}">
                <a16:creationId xmlns:a16="http://schemas.microsoft.com/office/drawing/2014/main" id="{596D7D91-C858-44DF-9995-DD9D38CA47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317FDFEC-3549-4432-ACD4-5C996CEA4E73}" type="slidenum">
              <a:rPr lang="zh-CN" altLang="en-US">
                <a:solidFill>
                  <a:srgbClr val="898989"/>
                </a:solidFill>
                <a:latin typeface="Calibri" panose="020F0502020204030204" pitchFamily="34" charset="0"/>
              </a:rPr>
              <a:pPr/>
              <a:t>44</a:t>
            </a:fld>
            <a:endParaRPr lang="zh-CN" altLang="en-US">
              <a:solidFill>
                <a:srgbClr val="898989"/>
              </a:solidFill>
              <a:latin typeface="Calibri" panose="020F0502020204030204" pitchFamily="34" charset="0"/>
            </a:endParaRPr>
          </a:p>
        </p:txBody>
      </p:sp>
    </p:spTree>
  </p:cSld>
  <p:clrMapOvr>
    <a:masterClrMapping/>
  </p:clrMapOvr>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C1075EF0-F749-4BAF-88A2-900262AC718A}"/>
              </a:ext>
            </a:extLst>
          </p:cNvPr>
          <p:cNvSpPr>
            <a:spLocks noGrp="1" noChangeArrowheads="1"/>
          </p:cNvSpPr>
          <p:nvPr>
            <p:ph type="title"/>
          </p:nvPr>
        </p:nvSpPr>
        <p:spPr>
          <a:xfrm>
            <a:off x="755650" y="808038"/>
            <a:ext cx="8088313" cy="533400"/>
          </a:xfrm>
        </p:spPr>
        <p:txBody>
          <a:bodyPr/>
          <a:lstStyle/>
          <a:p>
            <a:pPr eaLnBrk="1" hangingPunct="1">
              <a:defRPr/>
            </a:pPr>
            <a:r>
              <a:rPr lang="pl-PL" altLang="zh-CN" dirty="0">
                <a:effectLst>
                  <a:outerShdw blurRad="38100" dist="38100" dir="2700000" algn="tl">
                    <a:srgbClr val="C0C0C0"/>
                  </a:outerShdw>
                </a:effectLst>
              </a:rPr>
              <a:t>传输对象: 参与者</a:t>
            </a:r>
            <a:endParaRPr lang="en-GB" altLang="zh-CN" dirty="0">
              <a:effectLst>
                <a:outerShdw blurRad="38100" dist="38100" dir="2700000" algn="tl">
                  <a:srgbClr val="C0C0C0"/>
                </a:outerShdw>
              </a:effectLst>
            </a:endParaRPr>
          </a:p>
        </p:txBody>
      </p:sp>
      <p:sp>
        <p:nvSpPr>
          <p:cNvPr id="77827" name="Rectangle 3" descr="Rectangle: Click to edit Master text styles&#10;Second level&#10;Third level&#10;Fourth level&#10;Fifth level">
            <a:extLst>
              <a:ext uri="{FF2B5EF4-FFF2-40B4-BE49-F238E27FC236}">
                <a16:creationId xmlns:a16="http://schemas.microsoft.com/office/drawing/2014/main" id="{F5417C43-2DCD-41FC-8A53-E4254B2ACD76}"/>
              </a:ext>
            </a:extLst>
          </p:cNvPr>
          <p:cNvSpPr>
            <a:spLocks noChangeArrowheads="1"/>
          </p:cNvSpPr>
          <p:nvPr/>
        </p:nvSpPr>
        <p:spPr bwMode="auto">
          <a:xfrm>
            <a:off x="827088" y="1773238"/>
            <a:ext cx="8088312"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客户</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表示企业 bean 的客户端。客户端可以是最终用户应用程序,</a:t>
            </a:r>
            <a:r>
              <a:rPr lang="pl-PL" altLang="zh-CN" sz="2000" i="1">
                <a:solidFill>
                  <a:srgbClr val="000066"/>
                </a:solidFill>
                <a:latin typeface="Arial Narrow" panose="020B0606020202030204" pitchFamily="34" charset="0"/>
                <a:ea typeface="MS PGothic" panose="020B0600070205080204" pitchFamily="34" charset="-128"/>
              </a:rPr>
              <a:t>业务代表</a:t>
            </a:r>
            <a:r>
              <a:rPr lang="pl-PL" altLang="zh-CN" sz="2000">
                <a:solidFill>
                  <a:srgbClr val="000066"/>
                </a:solidFill>
                <a:latin typeface="Arial Narrow" panose="020B0606020202030204" pitchFamily="34" charset="0"/>
                <a:ea typeface="MS PGothic" panose="020B0600070205080204" pitchFamily="34" charset="-128"/>
              </a:rPr>
              <a:t>或其他</a:t>
            </a:r>
            <a:r>
              <a:rPr lang="pl-PL" altLang="zh-CN" sz="2000" i="1">
                <a:solidFill>
                  <a:srgbClr val="000066"/>
                </a:solidFill>
                <a:latin typeface="Arial Narrow" panose="020B0606020202030204" pitchFamily="34" charset="0"/>
                <a:ea typeface="MS PGothic" panose="020B0600070205080204" pitchFamily="34" charset="-128"/>
              </a:rPr>
              <a:t>BusinessObject</a:t>
            </a:r>
            <a:r>
              <a:rPr lang="pl-PL" altLang="zh-CN" sz="2000">
                <a:solidFill>
                  <a:srgbClr val="000066"/>
                </a:solidFill>
                <a:latin typeface="Arial Narrow" panose="020B0606020202030204" pitchFamily="34" charset="0"/>
                <a:ea typeface="MS PGothic" panose="020B0600070205080204" pitchFamily="34" charset="-128"/>
              </a:rPr>
              <a:t> </a:t>
            </a:r>
          </a:p>
          <a:p>
            <a:pPr eaLnBrk="1" hangingPunct="1">
              <a:buClr>
                <a:srgbClr val="000066"/>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BusinessObject</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表示此模式中的角色, 可由会话 bean、实体 bean 或</a:t>
            </a:r>
            <a:r>
              <a:rPr lang="pl-PL" altLang="zh-CN" sz="2000" i="1">
                <a:solidFill>
                  <a:srgbClr val="000066"/>
                </a:solidFill>
                <a:latin typeface="Arial Narrow" panose="020B0606020202030204" pitchFamily="34" charset="0"/>
                <a:ea typeface="MS PGothic" panose="020B0600070205080204" pitchFamily="34" charset="-128"/>
              </a:rPr>
              <a:t>数据访问对象</a:t>
            </a:r>
            <a:r>
              <a:rPr lang="pl-PL" altLang="zh-CN" sz="2000">
                <a:solidFill>
                  <a:srgbClr val="000066"/>
                </a:solidFill>
                <a:latin typeface="Arial Narrow" panose="020B0606020202030204" pitchFamily="34" charset="0"/>
                <a:ea typeface="MS PGothic" panose="020B0600070205080204" pitchFamily="34" charset="-128"/>
              </a:rPr>
              <a:t>街道</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负责创建</a:t>
            </a:r>
            <a:r>
              <a:rPr lang="pl-PL" altLang="zh-CN" sz="2000" i="1">
                <a:solidFill>
                  <a:srgbClr val="000066"/>
                </a:solidFill>
                <a:latin typeface="Arial Narrow" panose="020B0606020202030204" pitchFamily="34" charset="0"/>
                <a:ea typeface="MS PGothic" panose="020B0600070205080204" pitchFamily="34" charset="-128"/>
              </a:rPr>
              <a:t>TransferObject</a:t>
            </a:r>
            <a:r>
              <a:rPr lang="pl-PL" altLang="zh-CN" sz="2000">
                <a:solidFill>
                  <a:srgbClr val="000066"/>
                </a:solidFill>
                <a:latin typeface="Arial Narrow" panose="020B0606020202030204" pitchFamily="34" charset="0"/>
                <a:ea typeface="MS PGothic" panose="020B0600070205080204" pitchFamily="34" charset="-128"/>
              </a:rPr>
              <a:t>并根据要求将其退回给客户</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还可以从客户端接收数据, 格式为</a:t>
            </a:r>
            <a:r>
              <a:rPr lang="pl-PL" altLang="zh-CN" sz="2000" i="1">
                <a:solidFill>
                  <a:srgbClr val="000066"/>
                </a:solidFill>
                <a:latin typeface="Arial Narrow" panose="020B0606020202030204" pitchFamily="34" charset="0"/>
                <a:ea typeface="MS PGothic" panose="020B0600070205080204" pitchFamily="34" charset="-128"/>
              </a:rPr>
              <a:t>传输对象</a:t>
            </a:r>
            <a:r>
              <a:rPr lang="pl-PL" altLang="zh-CN" sz="2000">
                <a:solidFill>
                  <a:srgbClr val="000066"/>
                </a:solidFill>
                <a:latin typeface="Arial Narrow" panose="020B0606020202030204" pitchFamily="34" charset="0"/>
                <a:ea typeface="MS PGothic" panose="020B0600070205080204" pitchFamily="34" charset="-128"/>
              </a:rPr>
              <a:t>并使用该数据执行更新。</a:t>
            </a:r>
          </a:p>
          <a:p>
            <a:pPr eaLnBrk="1" hangingPunct="1">
              <a:buClr>
                <a:srgbClr val="000066"/>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TransferObject</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是任意可序列化的 Java 对象</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不同的保护策略: 所有成员公共或不变性</a:t>
            </a:r>
            <a:endParaRPr lang="pl-PL" altLang="zh-CN" sz="2000" b="1">
              <a:solidFill>
                <a:srgbClr val="000066"/>
              </a:solidFill>
              <a:latin typeface="Arial Narrow" panose="020B0606020202030204" pitchFamily="34" charset="0"/>
              <a:ea typeface="MS PGothic" panose="020B0600070205080204" pitchFamily="34" charset="-128"/>
            </a:endParaRPr>
          </a:p>
        </p:txBody>
      </p:sp>
      <p:sp>
        <p:nvSpPr>
          <p:cNvPr id="77828" name="灯片编号占位符 1">
            <a:extLst>
              <a:ext uri="{FF2B5EF4-FFF2-40B4-BE49-F238E27FC236}">
                <a16:creationId xmlns:a16="http://schemas.microsoft.com/office/drawing/2014/main" id="{C77B033A-09A3-4040-865A-C67BF5B62A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BAD821C-FFF9-47AF-9A4B-92F18EBA16B5}" type="slidenum">
              <a:rPr lang="zh-CN" altLang="en-US">
                <a:solidFill>
                  <a:srgbClr val="898989"/>
                </a:solidFill>
                <a:latin typeface="Calibri" panose="020F0502020204030204" pitchFamily="34" charset="0"/>
              </a:rPr>
              <a:pPr/>
              <a:t>45</a:t>
            </a:fld>
            <a:endParaRPr lang="zh-CN" altLang="en-US">
              <a:solidFill>
                <a:srgbClr val="898989"/>
              </a:solidFill>
              <a:latin typeface="Calibri" panose="020F0502020204030204" pitchFamily="34" charset="0"/>
            </a:endParaRPr>
          </a:p>
        </p:txBody>
      </p:sp>
    </p:spTree>
  </p:cSld>
  <p:clrMapOvr>
    <a:masterClrMapping/>
  </p:clrMapOvr>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24F25F7C-263C-4309-82CD-A291273285DC}"/>
              </a:ext>
            </a:extLst>
          </p:cNvPr>
          <p:cNvSpPr>
            <a:spLocks noGrp="1" noChangeArrowheads="1"/>
          </p:cNvSpPr>
          <p:nvPr>
            <p:ph type="title"/>
          </p:nvPr>
        </p:nvSpPr>
        <p:spPr>
          <a:xfrm>
            <a:off x="755650" y="879475"/>
            <a:ext cx="8159750" cy="533400"/>
          </a:xfrm>
        </p:spPr>
        <p:txBody>
          <a:bodyPr/>
          <a:lstStyle/>
          <a:p>
            <a:pPr eaLnBrk="1" hangingPunct="1">
              <a:defRPr/>
            </a:pPr>
            <a:r>
              <a:rPr lang="pl-PL" altLang="zh-CN" dirty="0">
                <a:effectLst>
                  <a:outerShdw blurRad="38100" dist="38100" dir="2700000" algn="tl">
                    <a:srgbClr val="C0C0C0"/>
                  </a:outerShdw>
                </a:effectLst>
              </a:rPr>
              <a:t>转移对象: 后果</a:t>
            </a:r>
            <a:endParaRPr lang="en-GB" altLang="zh-CN" dirty="0">
              <a:effectLst>
                <a:outerShdw blurRad="38100" dist="38100" dir="2700000" algn="tl">
                  <a:srgbClr val="C0C0C0"/>
                </a:outerShdw>
              </a:effectLst>
            </a:endParaRPr>
          </a:p>
        </p:txBody>
      </p:sp>
      <p:sp>
        <p:nvSpPr>
          <p:cNvPr id="78851" name="Rectangle 3" descr="Rectangle: Click to edit Master text styles&#10;Second level&#10;Third level&#10;Fourth level&#10;Fifth level">
            <a:extLst>
              <a:ext uri="{FF2B5EF4-FFF2-40B4-BE49-F238E27FC236}">
                <a16:creationId xmlns:a16="http://schemas.microsoft.com/office/drawing/2014/main" id="{7F1E1ECF-EC4B-422D-A798-046DDDF207D6}"/>
              </a:ext>
            </a:extLst>
          </p:cNvPr>
          <p:cNvSpPr>
            <a:spLocks noChangeArrowheads="1"/>
          </p:cNvSpPr>
          <p:nvPr/>
        </p:nvSpPr>
        <p:spPr bwMode="auto">
          <a:xfrm>
            <a:off x="900113" y="1844675"/>
            <a:ext cx="8015287"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简化实体 bean 和远程接口</a:t>
            </a:r>
            <a:br>
              <a:rPr lang="pl-PL" altLang="zh-CN" sz="2800" b="1">
                <a:solidFill>
                  <a:schemeClr val="hlink"/>
                </a:solidFill>
                <a:latin typeface="Arial Narrow" panose="020B0606020202030204" pitchFamily="34" charset="0"/>
                <a:ea typeface="MS PGothic" panose="020B0600070205080204" pitchFamily="34" charset="-128"/>
              </a:rPr>
            </a:br>
            <a:r>
              <a:rPr lang="pl-PL" altLang="zh-CN" sz="2400">
                <a:solidFill>
                  <a:srgbClr val="000066"/>
                </a:solidFill>
                <a:latin typeface="Arial Narrow" panose="020B0606020202030204" pitchFamily="34" charset="0"/>
                <a:ea typeface="MS PGothic" panose="020B0600070205080204" pitchFamily="34" charset="-128"/>
              </a:rPr>
              <a:t>单方法生成</a:t>
            </a:r>
            <a:r>
              <a:rPr lang="pl-PL" altLang="zh-CN" sz="2400" i="1">
                <a:solidFill>
                  <a:srgbClr val="000066"/>
                </a:solidFill>
                <a:latin typeface="Arial Narrow" panose="020B0606020202030204" pitchFamily="34" charset="0"/>
                <a:ea typeface="MS PGothic" panose="020B0600070205080204" pitchFamily="34" charset="-128"/>
              </a:rPr>
              <a:t>TransferObject</a:t>
            </a:r>
            <a:r>
              <a:rPr lang="pl-PL" altLang="zh-CN" sz="2400">
                <a:solidFill>
                  <a:srgbClr val="000066"/>
                </a:solidFill>
                <a:latin typeface="Arial Narrow" panose="020B0606020202030204" pitchFamily="34" charset="0"/>
                <a:ea typeface="MS PGothic" panose="020B0600070205080204" pitchFamily="34" charset="-128"/>
              </a:rPr>
              <a:t>而不是一堆单属性返回的方法</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在较少的远程调用中传输更多数据</a:t>
            </a:r>
            <a:br>
              <a:rPr lang="pl-PL" altLang="zh-CN" sz="2800" b="1">
                <a:solidFill>
                  <a:schemeClr val="hlink"/>
                </a:solidFill>
                <a:latin typeface="Arial Narrow" panose="020B0606020202030204" pitchFamily="34" charset="0"/>
                <a:ea typeface="MS PGothic" panose="020B0600070205080204" pitchFamily="34" charset="-128"/>
              </a:rPr>
            </a:br>
            <a:r>
              <a:rPr lang="pl-PL" altLang="zh-CN" sz="2400">
                <a:solidFill>
                  <a:srgbClr val="000066"/>
                </a:solidFill>
                <a:latin typeface="Arial Narrow" panose="020B0606020202030204" pitchFamily="34" charset="0"/>
                <a:ea typeface="MS PGothic" panose="020B0600070205080204" pitchFamily="34" charset="-128"/>
              </a:rPr>
              <a:t>同时, 单个方法调用会向客户端返回比每个返回的单个访问器方法更大的数据量。</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减少网络通信量</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可能会引入陈旧</a:t>
            </a:r>
            <a:r>
              <a:rPr lang="pl-PL" altLang="zh-CN" sz="2800" b="1" i="1">
                <a:solidFill>
                  <a:schemeClr val="hlink"/>
                </a:solidFill>
                <a:latin typeface="Arial Narrow" panose="020B0606020202030204" pitchFamily="34" charset="0"/>
                <a:ea typeface="MS PGothic" panose="020B0600070205080204" pitchFamily="34" charset="-128"/>
              </a:rPr>
              <a:t>传输对象</a:t>
            </a:r>
            <a:br>
              <a:rPr lang="pl-PL" altLang="zh-CN" sz="2800" b="1">
                <a:solidFill>
                  <a:schemeClr val="hlink"/>
                </a:solidFill>
                <a:latin typeface="Arial Narrow" panose="020B0606020202030204" pitchFamily="34" charset="0"/>
                <a:ea typeface="MS PGothic" panose="020B0600070205080204" pitchFamily="34" charset="-128"/>
              </a:rPr>
            </a:br>
            <a:r>
              <a:rPr lang="pl-PL" altLang="zh-CN" sz="2400">
                <a:solidFill>
                  <a:srgbClr val="000066"/>
                </a:solidFill>
                <a:latin typeface="Arial Narrow" panose="020B0606020202030204" pitchFamily="34" charset="0"/>
                <a:ea typeface="MS PGothic" panose="020B0600070205080204" pitchFamily="34" charset="-128"/>
              </a:rPr>
              <a:t>更新</a:t>
            </a:r>
            <a:r>
              <a:rPr lang="pl-PL" altLang="zh-CN" sz="2400" i="1">
                <a:solidFill>
                  <a:srgbClr val="000066"/>
                </a:solidFill>
                <a:latin typeface="Arial Narrow" panose="020B0606020202030204" pitchFamily="34" charset="0"/>
                <a:ea typeface="MS PGothic" panose="020B0600070205080204" pitchFamily="34" charset="-128"/>
              </a:rPr>
              <a:t>传输对象</a:t>
            </a:r>
            <a:r>
              <a:rPr lang="pl-PL" altLang="zh-CN" sz="2400">
                <a:solidFill>
                  <a:srgbClr val="000066"/>
                </a:solidFill>
                <a:latin typeface="Arial Narrow" panose="020B0606020202030204" pitchFamily="34" charset="0"/>
                <a:ea typeface="MS PGothic" panose="020B0600070205080204" pitchFamily="34" charset="-128"/>
              </a:rPr>
              <a:t>可能导致 EJB 状态不一致</a:t>
            </a:r>
          </a:p>
        </p:txBody>
      </p:sp>
      <p:sp>
        <p:nvSpPr>
          <p:cNvPr id="78852" name="灯片编号占位符 1">
            <a:extLst>
              <a:ext uri="{FF2B5EF4-FFF2-40B4-BE49-F238E27FC236}">
                <a16:creationId xmlns:a16="http://schemas.microsoft.com/office/drawing/2014/main" id="{46485764-7ECE-4F97-864C-302FF44F07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06E3AC7-B6AA-414B-81FD-7C3488A21F07}" type="slidenum">
              <a:rPr lang="zh-CN" altLang="en-US">
                <a:solidFill>
                  <a:srgbClr val="898989"/>
                </a:solidFill>
                <a:latin typeface="Calibri" panose="020F0502020204030204" pitchFamily="34" charset="0"/>
              </a:rPr>
              <a:pPr/>
              <a:t>46</a:t>
            </a:fld>
            <a:endParaRPr lang="zh-CN" altLang="en-US">
              <a:solidFill>
                <a:srgbClr val="898989"/>
              </a:solidFill>
              <a:latin typeface="Calibri" panose="020F0502020204030204" pitchFamily="34" charset="0"/>
            </a:endParaRPr>
          </a:p>
        </p:txBody>
      </p:sp>
    </p:spTree>
  </p:cSld>
  <p:clrMapOvr>
    <a:masterClrMapping/>
  </p:clrMapOvr>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E3BECBFD-09E7-412A-9DA4-DF8CD222DBF8}"/>
              </a:ext>
            </a:extLst>
          </p:cNvPr>
          <p:cNvSpPr>
            <a:spLocks noGrp="1" noChangeArrowheads="1"/>
          </p:cNvSpPr>
          <p:nvPr>
            <p:ph type="title"/>
          </p:nvPr>
        </p:nvSpPr>
        <p:spPr>
          <a:xfrm>
            <a:off x="827088" y="50800"/>
            <a:ext cx="8088312" cy="533400"/>
          </a:xfrm>
        </p:spPr>
        <p:txBody>
          <a:bodyPr/>
          <a:lstStyle/>
          <a:p>
            <a:pPr eaLnBrk="1" hangingPunct="1">
              <a:defRPr/>
            </a:pPr>
            <a:r>
              <a:rPr lang="pl-PL" altLang="zh-CN" dirty="0">
                <a:effectLst>
                  <a:outerShdw blurRad="38100" dist="38100" dir="2700000" algn="tl">
                    <a:srgbClr val="C0C0C0"/>
                  </a:outerShdw>
                </a:effectLst>
              </a:rPr>
              <a:t>传输对象汇编程序</a:t>
            </a:r>
            <a:endParaRPr lang="en-GB" altLang="zh-CN" dirty="0">
              <a:effectLst>
                <a:outerShdw blurRad="38100" dist="38100" dir="2700000" algn="tl">
                  <a:srgbClr val="C0C0C0"/>
                </a:outerShdw>
              </a:effectLst>
            </a:endParaRPr>
          </a:p>
        </p:txBody>
      </p:sp>
      <p:sp>
        <p:nvSpPr>
          <p:cNvPr id="350211" name="Text Box 3">
            <a:extLst>
              <a:ext uri="{FF2B5EF4-FFF2-40B4-BE49-F238E27FC236}">
                <a16:creationId xmlns:a16="http://schemas.microsoft.com/office/drawing/2014/main" id="{5C1665C4-A3E1-41FA-81E9-A967A7C4A525}"/>
              </a:ext>
            </a:extLst>
          </p:cNvPr>
          <p:cNvSpPr txBox="1">
            <a:spLocks noChangeArrowheads="1"/>
          </p:cNvSpPr>
          <p:nvPr/>
        </p:nvSpPr>
        <p:spPr bwMode="auto">
          <a:xfrm>
            <a:off x="827088" y="762000"/>
            <a:ext cx="8088312" cy="13303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1500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应用程序客户端经常需要访问由多个对象 (会话 ejb、实体 ejb、dao 等) 组成的数据。</a:t>
            </a:r>
          </a:p>
        </p:txBody>
      </p:sp>
      <p:sp>
        <p:nvSpPr>
          <p:cNvPr id="350212" name="Text Box 4">
            <a:extLst>
              <a:ext uri="{FF2B5EF4-FFF2-40B4-BE49-F238E27FC236}">
                <a16:creationId xmlns:a16="http://schemas.microsoft.com/office/drawing/2014/main" id="{E25F1472-531B-4B8E-B89C-EBDCC6F3FE7D}"/>
              </a:ext>
            </a:extLst>
          </p:cNvPr>
          <p:cNvSpPr txBox="1">
            <a:spLocks noChangeArrowheads="1"/>
          </p:cNvSpPr>
          <p:nvPr/>
        </p:nvSpPr>
        <p:spPr bwMode="auto">
          <a:xfrm>
            <a:off x="827088" y="1874838"/>
            <a:ext cx="8088312" cy="231616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1500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客户端与分布在多个层上的分布式组件之间存在紧密耦合</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客户端需要有必要的业务逻辑来构建模型, 这会影响复杂性和性能开销。</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模型访问的代码复制问题, 在应用程序具有多种类型的客户端时发生。</a:t>
            </a:r>
          </a:p>
        </p:txBody>
      </p:sp>
      <p:sp>
        <p:nvSpPr>
          <p:cNvPr id="350213" name="Text Box 5">
            <a:extLst>
              <a:ext uri="{FF2B5EF4-FFF2-40B4-BE49-F238E27FC236}">
                <a16:creationId xmlns:a16="http://schemas.microsoft.com/office/drawing/2014/main" id="{656968D5-DD10-4E9F-B1E9-2C6C6831A431}"/>
              </a:ext>
            </a:extLst>
          </p:cNvPr>
          <p:cNvSpPr txBox="1">
            <a:spLocks noChangeArrowheads="1"/>
          </p:cNvSpPr>
          <p:nvPr/>
        </p:nvSpPr>
        <p:spPr bwMode="auto">
          <a:xfrm>
            <a:off x="827088" y="4267200"/>
            <a:ext cx="8088312" cy="264001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1500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对一个分布式组件的访问与网络开销相关联。</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客户端通常只需要获取模型才能将其呈现给用户。</a:t>
            </a:r>
          </a:p>
          <a:p>
            <a:pPr>
              <a:lnSpc>
                <a:spcPct val="80000"/>
              </a:lnSpc>
              <a:spcBef>
                <a:spcPct val="1500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客户端不需要知道模型实现中的复杂和依赖关系。在客户和业务组件之间进行松散耦合是可取的。</a:t>
            </a:r>
          </a:p>
        </p:txBody>
      </p:sp>
      <p:sp>
        <p:nvSpPr>
          <p:cNvPr id="79878" name="灯片编号占位符 1">
            <a:extLst>
              <a:ext uri="{FF2B5EF4-FFF2-40B4-BE49-F238E27FC236}">
                <a16:creationId xmlns:a16="http://schemas.microsoft.com/office/drawing/2014/main" id="{514352B9-6E6B-4F06-9FD1-68C893EC2D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9AE4665-BB97-478E-AF4B-7C2255FD9795}" type="slidenum">
              <a:rPr lang="zh-CN" altLang="en-US">
                <a:solidFill>
                  <a:srgbClr val="898989"/>
                </a:solidFill>
                <a:latin typeface="Calibri" panose="020F0502020204030204" pitchFamily="34" charset="0"/>
              </a:rPr>
              <a:pPr/>
              <a:t>47</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Effect transition="in" filter="dissolve">
                                      <p:cBhvr>
                                        <p:cTn id="7" dur="500"/>
                                        <p:tgtEl>
                                          <p:spTgt spid="350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0212"/>
                                        </p:tgtEl>
                                        <p:attrNameLst>
                                          <p:attrName>style.visibility</p:attrName>
                                        </p:attrNameLst>
                                      </p:cBhvr>
                                      <p:to>
                                        <p:strVal val="visible"/>
                                      </p:to>
                                    </p:set>
                                    <p:animEffect transition="in" filter="dissolve">
                                      <p:cBhvr>
                                        <p:cTn id="12" dur="500"/>
                                        <p:tgtEl>
                                          <p:spTgt spid="350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0213"/>
                                        </p:tgtEl>
                                        <p:attrNameLst>
                                          <p:attrName>style.visibility</p:attrName>
                                        </p:attrNameLst>
                                      </p:cBhvr>
                                      <p:to>
                                        <p:strVal val="visible"/>
                                      </p:to>
                                    </p:set>
                                    <p:animEffect transition="in" filter="dissolve">
                                      <p:cBhvr>
                                        <p:cTn id="17"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nimBg="1" autoUpdateAnimBg="0"/>
      <p:bldP spid="350212" grpId="0" animBg="1" autoUpdateAnimBg="0"/>
      <p:bldP spid="350213" grpId="0" animBg="1" autoUpdateAnimBg="0"/>
    </p:bldLst>
  </p:timing>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66349DF1-DEAB-4DBC-B547-954E5EA6D271}"/>
              </a:ext>
            </a:extLst>
          </p:cNvPr>
          <p:cNvSpPr>
            <a:spLocks noGrp="1" noChangeArrowheads="1"/>
          </p:cNvSpPr>
          <p:nvPr>
            <p:ph type="title"/>
          </p:nvPr>
        </p:nvSpPr>
        <p:spPr>
          <a:xfrm>
            <a:off x="755650" y="765175"/>
            <a:ext cx="8159750" cy="533400"/>
          </a:xfrm>
        </p:spPr>
        <p:txBody>
          <a:bodyPr/>
          <a:lstStyle/>
          <a:p>
            <a:pPr eaLnBrk="1" hangingPunct="1">
              <a:defRPr/>
            </a:pPr>
            <a:r>
              <a:rPr lang="pl-PL" altLang="zh-CN" dirty="0">
                <a:effectLst>
                  <a:outerShdw blurRad="38100" dist="38100" dir="2700000" algn="tl">
                    <a:srgbClr val="C0C0C0"/>
                  </a:outerShdw>
                </a:effectLst>
              </a:rPr>
              <a:t>转移对象汇编程序: 解决方案</a:t>
            </a:r>
            <a:endParaRPr lang="en-GB" altLang="zh-CN" dirty="0">
              <a:effectLst>
                <a:outerShdw blurRad="38100" dist="38100" dir="2700000" algn="tl">
                  <a:srgbClr val="C0C0C0"/>
                </a:outerShdw>
              </a:effectLst>
            </a:endParaRPr>
          </a:p>
        </p:txBody>
      </p:sp>
      <p:sp>
        <p:nvSpPr>
          <p:cNvPr id="351235" name="Text Box 3">
            <a:extLst>
              <a:ext uri="{FF2B5EF4-FFF2-40B4-BE49-F238E27FC236}">
                <a16:creationId xmlns:a16="http://schemas.microsoft.com/office/drawing/2014/main" id="{F92DC7A5-EBC0-4B30-8F46-E31254530FDD}"/>
              </a:ext>
            </a:extLst>
          </p:cNvPr>
          <p:cNvSpPr txBox="1">
            <a:spLocks noChangeArrowheads="1"/>
          </p:cNvSpPr>
          <p:nvPr/>
        </p:nvSpPr>
        <p:spPr bwMode="auto">
          <a:xfrm>
            <a:off x="827088" y="1965325"/>
            <a:ext cx="8088312" cy="44878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传输对象汇编程序</a:t>
            </a:r>
            <a:r>
              <a:rPr kumimoji="1" lang="pl-PL" altLang="zh-CN" sz="2800">
                <a:solidFill>
                  <a:srgbClr val="000066"/>
                </a:solidFill>
                <a:latin typeface="Arial Narrow" panose="020B0606020202030204" pitchFamily="34" charset="0"/>
                <a:ea typeface="MS PGothic" panose="020B0600070205080204" pitchFamily="34" charset="-128"/>
              </a:rPr>
              <a:t>生成所需的模型或子。的</a:t>
            </a:r>
            <a:r>
              <a:rPr kumimoji="1" lang="pl-PL" altLang="zh-CN" sz="2800" i="1">
                <a:solidFill>
                  <a:srgbClr val="000066"/>
                </a:solidFill>
                <a:latin typeface="Arial Narrow" panose="020B0606020202030204" pitchFamily="34" charset="0"/>
                <a:ea typeface="MS PGothic" panose="020B0600070205080204" pitchFamily="34" charset="-128"/>
              </a:rPr>
              <a:t>传输对象汇编程序</a:t>
            </a:r>
            <a:r>
              <a:rPr kumimoji="1" lang="pl-PL" altLang="zh-CN" sz="2800">
                <a:solidFill>
                  <a:srgbClr val="000066"/>
                </a:solidFill>
                <a:latin typeface="Arial Narrow" panose="020B0606020202030204" pitchFamily="34" charset="0"/>
                <a:ea typeface="MS PGothic" panose="020B0600070205080204" pitchFamily="34" charset="-128"/>
              </a:rPr>
              <a:t>使用</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从定义模型或部分模型的各种业务对象和其他对象中检索数据。</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的</a:t>
            </a:r>
            <a:r>
              <a:rPr kumimoji="1" lang="pl-PL" altLang="zh-CN" sz="2800" i="1">
                <a:solidFill>
                  <a:srgbClr val="000066"/>
                </a:solidFill>
                <a:latin typeface="Arial Narrow" panose="020B0606020202030204" pitchFamily="34" charset="0"/>
                <a:ea typeface="MS PGothic" panose="020B0600070205080204" pitchFamily="34" charset="-128"/>
              </a:rPr>
              <a:t>传输对象 Assember</a:t>
            </a:r>
            <a:r>
              <a:rPr kumimoji="1" lang="pl-PL" altLang="zh-CN" sz="2800">
                <a:solidFill>
                  <a:srgbClr val="000066"/>
                </a:solidFill>
                <a:latin typeface="Arial Narrow" panose="020B0606020202030204" pitchFamily="34" charset="0"/>
                <a:ea typeface="MS PGothic" panose="020B0600070205080204" pitchFamily="34" charset="-128"/>
              </a:rPr>
              <a:t>构造复合</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它表示来自不同业务组件的数据。的</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在单个方法调用中将模型的数据传送到客户端。由于模型数据可能很复杂, 因此建议此</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是不可变的。</a:t>
            </a:r>
          </a:p>
        </p:txBody>
      </p:sp>
      <p:sp>
        <p:nvSpPr>
          <p:cNvPr id="80900" name="灯片编号占位符 1">
            <a:extLst>
              <a:ext uri="{FF2B5EF4-FFF2-40B4-BE49-F238E27FC236}">
                <a16:creationId xmlns:a16="http://schemas.microsoft.com/office/drawing/2014/main" id="{78F6A097-27E3-4721-8EED-19C27BCA9B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D85D9E0E-3B3C-481E-90C6-D36334401B9A}" type="slidenum">
              <a:rPr lang="zh-CN" altLang="en-US">
                <a:solidFill>
                  <a:srgbClr val="898989"/>
                </a:solidFill>
                <a:latin typeface="Calibri" panose="020F0502020204030204" pitchFamily="34" charset="0"/>
              </a:rPr>
              <a:pPr/>
              <a:t>48</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dissolve">
                                      <p:cBhvr>
                                        <p:cTn id="7" dur="500"/>
                                        <p:tgtEl>
                                          <p:spTgt spid="351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nimBg="1" autoUpdateAnimBg="0"/>
    </p:bldLst>
  </p:timing>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E7B05FF4-FBBB-4886-8732-B8577C4E5946}"/>
              </a:ext>
            </a:extLst>
          </p:cNvPr>
          <p:cNvSpPr>
            <a:spLocks noGrp="1" noChangeArrowheads="1"/>
          </p:cNvSpPr>
          <p:nvPr>
            <p:ph type="title"/>
          </p:nvPr>
        </p:nvSpPr>
        <p:spPr>
          <a:xfrm>
            <a:off x="76200" y="50800"/>
            <a:ext cx="8839200" cy="533400"/>
          </a:xfrm>
        </p:spPr>
        <p:txBody>
          <a:bodyPr/>
          <a:lstStyle/>
          <a:p>
            <a:pPr eaLnBrk="1" hangingPunct="1">
              <a:defRPr/>
            </a:pPr>
            <a:r>
              <a:rPr lang="pl-PL" altLang="zh-CN" dirty="0">
                <a:effectLst>
                  <a:outerShdw blurRad="38100" dist="38100" dir="2700000" algn="tl">
                    <a:srgbClr val="C0C0C0"/>
                  </a:outerShdw>
                </a:effectLst>
              </a:rPr>
              <a:t>传输对象汇编程序: 结构</a:t>
            </a:r>
            <a:endParaRPr lang="en-GB" altLang="zh-CN" dirty="0">
              <a:effectLst>
                <a:outerShdw blurRad="38100" dist="38100" dir="2700000" algn="tl">
                  <a:srgbClr val="C0C0C0"/>
                </a:outerShdw>
              </a:effectLst>
            </a:endParaRPr>
          </a:p>
        </p:txBody>
      </p:sp>
      <p:pic>
        <p:nvPicPr>
          <p:cNvPr id="81923" name="Picture 5" descr="C:\uczelnia\dydaktyka\ABAP\transfer-object-assembler.gif">
            <a:extLst>
              <a:ext uri="{FF2B5EF4-FFF2-40B4-BE49-F238E27FC236}">
                <a16:creationId xmlns:a16="http://schemas.microsoft.com/office/drawing/2014/main" id="{E9F660BC-2346-4332-83A7-5A84698FA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33425"/>
            <a:ext cx="7772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灯片编号占位符 1">
            <a:extLst>
              <a:ext uri="{FF2B5EF4-FFF2-40B4-BE49-F238E27FC236}">
                <a16:creationId xmlns:a16="http://schemas.microsoft.com/office/drawing/2014/main" id="{9220E10C-2AF6-448B-8BAF-07BE817ED2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9A9CC1DB-2EEC-466B-BBDC-AB42D1411FAA}" type="slidenum">
              <a:rPr lang="zh-CN" altLang="en-US">
                <a:solidFill>
                  <a:srgbClr val="898989"/>
                </a:solidFill>
                <a:latin typeface="Calibri" panose="020F0502020204030204" pitchFamily="34" charset="0"/>
              </a:rPr>
              <a:pPr/>
              <a:t>49</a:t>
            </a:fld>
            <a:endParaRPr lang="zh-CN"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1026">
            <a:extLst>
              <a:ext uri="{FF2B5EF4-FFF2-40B4-BE49-F238E27FC236}">
                <a16:creationId xmlns:a16="http://schemas.microsoft.com/office/drawing/2014/main" id="{D76B6E7B-5B9E-49F6-A10C-BCF44CE1095F}"/>
              </a:ext>
            </a:extLst>
          </p:cNvPr>
          <p:cNvSpPr>
            <a:spLocks noGrp="1" noChangeArrowheads="1"/>
          </p:cNvSpPr>
          <p:nvPr>
            <p:ph type="title"/>
          </p:nvPr>
        </p:nvSpPr>
        <p:spPr>
          <a:xfrm>
            <a:off x="827088" y="879475"/>
            <a:ext cx="8088312" cy="533400"/>
          </a:xfrm>
        </p:spPr>
        <p:txBody>
          <a:bodyPr/>
          <a:lstStyle/>
          <a:p>
            <a:pPr eaLnBrk="1" hangingPunct="1">
              <a:defRPr/>
            </a:pPr>
            <a:r>
              <a:rPr lang="pl-PL" altLang="zh-CN" dirty="0">
                <a:effectLst>
                  <a:outerShdw blurRad="38100" dist="38100" dir="2700000" algn="tl">
                    <a:srgbClr val="C0C0C0"/>
                  </a:outerShdw>
                </a:effectLst>
              </a:rPr>
              <a:t>拦截过滤器</a:t>
            </a:r>
            <a:endParaRPr lang="en-GB" altLang="zh-CN" dirty="0">
              <a:effectLst>
                <a:outerShdw blurRad="38100" dist="38100" dir="2700000" algn="tl">
                  <a:srgbClr val="C0C0C0"/>
                </a:outerShdw>
              </a:effectLst>
            </a:endParaRPr>
          </a:p>
        </p:txBody>
      </p:sp>
      <p:sp>
        <p:nvSpPr>
          <p:cNvPr id="357379" name="Text Box 1027">
            <a:extLst>
              <a:ext uri="{FF2B5EF4-FFF2-40B4-BE49-F238E27FC236}">
                <a16:creationId xmlns:a16="http://schemas.microsoft.com/office/drawing/2014/main" id="{7B0438DE-9D85-457C-A508-6311CC04851C}"/>
              </a:ext>
            </a:extLst>
          </p:cNvPr>
          <p:cNvSpPr txBox="1">
            <a:spLocks noChangeArrowheads="1"/>
          </p:cNvSpPr>
          <p:nvPr/>
        </p:nvSpPr>
        <p:spPr bwMode="auto">
          <a:xfrm>
            <a:off x="755650" y="1785938"/>
            <a:ext cx="8159750" cy="11382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在处理前需要处理传入请求</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请求需要不同的处理</a:t>
            </a:r>
          </a:p>
        </p:txBody>
      </p:sp>
      <p:sp>
        <p:nvSpPr>
          <p:cNvPr id="357380" name="Text Box 1028">
            <a:extLst>
              <a:ext uri="{FF2B5EF4-FFF2-40B4-BE49-F238E27FC236}">
                <a16:creationId xmlns:a16="http://schemas.microsoft.com/office/drawing/2014/main" id="{021BDFF8-BC10-441B-BFB3-80C020A95E43}"/>
              </a:ext>
            </a:extLst>
          </p:cNvPr>
          <p:cNvSpPr txBox="1">
            <a:spLocks noChangeArrowheads="1"/>
          </p:cNvSpPr>
          <p:nvPr/>
        </p:nvSpPr>
        <p:spPr bwMode="auto">
          <a:xfrm>
            <a:off x="755650" y="3298825"/>
            <a:ext cx="8159750" cy="142240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控制器要求标准化请求</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在处理之前和之后必须处理请求和响应</a:t>
            </a:r>
          </a:p>
        </p:txBody>
      </p:sp>
      <p:sp>
        <p:nvSpPr>
          <p:cNvPr id="357381" name="Text Box 1029">
            <a:extLst>
              <a:ext uri="{FF2B5EF4-FFF2-40B4-BE49-F238E27FC236}">
                <a16:creationId xmlns:a16="http://schemas.microsoft.com/office/drawing/2014/main" id="{2495BDF1-70AD-4FED-8F33-16E72F0CE6E2}"/>
              </a:ext>
            </a:extLst>
          </p:cNvPr>
          <p:cNvSpPr txBox="1">
            <a:spLocks noChangeArrowheads="1"/>
          </p:cNvSpPr>
          <p:nvPr/>
        </p:nvSpPr>
        <p:spPr bwMode="auto">
          <a:xfrm>
            <a:off x="755650" y="4921250"/>
            <a:ext cx="8159750" cy="179070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必须采用集中式的、但模块化的预处理和后处理方法</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加工调度的消耦合</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易于扩展</a:t>
            </a:r>
          </a:p>
        </p:txBody>
      </p:sp>
      <p:sp>
        <p:nvSpPr>
          <p:cNvPr id="36870" name="灯片编号占位符 1">
            <a:extLst>
              <a:ext uri="{FF2B5EF4-FFF2-40B4-BE49-F238E27FC236}">
                <a16:creationId xmlns:a16="http://schemas.microsoft.com/office/drawing/2014/main" id="{E8F4E117-6DB3-4376-9798-6E0C9C6E80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397FBBC-9AB5-4292-9564-CFCC788A4F01}" type="slidenum">
              <a:rPr lang="zh-CN" altLang="en-US">
                <a:solidFill>
                  <a:srgbClr val="898989"/>
                </a:solidFill>
                <a:latin typeface="Calibri" panose="020F0502020204030204" pitchFamily="34" charset="0"/>
              </a:rPr>
              <a:pPr/>
              <a:t>5</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7379"/>
                                        </p:tgtEl>
                                        <p:attrNameLst>
                                          <p:attrName>style.visibility</p:attrName>
                                        </p:attrNameLst>
                                      </p:cBhvr>
                                      <p:to>
                                        <p:strVal val="visible"/>
                                      </p:to>
                                    </p:set>
                                    <p:animEffect transition="in" filter="dissolve">
                                      <p:cBhvr>
                                        <p:cTn id="7" dur="500"/>
                                        <p:tgtEl>
                                          <p:spTgt spid="357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7380"/>
                                        </p:tgtEl>
                                        <p:attrNameLst>
                                          <p:attrName>style.visibility</p:attrName>
                                        </p:attrNameLst>
                                      </p:cBhvr>
                                      <p:to>
                                        <p:strVal val="visible"/>
                                      </p:to>
                                    </p:set>
                                    <p:animEffect transition="in" filter="dissolve">
                                      <p:cBhvr>
                                        <p:cTn id="12" dur="500"/>
                                        <p:tgtEl>
                                          <p:spTgt spid="357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7381"/>
                                        </p:tgtEl>
                                        <p:attrNameLst>
                                          <p:attrName>style.visibility</p:attrName>
                                        </p:attrNameLst>
                                      </p:cBhvr>
                                      <p:to>
                                        <p:strVal val="visible"/>
                                      </p:to>
                                    </p:set>
                                    <p:animEffect transition="in" filter="dissolve">
                                      <p:cBhvr>
                                        <p:cTn id="17" dur="500"/>
                                        <p:tgtEl>
                                          <p:spTgt spid="357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animBg="1" autoUpdateAnimBg="0"/>
      <p:bldP spid="357380" grpId="0" animBg="1" autoUpdateAnimBg="0"/>
      <p:bldP spid="357381" grpId="0" animBg="1" autoUpdateAnimBg="0"/>
    </p:bldLst>
  </p:timing>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52BC7980-068A-4681-8468-3BD49F77D8AC}"/>
              </a:ext>
            </a:extLst>
          </p:cNvPr>
          <p:cNvSpPr>
            <a:spLocks noGrp="1" noChangeArrowheads="1"/>
          </p:cNvSpPr>
          <p:nvPr>
            <p:ph type="title"/>
          </p:nvPr>
        </p:nvSpPr>
        <p:spPr>
          <a:xfrm>
            <a:off x="76200" y="50800"/>
            <a:ext cx="9067800" cy="930275"/>
          </a:xfrm>
        </p:spPr>
        <p:txBody>
          <a:bodyPr/>
          <a:lstStyle/>
          <a:p>
            <a:pPr eaLnBrk="1" hangingPunct="1">
              <a:defRPr/>
            </a:pPr>
            <a:r>
              <a:rPr lang="pl-PL" altLang="zh-CN" dirty="0">
                <a:effectLst>
                  <a:outerShdw blurRad="38100" dist="38100" dir="2700000" algn="tl">
                    <a:srgbClr val="C0C0C0"/>
                  </a:outerShdw>
                </a:effectLst>
              </a:rPr>
              <a:t>传输对象汇编程序: 交互</a:t>
            </a:r>
            <a:endParaRPr lang="en-GB" altLang="zh-CN" dirty="0">
              <a:effectLst>
                <a:outerShdw blurRad="38100" dist="38100" dir="2700000" algn="tl">
                  <a:srgbClr val="C0C0C0"/>
                </a:outerShdw>
              </a:effectLst>
            </a:endParaRPr>
          </a:p>
        </p:txBody>
      </p:sp>
      <p:pic>
        <p:nvPicPr>
          <p:cNvPr id="82947" name="Picture 4" descr="C:\uczelnia\dydaktyka\ABAP\transfer-object-assembler-2.gif">
            <a:extLst>
              <a:ext uri="{FF2B5EF4-FFF2-40B4-BE49-F238E27FC236}">
                <a16:creationId xmlns:a16="http://schemas.microsoft.com/office/drawing/2014/main" id="{AED7A8F5-9530-4C8A-99FB-476C856FB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216025"/>
            <a:ext cx="914400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灯片编号占位符 1">
            <a:extLst>
              <a:ext uri="{FF2B5EF4-FFF2-40B4-BE49-F238E27FC236}">
                <a16:creationId xmlns:a16="http://schemas.microsoft.com/office/drawing/2014/main" id="{822C41CC-23A7-4B88-9435-29847A5EA4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4C054E1-2C40-440C-9B1B-F0D6E07F7DE9}" type="slidenum">
              <a:rPr lang="zh-CN" altLang="en-US">
                <a:solidFill>
                  <a:srgbClr val="898989"/>
                </a:solidFill>
                <a:latin typeface="Calibri" panose="020F0502020204030204" pitchFamily="34" charset="0"/>
              </a:rPr>
              <a:pPr/>
              <a:t>50</a:t>
            </a:fld>
            <a:endParaRPr lang="zh-CN" altLang="en-US">
              <a:solidFill>
                <a:srgbClr val="898989"/>
              </a:solidFill>
              <a:latin typeface="Calibri" panose="020F0502020204030204" pitchFamily="34" charset="0"/>
            </a:endParaRPr>
          </a:p>
        </p:txBody>
      </p:sp>
    </p:spTree>
  </p:cSld>
  <p:clrMapOvr>
    <a:masterClrMapping/>
  </p:clrMapOvr>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58A67348-01A8-4780-AC0C-074441A059DA}"/>
              </a:ext>
            </a:extLst>
          </p:cNvPr>
          <p:cNvSpPr>
            <a:spLocks noGrp="1" noChangeArrowheads="1"/>
          </p:cNvSpPr>
          <p:nvPr>
            <p:ph type="title"/>
          </p:nvPr>
        </p:nvSpPr>
        <p:spPr>
          <a:xfrm>
            <a:off x="76200" y="374650"/>
            <a:ext cx="9067800" cy="533400"/>
          </a:xfrm>
        </p:spPr>
        <p:txBody>
          <a:bodyPr/>
          <a:lstStyle/>
          <a:p>
            <a:pPr eaLnBrk="1" hangingPunct="1">
              <a:defRPr/>
            </a:pPr>
            <a:r>
              <a:rPr lang="pl-PL" altLang="zh-CN" dirty="0">
                <a:effectLst>
                  <a:outerShdw blurRad="38100" dist="38100" dir="2700000" algn="tl">
                    <a:srgbClr val="C0C0C0"/>
                  </a:outerShdw>
                </a:effectLst>
              </a:rPr>
              <a:t>转移对象汇编程序: 参与者</a:t>
            </a:r>
            <a:endParaRPr lang="en-GB" altLang="zh-CN" dirty="0">
              <a:effectLst>
                <a:outerShdw blurRad="38100" dist="38100" dir="2700000" algn="tl">
                  <a:srgbClr val="C0C0C0"/>
                </a:outerShdw>
              </a:effectLst>
            </a:endParaRPr>
          </a:p>
        </p:txBody>
      </p:sp>
      <p:sp>
        <p:nvSpPr>
          <p:cNvPr id="83971" name="Rectangle 3" descr="Rectangle: Click to edit Master text styles&#10;Second level&#10;Third level&#10;Fourth level&#10;Fifth level">
            <a:extLst>
              <a:ext uri="{FF2B5EF4-FFF2-40B4-BE49-F238E27FC236}">
                <a16:creationId xmlns:a16="http://schemas.microsoft.com/office/drawing/2014/main" id="{F350B4E1-5396-4AD3-9A6D-BB461A0BD222}"/>
              </a:ext>
            </a:extLst>
          </p:cNvPr>
          <p:cNvSpPr>
            <a:spLocks noChangeArrowheads="1"/>
          </p:cNvSpPr>
          <p:nvPr/>
        </p:nvSpPr>
        <p:spPr bwMode="auto">
          <a:xfrm>
            <a:off x="827088" y="1700213"/>
            <a:ext cx="808831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TransferObjectAssembler</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构建一个新</a:t>
            </a:r>
            <a:r>
              <a:rPr lang="pl-PL" altLang="zh-CN" sz="2000" i="1">
                <a:solidFill>
                  <a:srgbClr val="000066"/>
                </a:solidFill>
                <a:latin typeface="Arial Narrow" panose="020B0606020202030204" pitchFamily="34" charset="0"/>
                <a:ea typeface="MS PGothic" panose="020B0600070205080204" pitchFamily="34" charset="-128"/>
              </a:rPr>
              <a:t>TransferObject</a:t>
            </a:r>
            <a:r>
              <a:rPr lang="pl-PL" altLang="zh-CN" sz="2000">
                <a:solidFill>
                  <a:srgbClr val="000066"/>
                </a:solidFill>
                <a:latin typeface="Arial Narrow" panose="020B0606020202030204" pitchFamily="34" charset="0"/>
                <a:ea typeface="MS PGothic" panose="020B0600070205080204" pitchFamily="34" charset="-128"/>
              </a:rPr>
              <a:t>在客户端的一侧</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定位所需</a:t>
            </a:r>
            <a:r>
              <a:rPr lang="pl-PL" altLang="zh-CN" sz="2000" i="1">
                <a:solidFill>
                  <a:srgbClr val="000066"/>
                </a:solidFill>
                <a:latin typeface="Arial Narrow" panose="020B0606020202030204" pitchFamily="34" charset="0"/>
                <a:ea typeface="MS PGothic" panose="020B0600070205080204" pitchFamily="34" charset="-128"/>
              </a:rPr>
              <a:t>BusinessObject</a:t>
            </a:r>
            <a:r>
              <a:rPr lang="pl-PL" altLang="zh-CN" sz="2000">
                <a:solidFill>
                  <a:srgbClr val="000066"/>
                </a:solidFill>
                <a:latin typeface="Arial Narrow" panose="020B0606020202030204" pitchFamily="34" charset="0"/>
                <a:ea typeface="MS PGothic" panose="020B0600070205080204" pitchFamily="34" charset="-128"/>
              </a:rPr>
              <a:t>生成复合的实例</a:t>
            </a:r>
            <a:r>
              <a:rPr lang="pl-PL" altLang="zh-CN" sz="2000" i="1">
                <a:solidFill>
                  <a:srgbClr val="000066"/>
                </a:solidFill>
                <a:latin typeface="Arial Narrow" panose="020B0606020202030204" pitchFamily="34" charset="0"/>
                <a:ea typeface="MS PGothic" panose="020B0600070205080204" pitchFamily="34" charset="-128"/>
              </a:rPr>
              <a:t>传输对象</a:t>
            </a:r>
            <a:endParaRPr lang="pl-PL" altLang="zh-CN" sz="2000">
              <a:solidFill>
                <a:srgbClr val="000066"/>
              </a:solidFill>
              <a:latin typeface="Arial Narrow" panose="020B0606020202030204" pitchFamily="34" charset="0"/>
              <a:ea typeface="MS PGothic" panose="020B0600070205080204" pitchFamily="34" charset="-128"/>
            </a:endParaRPr>
          </a:p>
          <a:p>
            <a:pPr eaLnBrk="1" hangingPunct="1">
              <a:buClr>
                <a:srgbClr val="000066"/>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客户</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通常是一个</a:t>
            </a:r>
            <a:r>
              <a:rPr lang="pl-PL" altLang="zh-CN" sz="2000" i="1">
                <a:solidFill>
                  <a:srgbClr val="000066"/>
                </a:solidFill>
                <a:latin typeface="Arial Narrow" panose="020B0606020202030204" pitchFamily="34" charset="0"/>
                <a:ea typeface="MS PGothic" panose="020B0600070205080204" pitchFamily="34" charset="-128"/>
              </a:rPr>
              <a:t>SessionFacade</a:t>
            </a:r>
            <a:r>
              <a:rPr lang="pl-PL" altLang="zh-CN" sz="2000">
                <a:solidFill>
                  <a:srgbClr val="000066"/>
                </a:solidFill>
                <a:latin typeface="Arial Narrow" panose="020B0606020202030204" pitchFamily="34" charset="0"/>
                <a:ea typeface="MS PGothic" panose="020B0600070205080204" pitchFamily="34" charset="-128"/>
              </a:rPr>
              <a:t>或一个</a:t>
            </a:r>
            <a:r>
              <a:rPr lang="pl-PL" altLang="zh-CN" sz="2000" i="1">
                <a:solidFill>
                  <a:srgbClr val="000066"/>
                </a:solidFill>
                <a:latin typeface="Arial Narrow" panose="020B0606020202030204" pitchFamily="34" charset="0"/>
                <a:ea typeface="MS PGothic" panose="020B0600070205080204" pitchFamily="34" charset="-128"/>
              </a:rPr>
              <a:t>BusinessDelegate</a:t>
            </a:r>
          </a:p>
          <a:p>
            <a:pPr eaLnBrk="1" hangingPunct="1">
              <a:buClr>
                <a:srgbClr val="000066"/>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TransferObject</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一个复合</a:t>
            </a:r>
            <a:r>
              <a:rPr lang="pl-PL" altLang="zh-CN" sz="2000" i="1">
                <a:solidFill>
                  <a:srgbClr val="000066"/>
                </a:solidFill>
                <a:latin typeface="Arial Narrow" panose="020B0606020202030204" pitchFamily="34" charset="0"/>
                <a:ea typeface="MS PGothic" panose="020B0600070205080204" pitchFamily="34" charset="-128"/>
              </a:rPr>
              <a:t>TransferObject</a:t>
            </a:r>
            <a:r>
              <a:rPr lang="pl-PL" altLang="zh-CN" sz="2000">
                <a:solidFill>
                  <a:srgbClr val="000066"/>
                </a:solidFill>
                <a:latin typeface="Arial Narrow" panose="020B0606020202030204" pitchFamily="34" charset="0"/>
                <a:ea typeface="MS PGothic" panose="020B0600070205080204" pitchFamily="34" charset="-128"/>
              </a:rPr>
              <a:t>表示来自定义应用程序模型的各种组件的复杂数据</a:t>
            </a:r>
          </a:p>
          <a:p>
            <a:pPr eaLnBrk="1" hangingPunct="1">
              <a:buClr>
                <a:srgbClr val="000066"/>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BusinessObject</a:t>
            </a: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将所需数据提供给</a:t>
            </a:r>
            <a:r>
              <a:rPr lang="pl-PL" altLang="zh-CN" sz="2000" i="1">
                <a:solidFill>
                  <a:srgbClr val="000066"/>
                </a:solidFill>
                <a:latin typeface="Arial Narrow" panose="020B0606020202030204" pitchFamily="34" charset="0"/>
                <a:ea typeface="MS PGothic" panose="020B0600070205080204" pitchFamily="34" charset="-128"/>
              </a:rPr>
              <a:t>TransferObjectAssembler</a:t>
            </a:r>
            <a:endParaRPr lang="pl-PL" altLang="zh-CN" sz="2000">
              <a:solidFill>
                <a:srgbClr val="000066"/>
              </a:solidFill>
              <a:latin typeface="Arial Narrow" panose="020B0606020202030204" pitchFamily="34" charset="0"/>
              <a:ea typeface="MS PGothic" panose="020B0600070205080204" pitchFamily="34" charset="-128"/>
            </a:endParaRPr>
          </a:p>
          <a:p>
            <a:pPr lvl="1" eaLnBrk="1" hangingPunct="1">
              <a:buClr>
                <a:srgbClr val="000066"/>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通常实现为会话 bean、实体 bean、DAO 或常规 Java 对象</a:t>
            </a:r>
          </a:p>
        </p:txBody>
      </p:sp>
      <p:sp>
        <p:nvSpPr>
          <p:cNvPr id="83972" name="灯片编号占位符 1">
            <a:extLst>
              <a:ext uri="{FF2B5EF4-FFF2-40B4-BE49-F238E27FC236}">
                <a16:creationId xmlns:a16="http://schemas.microsoft.com/office/drawing/2014/main" id="{F57D7651-A129-4036-94BF-55CDC9FB8B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0B10A79-B0E3-4F81-BD28-57E886CD298F}" type="slidenum">
              <a:rPr lang="zh-CN" altLang="en-US">
                <a:solidFill>
                  <a:srgbClr val="898989"/>
                </a:solidFill>
                <a:latin typeface="Calibri" panose="020F0502020204030204" pitchFamily="34" charset="0"/>
              </a:rPr>
              <a:pPr/>
              <a:t>51</a:t>
            </a:fld>
            <a:endParaRPr lang="zh-CN" altLang="en-US">
              <a:solidFill>
                <a:srgbClr val="898989"/>
              </a:solidFill>
              <a:latin typeface="Calibri" panose="020F0502020204030204" pitchFamily="34" charset="0"/>
            </a:endParaRPr>
          </a:p>
        </p:txBody>
      </p:sp>
    </p:spTree>
  </p:cSld>
  <p:clrMapOvr>
    <a:masterClrMapping/>
  </p:clrMapOvr>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D38B27B3-4837-48A3-95A7-CEDF036FBEB5}"/>
              </a:ext>
            </a:extLst>
          </p:cNvPr>
          <p:cNvSpPr>
            <a:spLocks noGrp="1" noChangeArrowheads="1"/>
          </p:cNvSpPr>
          <p:nvPr>
            <p:ph type="title"/>
          </p:nvPr>
        </p:nvSpPr>
        <p:spPr>
          <a:xfrm>
            <a:off x="-284163" y="447675"/>
            <a:ext cx="9969501" cy="533400"/>
          </a:xfrm>
        </p:spPr>
        <p:txBody>
          <a:bodyPr/>
          <a:lstStyle/>
          <a:p>
            <a:pPr eaLnBrk="1" hangingPunct="1">
              <a:defRPr/>
            </a:pPr>
            <a:r>
              <a:rPr lang="pl-PL" altLang="zh-CN" dirty="0">
                <a:effectLst>
                  <a:outerShdw blurRad="38100" dist="38100" dir="2700000" algn="tl">
                    <a:srgbClr val="C0C0C0"/>
                  </a:outerShdw>
                </a:effectLst>
              </a:rPr>
              <a:t>转移对象汇编程序: 后果</a:t>
            </a:r>
            <a:endParaRPr lang="en-GB" altLang="zh-CN" dirty="0">
              <a:effectLst>
                <a:outerShdw blurRad="38100" dist="38100" dir="2700000" algn="tl">
                  <a:srgbClr val="C0C0C0"/>
                </a:outerShdw>
              </a:effectLst>
            </a:endParaRPr>
          </a:p>
        </p:txBody>
      </p:sp>
      <p:sp>
        <p:nvSpPr>
          <p:cNvPr id="84995" name="Rectangle 3" descr="Rectangle: Click to edit Master text styles&#10;Second level&#10;Third level&#10;Fourth level&#10;Fifth level">
            <a:extLst>
              <a:ext uri="{FF2B5EF4-FFF2-40B4-BE49-F238E27FC236}">
                <a16:creationId xmlns:a16="http://schemas.microsoft.com/office/drawing/2014/main" id="{D56FC07D-D9CC-4877-AA60-8F6AF55E5832}"/>
              </a:ext>
            </a:extLst>
          </p:cNvPr>
          <p:cNvSpPr>
            <a:spLocks noChangeArrowheads="1"/>
          </p:cNvSpPr>
          <p:nvPr/>
        </p:nvSpPr>
        <p:spPr bwMode="auto">
          <a:xfrm>
            <a:off x="755650" y="1773238"/>
            <a:ext cx="8159750"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将业务逻辑与客户端逻辑分开</a:t>
            </a:r>
            <a:br>
              <a:rPr lang="pl-PL" altLang="zh-CN" sz="2400" b="1">
                <a:solidFill>
                  <a:schemeClr val="hlink"/>
                </a:solidFill>
                <a:latin typeface="Arial Narrow" panose="020B0606020202030204" pitchFamily="34" charset="0"/>
                <a:ea typeface="MS PGothic" panose="020B0600070205080204" pitchFamily="34" charset="-128"/>
              </a:rPr>
            </a:br>
            <a:r>
              <a:rPr lang="pl-PL" altLang="zh-CN" sz="2000" i="1">
                <a:solidFill>
                  <a:srgbClr val="000066"/>
                </a:solidFill>
                <a:latin typeface="Arial Narrow" panose="020B0606020202030204" pitchFamily="34" charset="0"/>
                <a:ea typeface="MS PGothic" panose="020B0600070205080204" pitchFamily="34" charset="-128"/>
              </a:rPr>
              <a:t>TransferObjectAssembler</a:t>
            </a:r>
            <a:r>
              <a:rPr lang="pl-PL" altLang="zh-CN" sz="2000">
                <a:solidFill>
                  <a:srgbClr val="000066"/>
                </a:solidFill>
                <a:latin typeface="Arial Narrow" panose="020B0606020202030204" pitchFamily="34" charset="0"/>
                <a:ea typeface="MS PGothic" panose="020B0600070205080204" pitchFamily="34" charset="-128"/>
              </a:rPr>
              <a:t>包含与对象组合相关的业务逻辑, 并创建客户端所需的数据模型, 然后需要处理</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减少客户端与应用程序模型之间的耦合</a:t>
            </a:r>
            <a:br>
              <a:rPr lang="pl-PL" altLang="zh-CN" sz="2400" b="1">
                <a:solidFill>
                  <a:schemeClr val="hlink"/>
                </a:solidFill>
                <a:latin typeface="Arial Narrow" panose="020B0606020202030204" pitchFamily="34" charset="0"/>
                <a:ea typeface="MS PGothic" panose="020B0600070205080204" pitchFamily="34" charset="-128"/>
              </a:rPr>
            </a:br>
            <a:r>
              <a:rPr lang="pl-PL" altLang="zh-CN" sz="2000" i="1">
                <a:solidFill>
                  <a:srgbClr val="000066"/>
                </a:solidFill>
                <a:latin typeface="Arial Narrow" panose="020B0606020202030204" pitchFamily="34" charset="0"/>
                <a:ea typeface="MS PGothic" panose="020B0600070205080204" pitchFamily="34" charset="-128"/>
              </a:rPr>
              <a:t>TransferObjectAssembler</a:t>
            </a:r>
            <a:r>
              <a:rPr lang="pl-PL" altLang="zh-CN" sz="2000">
                <a:solidFill>
                  <a:srgbClr val="000066"/>
                </a:solidFill>
                <a:latin typeface="Arial Narrow" panose="020B0606020202030204" pitchFamily="34" charset="0"/>
                <a:ea typeface="MS PGothic" panose="020B0600070205080204" pitchFamily="34" charset="-128"/>
              </a:rPr>
              <a:t>从客户端隐藏复杂性, 从而减少其对应用程序模型的依赖性</a:t>
            </a: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提高网络性能</a:t>
            </a:r>
          </a:p>
          <a:p>
            <a:pPr eaLnBrk="1" hangingPunct="1">
              <a:buClr>
                <a:schemeClr val="tx1"/>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减少对业务层的远程调用</a:t>
            </a:r>
          </a:p>
          <a:p>
            <a:pPr eaLnBrk="1" hangingPunct="1">
              <a:buClr>
                <a:schemeClr val="tx1"/>
              </a:buClr>
              <a:buFont typeface="Wingdings" panose="05000000000000000000" pitchFamily="2" charset="2"/>
              <a:buChar char="§"/>
            </a:pPr>
            <a:r>
              <a:rPr lang="pl-PL" altLang="zh-CN" sz="2000">
                <a:solidFill>
                  <a:srgbClr val="000066"/>
                </a:solidFill>
                <a:latin typeface="Arial Narrow" panose="020B0606020202030204" pitchFamily="34" charset="0"/>
                <a:ea typeface="MS PGothic" panose="020B0600070205080204" pitchFamily="34" charset="-128"/>
              </a:rPr>
              <a:t>客户端资源不参与 TOA 创建过程</a:t>
            </a:r>
            <a:endParaRPr lang="pl-PL" altLang="zh-CN" sz="2400" b="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400" b="1">
                <a:solidFill>
                  <a:schemeClr val="hlink"/>
                </a:solidFill>
                <a:latin typeface="Arial Narrow" panose="020B0606020202030204" pitchFamily="34" charset="0"/>
                <a:ea typeface="MS PGothic" panose="020B0600070205080204" pitchFamily="34" charset="-128"/>
              </a:rPr>
              <a:t>可能会引入陈旧数据</a:t>
            </a:r>
            <a:br>
              <a:rPr lang="pl-PL" altLang="zh-CN" sz="2400" b="1">
                <a:solidFill>
                  <a:schemeClr val="hlink"/>
                </a:solidFill>
                <a:latin typeface="Arial Narrow" panose="020B0606020202030204" pitchFamily="34" charset="0"/>
                <a:ea typeface="MS PGothic" panose="020B0600070205080204" pitchFamily="34" charset="-128"/>
              </a:rPr>
            </a:br>
            <a:r>
              <a:rPr lang="pl-PL" altLang="zh-CN" sz="2000">
                <a:solidFill>
                  <a:srgbClr val="000066"/>
                </a:solidFill>
                <a:latin typeface="Arial Narrow" panose="020B0606020202030204" pitchFamily="34" charset="0"/>
                <a:ea typeface="MS PGothic" panose="020B0600070205080204" pitchFamily="34" charset="-128"/>
              </a:rPr>
              <a:t>TOA 创建应用程序状态的快照, 这可能会过时, 因此无法更新</a:t>
            </a:r>
          </a:p>
        </p:txBody>
      </p:sp>
      <p:sp>
        <p:nvSpPr>
          <p:cNvPr id="84996" name="灯片编号占位符 1">
            <a:extLst>
              <a:ext uri="{FF2B5EF4-FFF2-40B4-BE49-F238E27FC236}">
                <a16:creationId xmlns:a16="http://schemas.microsoft.com/office/drawing/2014/main" id="{802EA438-D714-4109-83BF-C317D0C628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9437883-B15E-451F-B59A-292DB7E392F1}" type="slidenum">
              <a:rPr lang="zh-CN" altLang="en-US">
                <a:solidFill>
                  <a:srgbClr val="898989"/>
                </a:solidFill>
                <a:latin typeface="Calibri" panose="020F0502020204030204" pitchFamily="34" charset="0"/>
              </a:rPr>
              <a:pPr/>
              <a:t>52</a:t>
            </a:fld>
            <a:endParaRPr lang="zh-CN"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7932F7A6-ECBC-4115-A468-B51F58705FE0}"/>
              </a:ext>
            </a:extLst>
          </p:cNvPr>
          <p:cNvSpPr>
            <a:spLocks noGrp="1" noChangeArrowheads="1"/>
          </p:cNvSpPr>
          <p:nvPr>
            <p:ph type="title"/>
          </p:nvPr>
        </p:nvSpPr>
        <p:spPr>
          <a:xfrm>
            <a:off x="269875" y="930275"/>
            <a:ext cx="8839200" cy="533400"/>
          </a:xfrm>
        </p:spPr>
        <p:txBody>
          <a:bodyPr/>
          <a:lstStyle/>
          <a:p>
            <a:pPr eaLnBrk="1" hangingPunct="1">
              <a:defRPr/>
            </a:pPr>
            <a:r>
              <a:rPr lang="pl-PL" altLang="zh-CN">
                <a:effectLst>
                  <a:outerShdw blurRad="38100" dist="38100" dir="2700000" algn="tl">
                    <a:srgbClr val="C0C0C0"/>
                  </a:outerShdw>
                </a:effectLst>
              </a:rPr>
              <a:t>值列表处理程序</a:t>
            </a:r>
            <a:endParaRPr lang="en-GB" altLang="zh-CN">
              <a:effectLst>
                <a:outerShdw blurRad="38100" dist="38100" dir="2700000" algn="tl">
                  <a:srgbClr val="C0C0C0"/>
                </a:outerShdw>
              </a:effectLst>
            </a:endParaRPr>
          </a:p>
        </p:txBody>
      </p:sp>
      <p:sp>
        <p:nvSpPr>
          <p:cNvPr id="335875" name="Text Box 3">
            <a:extLst>
              <a:ext uri="{FF2B5EF4-FFF2-40B4-BE49-F238E27FC236}">
                <a16:creationId xmlns:a16="http://schemas.microsoft.com/office/drawing/2014/main" id="{CC900131-5295-4572-BBDB-D222F64D115D}"/>
              </a:ext>
            </a:extLst>
          </p:cNvPr>
          <p:cNvSpPr txBox="1">
            <a:spLocks noChangeArrowheads="1"/>
          </p:cNvSpPr>
          <p:nvPr/>
        </p:nvSpPr>
        <p:spPr bwMode="auto">
          <a:xfrm>
            <a:off x="422275" y="1641475"/>
            <a:ext cx="8686800" cy="12731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客户端需要来自服务的项目列表来进行演示。</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列表中的项数未知, 在许多情况下可能相当大。</a:t>
            </a:r>
          </a:p>
        </p:txBody>
      </p:sp>
      <p:sp>
        <p:nvSpPr>
          <p:cNvPr id="335876" name="Text Box 4">
            <a:extLst>
              <a:ext uri="{FF2B5EF4-FFF2-40B4-BE49-F238E27FC236}">
                <a16:creationId xmlns:a16="http://schemas.microsoft.com/office/drawing/2014/main" id="{D2D6326B-3ABB-4F2C-A776-62D95C5BECDC}"/>
              </a:ext>
            </a:extLst>
          </p:cNvPr>
          <p:cNvSpPr txBox="1">
            <a:spLocks noChangeArrowheads="1"/>
          </p:cNvSpPr>
          <p:nvPr/>
        </p:nvSpPr>
        <p:spPr bwMode="auto">
          <a:xfrm>
            <a:off x="422275" y="3013075"/>
            <a:ext cx="8686800" cy="9810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通过获取对象列表</a:t>
            </a:r>
            <a:r>
              <a:rPr kumimoji="1" lang="pl-PL" altLang="zh-CN" sz="2400" i="1">
                <a:solidFill>
                  <a:srgbClr val="000066"/>
                </a:solidFill>
                <a:latin typeface="Arial Narrow" panose="020B0606020202030204" pitchFamily="34" charset="0"/>
                <a:ea typeface="MS PGothic" panose="020B0600070205080204" pitchFamily="34" charset="-128"/>
              </a:rPr>
              <a:t>ejbFindXXX ()</a:t>
            </a:r>
            <a:r>
              <a:rPr kumimoji="1" lang="pl-PL" altLang="zh-CN" sz="2400">
                <a:solidFill>
                  <a:srgbClr val="000066"/>
                </a:solidFill>
                <a:latin typeface="Arial Narrow" panose="020B0606020202030204" pitchFamily="34" charset="0"/>
                <a:ea typeface="MS PGothic" panose="020B0600070205080204" pitchFamily="34" charset="-128"/>
              </a:rPr>
              <a:t>呼叫是网络昂贵的</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容器必须返回整个对象的集合</a:t>
            </a:r>
          </a:p>
        </p:txBody>
      </p:sp>
      <p:sp>
        <p:nvSpPr>
          <p:cNvPr id="335877" name="Text Box 5">
            <a:extLst>
              <a:ext uri="{FF2B5EF4-FFF2-40B4-BE49-F238E27FC236}">
                <a16:creationId xmlns:a16="http://schemas.microsoft.com/office/drawing/2014/main" id="{15DF0A84-DE6B-4B10-A29D-2C69006CEA5C}"/>
              </a:ext>
            </a:extLst>
          </p:cNvPr>
          <p:cNvSpPr txBox="1">
            <a:spLocks noChangeArrowheads="1"/>
          </p:cNvSpPr>
          <p:nvPr/>
        </p:nvSpPr>
        <p:spPr bwMode="auto">
          <a:xfrm>
            <a:off x="422275" y="4079875"/>
            <a:ext cx="8686800" cy="27336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客户端需要一个有效的查询功能, 以避免调用实体 bean 的</a:t>
            </a:r>
            <a:r>
              <a:rPr kumimoji="1" lang="pl-PL" altLang="zh-CN" sz="2400" i="1">
                <a:solidFill>
                  <a:srgbClr val="000066"/>
                </a:solidFill>
                <a:latin typeface="Arial Narrow" panose="020B0606020202030204" pitchFamily="34" charset="0"/>
                <a:ea typeface="MS PGothic" panose="020B0600070205080204" pitchFamily="34" charset="-128"/>
              </a:rPr>
              <a:t>ejbFind ()</a:t>
            </a:r>
            <a:r>
              <a:rPr kumimoji="1" lang="pl-PL" altLang="zh-CN" sz="2400">
                <a:solidFill>
                  <a:srgbClr val="000066"/>
                </a:solidFill>
                <a:latin typeface="Arial Narrow" panose="020B0606020202030204" pitchFamily="34" charset="0"/>
                <a:ea typeface="MS PGothic" panose="020B0600070205080204" pitchFamily="34" charset="-128"/>
              </a:rPr>
              <a:t>方法并调用返回的每个远程对象。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需要服务器层缓存机制来为无法接收和处理整个结果集的客户端提供服务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EJB 查找器方法不适用于浏览数据库中的整个表或从表中搜索大型结果集。</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EJB 查找器方法不适用于缓存结果</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客户端希望在结果集中向前和向后滚动。</a:t>
            </a:r>
          </a:p>
        </p:txBody>
      </p:sp>
      <p:sp>
        <p:nvSpPr>
          <p:cNvPr id="86022" name="灯片编号占位符 1">
            <a:extLst>
              <a:ext uri="{FF2B5EF4-FFF2-40B4-BE49-F238E27FC236}">
                <a16:creationId xmlns:a16="http://schemas.microsoft.com/office/drawing/2014/main" id="{354D2AF0-53B1-41E2-8D05-60EC058FDE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7553F59-66FB-4496-BE97-48A66A11844F}" type="slidenum">
              <a:rPr lang="zh-CN" altLang="en-US">
                <a:solidFill>
                  <a:srgbClr val="898989"/>
                </a:solidFill>
                <a:latin typeface="Calibri" panose="020F0502020204030204" pitchFamily="34" charset="0"/>
              </a:rPr>
              <a:pPr/>
              <a:t>53</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5875"/>
                                        </p:tgtEl>
                                        <p:attrNameLst>
                                          <p:attrName>style.visibility</p:attrName>
                                        </p:attrNameLst>
                                      </p:cBhvr>
                                      <p:to>
                                        <p:strVal val="visible"/>
                                      </p:to>
                                    </p:set>
                                    <p:animEffect transition="in" filter="dissolve">
                                      <p:cBhvr>
                                        <p:cTn id="7" dur="500"/>
                                        <p:tgtEl>
                                          <p:spTgt spid="335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5876"/>
                                        </p:tgtEl>
                                        <p:attrNameLst>
                                          <p:attrName>style.visibility</p:attrName>
                                        </p:attrNameLst>
                                      </p:cBhvr>
                                      <p:to>
                                        <p:strVal val="visible"/>
                                      </p:to>
                                    </p:set>
                                    <p:animEffect transition="in" filter="dissolve">
                                      <p:cBhvr>
                                        <p:cTn id="12" dur="500"/>
                                        <p:tgtEl>
                                          <p:spTgt spid="335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5877"/>
                                        </p:tgtEl>
                                        <p:attrNameLst>
                                          <p:attrName>style.visibility</p:attrName>
                                        </p:attrNameLst>
                                      </p:cBhvr>
                                      <p:to>
                                        <p:strVal val="visible"/>
                                      </p:to>
                                    </p:set>
                                    <p:animEffect transition="in" filter="dissolve">
                                      <p:cBhvr>
                                        <p:cTn id="17" dur="5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animBg="1" autoUpdateAnimBg="0"/>
      <p:bldP spid="335876" grpId="0" animBg="1" autoUpdateAnimBg="0"/>
      <p:bldP spid="335877" grpId="0" animBg="1" autoUpdateAnimBg="0"/>
    </p:bldLst>
  </p:timing>
</p:sld>
</file>

<file path=ppt/slides/slide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E8E01D4A-BBC0-4517-B776-FE6B5AEA5083}"/>
              </a:ext>
            </a:extLst>
          </p:cNvPr>
          <p:cNvSpPr>
            <a:spLocks noGrp="1" noChangeArrowheads="1"/>
          </p:cNvSpPr>
          <p:nvPr>
            <p:ph type="title"/>
          </p:nvPr>
        </p:nvSpPr>
        <p:spPr>
          <a:xfrm>
            <a:off x="341313" y="742950"/>
            <a:ext cx="8839200" cy="533400"/>
          </a:xfrm>
        </p:spPr>
        <p:txBody>
          <a:bodyPr/>
          <a:lstStyle/>
          <a:p>
            <a:pPr eaLnBrk="1" hangingPunct="1">
              <a:defRPr/>
            </a:pPr>
            <a:r>
              <a:rPr lang="pl-PL" altLang="zh-CN">
                <a:effectLst>
                  <a:outerShdw blurRad="38100" dist="38100" dir="2700000" algn="tl">
                    <a:srgbClr val="C0C0C0"/>
                  </a:outerShdw>
                </a:effectLst>
              </a:rPr>
              <a:t>值列表处理程序: 解决方案</a:t>
            </a:r>
            <a:endParaRPr lang="en-GB" altLang="zh-CN">
              <a:effectLst>
                <a:outerShdw blurRad="38100" dist="38100" dir="2700000" algn="tl">
                  <a:srgbClr val="C0C0C0"/>
                </a:outerShdw>
              </a:effectLst>
            </a:endParaRPr>
          </a:p>
        </p:txBody>
      </p:sp>
      <p:sp>
        <p:nvSpPr>
          <p:cNvPr id="336899" name="Text Box 3">
            <a:extLst>
              <a:ext uri="{FF2B5EF4-FFF2-40B4-BE49-F238E27FC236}">
                <a16:creationId xmlns:a16="http://schemas.microsoft.com/office/drawing/2014/main" id="{34E370EC-BD07-45AB-B125-6D300AF7CD46}"/>
              </a:ext>
            </a:extLst>
          </p:cNvPr>
          <p:cNvSpPr txBox="1">
            <a:spLocks noChangeArrowheads="1"/>
          </p:cNvSpPr>
          <p:nvPr/>
        </p:nvSpPr>
        <p:spPr bwMode="auto">
          <a:xfrm>
            <a:off x="493713" y="2368550"/>
            <a:ext cx="8686800" cy="43735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ValueListHandler</a:t>
            </a:r>
            <a:r>
              <a:rPr kumimoji="1" lang="pl-PL" altLang="zh-CN" sz="2800">
                <a:solidFill>
                  <a:srgbClr val="000066"/>
                </a:solidFill>
                <a:latin typeface="Arial Narrow" panose="020B0606020202030204" pitchFamily="34" charset="0"/>
                <a:ea typeface="MS PGothic" panose="020B0600070205080204" pitchFamily="34" charset="-128"/>
              </a:rPr>
              <a:t>若要控制搜索, 请缓存结果, 并在其大小和遍历顺序满足客户端要求的结果集中向客户端提供结果。</a:t>
            </a:r>
          </a:p>
          <a:p>
            <a:pPr>
              <a:lnSpc>
                <a:spcPct val="80000"/>
              </a:lnSpc>
              <a:spcBef>
                <a:spcPct val="30000"/>
              </a:spcBef>
              <a:buFont typeface="Wingdings" panose="05000000000000000000" pitchFamily="2" charset="2"/>
              <a:buChar char="§"/>
            </a:pPr>
            <a:r>
              <a:rPr kumimoji="1" lang="pl-PL" altLang="zh-CN" sz="2800" i="1">
                <a:solidFill>
                  <a:srgbClr val="000066"/>
                </a:solidFill>
                <a:latin typeface="Arial Narrow" panose="020B0606020202030204" pitchFamily="34" charset="0"/>
                <a:ea typeface="MS PGothic" panose="020B0600070205080204" pitchFamily="34" charset="-128"/>
              </a:rPr>
              <a:t>ValueListHandler</a:t>
            </a:r>
            <a:r>
              <a:rPr kumimoji="1" lang="pl-PL" altLang="zh-CN" sz="2800">
                <a:solidFill>
                  <a:srgbClr val="000066"/>
                </a:solidFill>
                <a:latin typeface="Arial Narrow" panose="020B0606020202030204" pitchFamily="34" charset="0"/>
                <a:ea typeface="MS PGothic" panose="020B0600070205080204" pitchFamily="34" charset="-128"/>
              </a:rPr>
              <a:t>直接访问一个</a:t>
            </a:r>
            <a:r>
              <a:rPr kumimoji="1" lang="pl-PL" altLang="zh-CN" sz="2800" i="1">
                <a:solidFill>
                  <a:srgbClr val="000066"/>
                </a:solidFill>
                <a:latin typeface="Arial Narrow" panose="020B0606020202030204" pitchFamily="34" charset="0"/>
                <a:ea typeface="MS PGothic" panose="020B0600070205080204" pitchFamily="34" charset="-128"/>
              </a:rPr>
              <a:t>道</a:t>
            </a:r>
            <a:r>
              <a:rPr kumimoji="1" lang="pl-PL" altLang="zh-CN" sz="2800">
                <a:solidFill>
                  <a:srgbClr val="000066"/>
                </a:solidFill>
                <a:latin typeface="Arial Narrow" panose="020B0606020202030204" pitchFamily="34" charset="0"/>
                <a:ea typeface="MS PGothic" panose="020B0600070205080204" pitchFamily="34" charset="-128"/>
              </a:rPr>
              <a:t>可以执行所需查询的</a:t>
            </a:r>
          </a:p>
          <a:p>
            <a:pPr>
              <a:lnSpc>
                <a:spcPct val="80000"/>
              </a:lnSpc>
              <a:spcBef>
                <a:spcPct val="30000"/>
              </a:spcBef>
              <a:buFont typeface="Wingdings" panose="05000000000000000000" pitchFamily="2" charset="2"/>
              <a:buChar char="§"/>
            </a:pPr>
            <a:r>
              <a:rPr kumimoji="1" lang="pl-PL" altLang="zh-CN" sz="2800" i="1">
                <a:solidFill>
                  <a:srgbClr val="000066"/>
                </a:solidFill>
                <a:latin typeface="Arial Narrow" panose="020B0606020202030204" pitchFamily="34" charset="0"/>
                <a:ea typeface="MS PGothic" panose="020B0600070205080204" pitchFamily="34" charset="-128"/>
              </a:rPr>
              <a:t>ValueListHandler</a:t>
            </a:r>
            <a:r>
              <a:rPr kumimoji="1" lang="pl-PL" altLang="zh-CN" sz="2800">
                <a:solidFill>
                  <a:srgbClr val="000066"/>
                </a:solidFill>
                <a:latin typeface="Arial Narrow" panose="020B0606020202030204" pitchFamily="34" charset="0"/>
                <a:ea typeface="MS PGothic" panose="020B0600070205080204" pitchFamily="34" charset="-128"/>
              </a:rPr>
              <a:t>存储所获得的结果。</a:t>
            </a:r>
            <a:r>
              <a:rPr kumimoji="1" lang="pl-PL" altLang="zh-CN" sz="2800" i="1">
                <a:solidFill>
                  <a:srgbClr val="000066"/>
                </a:solidFill>
                <a:latin typeface="Arial Narrow" panose="020B0606020202030204" pitchFamily="34" charset="0"/>
                <a:ea typeface="MS PGothic" panose="020B0600070205080204" pitchFamily="34" charset="-128"/>
              </a:rPr>
              <a:t>道</a:t>
            </a:r>
            <a:r>
              <a:rPr kumimoji="1" lang="pl-PL" altLang="zh-CN" sz="2800">
                <a:solidFill>
                  <a:srgbClr val="000066"/>
                </a:solidFill>
                <a:latin typeface="Arial Narrow" panose="020B0606020202030204" pitchFamily="34" charset="0"/>
                <a:ea typeface="MS PGothic" panose="020B0600070205080204" pitchFamily="34" charset="-128"/>
              </a:rPr>
              <a:t>作为一个集合</a:t>
            </a:r>
            <a:r>
              <a:rPr kumimoji="1" lang="pl-PL" altLang="zh-CN" sz="2800" i="1">
                <a:solidFill>
                  <a:srgbClr val="000066"/>
                </a:solidFill>
                <a:latin typeface="Arial Narrow" panose="020B0606020202030204" pitchFamily="34" charset="0"/>
                <a:ea typeface="MS PGothic" panose="020B0600070205080204" pitchFamily="34" charset="-128"/>
              </a:rPr>
              <a:t>传输对象</a:t>
            </a:r>
            <a:r>
              <a:rPr kumimoji="1" lang="pl-PL" altLang="zh-CN" sz="2800">
                <a:solidFill>
                  <a:srgbClr val="000066"/>
                </a:solidFill>
                <a:latin typeface="Arial Narrow" panose="020B0606020202030204" pitchFamily="34" charset="0"/>
                <a:ea typeface="MS PGothic" panose="020B0600070205080204" pitchFamily="34" charset="-128"/>
              </a:rPr>
              <a:t>.</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的</a:t>
            </a:r>
            <a:r>
              <a:rPr kumimoji="1" lang="pl-PL" altLang="zh-CN" sz="2800" i="1">
                <a:solidFill>
                  <a:srgbClr val="000066"/>
                </a:solidFill>
                <a:latin typeface="Arial Narrow" panose="020B0606020202030204" pitchFamily="34" charset="0"/>
                <a:ea typeface="MS PGothic" panose="020B0600070205080204" pitchFamily="34" charset="-128"/>
              </a:rPr>
              <a:t>ValueListHandler</a:t>
            </a:r>
            <a:r>
              <a:rPr kumimoji="1" lang="pl-PL" altLang="zh-CN" sz="2800">
                <a:solidFill>
                  <a:srgbClr val="000066"/>
                </a:solidFill>
                <a:latin typeface="Arial Narrow" panose="020B0606020202030204" pitchFamily="34" charset="0"/>
                <a:ea typeface="MS PGothic" panose="020B0600070205080204" pitchFamily="34" charset="-128"/>
              </a:rPr>
              <a:t>实现一个</a:t>
            </a:r>
            <a:r>
              <a:rPr kumimoji="1" lang="pl-PL" altLang="zh-CN" sz="2800" i="1">
                <a:solidFill>
                  <a:srgbClr val="000066"/>
                </a:solidFill>
                <a:latin typeface="Arial Narrow" panose="020B0606020202030204" pitchFamily="34" charset="0"/>
                <a:ea typeface="MS PGothic" panose="020B0600070205080204" pitchFamily="34" charset="-128"/>
              </a:rPr>
              <a:t>迭 代</a:t>
            </a:r>
            <a:r>
              <a:rPr kumimoji="1" lang="pl-PL" altLang="zh-CN" sz="2800">
                <a:solidFill>
                  <a:srgbClr val="000066"/>
                </a:solidFill>
                <a:latin typeface="Arial Narrow" panose="020B0606020202030204" pitchFamily="34" charset="0"/>
                <a:ea typeface="MS PGothic" panose="020B0600070205080204" pitchFamily="34" charset="-128"/>
              </a:rPr>
              <a:t>模式来提供解决方案。</a:t>
            </a:r>
          </a:p>
        </p:txBody>
      </p:sp>
      <p:sp>
        <p:nvSpPr>
          <p:cNvPr id="87044" name="灯片编号占位符 1">
            <a:extLst>
              <a:ext uri="{FF2B5EF4-FFF2-40B4-BE49-F238E27FC236}">
                <a16:creationId xmlns:a16="http://schemas.microsoft.com/office/drawing/2014/main" id="{9F4ACD39-969C-4AF5-8248-06F171A5CB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0FDACC0-5092-4D79-A17A-1388F3621C7C}" type="slidenum">
              <a:rPr lang="zh-CN" altLang="en-US">
                <a:solidFill>
                  <a:srgbClr val="898989"/>
                </a:solidFill>
                <a:latin typeface="Calibri" panose="020F0502020204030204" pitchFamily="34" charset="0"/>
              </a:rPr>
              <a:pPr/>
              <a:t>54</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6899"/>
                                        </p:tgtEl>
                                        <p:attrNameLst>
                                          <p:attrName>style.visibility</p:attrName>
                                        </p:attrNameLst>
                                      </p:cBhvr>
                                      <p:to>
                                        <p:strVal val="visible"/>
                                      </p:to>
                                    </p:set>
                                    <p:animEffect transition="in" filter="dissolve">
                                      <p:cBhvr>
                                        <p:cTn id="7" dur="500"/>
                                        <p:tgtEl>
                                          <p:spTgt spid="336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animBg="1" autoUpdateAnimBg="0"/>
    </p:bldLst>
  </p:timing>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65EABBE-F86A-4998-9085-754E9D2006AB}"/>
              </a:ext>
            </a:extLst>
          </p:cNvPr>
          <p:cNvSpPr>
            <a:spLocks noGrp="1" noChangeArrowheads="1"/>
          </p:cNvSpPr>
          <p:nvPr>
            <p:ph type="title"/>
          </p:nvPr>
        </p:nvSpPr>
        <p:spPr>
          <a:xfrm>
            <a:off x="76200" y="374650"/>
            <a:ext cx="8839200" cy="533400"/>
          </a:xfrm>
        </p:spPr>
        <p:txBody>
          <a:bodyPr/>
          <a:lstStyle/>
          <a:p>
            <a:pPr eaLnBrk="1" hangingPunct="1">
              <a:defRPr/>
            </a:pPr>
            <a:r>
              <a:rPr lang="pl-PL" altLang="zh-CN" dirty="0">
                <a:effectLst>
                  <a:outerShdw blurRad="38100" dist="38100" dir="2700000" algn="tl">
                    <a:srgbClr val="C0C0C0"/>
                  </a:outerShdw>
                </a:effectLst>
              </a:rPr>
              <a:t>值列表处理程序: 结构</a:t>
            </a:r>
            <a:endParaRPr lang="en-GB" altLang="zh-CN" dirty="0">
              <a:effectLst>
                <a:outerShdw blurRad="38100" dist="38100" dir="2700000" algn="tl">
                  <a:srgbClr val="C0C0C0"/>
                </a:outerShdw>
              </a:effectLst>
            </a:endParaRPr>
          </a:p>
        </p:txBody>
      </p:sp>
      <p:pic>
        <p:nvPicPr>
          <p:cNvPr id="88067" name="Picture 4" descr="C:\uczelnia\dydaktyka\ABAP\value-list-handler.gif">
            <a:extLst>
              <a:ext uri="{FF2B5EF4-FFF2-40B4-BE49-F238E27FC236}">
                <a16:creationId xmlns:a16="http://schemas.microsoft.com/office/drawing/2014/main" id="{D4BFB9D2-FA73-405B-85B0-48BB7DD28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84250"/>
            <a:ext cx="7050088"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灯片编号占位符 1">
            <a:extLst>
              <a:ext uri="{FF2B5EF4-FFF2-40B4-BE49-F238E27FC236}">
                <a16:creationId xmlns:a16="http://schemas.microsoft.com/office/drawing/2014/main" id="{374D6DEB-6223-4969-8636-38190F7DD3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57F2B50C-2D54-4C57-8F43-95B6DDF8413A}" type="slidenum">
              <a:rPr lang="zh-CN" altLang="en-US">
                <a:solidFill>
                  <a:srgbClr val="898989"/>
                </a:solidFill>
                <a:latin typeface="Calibri" panose="020F0502020204030204" pitchFamily="34" charset="0"/>
              </a:rPr>
              <a:pPr/>
              <a:t>55</a:t>
            </a:fld>
            <a:endParaRPr lang="zh-CN" altLang="en-US">
              <a:solidFill>
                <a:srgbClr val="898989"/>
              </a:solidFill>
              <a:latin typeface="Calibri" panose="020F0502020204030204" pitchFamily="34" charset="0"/>
            </a:endParaRPr>
          </a:p>
        </p:txBody>
      </p:sp>
    </p:spTree>
  </p:cSld>
  <p:clrMapOvr>
    <a:masterClrMapping/>
  </p:clrMapOvr>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51EC849C-06A3-4E96-99BE-06EE22468386}"/>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值列表处理程序: 交互</a:t>
            </a:r>
            <a:endParaRPr lang="en-GB" altLang="zh-CN">
              <a:effectLst>
                <a:outerShdw blurRad="38100" dist="38100" dir="2700000" algn="tl">
                  <a:srgbClr val="C0C0C0"/>
                </a:outerShdw>
              </a:effectLst>
            </a:endParaRPr>
          </a:p>
        </p:txBody>
      </p:sp>
      <p:pic>
        <p:nvPicPr>
          <p:cNvPr id="89091" name="Picture 4" descr="C:\uczelnia\dydaktyka\ABAP\value-list-handler-2.gif">
            <a:extLst>
              <a:ext uri="{FF2B5EF4-FFF2-40B4-BE49-F238E27FC236}">
                <a16:creationId xmlns:a16="http://schemas.microsoft.com/office/drawing/2014/main" id="{04124DF6-17E8-4156-894B-6CB789CFE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685800"/>
            <a:ext cx="49879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灯片编号占位符 1">
            <a:extLst>
              <a:ext uri="{FF2B5EF4-FFF2-40B4-BE49-F238E27FC236}">
                <a16:creationId xmlns:a16="http://schemas.microsoft.com/office/drawing/2014/main" id="{86DC8B0A-0CA3-4D14-A03E-ADB7427D4F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6543B82-4ACA-4D9D-AF9B-63F669EC6BDC}" type="slidenum">
              <a:rPr lang="zh-CN" altLang="en-US">
                <a:solidFill>
                  <a:srgbClr val="898989"/>
                </a:solidFill>
                <a:latin typeface="Calibri" panose="020F0502020204030204" pitchFamily="34" charset="0"/>
              </a:rPr>
              <a:pPr/>
              <a:t>56</a:t>
            </a:fld>
            <a:endParaRPr lang="zh-CN"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C4D95A17-424A-4A2B-91F7-81FCA26696A3}"/>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值列表处理程序: 参与者</a:t>
            </a:r>
            <a:endParaRPr lang="en-GB" altLang="zh-CN">
              <a:effectLst>
                <a:outerShdw blurRad="38100" dist="38100" dir="2700000" algn="tl">
                  <a:srgbClr val="C0C0C0"/>
                </a:outerShdw>
              </a:effectLst>
            </a:endParaRPr>
          </a:p>
        </p:txBody>
      </p:sp>
      <p:sp>
        <p:nvSpPr>
          <p:cNvPr id="90115" name="Rectangle 3" descr="Rectangle: Click to edit Master text styles&#10;Second level&#10;Third level&#10;Fourth level&#10;Fifth level">
            <a:extLst>
              <a:ext uri="{FF2B5EF4-FFF2-40B4-BE49-F238E27FC236}">
                <a16:creationId xmlns:a16="http://schemas.microsoft.com/office/drawing/2014/main" id="{745A1D2A-2515-4E58-8C90-67BCFC2F3B74}"/>
              </a:ext>
            </a:extLst>
          </p:cNvPr>
          <p:cNvSpPr>
            <a:spLocks noChangeArrowheads="1"/>
          </p:cNvSpPr>
          <p:nvPr/>
        </p:nvSpPr>
        <p:spPr bwMode="auto">
          <a:xfrm>
            <a:off x="304800" y="762000"/>
            <a:ext cx="8610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ValueListIterator</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可以使用方法提供迭代功能</a:t>
            </a:r>
            <a:r>
              <a:rPr lang="pl-PL" altLang="zh-CN" sz="2400" i="1">
                <a:solidFill>
                  <a:srgbClr val="000066"/>
                </a:solidFill>
                <a:latin typeface="Arial Narrow" panose="020B0606020202030204" pitchFamily="34" charset="0"/>
                <a:ea typeface="MS PGothic" panose="020B0600070205080204" pitchFamily="34" charset="-128"/>
              </a:rPr>
              <a:t>getSize ()</a:t>
            </a:r>
            <a:r>
              <a:rPr lang="pl-PL" altLang="zh-CN" sz="2400">
                <a:solidFill>
                  <a:srgbClr val="000066"/>
                </a:solidFill>
                <a:latin typeface="Arial Narrow" panose="020B0606020202030204" pitchFamily="34" charset="0"/>
                <a:ea typeface="MS PGothic" panose="020B0600070205080204" pitchFamily="34" charset="-128"/>
              </a:rPr>
              <a:t>,</a:t>
            </a:r>
            <a:r>
              <a:rPr lang="pl-PL" altLang="zh-CN" sz="2400" i="1">
                <a:solidFill>
                  <a:srgbClr val="000066"/>
                </a:solidFill>
                <a:latin typeface="Arial Narrow" panose="020B0606020202030204" pitchFamily="34" charset="0"/>
                <a:ea typeface="MS PGothic" panose="020B0600070205080204" pitchFamily="34" charset="-128"/>
              </a:rPr>
              <a:t>getCurrentElement ()</a:t>
            </a:r>
            <a:r>
              <a:rPr lang="pl-PL" altLang="zh-CN" sz="2400">
                <a:solidFill>
                  <a:srgbClr val="000066"/>
                </a:solidFill>
                <a:latin typeface="Arial Narrow" panose="020B0606020202030204" pitchFamily="34" charset="0"/>
                <a:ea typeface="MS PGothic" panose="020B0600070205080204" pitchFamily="34" charset="-128"/>
              </a:rPr>
              <a:t>,</a:t>
            </a:r>
            <a:r>
              <a:rPr lang="pl-PL" altLang="zh-CN" sz="2400" i="1">
                <a:solidFill>
                  <a:srgbClr val="000066"/>
                </a:solidFill>
                <a:latin typeface="Arial Narrow" panose="020B0606020202030204" pitchFamily="34" charset="0"/>
                <a:ea typeface="MS PGothic" panose="020B0600070205080204" pitchFamily="34" charset="-128"/>
              </a:rPr>
              <a:t>getPrevElements (int)</a:t>
            </a:r>
            <a:r>
              <a:rPr lang="pl-PL" altLang="zh-CN" sz="2400">
                <a:solidFill>
                  <a:srgbClr val="000066"/>
                </a:solidFill>
                <a:latin typeface="Arial Narrow" panose="020B0606020202030204" pitchFamily="34" charset="0"/>
                <a:ea typeface="MS PGothic" panose="020B0600070205080204" pitchFamily="34" charset="-128"/>
              </a:rPr>
              <a:t>,</a:t>
            </a:r>
            <a:br>
              <a:rPr lang="pl-PL" altLang="zh-CN" sz="2400">
                <a:solidFill>
                  <a:srgbClr val="000066"/>
                </a:solidFill>
                <a:latin typeface="Arial Narrow" panose="020B0606020202030204" pitchFamily="34" charset="0"/>
                <a:ea typeface="MS PGothic" panose="020B0600070205080204" pitchFamily="34" charset="-128"/>
              </a:rPr>
            </a:br>
            <a:r>
              <a:rPr lang="pl-PL" altLang="zh-CN" sz="2400" i="1">
                <a:solidFill>
                  <a:srgbClr val="000066"/>
                </a:solidFill>
                <a:latin typeface="Arial Narrow" panose="020B0606020202030204" pitchFamily="34" charset="0"/>
                <a:ea typeface="MS PGothic" panose="020B0600070205080204" pitchFamily="34" charset="-128"/>
              </a:rPr>
              <a:t>getNextElements (int)</a:t>
            </a:r>
            <a:r>
              <a:rPr lang="pl-PL" altLang="zh-CN" sz="2400">
                <a:solidFill>
                  <a:srgbClr val="000066"/>
                </a:solidFill>
                <a:latin typeface="Arial Narrow" panose="020B0606020202030204" pitchFamily="34" charset="0"/>
                <a:ea typeface="MS PGothic" panose="020B0600070205080204" pitchFamily="34" charset="-128"/>
              </a:rPr>
              <a:t>,</a:t>
            </a:r>
            <a:r>
              <a:rPr lang="pl-PL" altLang="zh-CN" sz="2400" i="1">
                <a:solidFill>
                  <a:srgbClr val="000066"/>
                </a:solidFill>
                <a:latin typeface="Arial Narrow" panose="020B0606020202030204" pitchFamily="34" charset="0"/>
                <a:ea typeface="MS PGothic" panose="020B0600070205080204" pitchFamily="34" charset="-128"/>
              </a:rPr>
              <a:t>resetIndex ()</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ValueListHandler</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实现了</a:t>
            </a:r>
            <a:r>
              <a:rPr lang="pl-PL" altLang="zh-CN" sz="2400" i="1">
                <a:solidFill>
                  <a:srgbClr val="000066"/>
                </a:solidFill>
                <a:latin typeface="Arial Narrow" panose="020B0606020202030204" pitchFamily="34" charset="0"/>
                <a:ea typeface="MS PGothic" panose="020B0600070205080204" pitchFamily="34" charset="-128"/>
              </a:rPr>
              <a:t>ValueListIterator</a:t>
            </a:r>
            <a:r>
              <a:rPr lang="pl-PL" altLang="zh-CN" sz="2400">
                <a:solidFill>
                  <a:srgbClr val="000066"/>
                </a:solidFill>
                <a:latin typeface="Arial Narrow" panose="020B0606020202030204" pitchFamily="34" charset="0"/>
                <a:ea typeface="MS PGothic" panose="020B0600070205080204" pitchFamily="34" charset="-128"/>
              </a:rPr>
              <a:t>接口</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执行所需的查询, 获取查询结果并管理它。</a:t>
            </a:r>
            <a:r>
              <a:rPr lang="pl-PL" altLang="zh-CN" sz="2400" i="1">
                <a:solidFill>
                  <a:srgbClr val="000066"/>
                </a:solidFill>
                <a:latin typeface="Arial Narrow" panose="020B0606020202030204" pitchFamily="34" charset="0"/>
                <a:ea typeface="MS PGothic" panose="020B0600070205080204" pitchFamily="34" charset="-128"/>
              </a:rPr>
              <a:t>ValueList</a:t>
            </a:r>
            <a:r>
              <a:rPr lang="pl-PL" altLang="zh-CN" sz="2400">
                <a:solidFill>
                  <a:srgbClr val="000066"/>
                </a:solidFill>
                <a:latin typeface="Arial Narrow" panose="020B0606020202030204" pitchFamily="34" charset="0"/>
                <a:ea typeface="MS PGothic" panose="020B0600070205080204" pitchFamily="34" charset="-128"/>
              </a:rPr>
              <a:t>对象。</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经要求, 获得</a:t>
            </a:r>
            <a:r>
              <a:rPr lang="pl-PL" altLang="zh-CN" sz="2400" i="1">
                <a:solidFill>
                  <a:srgbClr val="000066"/>
                </a:solidFill>
                <a:latin typeface="Arial Narrow" panose="020B0606020202030204" pitchFamily="34" charset="0"/>
                <a:ea typeface="MS PGothic" panose="020B0600070205080204" pitchFamily="34" charset="-128"/>
              </a:rPr>
              <a:t>传输对象</a:t>
            </a:r>
            <a:r>
              <a:rPr lang="pl-PL" altLang="zh-CN" sz="2400">
                <a:solidFill>
                  <a:srgbClr val="000066"/>
                </a:solidFill>
                <a:latin typeface="Arial Narrow" panose="020B0606020202030204" pitchFamily="34" charset="0"/>
                <a:ea typeface="MS PGothic" panose="020B0600070205080204" pitchFamily="34" charset="-128"/>
              </a:rPr>
              <a:t>从缓存的</a:t>
            </a:r>
            <a:r>
              <a:rPr lang="pl-PL" altLang="zh-CN" sz="2400" i="1">
                <a:solidFill>
                  <a:srgbClr val="000066"/>
                </a:solidFill>
                <a:latin typeface="Arial Narrow" panose="020B0606020202030204" pitchFamily="34" charset="0"/>
                <a:ea typeface="MS PGothic" panose="020B0600070205080204" pitchFamily="34" charset="-128"/>
              </a:rPr>
              <a:t>ValueList</a:t>
            </a:r>
            <a:r>
              <a:rPr lang="pl-PL" altLang="zh-CN" sz="2400">
                <a:solidFill>
                  <a:srgbClr val="000066"/>
                </a:solidFill>
                <a:latin typeface="Arial Narrow" panose="020B0606020202030204" pitchFamily="34" charset="0"/>
                <a:ea typeface="MS PGothic" panose="020B0600070205080204" pitchFamily="34" charset="-128"/>
              </a:rPr>
              <a:t>, 创建一个新的</a:t>
            </a:r>
            <a:r>
              <a:rPr lang="pl-PL" altLang="zh-CN" sz="2400" i="1">
                <a:solidFill>
                  <a:srgbClr val="000066"/>
                </a:solidFill>
                <a:latin typeface="Arial Narrow" panose="020B0606020202030204" pitchFamily="34" charset="0"/>
                <a:ea typeface="MS PGothic" panose="020B0600070205080204" pitchFamily="34" charset="-128"/>
              </a:rPr>
              <a:t>传输对象</a:t>
            </a:r>
            <a:r>
              <a:rPr lang="pl-PL" altLang="zh-CN" sz="2400">
                <a:solidFill>
                  <a:srgbClr val="000066"/>
                </a:solidFill>
                <a:latin typeface="Arial Narrow" panose="020B0606020202030204" pitchFamily="34" charset="0"/>
                <a:ea typeface="MS PGothic" panose="020B0600070205080204" pitchFamily="34" charset="-128"/>
              </a:rPr>
              <a:t>, 序列化集合, 并将其发送回客户端</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跟踪列表的当前索引和大小</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ValueList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保存查询结果的列表, 存储为</a:t>
            </a:r>
            <a:r>
              <a:rPr lang="pl-PL" altLang="zh-CN" sz="2400" i="1">
                <a:solidFill>
                  <a:srgbClr val="000066"/>
                </a:solidFill>
                <a:latin typeface="Arial Narrow" panose="020B0606020202030204" pitchFamily="34" charset="0"/>
                <a:ea typeface="MS PGothic" panose="020B0600070205080204" pitchFamily="34" charset="-128"/>
              </a:rPr>
              <a:t>传输对象</a:t>
            </a:r>
          </a:p>
        </p:txBody>
      </p:sp>
      <p:sp>
        <p:nvSpPr>
          <p:cNvPr id="90116" name="灯片编号占位符 1">
            <a:extLst>
              <a:ext uri="{FF2B5EF4-FFF2-40B4-BE49-F238E27FC236}">
                <a16:creationId xmlns:a16="http://schemas.microsoft.com/office/drawing/2014/main" id="{88F39063-0A27-485D-BC1D-CB44D1049A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F2A8C3F-9FC4-4515-B4B5-A258C8C85A37}" type="slidenum">
              <a:rPr lang="zh-CN" altLang="en-US">
                <a:solidFill>
                  <a:srgbClr val="898989"/>
                </a:solidFill>
                <a:latin typeface="Calibri" panose="020F0502020204030204" pitchFamily="34" charset="0"/>
              </a:rPr>
              <a:pPr/>
              <a:t>57</a:t>
            </a:fld>
            <a:endParaRPr lang="zh-CN" altLang="en-US">
              <a:solidFill>
                <a:srgbClr val="898989"/>
              </a:solidFill>
              <a:latin typeface="Calibri" panose="020F0502020204030204" pitchFamily="34" charset="0"/>
            </a:endParaRPr>
          </a:p>
        </p:txBody>
      </p:sp>
    </p:spTree>
  </p:cSld>
  <p:clrMapOvr>
    <a:masterClrMapping/>
  </p:clrMapOvr>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42021566-A35E-4952-8DFB-A641145E3E2B}"/>
              </a:ext>
            </a:extLst>
          </p:cNvPr>
          <p:cNvSpPr>
            <a:spLocks noGrp="1" noChangeArrowheads="1"/>
          </p:cNvSpPr>
          <p:nvPr>
            <p:ph type="title"/>
          </p:nvPr>
        </p:nvSpPr>
        <p:spPr>
          <a:xfrm>
            <a:off x="190500" y="733425"/>
            <a:ext cx="8839200" cy="533400"/>
          </a:xfrm>
        </p:spPr>
        <p:txBody>
          <a:bodyPr/>
          <a:lstStyle/>
          <a:p>
            <a:pPr eaLnBrk="1" hangingPunct="1">
              <a:defRPr/>
            </a:pPr>
            <a:r>
              <a:rPr lang="pl-PL" altLang="zh-CN" dirty="0">
                <a:effectLst>
                  <a:outerShdw blurRad="38100" dist="38100" dir="2700000" algn="tl">
                    <a:srgbClr val="C0C0C0"/>
                  </a:outerShdw>
                </a:effectLst>
              </a:rPr>
              <a:t>值列表处理程序: 后果</a:t>
            </a:r>
            <a:endParaRPr lang="en-GB" altLang="zh-CN" dirty="0">
              <a:effectLst>
                <a:outerShdw blurRad="38100" dist="38100" dir="2700000" algn="tl">
                  <a:srgbClr val="C0C0C0"/>
                </a:outerShdw>
              </a:effectLst>
            </a:endParaRPr>
          </a:p>
        </p:txBody>
      </p:sp>
      <p:sp>
        <p:nvSpPr>
          <p:cNvPr id="91139" name="Rectangle 3" descr="Rectangle: Click to edit Master text styles&#10;Second level&#10;Third level&#10;Fourth level&#10;Fifth level">
            <a:extLst>
              <a:ext uri="{FF2B5EF4-FFF2-40B4-BE49-F238E27FC236}">
                <a16:creationId xmlns:a16="http://schemas.microsoft.com/office/drawing/2014/main" id="{9A823C13-A50B-481B-8666-BB4549EA8587}"/>
              </a:ext>
            </a:extLst>
          </p:cNvPr>
          <p:cNvSpPr>
            <a:spLocks noChangeArrowheads="1"/>
          </p:cNvSpPr>
          <p:nvPr/>
        </p:nvSpPr>
        <p:spPr bwMode="auto">
          <a:xfrm>
            <a:off x="304800" y="1295400"/>
            <a:ext cx="861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为大型查询提供替代 EJB 查找方法</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对象被组合成一个实体</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在服务器端缓存查询结果</a:t>
            </a:r>
            <a:endParaRPr lang="pl-PL" altLang="zh-CN" sz="2800" b="1" i="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更灵活的查询</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提高网络性能</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数据按需要传输, 小块</a:t>
            </a:r>
            <a:endParaRPr lang="pl-PL" altLang="zh-CN" b="1" i="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允许延迟实体 bean 事务</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装载和存储多层复合材料可能会带来相当大的复杂性</a:t>
            </a:r>
          </a:p>
        </p:txBody>
      </p:sp>
      <p:sp>
        <p:nvSpPr>
          <p:cNvPr id="91140" name="灯片编号占位符 1">
            <a:extLst>
              <a:ext uri="{FF2B5EF4-FFF2-40B4-BE49-F238E27FC236}">
                <a16:creationId xmlns:a16="http://schemas.microsoft.com/office/drawing/2014/main" id="{66831BAD-FA4C-4111-9EDC-1A557FC12F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14B5BC4-F213-48AB-8898-F993450AEE41}" type="slidenum">
              <a:rPr lang="zh-CN" altLang="en-US">
                <a:solidFill>
                  <a:srgbClr val="898989"/>
                </a:solidFill>
                <a:latin typeface="Calibri" panose="020F0502020204030204" pitchFamily="34" charset="0"/>
              </a:rPr>
              <a:pPr/>
              <a:t>58</a:t>
            </a:fld>
            <a:endParaRPr lang="zh-CN"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6803C1B-6428-4E17-8744-BE52AEE7A841}"/>
              </a:ext>
            </a:extLst>
          </p:cNvPr>
          <p:cNvSpPr>
            <a:spLocks noGrp="1" noChangeArrowheads="1"/>
          </p:cNvSpPr>
          <p:nvPr>
            <p:ph type="title"/>
          </p:nvPr>
        </p:nvSpPr>
        <p:spPr>
          <a:xfrm>
            <a:off x="395288" y="-26988"/>
            <a:ext cx="7848600" cy="1143001"/>
          </a:xfrm>
        </p:spPr>
        <p:txBody>
          <a:bodyPr/>
          <a:lstStyle/>
          <a:p>
            <a:pPr eaLnBrk="1" hangingPunct="1"/>
            <a:r>
              <a:rPr lang="pl-PL" altLang="zh-CN"/>
              <a:t>企业模式</a:t>
            </a:r>
          </a:p>
        </p:txBody>
      </p:sp>
      <p:sp>
        <p:nvSpPr>
          <p:cNvPr id="92163" name="Rectangle 3">
            <a:extLst>
              <a:ext uri="{FF2B5EF4-FFF2-40B4-BE49-F238E27FC236}">
                <a16:creationId xmlns:a16="http://schemas.microsoft.com/office/drawing/2014/main" id="{D7C951BE-65D1-4607-A59C-ED1AC9E1F38E}"/>
              </a:ext>
            </a:extLst>
          </p:cNvPr>
          <p:cNvSpPr>
            <a:spLocks noGrp="1" noChangeArrowheads="1"/>
          </p:cNvSpPr>
          <p:nvPr>
            <p:ph idx="1"/>
          </p:nvPr>
        </p:nvSpPr>
        <p:spPr>
          <a:xfrm>
            <a:off x="685800" y="3124200"/>
            <a:ext cx="7772400" cy="685800"/>
          </a:xfrm>
        </p:spPr>
        <p:txBody>
          <a:bodyPr/>
          <a:lstStyle/>
          <a:p>
            <a:pPr algn="ctr" eaLnBrk="1" hangingPunct="1">
              <a:buFont typeface="Wingdings" panose="05000000000000000000" pitchFamily="2" charset="2"/>
              <a:buNone/>
            </a:pPr>
            <a:r>
              <a:rPr lang="pl-PL" altLang="zh-CN" sz="4000" b="1"/>
              <a:t>访问数据</a:t>
            </a:r>
            <a:endParaRPr lang="pl-PL" altLang="zh-CN"/>
          </a:p>
        </p:txBody>
      </p:sp>
      <p:sp>
        <p:nvSpPr>
          <p:cNvPr id="92164" name="灯片编号占位符 1">
            <a:extLst>
              <a:ext uri="{FF2B5EF4-FFF2-40B4-BE49-F238E27FC236}">
                <a16:creationId xmlns:a16="http://schemas.microsoft.com/office/drawing/2014/main" id="{52E972C9-56F5-45D3-B24F-9530A6B1DF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8EC67635-D80A-4DBF-8B50-9FC93CCFC9B5}" type="slidenum">
              <a:rPr lang="zh-CN" altLang="en-US">
                <a:solidFill>
                  <a:srgbClr val="898989"/>
                </a:solidFill>
                <a:latin typeface="Calibri" panose="020F0502020204030204" pitchFamily="34" charset="0"/>
              </a:rPr>
              <a:pPr/>
              <a:t>59</a:t>
            </a:fld>
            <a:endParaRPr lang="zh-CN"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a:extLst>
              <a:ext uri="{FF2B5EF4-FFF2-40B4-BE49-F238E27FC236}">
                <a16:creationId xmlns:a16="http://schemas.microsoft.com/office/drawing/2014/main" id="{3F5DC6D6-FF77-4353-A100-BAA776B1538A}"/>
              </a:ext>
            </a:extLst>
          </p:cNvPr>
          <p:cNvSpPr>
            <a:spLocks noGrp="1" noChangeArrowheads="1"/>
          </p:cNvSpPr>
          <p:nvPr>
            <p:ph type="title"/>
          </p:nvPr>
        </p:nvSpPr>
        <p:spPr>
          <a:xfrm>
            <a:off x="827088" y="836613"/>
            <a:ext cx="8240712" cy="533400"/>
          </a:xfrm>
        </p:spPr>
        <p:txBody>
          <a:bodyPr/>
          <a:lstStyle/>
          <a:p>
            <a:pPr eaLnBrk="1" hangingPunct="1">
              <a:defRPr/>
            </a:pPr>
            <a:r>
              <a:rPr lang="pl-PL" altLang="zh-CN" dirty="0">
                <a:effectLst>
                  <a:outerShdw blurRad="38100" dist="38100" dir="2700000" algn="tl">
                    <a:srgbClr val="C0C0C0"/>
                  </a:outerShdw>
                </a:effectLst>
              </a:rPr>
              <a:t>拦截过滤器: 解决方案</a:t>
            </a:r>
            <a:endParaRPr lang="en-GB" altLang="zh-CN" dirty="0">
              <a:effectLst>
                <a:outerShdw blurRad="38100" dist="38100" dir="2700000" algn="tl">
                  <a:srgbClr val="C0C0C0"/>
                </a:outerShdw>
              </a:effectLst>
            </a:endParaRPr>
          </a:p>
        </p:txBody>
      </p:sp>
      <p:sp>
        <p:nvSpPr>
          <p:cNvPr id="310276" name="Text Box 1028">
            <a:extLst>
              <a:ext uri="{FF2B5EF4-FFF2-40B4-BE49-F238E27FC236}">
                <a16:creationId xmlns:a16="http://schemas.microsoft.com/office/drawing/2014/main" id="{AAD7BE33-CE07-4BD8-9F39-EF0C5789EB5C}"/>
              </a:ext>
            </a:extLst>
          </p:cNvPr>
          <p:cNvSpPr txBox="1">
            <a:spLocks noChangeArrowheads="1"/>
          </p:cNvSpPr>
          <p:nvPr/>
        </p:nvSpPr>
        <p:spPr bwMode="auto">
          <a:xfrm>
            <a:off x="755650" y="2592388"/>
            <a:ext cx="8159750" cy="174466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拦截过滤器</a:t>
            </a:r>
            <a:r>
              <a:rPr kumimoji="1" lang="pl-PL" altLang="zh-CN" sz="2800">
                <a:solidFill>
                  <a:srgbClr val="000066"/>
                </a:solidFill>
                <a:latin typeface="Arial Narrow" panose="020B0606020202030204" pitchFamily="34" charset="0"/>
                <a:ea typeface="MS PGothic" panose="020B0600070205080204" pitchFamily="34" charset="-128"/>
              </a:rPr>
              <a:t>将请求的预处理和后处理集中在控制器之外</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筛选器使</a:t>
            </a:r>
            <a:r>
              <a:rPr kumimoji="1" lang="pl-PL" altLang="zh-CN" sz="2800" i="1">
                <a:solidFill>
                  <a:srgbClr val="000066"/>
                </a:solidFill>
                <a:latin typeface="Arial Narrow" panose="020B0606020202030204" pitchFamily="34" charset="0"/>
                <a:ea typeface="MS PGothic" panose="020B0600070205080204" pitchFamily="34" charset="-128"/>
              </a:rPr>
              <a:t>责任链</a:t>
            </a:r>
            <a:r>
              <a:rPr kumimoji="1" lang="pl-PL" altLang="zh-CN" sz="2800">
                <a:solidFill>
                  <a:srgbClr val="000066"/>
                </a:solidFill>
                <a:latin typeface="Arial Narrow" panose="020B0606020202030204" pitchFamily="34" charset="0"/>
                <a:ea typeface="MS PGothic" panose="020B0600070205080204" pitchFamily="34" charset="-128"/>
              </a:rPr>
              <a:t>GoF</a:t>
            </a:r>
          </a:p>
        </p:txBody>
      </p:sp>
      <p:sp>
        <p:nvSpPr>
          <p:cNvPr id="37892" name="灯片编号占位符 1">
            <a:extLst>
              <a:ext uri="{FF2B5EF4-FFF2-40B4-BE49-F238E27FC236}">
                <a16:creationId xmlns:a16="http://schemas.microsoft.com/office/drawing/2014/main" id="{712F8C41-4A38-4728-B389-032AC5904C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08625A5-0EC3-46C8-9611-BDF49A38132D}" type="slidenum">
              <a:rPr lang="zh-CN" altLang="en-US">
                <a:solidFill>
                  <a:srgbClr val="898989"/>
                </a:solidFill>
                <a:latin typeface="Calibri" panose="020F0502020204030204" pitchFamily="34" charset="0"/>
              </a:rPr>
              <a:pPr/>
              <a:t>6</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dissolve">
                                      <p:cBhvr>
                                        <p:cTn id="7" dur="500"/>
                                        <p:tgtEl>
                                          <p:spTgt spid="31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nimBg="1" autoUpdateAnimBg="0"/>
    </p:bldLst>
  </p:timing>
</p:sld>
</file>

<file path=ppt/slides/slide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FB6F5B60-8F01-4637-8C30-2358D2628AA1}"/>
              </a:ext>
            </a:extLst>
          </p:cNvPr>
          <p:cNvSpPr>
            <a:spLocks noGrp="1" noChangeArrowheads="1"/>
          </p:cNvSpPr>
          <p:nvPr>
            <p:ph type="title"/>
          </p:nvPr>
        </p:nvSpPr>
        <p:spPr>
          <a:xfrm>
            <a:off x="76200" y="50800"/>
            <a:ext cx="8839200" cy="533400"/>
          </a:xfrm>
        </p:spPr>
        <p:txBody>
          <a:bodyPr/>
          <a:lstStyle/>
          <a:p>
            <a:pPr eaLnBrk="1" hangingPunct="1">
              <a:defRPr/>
            </a:pPr>
            <a:r>
              <a:rPr lang="pl-PL" altLang="zh-CN" dirty="0">
                <a:effectLst>
                  <a:outerShdw blurRad="38100" dist="38100" dir="2700000" algn="tl">
                    <a:srgbClr val="C0C0C0"/>
                  </a:outerShdw>
                </a:effectLst>
              </a:rPr>
              <a:t>数据访问对象</a:t>
            </a:r>
            <a:endParaRPr lang="en-GB" altLang="zh-CN" dirty="0">
              <a:effectLst>
                <a:outerShdw blurRad="38100" dist="38100" dir="2700000" algn="tl">
                  <a:srgbClr val="C0C0C0"/>
                </a:outerShdw>
              </a:effectLst>
            </a:endParaRPr>
          </a:p>
        </p:txBody>
      </p:sp>
      <p:sp>
        <p:nvSpPr>
          <p:cNvPr id="323587" name="Text Box 3">
            <a:extLst>
              <a:ext uri="{FF2B5EF4-FFF2-40B4-BE49-F238E27FC236}">
                <a16:creationId xmlns:a16="http://schemas.microsoft.com/office/drawing/2014/main" id="{5D61843A-DD44-4223-8961-0E98764FD756}"/>
              </a:ext>
            </a:extLst>
          </p:cNvPr>
          <p:cNvSpPr txBox="1">
            <a:spLocks noChangeArrowheads="1"/>
          </p:cNvSpPr>
          <p:nvPr/>
        </p:nvSpPr>
        <p:spPr bwMode="auto">
          <a:xfrm>
            <a:off x="228600" y="838200"/>
            <a:ext cx="8686800" cy="9810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根据数据源 (存储和供应商的类型), 对数据的访问会有所不同。</a:t>
            </a:r>
          </a:p>
        </p:txBody>
      </p:sp>
      <p:sp>
        <p:nvSpPr>
          <p:cNvPr id="323588" name="Text Box 4">
            <a:extLst>
              <a:ext uri="{FF2B5EF4-FFF2-40B4-BE49-F238E27FC236}">
                <a16:creationId xmlns:a16="http://schemas.microsoft.com/office/drawing/2014/main" id="{90E3C72F-D8DB-4144-8358-108EA468F1C5}"/>
              </a:ext>
            </a:extLst>
          </p:cNvPr>
          <p:cNvSpPr txBox="1">
            <a:spLocks noChangeArrowheads="1"/>
          </p:cNvSpPr>
          <p:nvPr/>
        </p:nvSpPr>
        <p:spPr bwMode="auto">
          <a:xfrm>
            <a:off x="228600" y="1905000"/>
            <a:ext cx="8686800" cy="12731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依赖于数据资源的特定功能的代码将业务逻辑与数据访问逻辑联系在一起, 这使得替换或修改应用程序的数据资源变得困难。</a:t>
            </a:r>
          </a:p>
        </p:txBody>
      </p:sp>
      <p:sp>
        <p:nvSpPr>
          <p:cNvPr id="323589" name="Text Box 5">
            <a:extLst>
              <a:ext uri="{FF2B5EF4-FFF2-40B4-BE49-F238E27FC236}">
                <a16:creationId xmlns:a16="http://schemas.microsoft.com/office/drawing/2014/main" id="{188FBABC-76DD-48F3-B688-BBF69A8AF5D5}"/>
              </a:ext>
            </a:extLst>
          </p:cNvPr>
          <p:cNvSpPr txBox="1">
            <a:spLocks noChangeArrowheads="1"/>
          </p:cNvSpPr>
          <p:nvPr/>
        </p:nvSpPr>
        <p:spPr bwMode="auto">
          <a:xfrm>
            <a:off x="228600" y="3276600"/>
            <a:ext cx="8686800" cy="27336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组件需要从持久存储和其他数据源 (如遗留系统、B2B、LDAP 等) 中检索和存储信息。</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组件通常使用专有 api 访问外部和/或遗留系统以检索和存储数据。</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组件需要对实际的持久性存储或数据源实现透明, 以便为不同的供应商产品、不同的存储类型和不同的数据源类型提供轻松的迁移。</a:t>
            </a:r>
          </a:p>
        </p:txBody>
      </p:sp>
      <p:sp>
        <p:nvSpPr>
          <p:cNvPr id="93190" name="灯片编号占位符 1">
            <a:extLst>
              <a:ext uri="{FF2B5EF4-FFF2-40B4-BE49-F238E27FC236}">
                <a16:creationId xmlns:a16="http://schemas.microsoft.com/office/drawing/2014/main" id="{D9D0491E-C463-4204-84C6-F30A970BF2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F402C595-68EA-4A74-BAB0-2F67BA988D01}" type="slidenum">
              <a:rPr lang="zh-CN" altLang="en-US">
                <a:solidFill>
                  <a:srgbClr val="898989"/>
                </a:solidFill>
                <a:latin typeface="Calibri" panose="020F0502020204030204" pitchFamily="34" charset="0"/>
              </a:rPr>
              <a:pPr/>
              <a:t>60</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Effect transition="in" filter="dissolve">
                                      <p:cBhvr>
                                        <p:cTn id="7" dur="500"/>
                                        <p:tgtEl>
                                          <p:spTgt spid="323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588"/>
                                        </p:tgtEl>
                                        <p:attrNameLst>
                                          <p:attrName>style.visibility</p:attrName>
                                        </p:attrNameLst>
                                      </p:cBhvr>
                                      <p:to>
                                        <p:strVal val="visible"/>
                                      </p:to>
                                    </p:set>
                                    <p:animEffect transition="in" filter="dissolve">
                                      <p:cBhvr>
                                        <p:cTn id="12" dur="500"/>
                                        <p:tgtEl>
                                          <p:spTgt spid="323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3589"/>
                                        </p:tgtEl>
                                        <p:attrNameLst>
                                          <p:attrName>style.visibility</p:attrName>
                                        </p:attrNameLst>
                                      </p:cBhvr>
                                      <p:to>
                                        <p:strVal val="visible"/>
                                      </p:to>
                                    </p:set>
                                    <p:animEffect transition="in" filter="dissolve">
                                      <p:cBhvr>
                                        <p:cTn id="17"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autoUpdateAnimBg="0"/>
      <p:bldP spid="323588" grpId="0" animBg="1" autoUpdateAnimBg="0"/>
      <p:bldP spid="323589" grpId="0" animBg="1" autoUpdateAnimBg="0"/>
    </p:bldLst>
  </p:timing>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B48C6651-F55B-4D97-8B28-18A89907A5D4}"/>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数据访问对象: 解决方案</a:t>
            </a:r>
            <a:endParaRPr lang="en-GB" altLang="zh-CN">
              <a:effectLst>
                <a:outerShdw blurRad="38100" dist="38100" dir="2700000" algn="tl">
                  <a:srgbClr val="C0C0C0"/>
                </a:outerShdw>
              </a:effectLst>
            </a:endParaRPr>
          </a:p>
        </p:txBody>
      </p:sp>
      <p:sp>
        <p:nvSpPr>
          <p:cNvPr id="324611" name="Text Box 3">
            <a:extLst>
              <a:ext uri="{FF2B5EF4-FFF2-40B4-BE49-F238E27FC236}">
                <a16:creationId xmlns:a16="http://schemas.microsoft.com/office/drawing/2014/main" id="{0E133DFE-D7A0-4BBF-B910-EB1193E2BC62}"/>
              </a:ext>
            </a:extLst>
          </p:cNvPr>
          <p:cNvSpPr txBox="1">
            <a:spLocks noChangeArrowheads="1"/>
          </p:cNvSpPr>
          <p:nvPr/>
        </p:nvSpPr>
        <p:spPr bwMode="auto">
          <a:xfrm>
            <a:off x="228600" y="2354263"/>
            <a:ext cx="8686800" cy="27511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使用一个</a:t>
            </a:r>
            <a:r>
              <a:rPr kumimoji="1" lang="pl-PL" altLang="zh-CN" sz="2800" i="1">
                <a:solidFill>
                  <a:srgbClr val="000066"/>
                </a:solidFill>
                <a:latin typeface="Arial Narrow" panose="020B0606020202030204" pitchFamily="34" charset="0"/>
                <a:ea typeface="MS PGothic" panose="020B0600070205080204" pitchFamily="34" charset="-128"/>
              </a:rPr>
              <a:t>数据访问对象</a:t>
            </a:r>
            <a:r>
              <a:rPr kumimoji="1" lang="pl-PL" altLang="zh-CN" sz="2800">
                <a:solidFill>
                  <a:srgbClr val="000066"/>
                </a:solidFill>
                <a:latin typeface="Arial Narrow" panose="020B0606020202030204" pitchFamily="34" charset="0"/>
                <a:ea typeface="MS PGothic" panose="020B0600070205080204" pitchFamily="34" charset="-128"/>
              </a:rPr>
              <a:t>(DAO) 抽象和封装对数据源的所有访问。DAO 管理与数据源的连接以获取和存储数据。</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依赖 dao 的业务组件使用 dao 为其客户端公开的更简单的接口。DAO 充当组件和数据源之间的适配器。</a:t>
            </a:r>
          </a:p>
        </p:txBody>
      </p:sp>
      <p:sp>
        <p:nvSpPr>
          <p:cNvPr id="94212" name="灯片编号占位符 1">
            <a:extLst>
              <a:ext uri="{FF2B5EF4-FFF2-40B4-BE49-F238E27FC236}">
                <a16:creationId xmlns:a16="http://schemas.microsoft.com/office/drawing/2014/main" id="{DD21C294-1C03-43AA-A280-052EA94E3A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F27FAA6C-063F-4CC5-8B37-59D36AA8D988}" type="slidenum">
              <a:rPr lang="zh-CN" altLang="en-US">
                <a:solidFill>
                  <a:srgbClr val="898989"/>
                </a:solidFill>
                <a:latin typeface="Calibri" panose="020F0502020204030204" pitchFamily="34" charset="0"/>
              </a:rPr>
              <a:pPr/>
              <a:t>61</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gtEl>
                                        <p:attrNameLst>
                                          <p:attrName>style.visibility</p:attrName>
                                        </p:attrNameLst>
                                      </p:cBhvr>
                                      <p:to>
                                        <p:strVal val="visible"/>
                                      </p:to>
                                    </p:set>
                                    <p:animEffect transition="in" filter="dissolve">
                                      <p:cBhvr>
                                        <p:cTn id="7" dur="500"/>
                                        <p:tgtEl>
                                          <p:spTgt spid="324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nimBg="1" autoUpdateAnimBg="0"/>
    </p:bldLst>
  </p:timing>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4F04C7BB-9F42-4099-A275-A3AFF27D778C}"/>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数据访问对象: 结构</a:t>
            </a:r>
            <a:endParaRPr lang="en-GB" altLang="zh-CN">
              <a:effectLst>
                <a:outerShdw blurRad="38100" dist="38100" dir="2700000" algn="tl">
                  <a:srgbClr val="C0C0C0"/>
                </a:outerShdw>
              </a:effectLst>
            </a:endParaRPr>
          </a:p>
        </p:txBody>
      </p:sp>
      <p:pic>
        <p:nvPicPr>
          <p:cNvPr id="95235" name="Picture 5" descr="C:\uczelnia\dydaktyka\ABAP\data-access-object.gif">
            <a:extLst>
              <a:ext uri="{FF2B5EF4-FFF2-40B4-BE49-F238E27FC236}">
                <a16:creationId xmlns:a16="http://schemas.microsoft.com/office/drawing/2014/main" id="{112E6080-DC2C-4726-B637-EFE035F49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14488"/>
            <a:ext cx="7696200"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灯片编号占位符 1">
            <a:extLst>
              <a:ext uri="{FF2B5EF4-FFF2-40B4-BE49-F238E27FC236}">
                <a16:creationId xmlns:a16="http://schemas.microsoft.com/office/drawing/2014/main" id="{740DF8C5-2A02-4B54-BD10-41704C58B9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E413BA9-5FBF-476D-866D-52DFB1D17950}" type="slidenum">
              <a:rPr lang="zh-CN" altLang="en-US">
                <a:solidFill>
                  <a:srgbClr val="898989"/>
                </a:solidFill>
                <a:latin typeface="Calibri" panose="020F0502020204030204" pitchFamily="34" charset="0"/>
              </a:rPr>
              <a:pPr/>
              <a:t>62</a:t>
            </a:fld>
            <a:endParaRPr lang="zh-CN"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2015A4A-BD90-47C0-8BC7-1D2D2A8F06DE}"/>
              </a:ext>
            </a:extLst>
          </p:cNvPr>
          <p:cNvSpPr>
            <a:spLocks noGrp="1" noChangeArrowheads="1"/>
          </p:cNvSpPr>
          <p:nvPr>
            <p:ph type="title"/>
          </p:nvPr>
        </p:nvSpPr>
        <p:spPr>
          <a:xfrm>
            <a:off x="395288" y="-26988"/>
            <a:ext cx="7848600" cy="1143001"/>
          </a:xfrm>
        </p:spPr>
        <p:txBody>
          <a:bodyPr/>
          <a:lstStyle/>
          <a:p>
            <a:pPr eaLnBrk="1" hangingPunct="1"/>
            <a:r>
              <a:rPr lang="en-US" altLang="zh-CN"/>
              <a:t>数据访问对象</a:t>
            </a:r>
          </a:p>
        </p:txBody>
      </p:sp>
      <p:sp>
        <p:nvSpPr>
          <p:cNvPr id="96259" name="Rectangle 3">
            <a:extLst>
              <a:ext uri="{FF2B5EF4-FFF2-40B4-BE49-F238E27FC236}">
                <a16:creationId xmlns:a16="http://schemas.microsoft.com/office/drawing/2014/main" id="{CBA833D5-7C59-42C3-BD1F-580BD1C8FDC6}"/>
              </a:ext>
            </a:extLst>
          </p:cNvPr>
          <p:cNvSpPr>
            <a:spLocks noGrp="1" noChangeArrowheads="1"/>
          </p:cNvSpPr>
          <p:nvPr>
            <p:ph idx="1"/>
          </p:nvPr>
        </p:nvSpPr>
        <p:spPr/>
        <p:txBody>
          <a:bodyPr/>
          <a:lstStyle/>
          <a:p>
            <a:pPr eaLnBrk="1" hangingPunct="1">
              <a:buFontTx/>
              <a:buNone/>
            </a:pPr>
            <a:r>
              <a:rPr lang="en-US" altLang="zh-CN" sz="1200"/>
              <a:t>包装 ejava.persistence.dao;</a:t>
            </a:r>
          </a:p>
          <a:p>
            <a:pPr eaLnBrk="1" hangingPunct="1">
              <a:buFontTx/>
              <a:buNone/>
            </a:pPr>
            <a:r>
              <a:rPr lang="en-US" altLang="zh-CN" sz="1200"/>
              <a:t>公共类 OwnerDAO {</a:t>
            </a:r>
          </a:p>
          <a:p>
            <a:pPr eaLnBrk="1" hangingPunct="1">
              <a:buFontTx/>
              <a:buNone/>
            </a:pPr>
            <a:r>
              <a:rPr lang="en-US" altLang="zh-CN" sz="1200"/>
              <a:t>OwnerValue values_;</a:t>
            </a:r>
          </a:p>
          <a:p>
            <a:pPr eaLnBrk="1" hangingPunct="1">
              <a:buFontTx/>
              <a:buNone/>
            </a:pPr>
            <a:r>
              <a:rPr lang="en-US" altLang="zh-CN" sz="1200"/>
              <a:t>公共 void 插入 (连接连接, OwnerValue 值) {</a:t>
            </a:r>
          </a:p>
          <a:p>
            <a:pPr eaLnBrk="1" hangingPunct="1">
              <a:buFontTx/>
              <a:buNone/>
            </a:pPr>
            <a:r>
              <a:rPr lang="en-US" altLang="zh-CN" sz="1200"/>
              <a:t>语句语句 = null;</a:t>
            </a:r>
          </a:p>
          <a:p>
            <a:pPr eaLnBrk="1" hangingPunct="1">
              <a:buFontTx/>
              <a:buNone/>
            </a:pPr>
            <a:r>
              <a:rPr lang="en-US" altLang="zh-CN" sz="1200"/>
              <a:t>尝试</a:t>
            </a:r>
          </a:p>
          <a:p>
            <a:pPr eaLnBrk="1" hangingPunct="1">
              <a:buFontTx/>
              <a:buNone/>
            </a:pPr>
            <a:r>
              <a:rPr lang="en-US" altLang="zh-CN" sz="1200"/>
              <a:t>语句 = 连接. createStatement ();</a:t>
            </a:r>
          </a:p>
          <a:p>
            <a:pPr eaLnBrk="1" hangingPunct="1">
              <a:buFontTx/>
              <a:buNone/>
            </a:pPr>
            <a:r>
              <a:rPr lang="en-US" altLang="zh-CN" sz="1200"/>
              <a:t>int 行 = 语句. executeUpdate (</a:t>
            </a:r>
          </a:p>
          <a:p>
            <a:pPr eaLnBrk="1" hangingPunct="1">
              <a:buFontTx/>
              <a:buNone/>
            </a:pPr>
            <a:r>
              <a:rPr lang="en-US" altLang="zh-CN" sz="1200"/>
              <a:t>"插入所有者 (名称、taxid) 值 (" + 值. getName () +</a:t>
            </a:r>
          </a:p>
          <a:p>
            <a:pPr eaLnBrk="1" hangingPunct="1">
              <a:buFontTx/>
              <a:buNone/>
            </a:pPr>
            <a:r>
              <a:rPr lang="en-US" altLang="zh-CN" sz="1200"/>
              <a:t>"," + 值. getTaxId () + ")");</a:t>
            </a:r>
          </a:p>
          <a:p>
            <a:pPr eaLnBrk="1" hangingPunct="1">
              <a:buFontTx/>
              <a:buNone/>
            </a:pPr>
            <a:r>
              <a:rPr lang="en-US" altLang="zh-CN" sz="1200"/>
              <a:t>如果 (行! = 1)..。</a:t>
            </a:r>
          </a:p>
          <a:p>
            <a:pPr eaLnBrk="1" hangingPunct="1">
              <a:buFontTx/>
              <a:buNone/>
            </a:pPr>
            <a:r>
              <a:rPr lang="en-US" altLang="zh-CN" sz="1200"/>
              <a:t>}</a:t>
            </a:r>
          </a:p>
          <a:p>
            <a:pPr eaLnBrk="1" hangingPunct="1">
              <a:buFontTx/>
              <a:buNone/>
            </a:pPr>
            <a:r>
              <a:rPr lang="en-US" altLang="zh-CN" sz="1200"/>
              <a:t>最后</a:t>
            </a:r>
          </a:p>
          <a:p>
            <a:pPr eaLnBrk="1" hangingPunct="1">
              <a:buFontTx/>
              <a:buNone/>
            </a:pPr>
            <a:r>
              <a:rPr lang="en-US" altLang="zh-CN" sz="1200"/>
              <a:t>如果 (语句! = null) 语句. 关闭 ();</a:t>
            </a:r>
          </a:p>
          <a:p>
            <a:pPr eaLnBrk="1" hangingPunct="1">
              <a:buFontTx/>
              <a:buNone/>
            </a:pPr>
            <a:r>
              <a:rPr lang="en-US" altLang="zh-CN" sz="1200"/>
              <a:t>}</a:t>
            </a:r>
          </a:p>
          <a:p>
            <a:pPr eaLnBrk="1" hangingPunct="1">
              <a:buFontTx/>
              <a:buNone/>
            </a:pPr>
            <a:r>
              <a:rPr lang="en-US" altLang="zh-CN" sz="1200"/>
              <a:t>}</a:t>
            </a:r>
          </a:p>
          <a:p>
            <a:pPr eaLnBrk="1" hangingPunct="1">
              <a:buFontTx/>
              <a:buNone/>
            </a:pPr>
            <a:r>
              <a:rPr lang="en-US" altLang="zh-CN" sz="1200"/>
              <a:t>}</a:t>
            </a:r>
          </a:p>
        </p:txBody>
      </p:sp>
      <p:sp>
        <p:nvSpPr>
          <p:cNvPr id="96260" name="灯片编号占位符 1">
            <a:extLst>
              <a:ext uri="{FF2B5EF4-FFF2-40B4-BE49-F238E27FC236}">
                <a16:creationId xmlns:a16="http://schemas.microsoft.com/office/drawing/2014/main" id="{C0475C31-4447-4E44-AE07-CF6CC9AF3B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F86B44B4-1EC3-4E6B-97A9-7AE35226CA5B}" type="slidenum">
              <a:rPr lang="zh-CN" altLang="en-US">
                <a:solidFill>
                  <a:srgbClr val="898989"/>
                </a:solidFill>
                <a:latin typeface="Calibri" panose="020F0502020204030204" pitchFamily="34" charset="0"/>
              </a:rPr>
              <a:pPr/>
              <a:t>63</a:t>
            </a:fld>
            <a:endParaRPr lang="zh-CN" altLang="en-US">
              <a:solidFill>
                <a:srgbClr val="898989"/>
              </a:solidFill>
              <a:latin typeface="Calibri" panose="020F0502020204030204" pitchFamily="34" charset="0"/>
            </a:endParaRPr>
          </a:p>
        </p:txBody>
      </p:sp>
    </p:spTree>
  </p:cSld>
  <p:clrMapOvr>
    <a:masterClrMapping/>
  </p:clrMapOvr>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16D5A8F1-1D2E-4F01-A89D-63DD93FAC80B}"/>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数据访问对象: 交互</a:t>
            </a:r>
            <a:endParaRPr lang="en-GB" altLang="zh-CN">
              <a:effectLst>
                <a:outerShdw blurRad="38100" dist="38100" dir="2700000" algn="tl">
                  <a:srgbClr val="C0C0C0"/>
                </a:outerShdw>
              </a:effectLst>
            </a:endParaRPr>
          </a:p>
        </p:txBody>
      </p:sp>
      <p:pic>
        <p:nvPicPr>
          <p:cNvPr id="97283" name="Picture 4" descr="C:\uczelnia\dydaktyka\ABAP\data-access-object-2.gif">
            <a:extLst>
              <a:ext uri="{FF2B5EF4-FFF2-40B4-BE49-F238E27FC236}">
                <a16:creationId xmlns:a16="http://schemas.microsoft.com/office/drawing/2014/main" id="{F6D9CD52-C80E-419B-881B-F1E67F176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5800"/>
            <a:ext cx="58293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灯片编号占位符 1">
            <a:extLst>
              <a:ext uri="{FF2B5EF4-FFF2-40B4-BE49-F238E27FC236}">
                <a16:creationId xmlns:a16="http://schemas.microsoft.com/office/drawing/2014/main" id="{3E225DA5-F9B4-459A-8D09-20463CA15D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69C62936-BD97-4203-B343-C34678FFF9AB}" type="slidenum">
              <a:rPr lang="zh-CN" altLang="en-US">
                <a:solidFill>
                  <a:srgbClr val="898989"/>
                </a:solidFill>
                <a:latin typeface="Calibri" panose="020F0502020204030204" pitchFamily="34" charset="0"/>
              </a:rPr>
              <a:pPr/>
              <a:t>64</a:t>
            </a:fld>
            <a:endParaRPr lang="zh-CN" altLang="en-US">
              <a:solidFill>
                <a:srgbClr val="898989"/>
              </a:solidFill>
              <a:latin typeface="Calibri" panose="020F0502020204030204" pitchFamily="34" charset="0"/>
            </a:endParaRPr>
          </a:p>
        </p:txBody>
      </p:sp>
    </p:spTree>
  </p:cSld>
  <p:clrMapOvr>
    <a:masterClrMapping/>
  </p:clrMapOvr>
</p:sld>
</file>

<file path=ppt/slides/slide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A7F637D6-C545-4655-8F48-C4517473E6D5}"/>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数据访问对象: 参与者</a:t>
            </a:r>
            <a:endParaRPr lang="en-GB" altLang="zh-CN">
              <a:effectLst>
                <a:outerShdw blurRad="38100" dist="38100" dir="2700000" algn="tl">
                  <a:srgbClr val="C0C0C0"/>
                </a:outerShdw>
              </a:effectLst>
            </a:endParaRPr>
          </a:p>
        </p:txBody>
      </p:sp>
      <p:sp>
        <p:nvSpPr>
          <p:cNvPr id="98307" name="Rectangle 3" descr="Rectangle: Click to edit Master text styles&#10;Second level&#10;Third level&#10;Fourth level&#10;Fifth level">
            <a:extLst>
              <a:ext uri="{FF2B5EF4-FFF2-40B4-BE49-F238E27FC236}">
                <a16:creationId xmlns:a16="http://schemas.microsoft.com/office/drawing/2014/main" id="{D30CDCE1-1C64-4D39-B408-7EB19886BE04}"/>
              </a:ext>
            </a:extLst>
          </p:cNvPr>
          <p:cNvSpPr>
            <a:spLocks noChangeArrowheads="1"/>
          </p:cNvSpPr>
          <p:nvPr/>
        </p:nvSpPr>
        <p:spPr bwMode="auto">
          <a:xfrm>
            <a:off x="304800" y="8382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BusinessObject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表示需要访问数据源以获取和存储数据的数据客户端。可以作为会话 bean、实体 bean 或其他 Java 对象实现</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DataAccessObject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将基础数据访问实现抽象为</a:t>
            </a:r>
            <a:r>
              <a:rPr lang="pl-PL" altLang="zh-CN" sz="2400" i="1">
                <a:solidFill>
                  <a:srgbClr val="000066"/>
                </a:solidFill>
                <a:latin typeface="Arial Narrow" panose="020B0606020202030204" pitchFamily="34" charset="0"/>
                <a:ea typeface="MS PGothic" panose="020B0600070205080204" pitchFamily="34" charset="-128"/>
              </a:rPr>
              <a:t>BusinessObject</a:t>
            </a:r>
            <a:r>
              <a:rPr lang="pl-PL" altLang="zh-CN" sz="2400">
                <a:solidFill>
                  <a:srgbClr val="000066"/>
                </a:solidFill>
                <a:latin typeface="Arial Narrow" panose="020B0606020202030204" pitchFamily="34" charset="0"/>
                <a:ea typeface="MS PGothic" panose="020B0600070205080204" pitchFamily="34" charset="-128"/>
              </a:rPr>
              <a:t>启用对数据源的透明访问</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DataSource</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表示数据源实现 (RDBMS、OODBMS、XML 存储库、平面文件系统、另一个系统、服务、LDAP 等)。</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TransferObject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数据载体, 用于将数据返回到客户端或</a:t>
            </a:r>
            <a:r>
              <a:rPr lang="pl-PL" altLang="zh-CN" sz="2400" i="1">
                <a:solidFill>
                  <a:srgbClr val="000066"/>
                </a:solidFill>
                <a:latin typeface="Arial Narrow" panose="020B0606020202030204" pitchFamily="34" charset="0"/>
                <a:ea typeface="MS PGothic" panose="020B0600070205080204" pitchFamily="34" charset="-128"/>
              </a:rPr>
              <a:t>DataAccessObject</a:t>
            </a:r>
          </a:p>
        </p:txBody>
      </p:sp>
      <p:sp>
        <p:nvSpPr>
          <p:cNvPr id="98308" name="灯片编号占位符 1">
            <a:extLst>
              <a:ext uri="{FF2B5EF4-FFF2-40B4-BE49-F238E27FC236}">
                <a16:creationId xmlns:a16="http://schemas.microsoft.com/office/drawing/2014/main" id="{8F057565-421D-465A-918F-DE2F52938D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234574A-28BD-496C-9FED-B2D1D501307B}" type="slidenum">
              <a:rPr lang="zh-CN" altLang="en-US">
                <a:solidFill>
                  <a:srgbClr val="898989"/>
                </a:solidFill>
                <a:latin typeface="Calibri" panose="020F0502020204030204" pitchFamily="34" charset="0"/>
              </a:rPr>
              <a:pPr/>
              <a:t>65</a:t>
            </a:fld>
            <a:endParaRPr lang="zh-CN" altLang="en-US">
              <a:solidFill>
                <a:srgbClr val="898989"/>
              </a:solidFill>
              <a:latin typeface="Calibri" panose="020F0502020204030204" pitchFamily="34" charset="0"/>
            </a:endParaRPr>
          </a:p>
        </p:txBody>
      </p:sp>
    </p:spTree>
  </p:cSld>
  <p:clrMapOvr>
    <a:masterClrMapping/>
  </p:clrMapOvr>
</p:sld>
</file>

<file path=ppt/slides/slide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8E77D4C8-8B8B-47CB-90D5-431EC8E9E551}"/>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数据访问对象: 后果</a:t>
            </a:r>
            <a:endParaRPr lang="en-GB" altLang="zh-CN">
              <a:effectLst>
                <a:outerShdw blurRad="38100" dist="38100" dir="2700000" algn="tl">
                  <a:srgbClr val="C0C0C0"/>
                </a:outerShdw>
              </a:effectLst>
            </a:endParaRPr>
          </a:p>
        </p:txBody>
      </p:sp>
      <p:sp>
        <p:nvSpPr>
          <p:cNvPr id="99331" name="Rectangle 3" descr="Rectangle: Click to edit Master text styles&#10;Second level&#10;Third level&#10;Fourth level&#10;Fifth level">
            <a:extLst>
              <a:ext uri="{FF2B5EF4-FFF2-40B4-BE49-F238E27FC236}">
                <a16:creationId xmlns:a16="http://schemas.microsoft.com/office/drawing/2014/main" id="{1D019174-E4A8-4F45-A61A-BA20250B1E31}"/>
              </a:ext>
            </a:extLst>
          </p:cNvPr>
          <p:cNvSpPr>
            <a:spLocks noChangeArrowheads="1"/>
          </p:cNvSpPr>
          <p:nvPr/>
        </p:nvSpPr>
        <p:spPr bwMode="auto">
          <a:xfrm>
            <a:off x="304800" y="1676400"/>
            <a:ext cx="8610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封装数据访问详细信息和数据架构</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启用透明度和迁移</a:t>
            </a:r>
          </a:p>
          <a:p>
            <a:pPr lvl="1" eaLnBrk="1" hangingPunct="1">
              <a:buClr>
                <a:schemeClr val="hlink"/>
              </a:buClr>
              <a:buFont typeface="Wingdings" panose="05000000000000000000" pitchFamily="2" charset="2"/>
              <a:buChar char="§"/>
            </a:pPr>
            <a:r>
              <a:rPr lang="pl-PL" altLang="zh-CN" sz="2400" i="1">
                <a:solidFill>
                  <a:srgbClr val="000066"/>
                </a:solidFill>
                <a:latin typeface="Arial Narrow" panose="020B0606020202030204" pitchFamily="34" charset="0"/>
                <a:ea typeface="MS PGothic" panose="020B0600070205080204" pitchFamily="34" charset="-128"/>
              </a:rPr>
              <a:t>BusinessObject</a:t>
            </a:r>
            <a:r>
              <a:rPr lang="pl-PL" altLang="zh-CN" sz="2400">
                <a:solidFill>
                  <a:srgbClr val="000066"/>
                </a:solidFill>
                <a:latin typeface="Arial Narrow" panose="020B0606020202030204" pitchFamily="34" charset="0"/>
                <a:ea typeface="MS PGothic" panose="020B0600070205080204" pitchFamily="34" charset="-128"/>
              </a:rPr>
              <a:t>从数据源实现中屏蔽</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降低代码复杂性</a:t>
            </a:r>
            <a:r>
              <a:rPr lang="pl-PL" altLang="zh-CN" sz="2800" b="1" i="1">
                <a:solidFill>
                  <a:schemeClr val="hlink"/>
                </a:solidFill>
                <a:latin typeface="Arial Narrow" panose="020B0606020202030204" pitchFamily="34" charset="0"/>
                <a:ea typeface="MS PGothic" panose="020B0600070205080204" pitchFamily="34" charset="-128"/>
              </a:rPr>
              <a:t>业务对象</a:t>
            </a:r>
            <a:r>
              <a:rPr lang="pl-PL" altLang="zh-CN" sz="2800" b="1">
                <a:solidFill>
                  <a:schemeClr val="hlink"/>
                </a:solidFill>
                <a:latin typeface="Arial Narrow" panose="020B0606020202030204" pitchFamily="34" charset="0"/>
                <a:ea typeface="MS PGothic" panose="020B0600070205080204" pitchFamily="34" charset="-128"/>
              </a:rPr>
              <a:t>和客户</a:t>
            </a:r>
          </a:p>
          <a:p>
            <a:pPr eaLnBrk="1" hangingPunct="1">
              <a:buClr>
                <a:schemeClr val="hlink"/>
              </a:buClr>
              <a:buFont typeface="Wingdings" panose="05000000000000000000" pitchFamily="2" charset="2"/>
              <a:buChar char="§"/>
            </a:pPr>
            <a:r>
              <a:rPr lang="pl-PL" altLang="zh-CN" sz="2800" b="1" i="1">
                <a:solidFill>
                  <a:schemeClr val="hlink"/>
                </a:solidFill>
                <a:latin typeface="Arial Narrow" panose="020B0606020202030204" pitchFamily="34" charset="0"/>
                <a:ea typeface="MS PGothic" panose="020B0600070205080204" pitchFamily="34" charset="-128"/>
              </a:rPr>
              <a:t>C</a:t>
            </a:r>
            <a:r>
              <a:rPr lang="pl-PL" altLang="zh-CN" sz="2800" b="1">
                <a:solidFill>
                  <a:schemeClr val="hlink"/>
                </a:solidFill>
                <a:latin typeface="Arial Narrow" panose="020B0606020202030204" pitchFamily="34" charset="0"/>
                <a:ea typeface="MS PGothic" panose="020B0600070205080204" pitchFamily="34" charset="-128"/>
              </a:rPr>
              <a:t>将所有数据访问 entralizes 到单独的层中</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对于纯基于 CMP 的应用程序不适用</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容器执行 CMP ejb 的 DAO 任务</a:t>
            </a:r>
            <a:endParaRPr lang="pl-PL" altLang="zh-CN" b="1">
              <a:solidFill>
                <a:schemeClr val="hlink"/>
              </a:solidFill>
              <a:latin typeface="Arial Narrow" panose="020B0606020202030204" pitchFamily="34" charset="0"/>
              <a:ea typeface="MS PGothic" panose="020B0600070205080204" pitchFamily="34" charset="-128"/>
            </a:endParaRPr>
          </a:p>
        </p:txBody>
      </p:sp>
      <p:sp>
        <p:nvSpPr>
          <p:cNvPr id="99332" name="灯片编号占位符 1">
            <a:extLst>
              <a:ext uri="{FF2B5EF4-FFF2-40B4-BE49-F238E27FC236}">
                <a16:creationId xmlns:a16="http://schemas.microsoft.com/office/drawing/2014/main" id="{FE3ED342-BC7E-48E9-AC0B-A0122F41E4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222D136E-32C8-4806-93C9-C360B045AE4C}" type="slidenum">
              <a:rPr lang="zh-CN" altLang="en-US">
                <a:solidFill>
                  <a:srgbClr val="898989"/>
                </a:solidFill>
                <a:latin typeface="Calibri" panose="020F0502020204030204" pitchFamily="34" charset="0"/>
              </a:rPr>
              <a:pPr/>
              <a:t>66</a:t>
            </a:fld>
            <a:endParaRPr lang="zh-CN" altLang="en-US">
              <a:solidFill>
                <a:srgbClr val="898989"/>
              </a:solidFill>
              <a:latin typeface="Calibri" panose="020F0502020204030204" pitchFamily="34" charset="0"/>
            </a:endParaRPr>
          </a:p>
        </p:txBody>
      </p:sp>
    </p:spTree>
  </p:cSld>
  <p:clrMapOvr>
    <a:masterClrMapping/>
  </p:clrMapOvr>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992DB222-01DC-4B2F-B9E7-E3692FFDB55C}"/>
              </a:ext>
            </a:extLst>
          </p:cNvPr>
          <p:cNvSpPr>
            <a:spLocks noGrp="1" noChangeArrowheads="1"/>
          </p:cNvSpPr>
          <p:nvPr>
            <p:ph type="title"/>
          </p:nvPr>
        </p:nvSpPr>
        <p:spPr>
          <a:xfrm>
            <a:off x="76200" y="50800"/>
            <a:ext cx="8839200" cy="533400"/>
          </a:xfrm>
        </p:spPr>
        <p:txBody>
          <a:bodyPr/>
          <a:lstStyle/>
          <a:p>
            <a:pPr eaLnBrk="1" hangingPunct="1">
              <a:defRPr/>
            </a:pPr>
            <a:r>
              <a:rPr lang="pl-PL" altLang="zh-CN" dirty="0">
                <a:effectLst>
                  <a:outerShdw blurRad="38100" dist="38100" dir="2700000" algn="tl">
                    <a:srgbClr val="C0C0C0"/>
                  </a:outerShdw>
                </a:effectLst>
              </a:rPr>
              <a:t>复合实体</a:t>
            </a:r>
            <a:endParaRPr lang="en-GB" altLang="zh-CN" dirty="0">
              <a:effectLst>
                <a:outerShdw blurRad="38100" dist="38100" dir="2700000" algn="tl">
                  <a:srgbClr val="C0C0C0"/>
                </a:outerShdw>
              </a:effectLst>
            </a:endParaRPr>
          </a:p>
        </p:txBody>
      </p:sp>
      <p:sp>
        <p:nvSpPr>
          <p:cNvPr id="329731" name="Text Box 3">
            <a:extLst>
              <a:ext uri="{FF2B5EF4-FFF2-40B4-BE49-F238E27FC236}">
                <a16:creationId xmlns:a16="http://schemas.microsoft.com/office/drawing/2014/main" id="{0B7A3CAA-ABE5-4D24-8521-5D18C49F32EF}"/>
              </a:ext>
            </a:extLst>
          </p:cNvPr>
          <p:cNvSpPr txBox="1">
            <a:spLocks noChangeArrowheads="1"/>
          </p:cNvSpPr>
          <p:nvPr/>
        </p:nvSpPr>
        <p:spPr bwMode="auto">
          <a:xfrm>
            <a:off x="228600" y="762000"/>
            <a:ext cx="8686800" cy="15652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实体 bean 不打算表示对象模型中的每个持久对象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实体 bean 更适合于粗粒度持久业务对象</a:t>
            </a:r>
          </a:p>
        </p:txBody>
      </p:sp>
      <p:sp>
        <p:nvSpPr>
          <p:cNvPr id="329732" name="Text Box 4">
            <a:extLst>
              <a:ext uri="{FF2B5EF4-FFF2-40B4-BE49-F238E27FC236}">
                <a16:creationId xmlns:a16="http://schemas.microsoft.com/office/drawing/2014/main" id="{9A231B2C-0B17-4E03-BDA8-C67B43ED2B4F}"/>
              </a:ext>
            </a:extLst>
          </p:cNvPr>
          <p:cNvSpPr txBox="1">
            <a:spLocks noChangeArrowheads="1"/>
          </p:cNvSpPr>
          <p:nvPr/>
        </p:nvSpPr>
        <p:spPr bwMode="auto">
          <a:xfrm>
            <a:off x="228600" y="2397125"/>
            <a:ext cx="8686800" cy="15652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实体 bean 表示分布式粗粒度持久业务对象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将对象模型直接映射到企业 JavaBeans (EJB) 模型导致多个小 bean</a:t>
            </a:r>
          </a:p>
        </p:txBody>
      </p:sp>
      <p:sp>
        <p:nvSpPr>
          <p:cNvPr id="329733" name="Text Box 5">
            <a:extLst>
              <a:ext uri="{FF2B5EF4-FFF2-40B4-BE49-F238E27FC236}">
                <a16:creationId xmlns:a16="http://schemas.microsoft.com/office/drawing/2014/main" id="{B4519FBF-130E-4B1D-A862-2FA107325532}"/>
              </a:ext>
            </a:extLst>
          </p:cNvPr>
          <p:cNvSpPr txBox="1">
            <a:spLocks noChangeArrowheads="1"/>
          </p:cNvSpPr>
          <p:nvPr/>
        </p:nvSpPr>
        <p:spPr bwMode="auto">
          <a:xfrm>
            <a:off x="228600" y="4048125"/>
            <a:ext cx="8686800" cy="27336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由于与每个实体 bean 关联的高开销, 实体 bean 最好实现为粗粒度对象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最好保持实体 bean 粗粒度, 并减少应用程序中实体 bean 的数量。</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对象模型直接映射到 EJB 模型结果在复杂的 bean 引用之间必须保持</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过多的实体间 bean 通信通常会导致性能瓶颈</a:t>
            </a:r>
          </a:p>
        </p:txBody>
      </p:sp>
      <p:sp>
        <p:nvSpPr>
          <p:cNvPr id="100358" name="灯片编号占位符 1">
            <a:extLst>
              <a:ext uri="{FF2B5EF4-FFF2-40B4-BE49-F238E27FC236}">
                <a16:creationId xmlns:a16="http://schemas.microsoft.com/office/drawing/2014/main" id="{FEA9DE50-62DF-4AC0-80C1-CB2FA82D56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73A2F1E-D918-400D-A00E-21B752648C30}" type="slidenum">
              <a:rPr lang="zh-CN" altLang="en-US">
                <a:solidFill>
                  <a:srgbClr val="898989"/>
                </a:solidFill>
                <a:latin typeface="Calibri" panose="020F0502020204030204" pitchFamily="34" charset="0"/>
              </a:rPr>
              <a:pPr/>
              <a:t>67</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31"/>
                                        </p:tgtEl>
                                        <p:attrNameLst>
                                          <p:attrName>style.visibility</p:attrName>
                                        </p:attrNameLst>
                                      </p:cBhvr>
                                      <p:to>
                                        <p:strVal val="visible"/>
                                      </p:to>
                                    </p:set>
                                    <p:animEffect transition="in" filter="dissolve">
                                      <p:cBhvr>
                                        <p:cTn id="7" dur="500"/>
                                        <p:tgtEl>
                                          <p:spTgt spid="329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9732"/>
                                        </p:tgtEl>
                                        <p:attrNameLst>
                                          <p:attrName>style.visibility</p:attrName>
                                        </p:attrNameLst>
                                      </p:cBhvr>
                                      <p:to>
                                        <p:strVal val="visible"/>
                                      </p:to>
                                    </p:set>
                                    <p:animEffect transition="in" filter="dissolve">
                                      <p:cBhvr>
                                        <p:cTn id="12" dur="500"/>
                                        <p:tgtEl>
                                          <p:spTgt spid="329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9733"/>
                                        </p:tgtEl>
                                        <p:attrNameLst>
                                          <p:attrName>style.visibility</p:attrName>
                                        </p:attrNameLst>
                                      </p:cBhvr>
                                      <p:to>
                                        <p:strVal val="visible"/>
                                      </p:to>
                                    </p:set>
                                    <p:animEffect transition="in" filter="dissolve">
                                      <p:cBhvr>
                                        <p:cTn id="1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animBg="1" autoUpdateAnimBg="0"/>
      <p:bldP spid="329732" grpId="0" animBg="1" autoUpdateAnimBg="0"/>
      <p:bldP spid="329733" grpId="0" animBg="1" autoUpdateAnimBg="0"/>
    </p:bldLst>
  </p:timing>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E21B99C1-707A-4DC8-A791-BC1B78FB0B4F}"/>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复合实体: 解决方案</a:t>
            </a:r>
            <a:endParaRPr lang="en-GB" altLang="zh-CN">
              <a:effectLst>
                <a:outerShdw blurRad="38100" dist="38100" dir="2700000" algn="tl">
                  <a:srgbClr val="C0C0C0"/>
                </a:outerShdw>
              </a:effectLst>
            </a:endParaRPr>
          </a:p>
        </p:txBody>
      </p:sp>
      <p:sp>
        <p:nvSpPr>
          <p:cNvPr id="330755" name="Text Box 3">
            <a:extLst>
              <a:ext uri="{FF2B5EF4-FFF2-40B4-BE49-F238E27FC236}">
                <a16:creationId xmlns:a16="http://schemas.microsoft.com/office/drawing/2014/main" id="{AC637F4B-A9D5-4101-B98D-DBB401DADF17}"/>
              </a:ext>
            </a:extLst>
          </p:cNvPr>
          <p:cNvSpPr txBox="1">
            <a:spLocks noChangeArrowheads="1"/>
          </p:cNvSpPr>
          <p:nvPr/>
        </p:nvSpPr>
        <p:spPr bwMode="auto">
          <a:xfrm>
            <a:off x="228600" y="2295525"/>
            <a:ext cx="8686800" cy="26225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使用</a:t>
            </a:r>
            <a:r>
              <a:rPr kumimoji="1" lang="pl-PL" altLang="zh-CN" sz="2800" i="1">
                <a:solidFill>
                  <a:srgbClr val="000066"/>
                </a:solidFill>
                <a:latin typeface="Arial Narrow" panose="020B0606020202030204" pitchFamily="34" charset="0"/>
                <a:ea typeface="MS PGothic" panose="020B0600070205080204" pitchFamily="34" charset="-128"/>
              </a:rPr>
              <a:t>复合实体</a:t>
            </a:r>
            <a:r>
              <a:rPr kumimoji="1" lang="pl-PL" altLang="zh-CN" sz="2800">
                <a:solidFill>
                  <a:srgbClr val="000066"/>
                </a:solidFill>
                <a:latin typeface="Arial Narrow" panose="020B0606020202030204" pitchFamily="34" charset="0"/>
                <a:ea typeface="MS PGothic" panose="020B0600070205080204" pitchFamily="34" charset="-128"/>
              </a:rPr>
              <a:t>模型、表示和管理一组相互关联的持久对象, 而不是将它们表示为单个细粒度实体 bean。</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一个</a:t>
            </a:r>
            <a:r>
              <a:rPr kumimoji="1" lang="pl-PL" altLang="zh-CN" sz="2800" i="1">
                <a:solidFill>
                  <a:srgbClr val="000066"/>
                </a:solidFill>
                <a:latin typeface="Arial Narrow" panose="020B0606020202030204" pitchFamily="34" charset="0"/>
                <a:ea typeface="MS PGothic" panose="020B0600070205080204" pitchFamily="34" charset="-128"/>
              </a:rPr>
              <a:t>复合实体</a:t>
            </a:r>
            <a:r>
              <a:rPr kumimoji="1" lang="pl-PL" altLang="zh-CN" sz="2800">
                <a:solidFill>
                  <a:srgbClr val="000066"/>
                </a:solidFill>
                <a:latin typeface="Arial Narrow" panose="020B0606020202030204" pitchFamily="34" charset="0"/>
                <a:ea typeface="MS PGothic" panose="020B0600070205080204" pitchFamily="34" charset="-128"/>
              </a:rPr>
              <a:t>bean 表示对象树, 粗粒度 bean 作为根和从属对象作为分支或叶</a:t>
            </a:r>
          </a:p>
        </p:txBody>
      </p:sp>
      <p:sp>
        <p:nvSpPr>
          <p:cNvPr id="101380" name="灯片编号占位符 1">
            <a:extLst>
              <a:ext uri="{FF2B5EF4-FFF2-40B4-BE49-F238E27FC236}">
                <a16:creationId xmlns:a16="http://schemas.microsoft.com/office/drawing/2014/main" id="{457A4D76-F087-4357-A7DE-76F1E2D45F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F2CA6EB-9F6C-4321-9180-07ACB01C3C97}" type="slidenum">
              <a:rPr lang="zh-CN" altLang="en-US">
                <a:solidFill>
                  <a:srgbClr val="898989"/>
                </a:solidFill>
                <a:latin typeface="Calibri" panose="020F0502020204030204" pitchFamily="34" charset="0"/>
              </a:rPr>
              <a:pPr/>
              <a:t>68</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dissolve">
                                      <p:cBhvr>
                                        <p:cTn id="7" dur="500"/>
                                        <p:tgtEl>
                                          <p:spTgt spid="330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nimBg="1" autoUpdateAnimBg="0"/>
    </p:bldLst>
  </p:timing>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73A838-44E0-4AF3-A552-C4F83FBFF3B4}"/>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复合实体: 结构</a:t>
            </a:r>
            <a:endParaRPr lang="en-GB" altLang="zh-CN">
              <a:effectLst>
                <a:outerShdw blurRad="38100" dist="38100" dir="2700000" algn="tl">
                  <a:srgbClr val="C0C0C0"/>
                </a:outerShdw>
              </a:effectLst>
            </a:endParaRPr>
          </a:p>
        </p:txBody>
      </p:sp>
      <p:pic>
        <p:nvPicPr>
          <p:cNvPr id="102403" name="Picture 4" descr="C:\uczelnia\dydaktyka\ABAP\composite-entity.gif">
            <a:extLst>
              <a:ext uri="{FF2B5EF4-FFF2-40B4-BE49-F238E27FC236}">
                <a16:creationId xmlns:a16="http://schemas.microsoft.com/office/drawing/2014/main" id="{F11F9642-205B-4CE1-A7D5-337633510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914400"/>
            <a:ext cx="5688012"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灯片编号占位符 1">
            <a:extLst>
              <a:ext uri="{FF2B5EF4-FFF2-40B4-BE49-F238E27FC236}">
                <a16:creationId xmlns:a16="http://schemas.microsoft.com/office/drawing/2014/main" id="{F292BCF5-14F8-47AA-BF72-9794E95475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3537FF28-9FBD-47EF-82E1-65641F5EF985}" type="slidenum">
              <a:rPr lang="zh-CN" altLang="en-US">
                <a:solidFill>
                  <a:srgbClr val="898989"/>
                </a:solidFill>
                <a:latin typeface="Calibri" panose="020F0502020204030204" pitchFamily="34" charset="0"/>
              </a:rPr>
              <a:pPr/>
              <a:t>69</a:t>
            </a:fld>
            <a:endParaRPr lang="zh-CN"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026">
            <a:extLst>
              <a:ext uri="{FF2B5EF4-FFF2-40B4-BE49-F238E27FC236}">
                <a16:creationId xmlns:a16="http://schemas.microsoft.com/office/drawing/2014/main" id="{9FE14E0D-F532-4D32-BFBA-D678467DBBF4}"/>
              </a:ext>
            </a:extLst>
          </p:cNvPr>
          <p:cNvSpPr>
            <a:spLocks noGrp="1" noChangeArrowheads="1"/>
          </p:cNvSpPr>
          <p:nvPr>
            <p:ph type="title"/>
          </p:nvPr>
        </p:nvSpPr>
        <p:spPr>
          <a:xfrm>
            <a:off x="684213" y="808038"/>
            <a:ext cx="8231187" cy="533400"/>
          </a:xfrm>
        </p:spPr>
        <p:txBody>
          <a:bodyPr/>
          <a:lstStyle/>
          <a:p>
            <a:pPr eaLnBrk="1" hangingPunct="1">
              <a:defRPr/>
            </a:pPr>
            <a:r>
              <a:rPr lang="pl-PL" altLang="zh-CN" dirty="0">
                <a:effectLst>
                  <a:outerShdw blurRad="38100" dist="38100" dir="2700000" algn="tl">
                    <a:srgbClr val="C0C0C0"/>
                  </a:outerShdw>
                </a:effectLst>
              </a:rPr>
              <a:t>拦截过滤器: 结构</a:t>
            </a:r>
            <a:endParaRPr lang="en-GB" altLang="zh-CN" dirty="0">
              <a:effectLst>
                <a:outerShdw blurRad="38100" dist="38100" dir="2700000" algn="tl">
                  <a:srgbClr val="C0C0C0"/>
                </a:outerShdw>
              </a:effectLst>
            </a:endParaRPr>
          </a:p>
        </p:txBody>
      </p:sp>
      <p:pic>
        <p:nvPicPr>
          <p:cNvPr id="38915" name="Picture 3">
            <a:extLst>
              <a:ext uri="{FF2B5EF4-FFF2-40B4-BE49-F238E27FC236}">
                <a16:creationId xmlns:a16="http://schemas.microsoft.com/office/drawing/2014/main" id="{A1282E55-7BBF-4AE0-816A-4FEACF65EA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525" y="1933575"/>
            <a:ext cx="7058025"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灯片编号占位符 1">
            <a:extLst>
              <a:ext uri="{FF2B5EF4-FFF2-40B4-BE49-F238E27FC236}">
                <a16:creationId xmlns:a16="http://schemas.microsoft.com/office/drawing/2014/main" id="{FF535899-BC9F-46A7-B690-60BE96465A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FC5246A-F9A3-4CB1-948B-61FB1DB4F06A}" type="slidenum">
              <a:rPr lang="zh-CN" altLang="en-US">
                <a:solidFill>
                  <a:srgbClr val="898989"/>
                </a:solidFill>
                <a:latin typeface="Calibri" panose="020F0502020204030204" pitchFamily="34" charset="0"/>
              </a:rPr>
              <a:pPr/>
              <a:t>7</a:t>
            </a:fld>
            <a:endParaRPr lang="zh-CN" altLang="en-US">
              <a:solidFill>
                <a:srgbClr val="898989"/>
              </a:solidFill>
              <a:latin typeface="Calibri" panose="020F0502020204030204" pitchFamily="34" charset="0"/>
            </a:endParaRPr>
          </a:p>
        </p:txBody>
      </p:sp>
    </p:spTree>
  </p:cSld>
  <p:clrMapOvr>
    <a:masterClrMapping/>
  </p:clrMapOvr>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DAED6E81-1227-4405-8FC2-BFCD4AFD7E89}"/>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复合实体: 交互</a:t>
            </a:r>
            <a:endParaRPr lang="en-GB" altLang="zh-CN">
              <a:effectLst>
                <a:outerShdw blurRad="38100" dist="38100" dir="2700000" algn="tl">
                  <a:srgbClr val="C0C0C0"/>
                </a:outerShdw>
              </a:effectLst>
            </a:endParaRPr>
          </a:p>
        </p:txBody>
      </p:sp>
      <p:pic>
        <p:nvPicPr>
          <p:cNvPr id="103427" name="Picture 4" descr="C:\uczelnia\dydaktyka\ABAP\composite-entity-2.gif">
            <a:extLst>
              <a:ext uri="{FF2B5EF4-FFF2-40B4-BE49-F238E27FC236}">
                <a16:creationId xmlns:a16="http://schemas.microsoft.com/office/drawing/2014/main" id="{C0378882-4B46-4E55-8294-F8B10CFBA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36700"/>
            <a:ext cx="9132887"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灯片编号占位符 1">
            <a:extLst>
              <a:ext uri="{FF2B5EF4-FFF2-40B4-BE49-F238E27FC236}">
                <a16:creationId xmlns:a16="http://schemas.microsoft.com/office/drawing/2014/main" id="{C7274CF0-E56F-43DA-A5DA-1F68E91CD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B75708E-B336-474F-A715-F199E424C978}" type="slidenum">
              <a:rPr lang="zh-CN" altLang="en-US">
                <a:solidFill>
                  <a:srgbClr val="898989"/>
                </a:solidFill>
                <a:latin typeface="Calibri" panose="020F0502020204030204" pitchFamily="34" charset="0"/>
              </a:rPr>
              <a:pPr/>
              <a:t>70</a:t>
            </a:fld>
            <a:endParaRPr lang="zh-CN" altLang="en-US">
              <a:solidFill>
                <a:srgbClr val="898989"/>
              </a:solidFill>
              <a:latin typeface="Calibri" panose="020F0502020204030204" pitchFamily="34" charset="0"/>
            </a:endParaRPr>
          </a:p>
        </p:txBody>
      </p:sp>
    </p:spTree>
  </p:cSld>
  <p:clrMapOvr>
    <a:masterClrMapping/>
  </p:clrMapOvr>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F24779FA-6B9E-4F93-9299-7DEF1E380A46}"/>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复合实体: 参与者</a:t>
            </a:r>
            <a:endParaRPr lang="en-GB" altLang="zh-CN">
              <a:effectLst>
                <a:outerShdw blurRad="38100" dist="38100" dir="2700000" algn="tl">
                  <a:srgbClr val="C0C0C0"/>
                </a:outerShdw>
              </a:effectLst>
            </a:endParaRPr>
          </a:p>
        </p:txBody>
      </p:sp>
      <p:sp>
        <p:nvSpPr>
          <p:cNvPr id="104451" name="Rectangle 3" descr="Rectangle: Click to edit Master text styles&#10;Second level&#10;Third level&#10;Fourth level&#10;Fifth level">
            <a:extLst>
              <a:ext uri="{FF2B5EF4-FFF2-40B4-BE49-F238E27FC236}">
                <a16:creationId xmlns:a16="http://schemas.microsoft.com/office/drawing/2014/main" id="{8A2987F6-E2EB-4FB0-95CF-5D11A2A44B3B}"/>
              </a:ext>
            </a:extLst>
          </p:cNvPr>
          <p:cNvSpPr>
            <a:spLocks noChangeArrowheads="1"/>
          </p:cNvSpPr>
          <p:nvPr/>
        </p:nvSpPr>
        <p:spPr bwMode="auto">
          <a:xfrm>
            <a:off x="304800" y="685800"/>
            <a:ext cx="8610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CompositeEntity</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可能是粗粒度对象, 或者它可能持有对粗粒度对象的引用</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粗粒度对象</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一个对象, 它具有自己的生命周期, 并管理自己与其他对象的关系</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中包含的 Java 对象。</a:t>
            </a:r>
            <a:r>
              <a:rPr lang="pl-PL" altLang="zh-CN" sz="2400" i="1">
                <a:solidFill>
                  <a:srgbClr val="000066"/>
                </a:solidFill>
                <a:latin typeface="Arial Narrow" panose="020B0606020202030204" pitchFamily="34" charset="0"/>
                <a:ea typeface="MS PGothic" panose="020B0600070205080204" pitchFamily="34" charset="-128"/>
              </a:rPr>
              <a:t>复合实体</a:t>
            </a:r>
            <a:r>
              <a:rPr lang="pl-PL" altLang="zh-CN" sz="2400">
                <a:solidFill>
                  <a:srgbClr val="000066"/>
                </a:solidFill>
                <a:latin typeface="Arial Narrow" panose="020B0606020202030204" pitchFamily="34" charset="0"/>
                <a:ea typeface="MS PGothic" panose="020B0600070205080204" pitchFamily="34" charset="-128"/>
              </a:rPr>
              <a:t>, 或该</a:t>
            </a:r>
            <a:r>
              <a:rPr lang="pl-PL" altLang="zh-CN" sz="2400" i="1">
                <a:solidFill>
                  <a:srgbClr val="000066"/>
                </a:solidFill>
                <a:latin typeface="Arial Narrow" panose="020B0606020202030204" pitchFamily="34" charset="0"/>
                <a:ea typeface="MS PGothic" panose="020B0600070205080204" pitchFamily="34" charset="-128"/>
              </a:rPr>
              <a:t>复合实体</a:t>
            </a:r>
            <a:r>
              <a:rPr lang="pl-PL" altLang="zh-CN" sz="2400">
                <a:solidFill>
                  <a:srgbClr val="000066"/>
                </a:solidFill>
                <a:latin typeface="Arial Narrow" panose="020B0606020202030204" pitchFamily="34" charset="0"/>
                <a:ea typeface="MS PGothic" panose="020B0600070205080204" pitchFamily="34" charset="-128"/>
              </a:rPr>
              <a:t>本身可以是包含从属对象的粗粒度对象</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DependentObjects</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依赖粗粒度对象并具有由粗粒度对象管理的生命周期的对象</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可以包含其他从属对象;因此, 可能有一个树的对象在</a:t>
            </a:r>
            <a:r>
              <a:rPr lang="pl-PL" altLang="zh-CN" sz="2400" i="1">
                <a:solidFill>
                  <a:srgbClr val="000066"/>
                </a:solidFill>
                <a:latin typeface="Arial Narrow" panose="020B0606020202030204" pitchFamily="34" charset="0"/>
                <a:ea typeface="MS PGothic" panose="020B0600070205080204" pitchFamily="34" charset="-128"/>
              </a:rPr>
              <a:t>复合实体</a:t>
            </a:r>
            <a:endParaRPr lang="pl-PL" altLang="zh-CN" sz="2400">
              <a:solidFill>
                <a:srgbClr val="000066"/>
              </a:solidFill>
              <a:latin typeface="Arial Narrow" panose="020B0606020202030204" pitchFamily="34" charset="0"/>
              <a:ea typeface="MS PGothic" panose="020B0600070205080204" pitchFamily="34" charset="-128"/>
            </a:endParaRPr>
          </a:p>
        </p:txBody>
      </p:sp>
      <p:sp>
        <p:nvSpPr>
          <p:cNvPr id="104452" name="灯片编号占位符 1">
            <a:extLst>
              <a:ext uri="{FF2B5EF4-FFF2-40B4-BE49-F238E27FC236}">
                <a16:creationId xmlns:a16="http://schemas.microsoft.com/office/drawing/2014/main" id="{02D37C98-3388-4206-B9E0-CA8EA49DC8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D19D411-7B6F-4090-8780-1D708200CEEA}" type="slidenum">
              <a:rPr lang="zh-CN" altLang="en-US">
                <a:solidFill>
                  <a:srgbClr val="898989"/>
                </a:solidFill>
                <a:latin typeface="Calibri" panose="020F0502020204030204" pitchFamily="34" charset="0"/>
              </a:rPr>
              <a:pPr/>
              <a:t>71</a:t>
            </a:fld>
            <a:endParaRPr lang="zh-CN" altLang="en-US">
              <a:solidFill>
                <a:srgbClr val="898989"/>
              </a:solidFill>
              <a:latin typeface="Calibri" panose="020F0502020204030204" pitchFamily="34" charset="0"/>
            </a:endParaRPr>
          </a:p>
        </p:txBody>
      </p:sp>
    </p:spTree>
  </p:cSld>
  <p:clrMapOvr>
    <a:masterClrMapping/>
  </p:clrMapOvr>
</p:sld>
</file>

<file path=ppt/slides/slide7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EA71FDF-51E1-448A-9FF2-0B69B7DFE545}"/>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复合实体: 后果</a:t>
            </a:r>
            <a:endParaRPr lang="en-GB" altLang="zh-CN">
              <a:effectLst>
                <a:outerShdw blurRad="38100" dist="38100" dir="2700000" algn="tl">
                  <a:srgbClr val="C0C0C0"/>
                </a:outerShdw>
              </a:effectLst>
            </a:endParaRPr>
          </a:p>
        </p:txBody>
      </p:sp>
      <p:sp>
        <p:nvSpPr>
          <p:cNvPr id="105475" name="Rectangle 3" descr="Rectangle: Click to edit Master text styles&#10;Second level&#10;Third level&#10;Fourth level&#10;Fifth level">
            <a:extLst>
              <a:ext uri="{FF2B5EF4-FFF2-40B4-BE49-F238E27FC236}">
                <a16:creationId xmlns:a16="http://schemas.microsoft.com/office/drawing/2014/main" id="{BCAC52F7-F123-41EE-B7BF-8216D8752B0F}"/>
              </a:ext>
            </a:extLst>
          </p:cNvPr>
          <p:cNvSpPr>
            <a:spLocks noChangeArrowheads="1"/>
          </p:cNvSpPr>
          <p:nvPr/>
        </p:nvSpPr>
        <p:spPr bwMode="auto">
          <a:xfrm>
            <a:off x="304800" y="1295400"/>
            <a:ext cx="861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消除了 bean 之间的通信</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对象被组合成一个实体</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减少数据库架构依赖性</a:t>
            </a:r>
            <a:endParaRPr lang="pl-PL" altLang="zh-CN" sz="2800" b="1" i="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增加对象粒度</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促进复合</a:t>
            </a:r>
            <a:r>
              <a:rPr lang="pl-PL" altLang="zh-CN" sz="2800" b="1" i="1">
                <a:solidFill>
                  <a:schemeClr val="hlink"/>
                </a:solidFill>
                <a:latin typeface="Arial Narrow" panose="020B0606020202030204" pitchFamily="34" charset="0"/>
                <a:ea typeface="MS PGothic" panose="020B0600070205080204" pitchFamily="34" charset="-128"/>
              </a:rPr>
              <a:t>传输对象</a:t>
            </a:r>
            <a:r>
              <a:rPr lang="pl-PL" altLang="zh-CN" sz="2800" b="1">
                <a:solidFill>
                  <a:schemeClr val="hlink"/>
                </a:solidFill>
                <a:latin typeface="Arial Narrow" panose="020B0606020202030204" pitchFamily="34" charset="0"/>
                <a:ea typeface="MS PGothic" panose="020B0600070205080204" pitchFamily="34" charset="-128"/>
              </a:rPr>
              <a:t>创造</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复合实体生成复合体 (较大)</a:t>
            </a:r>
            <a:r>
              <a:rPr lang="pl-PL" altLang="zh-CN" sz="2400" i="1">
                <a:solidFill>
                  <a:srgbClr val="000066"/>
                </a:solidFill>
                <a:latin typeface="Arial Narrow" panose="020B0606020202030204" pitchFamily="34" charset="0"/>
                <a:ea typeface="MS PGothic" panose="020B0600070205080204" pitchFamily="34" charset="-128"/>
              </a:rPr>
              <a:t>传输对象</a:t>
            </a:r>
            <a:endParaRPr lang="pl-PL" altLang="zh-CN" b="1" i="1">
              <a:solidFill>
                <a:schemeClr val="hlink"/>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与树管理相关的开销</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装载和存储多层复合材料可能会带来相当大的复杂性</a:t>
            </a:r>
          </a:p>
        </p:txBody>
      </p:sp>
      <p:sp>
        <p:nvSpPr>
          <p:cNvPr id="105476" name="灯片编号占位符 1">
            <a:extLst>
              <a:ext uri="{FF2B5EF4-FFF2-40B4-BE49-F238E27FC236}">
                <a16:creationId xmlns:a16="http://schemas.microsoft.com/office/drawing/2014/main" id="{A018EDB8-E185-4B72-95FD-0FEEEC678F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1ACB995-FA6D-490D-8EB7-00187198A0CD}" type="slidenum">
              <a:rPr lang="zh-CN" altLang="en-US">
                <a:solidFill>
                  <a:srgbClr val="898989"/>
                </a:solidFill>
                <a:latin typeface="Calibri" panose="020F0502020204030204" pitchFamily="34" charset="0"/>
              </a:rPr>
              <a:pPr/>
              <a:t>72</a:t>
            </a:fld>
            <a:endParaRPr lang="zh-CN" altLang="en-US">
              <a:solidFill>
                <a:srgbClr val="898989"/>
              </a:solidFill>
              <a:latin typeface="Calibri" panose="020F0502020204030204" pitchFamily="34" charset="0"/>
            </a:endParaRPr>
          </a:p>
        </p:txBody>
      </p:sp>
    </p:spTree>
  </p:cSld>
  <p:clrMapOvr>
    <a:masterClrMapping/>
  </p:clrMapOvr>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6C50F5AE-DEE2-43CA-B85F-B8CF15CED0FA}"/>
              </a:ext>
            </a:extLst>
          </p:cNvPr>
          <p:cNvSpPr>
            <a:spLocks noGrp="1" noChangeArrowheads="1"/>
          </p:cNvSpPr>
          <p:nvPr>
            <p:ph type="title"/>
          </p:nvPr>
        </p:nvSpPr>
        <p:spPr>
          <a:xfrm>
            <a:off x="395288" y="-26988"/>
            <a:ext cx="7848600" cy="1143001"/>
          </a:xfrm>
        </p:spPr>
        <p:txBody>
          <a:bodyPr/>
          <a:lstStyle/>
          <a:p>
            <a:pPr eaLnBrk="1" hangingPunct="1"/>
            <a:r>
              <a:rPr lang="pl-PL" altLang="zh-CN"/>
              <a:t>企业模式</a:t>
            </a:r>
          </a:p>
        </p:txBody>
      </p:sp>
      <p:sp>
        <p:nvSpPr>
          <p:cNvPr id="106499" name="Rectangle 1027">
            <a:extLst>
              <a:ext uri="{FF2B5EF4-FFF2-40B4-BE49-F238E27FC236}">
                <a16:creationId xmlns:a16="http://schemas.microsoft.com/office/drawing/2014/main" id="{CF717921-2D4B-4561-93F3-5BCFCAA9E8BD}"/>
              </a:ext>
            </a:extLst>
          </p:cNvPr>
          <p:cNvSpPr>
            <a:spLocks noGrp="1" noChangeArrowheads="1"/>
          </p:cNvSpPr>
          <p:nvPr>
            <p:ph idx="1"/>
          </p:nvPr>
        </p:nvSpPr>
        <p:spPr>
          <a:xfrm>
            <a:off x="685800" y="3124200"/>
            <a:ext cx="7772400" cy="685800"/>
          </a:xfrm>
        </p:spPr>
        <p:txBody>
          <a:bodyPr/>
          <a:lstStyle/>
          <a:p>
            <a:pPr algn="ctr" eaLnBrk="1" hangingPunct="1">
              <a:buFont typeface="Wingdings" panose="05000000000000000000" pitchFamily="2" charset="2"/>
              <a:buNone/>
            </a:pPr>
            <a:r>
              <a:rPr lang="pl-PL" altLang="zh-CN" sz="4000" b="1"/>
              <a:t>解析依赖项</a:t>
            </a:r>
            <a:endParaRPr lang="pl-PL" altLang="zh-CN"/>
          </a:p>
        </p:txBody>
      </p:sp>
      <p:sp>
        <p:nvSpPr>
          <p:cNvPr id="106500" name="灯片编号占位符 1">
            <a:extLst>
              <a:ext uri="{FF2B5EF4-FFF2-40B4-BE49-F238E27FC236}">
                <a16:creationId xmlns:a16="http://schemas.microsoft.com/office/drawing/2014/main" id="{5A494D4A-CD1A-4CBD-8ED2-2CCF375838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24C2877-7487-4E19-AB93-DB54C7D02841}" type="slidenum">
              <a:rPr lang="zh-CN" altLang="en-US">
                <a:solidFill>
                  <a:srgbClr val="898989"/>
                </a:solidFill>
                <a:latin typeface="Calibri" panose="020F0502020204030204" pitchFamily="34" charset="0"/>
              </a:rPr>
              <a:pPr/>
              <a:t>73</a:t>
            </a:fld>
            <a:endParaRPr lang="zh-CN" altLang="en-US">
              <a:solidFill>
                <a:srgbClr val="898989"/>
              </a:solidFill>
              <a:latin typeface="Calibri" panose="020F0502020204030204" pitchFamily="34" charset="0"/>
            </a:endParaRPr>
          </a:p>
        </p:txBody>
      </p:sp>
    </p:spTree>
  </p:cSld>
  <p:clrMapOvr>
    <a:masterClrMapping/>
  </p:clrMapOvr>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28A3807C-67DD-4BC9-96E0-EBE33627D381}"/>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a:t>
            </a:r>
            <a:endParaRPr lang="en-GB" altLang="zh-CN">
              <a:effectLst>
                <a:outerShdw blurRad="38100" dist="38100" dir="2700000" algn="tl">
                  <a:srgbClr val="C0C0C0"/>
                </a:outerShdw>
              </a:effectLst>
            </a:endParaRPr>
          </a:p>
        </p:txBody>
      </p:sp>
      <p:sp>
        <p:nvSpPr>
          <p:cNvPr id="342019" name="Text Box 3">
            <a:extLst>
              <a:ext uri="{FF2B5EF4-FFF2-40B4-BE49-F238E27FC236}">
                <a16:creationId xmlns:a16="http://schemas.microsoft.com/office/drawing/2014/main" id="{9522DC40-1A97-4CB5-9434-FE81D201AAEB}"/>
              </a:ext>
            </a:extLst>
          </p:cNvPr>
          <p:cNvSpPr txBox="1">
            <a:spLocks noChangeArrowheads="1"/>
          </p:cNvSpPr>
          <p:nvPr/>
        </p:nvSpPr>
        <p:spPr bwMode="auto">
          <a:xfrm>
            <a:off x="228600" y="762000"/>
            <a:ext cx="8686800" cy="12731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客户需要查找和访问组件和业务层服务</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存在服务寄存器</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JDNI 查找成本高昂, 并增加了客户端的复杂性</a:t>
            </a:r>
          </a:p>
        </p:txBody>
      </p:sp>
      <p:sp>
        <p:nvSpPr>
          <p:cNvPr id="342020" name="Text Box 4">
            <a:extLst>
              <a:ext uri="{FF2B5EF4-FFF2-40B4-BE49-F238E27FC236}">
                <a16:creationId xmlns:a16="http://schemas.microsoft.com/office/drawing/2014/main" id="{9F2D94F9-766D-42D3-895A-5BCA17DB026F}"/>
              </a:ext>
            </a:extLst>
          </p:cNvPr>
          <p:cNvSpPr txBox="1">
            <a:spLocks noChangeArrowheads="1"/>
          </p:cNvSpPr>
          <p:nvPr/>
        </p:nvSpPr>
        <p:spPr bwMode="auto">
          <a:xfrm>
            <a:off x="228600" y="2133600"/>
            <a:ext cx="8686800" cy="6889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与 JNDI 相关的查找是依赖于供应商的</a:t>
            </a:r>
          </a:p>
        </p:txBody>
      </p:sp>
      <p:sp>
        <p:nvSpPr>
          <p:cNvPr id="342021" name="Text Box 5">
            <a:extLst>
              <a:ext uri="{FF2B5EF4-FFF2-40B4-BE49-F238E27FC236}">
                <a16:creationId xmlns:a16="http://schemas.microsoft.com/office/drawing/2014/main" id="{4FC34E15-EAE7-428F-B0E7-19196418EEFE}"/>
              </a:ext>
            </a:extLst>
          </p:cNvPr>
          <p:cNvSpPr txBox="1">
            <a:spLocks noChangeArrowheads="1"/>
          </p:cNvSpPr>
          <p:nvPr/>
        </p:nvSpPr>
        <p:spPr bwMode="auto">
          <a:xfrm>
            <a:off x="228600" y="3200400"/>
            <a:ext cx="8686800" cy="273367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0"/>
              </a:spcBef>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EJB/jms 客户端需要使用 JNDI API 来查找 EJBHome/jms 组件。</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初始 JNDI 的上下文工厂依赖于供应商</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JMS 的上下文与 EJB 的上下文不同</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查找和创建服务组件可能很复杂, 并且可能在应用程序中的多个客户端中重复使用。</a:t>
            </a:r>
          </a:p>
          <a:p>
            <a:pPr>
              <a:lnSpc>
                <a:spcPct val="80000"/>
              </a:lnSpc>
              <a:spcBef>
                <a:spcPct val="0"/>
              </a:spcBef>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EJB 客户端可能需要重新建立与以前访问的企业 bean 实例的连接, 只有其</a:t>
            </a:r>
            <a:r>
              <a:rPr kumimoji="1" lang="pl-PL" altLang="zh-CN" sz="2400" i="1">
                <a:solidFill>
                  <a:srgbClr val="000066"/>
                </a:solidFill>
                <a:latin typeface="Arial Narrow" panose="020B0606020202030204" pitchFamily="34" charset="0"/>
                <a:ea typeface="MS PGothic" panose="020B0600070205080204" pitchFamily="34" charset="-128"/>
              </a:rPr>
              <a:t>处理</a:t>
            </a:r>
            <a:r>
              <a:rPr kumimoji="1" lang="pl-PL" altLang="zh-CN" sz="2400">
                <a:solidFill>
                  <a:srgbClr val="000066"/>
                </a:solidFill>
                <a:latin typeface="Arial Narrow" panose="020B0606020202030204" pitchFamily="34" charset="0"/>
                <a:ea typeface="MS PGothic" panose="020B0600070205080204" pitchFamily="34" charset="-128"/>
              </a:rPr>
              <a:t>对象。</a:t>
            </a:r>
          </a:p>
        </p:txBody>
      </p:sp>
      <p:sp>
        <p:nvSpPr>
          <p:cNvPr id="107526" name="灯片编号占位符 1">
            <a:extLst>
              <a:ext uri="{FF2B5EF4-FFF2-40B4-BE49-F238E27FC236}">
                <a16:creationId xmlns:a16="http://schemas.microsoft.com/office/drawing/2014/main" id="{01718ECC-20FD-472E-A22A-7A56027A2C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CE619D9-7FBC-4B78-97F1-C28CA72D4C44}" type="slidenum">
              <a:rPr lang="zh-CN" altLang="en-US">
                <a:solidFill>
                  <a:srgbClr val="898989"/>
                </a:solidFill>
                <a:latin typeface="Calibri" panose="020F0502020204030204" pitchFamily="34" charset="0"/>
              </a:rPr>
              <a:pPr/>
              <a:t>74</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2019"/>
                                        </p:tgtEl>
                                        <p:attrNameLst>
                                          <p:attrName>style.visibility</p:attrName>
                                        </p:attrNameLst>
                                      </p:cBhvr>
                                      <p:to>
                                        <p:strVal val="visible"/>
                                      </p:to>
                                    </p:set>
                                    <p:animEffect transition="in" filter="dissolve">
                                      <p:cBhvr>
                                        <p:cTn id="7" dur="500"/>
                                        <p:tgtEl>
                                          <p:spTgt spid="342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2020"/>
                                        </p:tgtEl>
                                        <p:attrNameLst>
                                          <p:attrName>style.visibility</p:attrName>
                                        </p:attrNameLst>
                                      </p:cBhvr>
                                      <p:to>
                                        <p:strVal val="visible"/>
                                      </p:to>
                                    </p:set>
                                    <p:animEffect transition="in" filter="dissolve">
                                      <p:cBhvr>
                                        <p:cTn id="12" dur="500"/>
                                        <p:tgtEl>
                                          <p:spTgt spid="342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2021"/>
                                        </p:tgtEl>
                                        <p:attrNameLst>
                                          <p:attrName>style.visibility</p:attrName>
                                        </p:attrNameLst>
                                      </p:cBhvr>
                                      <p:to>
                                        <p:strVal val="visible"/>
                                      </p:to>
                                    </p:set>
                                    <p:animEffect transition="in" filter="dissolve">
                                      <p:cBhvr>
                                        <p:cTn id="17"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nimBg="1" autoUpdateAnimBg="0"/>
      <p:bldP spid="342020" grpId="0" animBg="1" autoUpdateAnimBg="0"/>
      <p:bldP spid="342021" grpId="0" animBg="1" autoUpdateAnimBg="0"/>
    </p:bldLst>
  </p:timing>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34ABF758-5F39-41BA-8243-2B2ABB62FD33}"/>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解决方案</a:t>
            </a:r>
            <a:endParaRPr lang="en-GB" altLang="zh-CN">
              <a:effectLst>
                <a:outerShdw blurRad="38100" dist="38100" dir="2700000" algn="tl">
                  <a:srgbClr val="C0C0C0"/>
                </a:outerShdw>
              </a:effectLst>
            </a:endParaRPr>
          </a:p>
        </p:txBody>
      </p:sp>
      <p:sp>
        <p:nvSpPr>
          <p:cNvPr id="343043" name="Text Box 3">
            <a:extLst>
              <a:ext uri="{FF2B5EF4-FFF2-40B4-BE49-F238E27FC236}">
                <a16:creationId xmlns:a16="http://schemas.microsoft.com/office/drawing/2014/main" id="{88345450-CABA-4FFD-81CE-C0A09329FE8A}"/>
              </a:ext>
            </a:extLst>
          </p:cNvPr>
          <p:cNvSpPr txBox="1">
            <a:spLocks noChangeArrowheads="1"/>
          </p:cNvSpPr>
          <p:nvPr/>
        </p:nvSpPr>
        <p:spPr bwMode="auto">
          <a:xfrm>
            <a:off x="228600" y="2295525"/>
            <a:ext cx="8686800" cy="27511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spcBef>
                <a:spcPct val="30000"/>
              </a:spcBef>
              <a:buFont typeface="Wingdings" panose="05000000000000000000" pitchFamily="2" charset="2"/>
              <a:buNone/>
            </a:pPr>
            <a:r>
              <a:rPr kumimoji="1" lang="pl-PL" altLang="zh-CN" sz="2800" b="1">
                <a:solidFill>
                  <a:schemeClr val="hlink"/>
                </a:solidFill>
                <a:latin typeface="Arial Narrow" panose="020B0606020202030204" pitchFamily="34" charset="0"/>
                <a:ea typeface="MS PGothic" panose="020B0600070205080204" pitchFamily="34" charset="-128"/>
              </a:rPr>
              <a:t>解决 方案</a:t>
            </a:r>
          </a:p>
          <a:p>
            <a:pPr>
              <a:lnSpc>
                <a:spcPct val="80000"/>
              </a:lnSpc>
              <a:spcBef>
                <a:spcPct val="30000"/>
              </a:spcBef>
              <a:buFont typeface="Wingdings" panose="05000000000000000000" pitchFamily="2" charset="2"/>
              <a:buChar char="§"/>
            </a:pPr>
            <a:r>
              <a:rPr kumimoji="1" lang="pl-PL" altLang="zh-CN" sz="2800" i="1">
                <a:solidFill>
                  <a:srgbClr val="000066"/>
                </a:solidFill>
                <a:latin typeface="Arial Narrow" panose="020B0606020202030204" pitchFamily="34" charset="0"/>
                <a:ea typeface="MS PGothic" panose="020B0600070205080204" pitchFamily="34" charset="-128"/>
              </a:rPr>
              <a:t>服务定位器</a:t>
            </a:r>
            <a:r>
              <a:rPr kumimoji="1" lang="pl-PL" altLang="zh-CN" sz="2800">
                <a:solidFill>
                  <a:srgbClr val="000066"/>
                </a:solidFill>
                <a:latin typeface="Arial Narrow" panose="020B0606020202030204" pitchFamily="34" charset="0"/>
                <a:ea typeface="MS PGothic" panose="020B0600070205080204" pitchFamily="34" charset="-128"/>
              </a:rPr>
              <a:t>对象抽象 JNDI 用法, 并隐藏初始上下文创建、ejb 主对象查找和 ejb 对象重新创建的复杂性。</a:t>
            </a:r>
          </a:p>
          <a:p>
            <a:pPr>
              <a:lnSpc>
                <a:spcPct val="80000"/>
              </a:lnSpc>
              <a:spcBef>
                <a:spcPct val="30000"/>
              </a:spcBef>
              <a:buFont typeface="Wingdings" panose="05000000000000000000" pitchFamily="2" charset="2"/>
              <a:buChar char="§"/>
            </a:pPr>
            <a:r>
              <a:rPr kumimoji="1" lang="pl-PL" altLang="zh-CN" sz="2800">
                <a:solidFill>
                  <a:srgbClr val="000066"/>
                </a:solidFill>
                <a:latin typeface="Arial Narrow" panose="020B0606020202030204" pitchFamily="34" charset="0"/>
                <a:ea typeface="MS PGothic" panose="020B0600070205080204" pitchFamily="34" charset="-128"/>
              </a:rPr>
              <a:t>多个客户端可以重用</a:t>
            </a:r>
            <a:r>
              <a:rPr kumimoji="1" lang="pl-PL" altLang="zh-CN" sz="2800" i="1">
                <a:solidFill>
                  <a:srgbClr val="000066"/>
                </a:solidFill>
                <a:latin typeface="Arial Narrow" panose="020B0606020202030204" pitchFamily="34" charset="0"/>
                <a:ea typeface="MS PGothic" panose="020B0600070205080204" pitchFamily="34" charset="-128"/>
              </a:rPr>
              <a:t>服务定位器</a:t>
            </a:r>
            <a:r>
              <a:rPr kumimoji="1" lang="pl-PL" altLang="zh-CN" sz="2800">
                <a:solidFill>
                  <a:srgbClr val="000066"/>
                </a:solidFill>
                <a:latin typeface="Arial Narrow" panose="020B0606020202030204" pitchFamily="34" charset="0"/>
                <a:ea typeface="MS PGothic" panose="020B0600070205080204" pitchFamily="34" charset="-128"/>
              </a:rPr>
              <a:t>对象, 以减少代码的复杂性, 提供单一的控制点, 并通过提供缓存功能来提高性能。</a:t>
            </a:r>
          </a:p>
        </p:txBody>
      </p:sp>
      <p:sp>
        <p:nvSpPr>
          <p:cNvPr id="108548" name="灯片编号占位符 1">
            <a:extLst>
              <a:ext uri="{FF2B5EF4-FFF2-40B4-BE49-F238E27FC236}">
                <a16:creationId xmlns:a16="http://schemas.microsoft.com/office/drawing/2014/main" id="{E7F3F378-E743-420E-A4DC-3DF618B8AB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670845D-C234-45A8-9DE9-CFA6368E285B}" type="slidenum">
              <a:rPr lang="zh-CN" altLang="en-US">
                <a:solidFill>
                  <a:srgbClr val="898989"/>
                </a:solidFill>
                <a:latin typeface="Calibri" panose="020F0502020204030204" pitchFamily="34" charset="0"/>
              </a:rPr>
              <a:pPr/>
              <a:t>75</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Effect transition="in" filter="dissolve">
                                      <p:cBhvr>
                                        <p:cTn id="7" dur="500"/>
                                        <p:tgtEl>
                                          <p:spTgt spid="34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nimBg="1" autoUpdateAnimBg="0"/>
    </p:bldLst>
  </p:timing>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2504E7E8-9E8D-491B-90A7-7F89823D2545}"/>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结构</a:t>
            </a:r>
            <a:endParaRPr lang="en-GB" altLang="zh-CN">
              <a:effectLst>
                <a:outerShdw blurRad="38100" dist="38100" dir="2700000" algn="tl">
                  <a:srgbClr val="C0C0C0"/>
                </a:outerShdw>
              </a:effectLst>
            </a:endParaRPr>
          </a:p>
        </p:txBody>
      </p:sp>
      <p:pic>
        <p:nvPicPr>
          <p:cNvPr id="109571" name="Picture 4" descr="C:\uczelnia\dydaktyka\ABAP\service-locator.gif">
            <a:extLst>
              <a:ext uri="{FF2B5EF4-FFF2-40B4-BE49-F238E27FC236}">
                <a16:creationId xmlns:a16="http://schemas.microsoft.com/office/drawing/2014/main" id="{3FB52619-10F5-4D22-BB1F-00340A230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84300"/>
            <a:ext cx="7239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灯片编号占位符 1">
            <a:extLst>
              <a:ext uri="{FF2B5EF4-FFF2-40B4-BE49-F238E27FC236}">
                <a16:creationId xmlns:a16="http://schemas.microsoft.com/office/drawing/2014/main" id="{8A092EC9-9D9E-41C2-8D51-BE04D8FDC4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D09F494-A0E1-4CE4-833D-E1DACC876A5F}" type="slidenum">
              <a:rPr lang="zh-CN" altLang="en-US">
                <a:solidFill>
                  <a:srgbClr val="898989"/>
                </a:solidFill>
                <a:latin typeface="Calibri" panose="020F0502020204030204" pitchFamily="34" charset="0"/>
              </a:rPr>
              <a:pPr/>
              <a:t>76</a:t>
            </a:fld>
            <a:endParaRPr lang="zh-CN" altLang="en-US">
              <a:solidFill>
                <a:srgbClr val="898989"/>
              </a:solidFill>
              <a:latin typeface="Calibri" panose="020F0502020204030204" pitchFamily="34" charset="0"/>
            </a:endParaRPr>
          </a:p>
        </p:txBody>
      </p:sp>
    </p:spTree>
  </p:cSld>
  <p:clrMapOvr>
    <a:masterClrMapping/>
  </p:clrMapOvr>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C7BF5529-E816-470F-BC58-6508AE532941}"/>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交互</a:t>
            </a:r>
            <a:endParaRPr lang="en-GB" altLang="zh-CN">
              <a:effectLst>
                <a:outerShdw blurRad="38100" dist="38100" dir="2700000" algn="tl">
                  <a:srgbClr val="C0C0C0"/>
                </a:outerShdw>
              </a:effectLst>
            </a:endParaRPr>
          </a:p>
        </p:txBody>
      </p:sp>
      <p:pic>
        <p:nvPicPr>
          <p:cNvPr id="110595" name="Picture 4" descr="C:\uczelnia\dydaktyka\ABAP\service-locator-2.gif">
            <a:extLst>
              <a:ext uri="{FF2B5EF4-FFF2-40B4-BE49-F238E27FC236}">
                <a16:creationId xmlns:a16="http://schemas.microsoft.com/office/drawing/2014/main" id="{D7C7FA7D-843E-432E-8F7E-F2D998434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8763000"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灯片编号占位符 1">
            <a:extLst>
              <a:ext uri="{FF2B5EF4-FFF2-40B4-BE49-F238E27FC236}">
                <a16:creationId xmlns:a16="http://schemas.microsoft.com/office/drawing/2014/main" id="{68865087-22E2-44F0-9520-D2A9ECEF16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C80F2C45-DACA-4909-A6DD-FAE693AF938C}" type="slidenum">
              <a:rPr lang="zh-CN" altLang="en-US">
                <a:solidFill>
                  <a:srgbClr val="898989"/>
                </a:solidFill>
                <a:latin typeface="Calibri" panose="020F0502020204030204" pitchFamily="34" charset="0"/>
              </a:rPr>
              <a:pPr/>
              <a:t>77</a:t>
            </a:fld>
            <a:endParaRPr lang="zh-CN" altLang="en-US">
              <a:solidFill>
                <a:srgbClr val="898989"/>
              </a:solidFill>
              <a:latin typeface="Calibri" panose="020F0502020204030204" pitchFamily="34" charset="0"/>
            </a:endParaRPr>
          </a:p>
        </p:txBody>
      </p:sp>
    </p:spTree>
  </p:cSld>
  <p:clrMapOvr>
    <a:masterClrMapping/>
  </p:clrMapOvr>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130DB35E-498E-403E-A6B2-36498388A755}"/>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参与者</a:t>
            </a:r>
            <a:endParaRPr lang="en-GB" altLang="zh-CN">
              <a:effectLst>
                <a:outerShdw blurRad="38100" dist="38100" dir="2700000" algn="tl">
                  <a:srgbClr val="C0C0C0"/>
                </a:outerShdw>
              </a:effectLst>
            </a:endParaRPr>
          </a:p>
        </p:txBody>
      </p:sp>
      <p:sp>
        <p:nvSpPr>
          <p:cNvPr id="111619" name="Rectangle 3" descr="Rectangle: Click to edit Master text styles&#10;Second level&#10;Third level&#10;Fourth level&#10;Fifth level">
            <a:extLst>
              <a:ext uri="{FF2B5EF4-FFF2-40B4-BE49-F238E27FC236}">
                <a16:creationId xmlns:a16="http://schemas.microsoft.com/office/drawing/2014/main" id="{27A950E3-1926-407D-BF56-CDAD82D1C9E1}"/>
              </a:ext>
            </a:extLst>
          </p:cNvPr>
          <p:cNvSpPr>
            <a:spLocks noChangeArrowheads="1"/>
          </p:cNvSpPr>
          <p:nvPr/>
        </p:nvSpPr>
        <p:spPr bwMode="auto">
          <a:xfrm>
            <a:off x="304800" y="762000"/>
            <a:ext cx="8610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客户</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要查找和访问组件或与业务相关的服务</a:t>
            </a:r>
            <a:endParaRPr lang="pl-PL" altLang="zh-CN" sz="2400" i="1">
              <a:solidFill>
                <a:srgbClr val="000066"/>
              </a:solidFill>
              <a:latin typeface="Arial Narrow" panose="020B0606020202030204" pitchFamily="34" charset="0"/>
              <a:ea typeface="MS PGothic" panose="020B0600070205080204" pitchFamily="34" charset="-128"/>
            </a:endParaRP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ServiceLocator</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为服务查找和创建提供简单、统一的界面</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封装服务查找接口和对特定于供应商的依赖项</a:t>
            </a:r>
            <a:r>
              <a:rPr lang="pl-PL" altLang="zh-CN" sz="2400" i="1">
                <a:solidFill>
                  <a:srgbClr val="000066"/>
                </a:solidFill>
                <a:latin typeface="Arial Narrow" panose="020B0606020202030204" pitchFamily="34" charset="0"/>
                <a:ea typeface="MS PGothic" panose="020B0600070205080204" pitchFamily="34" charset="-128"/>
              </a:rPr>
              <a:t>InitialContext</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缓存</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可选的缓存机制, 存储对以前找到的服务的引用</a:t>
            </a: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InitialContext</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查找和创建过程的起始点</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取决于供应商和服务的查找</a:t>
            </a:r>
          </a:p>
        </p:txBody>
      </p:sp>
      <p:sp>
        <p:nvSpPr>
          <p:cNvPr id="111620" name="灯片编号占位符 1">
            <a:extLst>
              <a:ext uri="{FF2B5EF4-FFF2-40B4-BE49-F238E27FC236}">
                <a16:creationId xmlns:a16="http://schemas.microsoft.com/office/drawing/2014/main" id="{61DE6EB5-EA9C-4817-9098-1E1F312A09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BC34FC97-3BCA-4DDB-88B1-5D7211BA8726}" type="slidenum">
              <a:rPr lang="zh-CN" altLang="en-US">
                <a:solidFill>
                  <a:srgbClr val="898989"/>
                </a:solidFill>
                <a:latin typeface="Calibri" panose="020F0502020204030204" pitchFamily="34" charset="0"/>
              </a:rPr>
              <a:pPr/>
              <a:t>78</a:t>
            </a:fld>
            <a:endParaRPr lang="zh-CN" altLang="en-US">
              <a:solidFill>
                <a:srgbClr val="898989"/>
              </a:solidFill>
              <a:latin typeface="Calibri" panose="020F0502020204030204" pitchFamily="34" charset="0"/>
            </a:endParaRPr>
          </a:p>
        </p:txBody>
      </p:sp>
    </p:spTree>
  </p:cSld>
  <p:clrMapOvr>
    <a:masterClrMapping/>
  </p:clrMapOvr>
</p:sld>
</file>

<file path=ppt/slides/slide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C00DE452-37B5-4DE2-90B3-B9A7E6858C8A}"/>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参与者 (续)</a:t>
            </a:r>
            <a:endParaRPr lang="en-GB" altLang="zh-CN">
              <a:effectLst>
                <a:outerShdw blurRad="38100" dist="38100" dir="2700000" algn="tl">
                  <a:srgbClr val="C0C0C0"/>
                </a:outerShdw>
              </a:effectLst>
            </a:endParaRPr>
          </a:p>
        </p:txBody>
      </p:sp>
      <p:sp>
        <p:nvSpPr>
          <p:cNvPr id="112643" name="Rectangle 3" descr="Rectangle: Click to edit Master text styles&#10;Second level&#10;Third level&#10;Fourth level&#10;Fifth level">
            <a:extLst>
              <a:ext uri="{FF2B5EF4-FFF2-40B4-BE49-F238E27FC236}">
                <a16:creationId xmlns:a16="http://schemas.microsoft.com/office/drawing/2014/main" id="{0F9FA5E1-0E62-413E-A1DE-0419766E0CCB}"/>
              </a:ext>
            </a:extLst>
          </p:cNvPr>
          <p:cNvSpPr>
            <a:spLocks noChangeArrowheads="1"/>
          </p:cNvSpPr>
          <p:nvPr/>
        </p:nvSpPr>
        <p:spPr bwMode="auto">
          <a:xfrm>
            <a:off x="304800" y="762000"/>
            <a:ext cx="8610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目标</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要进行搜索的目标服务 (EJB、</a:t>
            </a:r>
            <a:r>
              <a:rPr lang="pl-PL" altLang="zh-CN" sz="2400" i="1">
                <a:solidFill>
                  <a:srgbClr val="000066"/>
                </a:solidFill>
                <a:latin typeface="Arial Narrow" panose="020B0606020202030204" pitchFamily="34" charset="0"/>
                <a:ea typeface="MS PGothic" panose="020B0600070205080204" pitchFamily="34" charset="-128"/>
              </a:rPr>
              <a:t>DataSource</a:t>
            </a:r>
            <a:r>
              <a:rPr lang="pl-PL" altLang="zh-CN" sz="2400">
                <a:solidFill>
                  <a:srgbClr val="000066"/>
                </a:solidFill>
                <a:latin typeface="Arial Narrow" panose="020B0606020202030204" pitchFamily="34" charset="0"/>
                <a:ea typeface="MS PGothic" panose="020B0600070205080204" pitchFamily="34" charset="-128"/>
              </a:rPr>
              <a:t>,</a:t>
            </a:r>
            <a:r>
              <a:rPr lang="pl-PL" altLang="zh-CN" sz="2400" i="1">
                <a:solidFill>
                  <a:srgbClr val="000066"/>
                </a:solidFill>
                <a:latin typeface="Arial Narrow" panose="020B0606020202030204" pitchFamily="34" charset="0"/>
                <a:ea typeface="MS PGothic" panose="020B0600070205080204" pitchFamily="34" charset="-128"/>
              </a:rPr>
              <a:t>ConnectionFactory</a:t>
            </a:r>
            <a:r>
              <a:rPr lang="pl-PL" altLang="zh-CN" sz="2400">
                <a:solidFill>
                  <a:srgbClr val="000066"/>
                </a:solidFill>
                <a:latin typeface="Arial Narrow" panose="020B0606020202030204" pitchFamily="34" charset="0"/>
                <a:ea typeface="MS PGothic" panose="020B0600070205080204" pitchFamily="34" charset="-128"/>
              </a:rPr>
              <a:t>,</a:t>
            </a:r>
            <a:r>
              <a:rPr lang="pl-PL" altLang="zh-CN" sz="2400" i="1">
                <a:solidFill>
                  <a:srgbClr val="000066"/>
                </a:solidFill>
                <a:latin typeface="Arial Narrow" panose="020B0606020202030204" pitchFamily="34" charset="0"/>
                <a:ea typeface="MS PGothic" panose="020B0600070205080204" pitchFamily="34" charset="-128"/>
              </a:rPr>
              <a:t>MailSession</a:t>
            </a:r>
            <a:r>
              <a:rPr lang="pl-PL" altLang="zh-CN" sz="2400">
                <a:solidFill>
                  <a:srgbClr val="000066"/>
                </a:solidFill>
                <a:latin typeface="Arial Narrow" panose="020B0606020202030204" pitchFamily="34" charset="0"/>
                <a:ea typeface="MS PGothic" panose="020B0600070205080204" pitchFamily="34" charset="-128"/>
              </a:rPr>
              <a:t>等</a:t>
            </a:r>
            <a:endParaRPr lang="pl-PL" altLang="zh-CN" sz="2400" i="1">
              <a:solidFill>
                <a:srgbClr val="000066"/>
              </a:solidFill>
              <a:latin typeface="Arial Narrow" panose="020B0606020202030204" pitchFamily="34" charset="0"/>
              <a:ea typeface="MS PGothic" panose="020B0600070205080204" pitchFamily="34" charset="-128"/>
            </a:endParaRPr>
          </a:p>
          <a:p>
            <a:pPr eaLnBrk="1" hangingPunct="1">
              <a:buClr>
                <a:srgbClr val="000066"/>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RegistryService</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存储对客户端查找可用的服务或组件的引用</a:t>
            </a:r>
          </a:p>
          <a:p>
            <a:pPr lvl="1" eaLnBrk="1" hangingPunct="1">
              <a:buClr>
                <a:srgbClr val="000066"/>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JNDI, UDDI, eBXML</a:t>
            </a:r>
          </a:p>
        </p:txBody>
      </p:sp>
      <p:sp>
        <p:nvSpPr>
          <p:cNvPr id="112644" name="灯片编号占位符 1">
            <a:extLst>
              <a:ext uri="{FF2B5EF4-FFF2-40B4-BE49-F238E27FC236}">
                <a16:creationId xmlns:a16="http://schemas.microsoft.com/office/drawing/2014/main" id="{E71FD2B4-0ECC-4F7E-83A4-0B683BE961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FE384B3-0C28-4DAF-82CA-C600BC1AB29A}" type="slidenum">
              <a:rPr lang="zh-CN" altLang="en-US">
                <a:solidFill>
                  <a:srgbClr val="898989"/>
                </a:solidFill>
                <a:latin typeface="Calibri" panose="020F0502020204030204" pitchFamily="34" charset="0"/>
              </a:rPr>
              <a:pPr/>
              <a:t>79</a:t>
            </a:fld>
            <a:endParaRPr lang="zh-CN"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327F1AB8-8C35-482C-9E36-E496EA334894}"/>
              </a:ext>
            </a:extLst>
          </p:cNvPr>
          <p:cNvSpPr>
            <a:spLocks noGrp="1" noChangeArrowheads="1"/>
          </p:cNvSpPr>
          <p:nvPr>
            <p:ph type="title"/>
          </p:nvPr>
        </p:nvSpPr>
        <p:spPr>
          <a:xfrm>
            <a:off x="808038" y="808038"/>
            <a:ext cx="8040687" cy="533400"/>
          </a:xfrm>
        </p:spPr>
        <p:txBody>
          <a:bodyPr/>
          <a:lstStyle/>
          <a:p>
            <a:pPr eaLnBrk="1" hangingPunct="1">
              <a:defRPr/>
            </a:pPr>
            <a:r>
              <a:rPr lang="pl-PL" altLang="zh-CN" dirty="0">
                <a:effectLst>
                  <a:outerShdw blurRad="38100" dist="38100" dir="2700000" algn="tl">
                    <a:srgbClr val="C0C0C0"/>
                  </a:outerShdw>
                </a:effectLst>
              </a:rPr>
              <a:t>拦截过滤器: 相互作用</a:t>
            </a:r>
            <a:endParaRPr lang="en-GB" altLang="zh-CN" dirty="0">
              <a:effectLst>
                <a:outerShdw blurRad="38100" dist="38100" dir="2700000" algn="tl">
                  <a:srgbClr val="C0C0C0"/>
                </a:outerShdw>
              </a:effectLst>
            </a:endParaRPr>
          </a:p>
        </p:txBody>
      </p:sp>
      <p:pic>
        <p:nvPicPr>
          <p:cNvPr id="39939" name="Picture 4">
            <a:extLst>
              <a:ext uri="{FF2B5EF4-FFF2-40B4-BE49-F238E27FC236}">
                <a16:creationId xmlns:a16="http://schemas.microsoft.com/office/drawing/2014/main" id="{9F47189C-5907-4FDE-92C5-084318D447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038" y="1557338"/>
            <a:ext cx="83010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B8B449DA-EFC2-498C-BC75-B66C8F2E8226}"/>
              </a:ext>
            </a:extLst>
          </p:cNvPr>
          <p:cNvSpPr/>
          <p:nvPr/>
        </p:nvSpPr>
        <p:spPr>
          <a:xfrm>
            <a:off x="2863850" y="3244850"/>
            <a:ext cx="3416300" cy="368300"/>
          </a:xfrm>
          <a:prstGeom prst="rect">
            <a:avLst/>
          </a:prstGeom>
        </p:spPr>
        <p:txBody>
          <a:bodyPr wrap="none">
            <a:spAutoFit/>
          </a:bodyPr>
          <a:lstStyle/>
          <a:p>
            <a:pPr>
              <a:defRPr/>
            </a:pPr>
            <a:r>
              <a:rPr lang="pl-PL" altLang="zh-CN" dirty="0">
                <a:effectLst>
                  <a:outerShdw blurRad="38100" dist="38100" dir="2700000" algn="tl">
                    <a:srgbClr val="C0C0C0"/>
                  </a:outerShdw>
                </a:effectLst>
                <a:latin typeface="Arial" charset="0"/>
                <a:ea typeface="宋体" charset="-122"/>
              </a:rPr>
              <a:t>前端和应用控制器</a:t>
            </a:r>
            <a:endParaRPr lang="zh-CN" altLang="en-US" dirty="0">
              <a:latin typeface="Arial" charset="0"/>
              <a:ea typeface="宋体" charset="-122"/>
            </a:endParaRPr>
          </a:p>
        </p:txBody>
      </p:sp>
      <p:sp>
        <p:nvSpPr>
          <p:cNvPr id="39941" name="灯片编号占位符 1">
            <a:extLst>
              <a:ext uri="{FF2B5EF4-FFF2-40B4-BE49-F238E27FC236}">
                <a16:creationId xmlns:a16="http://schemas.microsoft.com/office/drawing/2014/main" id="{F8AD0AC9-DEED-4A6D-8B46-5EFC3D5340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EA201BB-5977-41D8-9C00-D55F9FECC8D9}" type="slidenum">
              <a:rPr lang="zh-CN" altLang="en-US">
                <a:solidFill>
                  <a:srgbClr val="898989"/>
                </a:solidFill>
                <a:latin typeface="Calibri" panose="020F0502020204030204" pitchFamily="34" charset="0"/>
              </a:rPr>
              <a:pPr/>
              <a:t>8</a:t>
            </a:fld>
            <a:endParaRPr lang="zh-CN" altLang="en-US">
              <a:solidFill>
                <a:srgbClr val="898989"/>
              </a:solidFill>
              <a:latin typeface="Calibri" panose="020F0502020204030204" pitchFamily="34" charset="0"/>
            </a:endParaRPr>
          </a:p>
        </p:txBody>
      </p:sp>
    </p:spTree>
  </p:cSld>
  <p:clrMapOvr>
    <a:masterClrMapping/>
  </p:clrMapOvr>
</p:sld>
</file>

<file path=ppt/slides/slide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13E6C95E-AC40-4878-AA82-067B220A86AD}"/>
              </a:ext>
            </a:extLst>
          </p:cNvPr>
          <p:cNvSpPr>
            <a:spLocks noGrp="1" noChangeArrowheads="1"/>
          </p:cNvSpPr>
          <p:nvPr>
            <p:ph type="title"/>
          </p:nvPr>
        </p:nvSpPr>
        <p:spPr>
          <a:xfrm>
            <a:off x="76200" y="50800"/>
            <a:ext cx="8839200" cy="533400"/>
          </a:xfrm>
        </p:spPr>
        <p:txBody>
          <a:bodyPr/>
          <a:lstStyle/>
          <a:p>
            <a:pPr eaLnBrk="1" hangingPunct="1">
              <a:defRPr/>
            </a:pPr>
            <a:r>
              <a:rPr lang="pl-PL" altLang="zh-CN">
                <a:effectLst>
                  <a:outerShdw blurRad="38100" dist="38100" dir="2700000" algn="tl">
                    <a:srgbClr val="C0C0C0"/>
                  </a:outerShdw>
                </a:effectLst>
              </a:rPr>
              <a:t>服务定位器: 后果</a:t>
            </a:r>
            <a:endParaRPr lang="en-GB" altLang="zh-CN">
              <a:effectLst>
                <a:outerShdw blurRad="38100" dist="38100" dir="2700000" algn="tl">
                  <a:srgbClr val="C0C0C0"/>
                </a:outerShdw>
              </a:effectLst>
            </a:endParaRPr>
          </a:p>
        </p:txBody>
      </p:sp>
      <p:sp>
        <p:nvSpPr>
          <p:cNvPr id="113667" name="Rectangle 3" descr="Rectangle: Click to edit Master text styles&#10;Second level&#10;Third level&#10;Fourth level&#10;Fifth level">
            <a:extLst>
              <a:ext uri="{FF2B5EF4-FFF2-40B4-BE49-F238E27FC236}">
                <a16:creationId xmlns:a16="http://schemas.microsoft.com/office/drawing/2014/main" id="{44F4EFAC-50CD-4780-A370-B3FCF7CC2B40}"/>
              </a:ext>
            </a:extLst>
          </p:cNvPr>
          <p:cNvSpPr>
            <a:spLocks noChangeArrowheads="1"/>
          </p:cNvSpPr>
          <p:nvPr/>
        </p:nvSpPr>
        <p:spPr bwMode="auto">
          <a:xfrm>
            <a:off x="304800" y="12954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抽象的复杂性和对客户端的统一服务访问</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封装的查找和创建过程的复杂性, 并使其从客户端隐藏</a:t>
            </a: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提高了网络性能</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客户端不参与 JNDI 查找和工厂/主对象创建。</a:t>
            </a:r>
          </a:p>
          <a:p>
            <a:pPr lvl="1" eaLnBrk="1" hangingPunct="1">
              <a:buClr>
                <a:schemeClr val="hlink"/>
              </a:buClr>
              <a:buFont typeface="Wingdings" panose="05000000000000000000" pitchFamily="2" charset="2"/>
              <a:buChar char="§"/>
            </a:pPr>
            <a:r>
              <a:rPr lang="pl-PL" altLang="zh-CN" sz="2400" i="1">
                <a:solidFill>
                  <a:srgbClr val="000066"/>
                </a:solidFill>
                <a:latin typeface="Arial Narrow" panose="020B0606020202030204" pitchFamily="34" charset="0"/>
                <a:ea typeface="MS PGothic" panose="020B0600070205080204" pitchFamily="34" charset="-128"/>
              </a:rPr>
              <a:t>ServiceLocator</a:t>
            </a:r>
            <a:r>
              <a:rPr lang="pl-PL" altLang="zh-CN" sz="2400">
                <a:solidFill>
                  <a:srgbClr val="000066"/>
                </a:solidFill>
                <a:latin typeface="Arial Narrow" panose="020B0606020202030204" pitchFamily="34" charset="0"/>
                <a:ea typeface="MS PGothic" panose="020B0600070205080204" pitchFamily="34" charset="-128"/>
              </a:rPr>
              <a:t>可以聚合查找和创建业务对象所需的网络调用。</a:t>
            </a:r>
            <a:endParaRPr lang="pl-PL" altLang="zh-CN" sz="2400" i="1">
              <a:solidFill>
                <a:srgbClr val="000066"/>
              </a:solidFill>
              <a:latin typeface="Arial Narrow" panose="020B0606020202030204" pitchFamily="34" charset="0"/>
              <a:ea typeface="MS PGothic" panose="020B0600070205080204" pitchFamily="34" charset="-128"/>
            </a:endParaRPr>
          </a:p>
          <a:p>
            <a:pPr eaLnBrk="1" hangingPunct="1">
              <a:buClr>
                <a:schemeClr val="hlink"/>
              </a:buClr>
              <a:buFont typeface="Wingdings" panose="05000000000000000000" pitchFamily="2" charset="2"/>
              <a:buChar char="§"/>
            </a:pPr>
            <a:r>
              <a:rPr lang="pl-PL" altLang="zh-CN" sz="2800" b="1">
                <a:solidFill>
                  <a:schemeClr val="hlink"/>
                </a:solidFill>
                <a:latin typeface="Arial Narrow" panose="020B0606020202030204" pitchFamily="34" charset="0"/>
                <a:ea typeface="MS PGothic" panose="020B0600070205080204" pitchFamily="34" charset="-128"/>
              </a:rPr>
              <a:t>改进的客户端性能</a:t>
            </a:r>
          </a:p>
          <a:p>
            <a:pPr lvl="1" eaLnBrk="1" hangingPunct="1">
              <a:buClr>
                <a:schemeClr val="hlink"/>
              </a:buClr>
              <a:buFont typeface="Wingdings" panose="05000000000000000000" pitchFamily="2" charset="2"/>
              <a:buChar char="§"/>
            </a:pPr>
            <a:r>
              <a:rPr lang="pl-PL" altLang="zh-CN" sz="2400">
                <a:solidFill>
                  <a:srgbClr val="000066"/>
                </a:solidFill>
                <a:latin typeface="Arial Narrow" panose="020B0606020202030204" pitchFamily="34" charset="0"/>
                <a:ea typeface="MS PGothic" panose="020B0600070205080204" pitchFamily="34" charset="-128"/>
              </a:rPr>
              <a:t>初始上下文对象和对工厂对象 (EJBHome、JMS 连接工厂) 的引用被缓存</a:t>
            </a:r>
            <a:endParaRPr lang="pl-PL" altLang="zh-CN" b="1" i="1">
              <a:solidFill>
                <a:schemeClr val="hlink"/>
              </a:solidFill>
              <a:latin typeface="Arial Narrow" panose="020B0606020202030204" pitchFamily="34" charset="0"/>
              <a:ea typeface="MS PGothic" panose="020B0600070205080204" pitchFamily="34" charset="-128"/>
            </a:endParaRPr>
          </a:p>
        </p:txBody>
      </p:sp>
      <p:sp>
        <p:nvSpPr>
          <p:cNvPr id="113668" name="灯片编号占位符 1">
            <a:extLst>
              <a:ext uri="{FF2B5EF4-FFF2-40B4-BE49-F238E27FC236}">
                <a16:creationId xmlns:a16="http://schemas.microsoft.com/office/drawing/2014/main" id="{38D8FDD0-A046-4B23-9592-76032BC17D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F5C1C8D-9E73-4CD4-A478-C238A4F4A6B6}" type="slidenum">
              <a:rPr lang="zh-CN" altLang="en-US">
                <a:solidFill>
                  <a:srgbClr val="898989"/>
                </a:solidFill>
                <a:latin typeface="Calibri" panose="020F0502020204030204" pitchFamily="34" charset="0"/>
              </a:rPr>
              <a:pPr/>
              <a:t>80</a:t>
            </a:fld>
            <a:endParaRPr lang="zh-CN" altLang="en-US">
              <a:solidFill>
                <a:srgbClr val="898989"/>
              </a:solidFill>
              <a:latin typeface="Calibri" panose="020F0502020204030204" pitchFamily="34" charset="0"/>
            </a:endParaRPr>
          </a:p>
        </p:txBody>
      </p:sp>
    </p:spTree>
  </p:cSld>
  <p:clrMapOvr>
    <a:masterClrMapping/>
  </p:clrMapOvr>
</p:sld>
</file>

<file path=ppt/slides/slide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73F9694-19E7-43BD-9CC3-01CBE7C2B05C}"/>
              </a:ext>
            </a:extLst>
          </p:cNvPr>
          <p:cNvSpPr>
            <a:spLocks noGrp="1" noChangeArrowheads="1"/>
          </p:cNvSpPr>
          <p:nvPr>
            <p:ph type="title"/>
          </p:nvPr>
        </p:nvSpPr>
        <p:spPr>
          <a:xfrm>
            <a:off x="395288" y="-26988"/>
            <a:ext cx="7848600" cy="1143001"/>
          </a:xfrm>
        </p:spPr>
        <p:txBody>
          <a:bodyPr/>
          <a:lstStyle/>
          <a:p>
            <a:pPr eaLnBrk="1" hangingPunct="1"/>
            <a:r>
              <a:rPr lang="en-US" altLang="zh-CN"/>
              <a:t>快速车道数据读取</a:t>
            </a:r>
          </a:p>
        </p:txBody>
      </p:sp>
      <p:sp>
        <p:nvSpPr>
          <p:cNvPr id="114691" name="Rectangle 3">
            <a:extLst>
              <a:ext uri="{FF2B5EF4-FFF2-40B4-BE49-F238E27FC236}">
                <a16:creationId xmlns:a16="http://schemas.microsoft.com/office/drawing/2014/main" id="{422500F0-EE7A-47B3-B061-10B9E5E761CD}"/>
              </a:ext>
            </a:extLst>
          </p:cNvPr>
          <p:cNvSpPr>
            <a:spLocks noGrp="1" noChangeArrowheads="1"/>
          </p:cNvSpPr>
          <p:nvPr>
            <p:ph idx="1"/>
          </p:nvPr>
        </p:nvSpPr>
        <p:spPr/>
        <p:txBody>
          <a:bodyPr/>
          <a:lstStyle/>
          <a:p>
            <a:pPr eaLnBrk="1" hangingPunct="1"/>
            <a:r>
              <a:rPr lang="en-US" altLang="zh-CN"/>
              <a:t>有时比起最新的速度要快得多。</a:t>
            </a:r>
          </a:p>
          <a:p>
            <a:pPr eaLnBrk="1" hangingPunct="1"/>
            <a:r>
              <a:rPr lang="en-US" altLang="zh-CN"/>
              <a:t>通过 EJB 访问 DB 可能会很慢</a:t>
            </a:r>
          </a:p>
        </p:txBody>
      </p:sp>
      <p:sp>
        <p:nvSpPr>
          <p:cNvPr id="114692" name="灯片编号占位符 1">
            <a:extLst>
              <a:ext uri="{FF2B5EF4-FFF2-40B4-BE49-F238E27FC236}">
                <a16:creationId xmlns:a16="http://schemas.microsoft.com/office/drawing/2014/main" id="{7301700E-448F-4D7F-A704-6A614382BA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99C874F-DD6B-496D-B56A-5814AA590F74}" type="slidenum">
              <a:rPr lang="zh-CN" altLang="en-US">
                <a:solidFill>
                  <a:srgbClr val="898989"/>
                </a:solidFill>
                <a:latin typeface="Calibri" panose="020F0502020204030204" pitchFamily="34" charset="0"/>
              </a:rPr>
              <a:pPr/>
              <a:t>81</a:t>
            </a:fld>
            <a:endParaRPr lang="zh-CN" altLang="en-US">
              <a:solidFill>
                <a:srgbClr val="898989"/>
              </a:solidFill>
              <a:latin typeface="Calibri" panose="020F0502020204030204" pitchFamily="34" charset="0"/>
            </a:endParaRPr>
          </a:p>
        </p:txBody>
      </p:sp>
    </p:spTree>
  </p:cSld>
  <p:clrMapOvr>
    <a:masterClrMapping/>
  </p:clrMapOvr>
</p:sld>
</file>

<file path=ppt/slides/slide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B8D5BEB-54DB-4B7C-B271-4539CFBE51BC}"/>
              </a:ext>
            </a:extLst>
          </p:cNvPr>
          <p:cNvSpPr>
            <a:spLocks noGrp="1" noChangeArrowheads="1"/>
          </p:cNvSpPr>
          <p:nvPr>
            <p:ph type="title"/>
          </p:nvPr>
        </p:nvSpPr>
        <p:spPr>
          <a:xfrm>
            <a:off x="395288" y="-26988"/>
            <a:ext cx="7848600" cy="1143001"/>
          </a:xfrm>
        </p:spPr>
        <p:txBody>
          <a:bodyPr/>
          <a:lstStyle/>
          <a:p>
            <a:pPr eaLnBrk="1" hangingPunct="1"/>
            <a:r>
              <a:rPr lang="en-US" altLang="zh-CN"/>
              <a:t>加快阅读速度</a:t>
            </a:r>
          </a:p>
        </p:txBody>
      </p:sp>
      <p:sp>
        <p:nvSpPr>
          <p:cNvPr id="115715" name="Rectangle 3">
            <a:extLst>
              <a:ext uri="{FF2B5EF4-FFF2-40B4-BE49-F238E27FC236}">
                <a16:creationId xmlns:a16="http://schemas.microsoft.com/office/drawing/2014/main" id="{B62DA26C-4D30-4FD4-BF6B-4EBC132817D1}"/>
              </a:ext>
            </a:extLst>
          </p:cNvPr>
          <p:cNvSpPr>
            <a:spLocks noGrp="1" noChangeArrowheads="1"/>
          </p:cNvSpPr>
          <p:nvPr>
            <p:ph idx="1"/>
          </p:nvPr>
        </p:nvSpPr>
        <p:spPr/>
        <p:txBody>
          <a:bodyPr/>
          <a:lstStyle/>
          <a:p>
            <a:pPr eaLnBrk="1" hangingPunct="1"/>
            <a:r>
              <a:rPr lang="en-US" altLang="zh-CN"/>
              <a:t>从实体 bean 返回值对象</a:t>
            </a:r>
          </a:p>
          <a:p>
            <a:pPr lvl="1" eaLnBrk="1" hangingPunct="1"/>
            <a:r>
              <a:rPr lang="en-US" altLang="zh-CN"/>
              <a:t>消除了每个方法的 RMI 调用</a:t>
            </a:r>
          </a:p>
          <a:p>
            <a:pPr lvl="1" eaLnBrk="1" hangingPunct="1"/>
            <a:r>
              <a:rPr lang="en-US" altLang="zh-CN"/>
              <a:t>获取单个 RMI 调用中的所有变量值</a:t>
            </a:r>
          </a:p>
          <a:p>
            <a:pPr eaLnBrk="1" hangingPunct="1"/>
            <a:r>
              <a:rPr lang="en-US" altLang="zh-CN"/>
              <a:t>绕过 EJB, 转而使用 DAO。</a:t>
            </a:r>
          </a:p>
          <a:p>
            <a:pPr lvl="1" eaLnBrk="1" hangingPunct="1"/>
            <a:r>
              <a:rPr lang="en-US" altLang="zh-CN"/>
              <a:t>消除对每行 DB 的 RMI 调用</a:t>
            </a:r>
          </a:p>
          <a:p>
            <a:pPr lvl="1" eaLnBrk="1" hangingPunct="1"/>
            <a:r>
              <a:rPr lang="en-US" altLang="zh-CN"/>
              <a:t>在单个调用中获取整个表</a:t>
            </a:r>
          </a:p>
          <a:p>
            <a:pPr eaLnBrk="1" hangingPunct="1"/>
            <a:endParaRPr lang="en-US" altLang="zh-CN"/>
          </a:p>
        </p:txBody>
      </p:sp>
      <p:sp>
        <p:nvSpPr>
          <p:cNvPr id="115716" name="灯片编号占位符 1">
            <a:extLst>
              <a:ext uri="{FF2B5EF4-FFF2-40B4-BE49-F238E27FC236}">
                <a16:creationId xmlns:a16="http://schemas.microsoft.com/office/drawing/2014/main" id="{3CB64B43-ECC3-41B5-AB5B-DAEEB32578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655EF4C-ECA3-4E69-83D8-C46783762240}" type="slidenum">
              <a:rPr lang="zh-CN" altLang="en-US">
                <a:solidFill>
                  <a:srgbClr val="898989"/>
                </a:solidFill>
                <a:latin typeface="Calibri" panose="020F0502020204030204" pitchFamily="34" charset="0"/>
              </a:rPr>
              <a:pPr/>
              <a:t>82</a:t>
            </a:fld>
            <a:endParaRPr lang="zh-CN" altLang="en-US">
              <a:solidFill>
                <a:srgbClr val="898989"/>
              </a:solidFill>
              <a:latin typeface="Calibri" panose="020F0502020204030204" pitchFamily="34" charset="0"/>
            </a:endParaRPr>
          </a:p>
        </p:txBody>
      </p:sp>
    </p:spTree>
  </p:cSld>
  <p:clrMapOvr>
    <a:masterClrMapping/>
  </p:clrMapOvr>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Sequence Before and After">
            <a:extLst>
              <a:ext uri="{FF2B5EF4-FFF2-40B4-BE49-F238E27FC236}">
                <a16:creationId xmlns:a16="http://schemas.microsoft.com/office/drawing/2014/main" id="{0C8CB2D0-BA95-4431-9C21-7D02ED9CBE5A}"/>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295400" y="457200"/>
            <a:ext cx="6324600" cy="59594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6739" name="灯片编号占位符 1">
            <a:extLst>
              <a:ext uri="{FF2B5EF4-FFF2-40B4-BE49-F238E27FC236}">
                <a16:creationId xmlns:a16="http://schemas.microsoft.com/office/drawing/2014/main" id="{E3A67EC5-D76F-4B6A-8B1F-4D21ABF8C1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723A5E-B2C7-433F-828A-FDF18DFB73F9}" type="slidenum">
              <a:rPr lang="en-US" altLang="zh-CN">
                <a:solidFill>
                  <a:srgbClr val="898989"/>
                </a:solidFill>
              </a:rPr>
              <a:pPr eaLnBrk="1" hangingPunct="1"/>
              <a:t>83</a:t>
            </a:fld>
            <a:endParaRPr lang="en-US" altLang="zh-CN">
              <a:solidFill>
                <a:srgbClr val="898989"/>
              </a:solidFill>
            </a:endParaRPr>
          </a:p>
        </p:txBody>
      </p:sp>
    </p:spTree>
  </p:cSld>
  <p:clrMapOvr>
    <a:masterClrMapping/>
  </p:clrMapOvr>
</p:sld>
</file>

<file path=ppt/slides/slide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descr="DAO Implementation Diagram">
            <a:extLst>
              <a:ext uri="{FF2B5EF4-FFF2-40B4-BE49-F238E27FC236}">
                <a16:creationId xmlns:a16="http://schemas.microsoft.com/office/drawing/2014/main" id="{9EB31364-456D-4F2B-B971-9C8B0FA3CA68}"/>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85800" y="228600"/>
            <a:ext cx="7543800" cy="3035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7763" name="Oval 3">
            <a:extLst>
              <a:ext uri="{FF2B5EF4-FFF2-40B4-BE49-F238E27FC236}">
                <a16:creationId xmlns:a16="http://schemas.microsoft.com/office/drawing/2014/main" id="{7261FA54-49A0-49B8-9744-CDF96CA90ADB}"/>
              </a:ext>
            </a:extLst>
          </p:cNvPr>
          <p:cNvSpPr>
            <a:spLocks noChangeArrowheads="1"/>
          </p:cNvSpPr>
          <p:nvPr/>
        </p:nvSpPr>
        <p:spPr bwMode="auto">
          <a:xfrm>
            <a:off x="381000" y="3810000"/>
            <a:ext cx="12192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7764" name="Oval 4">
            <a:extLst>
              <a:ext uri="{FF2B5EF4-FFF2-40B4-BE49-F238E27FC236}">
                <a16:creationId xmlns:a16="http://schemas.microsoft.com/office/drawing/2014/main" id="{425D3A67-0A71-41DF-A2A6-E8EFA7407BBD}"/>
              </a:ext>
            </a:extLst>
          </p:cNvPr>
          <p:cNvSpPr>
            <a:spLocks noChangeArrowheads="1"/>
          </p:cNvSpPr>
          <p:nvPr/>
        </p:nvSpPr>
        <p:spPr bwMode="auto">
          <a:xfrm>
            <a:off x="2514600" y="3886200"/>
            <a:ext cx="1447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7765" name="AutoShape 5">
            <a:extLst>
              <a:ext uri="{FF2B5EF4-FFF2-40B4-BE49-F238E27FC236}">
                <a16:creationId xmlns:a16="http://schemas.microsoft.com/office/drawing/2014/main" id="{734A0CD8-D198-4998-957A-E5D5273CE968}"/>
              </a:ext>
            </a:extLst>
          </p:cNvPr>
          <p:cNvSpPr>
            <a:spLocks noChangeArrowheads="1"/>
          </p:cNvSpPr>
          <p:nvPr/>
        </p:nvSpPr>
        <p:spPr bwMode="auto">
          <a:xfrm>
            <a:off x="7848600" y="4648200"/>
            <a:ext cx="990600" cy="1905000"/>
          </a:xfrm>
          <a:prstGeom prst="can">
            <a:avLst>
              <a:gd name="adj" fmla="val 4807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Db</a:t>
            </a:r>
          </a:p>
        </p:txBody>
      </p:sp>
      <p:sp>
        <p:nvSpPr>
          <p:cNvPr id="117766" name="Text Box 6">
            <a:extLst>
              <a:ext uri="{FF2B5EF4-FFF2-40B4-BE49-F238E27FC236}">
                <a16:creationId xmlns:a16="http://schemas.microsoft.com/office/drawing/2014/main" id="{0128CE73-693C-4E0F-B796-60B56D148136}"/>
              </a:ext>
            </a:extLst>
          </p:cNvPr>
          <p:cNvSpPr txBox="1">
            <a:spLocks noChangeArrowheads="1"/>
          </p:cNvSpPr>
          <p:nvPr/>
        </p:nvSpPr>
        <p:spPr bwMode="auto">
          <a:xfrm>
            <a:off x="603250" y="4114800"/>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客户</a:t>
            </a:r>
          </a:p>
        </p:txBody>
      </p:sp>
      <p:sp>
        <p:nvSpPr>
          <p:cNvPr id="117767" name="Text Box 7">
            <a:extLst>
              <a:ext uri="{FF2B5EF4-FFF2-40B4-BE49-F238E27FC236}">
                <a16:creationId xmlns:a16="http://schemas.microsoft.com/office/drawing/2014/main" id="{492972A4-394E-4D16-A056-F6794D8F9791}"/>
              </a:ext>
            </a:extLst>
          </p:cNvPr>
          <p:cNvSpPr txBox="1">
            <a:spLocks noChangeArrowheads="1"/>
          </p:cNvSpPr>
          <p:nvPr/>
        </p:nvSpPr>
        <p:spPr bwMode="auto">
          <a:xfrm>
            <a:off x="2819400" y="43434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Servlet</a:t>
            </a:r>
          </a:p>
        </p:txBody>
      </p:sp>
      <p:sp>
        <p:nvSpPr>
          <p:cNvPr id="117768" name="Text Box 8">
            <a:extLst>
              <a:ext uri="{FF2B5EF4-FFF2-40B4-BE49-F238E27FC236}">
                <a16:creationId xmlns:a16="http://schemas.microsoft.com/office/drawing/2014/main" id="{A2887086-D0E8-4877-BC96-6067E1711502}"/>
              </a:ext>
            </a:extLst>
          </p:cNvPr>
          <p:cNvSpPr txBox="1">
            <a:spLocks noChangeArrowheads="1"/>
          </p:cNvSpPr>
          <p:nvPr/>
        </p:nvSpPr>
        <p:spPr bwMode="auto">
          <a:xfrm>
            <a:off x="5257800" y="55626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Jdbc</a:t>
            </a:r>
          </a:p>
        </p:txBody>
      </p:sp>
      <p:sp>
        <p:nvSpPr>
          <p:cNvPr id="117769" name="Line 9">
            <a:extLst>
              <a:ext uri="{FF2B5EF4-FFF2-40B4-BE49-F238E27FC236}">
                <a16:creationId xmlns:a16="http://schemas.microsoft.com/office/drawing/2014/main" id="{9F013F8F-EB5C-4D4B-808A-F6838A6238E3}"/>
              </a:ext>
            </a:extLst>
          </p:cNvPr>
          <p:cNvSpPr>
            <a:spLocks noChangeShapeType="1"/>
          </p:cNvSpPr>
          <p:nvPr/>
        </p:nvSpPr>
        <p:spPr bwMode="auto">
          <a:xfrm>
            <a:off x="1600200" y="42672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0" name="Line 10">
            <a:extLst>
              <a:ext uri="{FF2B5EF4-FFF2-40B4-BE49-F238E27FC236}">
                <a16:creationId xmlns:a16="http://schemas.microsoft.com/office/drawing/2014/main" id="{3C1A69EF-7505-48B2-94F2-7826211F4DC3}"/>
              </a:ext>
            </a:extLst>
          </p:cNvPr>
          <p:cNvSpPr>
            <a:spLocks noChangeShapeType="1"/>
          </p:cNvSpPr>
          <p:nvPr/>
        </p:nvSpPr>
        <p:spPr bwMode="auto">
          <a:xfrm flipH="1" flipV="1">
            <a:off x="1600200" y="44196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1" name="Oval 11">
            <a:extLst>
              <a:ext uri="{FF2B5EF4-FFF2-40B4-BE49-F238E27FC236}">
                <a16:creationId xmlns:a16="http://schemas.microsoft.com/office/drawing/2014/main" id="{EC2D3887-5439-4F72-A616-6D815BF4F8EB}"/>
              </a:ext>
            </a:extLst>
          </p:cNvPr>
          <p:cNvSpPr>
            <a:spLocks noChangeArrowheads="1"/>
          </p:cNvSpPr>
          <p:nvPr/>
        </p:nvSpPr>
        <p:spPr bwMode="auto">
          <a:xfrm>
            <a:off x="4495800" y="3581400"/>
            <a:ext cx="10668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会话</a:t>
            </a:r>
          </a:p>
          <a:p>
            <a:pPr algn="ctr" eaLnBrk="1" hangingPunct="1">
              <a:spcBef>
                <a:spcPct val="0"/>
              </a:spcBef>
              <a:buFontTx/>
              <a:buNone/>
            </a:pPr>
            <a:r>
              <a:rPr lang="en-US" altLang="zh-CN" sz="1800">
                <a:latin typeface="Arial" panose="020B0604020202020204" pitchFamily="34" charset="0"/>
              </a:rPr>
              <a:t>Bean</a:t>
            </a:r>
          </a:p>
        </p:txBody>
      </p:sp>
      <p:sp>
        <p:nvSpPr>
          <p:cNvPr id="117772" name="Oval 12">
            <a:extLst>
              <a:ext uri="{FF2B5EF4-FFF2-40B4-BE49-F238E27FC236}">
                <a16:creationId xmlns:a16="http://schemas.microsoft.com/office/drawing/2014/main" id="{D5A085DD-C930-47CD-81C8-A874A0E7AEB0}"/>
              </a:ext>
            </a:extLst>
          </p:cNvPr>
          <p:cNvSpPr>
            <a:spLocks noChangeArrowheads="1"/>
          </p:cNvSpPr>
          <p:nvPr/>
        </p:nvSpPr>
        <p:spPr bwMode="auto">
          <a:xfrm>
            <a:off x="6096000" y="3581400"/>
            <a:ext cx="990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实体</a:t>
            </a:r>
          </a:p>
          <a:p>
            <a:pPr algn="ctr" eaLnBrk="1" hangingPunct="1">
              <a:spcBef>
                <a:spcPct val="0"/>
              </a:spcBef>
              <a:buFontTx/>
              <a:buNone/>
            </a:pPr>
            <a:r>
              <a:rPr lang="en-US" altLang="zh-CN" sz="1800">
                <a:latin typeface="Arial" panose="020B0604020202020204" pitchFamily="34" charset="0"/>
              </a:rPr>
              <a:t>Bean</a:t>
            </a:r>
          </a:p>
        </p:txBody>
      </p:sp>
      <p:sp>
        <p:nvSpPr>
          <p:cNvPr id="117773" name="Line 13">
            <a:extLst>
              <a:ext uri="{FF2B5EF4-FFF2-40B4-BE49-F238E27FC236}">
                <a16:creationId xmlns:a16="http://schemas.microsoft.com/office/drawing/2014/main" id="{C617AC6E-7703-43C7-A3BB-907434DA3ED3}"/>
              </a:ext>
            </a:extLst>
          </p:cNvPr>
          <p:cNvSpPr>
            <a:spLocks noChangeShapeType="1"/>
          </p:cNvSpPr>
          <p:nvPr/>
        </p:nvSpPr>
        <p:spPr bwMode="auto">
          <a:xfrm flipV="1">
            <a:off x="4648200" y="5410200"/>
            <a:ext cx="3048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4" name="Line 14">
            <a:extLst>
              <a:ext uri="{FF2B5EF4-FFF2-40B4-BE49-F238E27FC236}">
                <a16:creationId xmlns:a16="http://schemas.microsoft.com/office/drawing/2014/main" id="{4DE30096-DE85-4371-8D46-CC326362531A}"/>
              </a:ext>
            </a:extLst>
          </p:cNvPr>
          <p:cNvSpPr>
            <a:spLocks noChangeShapeType="1"/>
          </p:cNvSpPr>
          <p:nvPr/>
        </p:nvSpPr>
        <p:spPr bwMode="auto">
          <a:xfrm flipH="1">
            <a:off x="4572000" y="5334000"/>
            <a:ext cx="3200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5" name="Line 15">
            <a:extLst>
              <a:ext uri="{FF2B5EF4-FFF2-40B4-BE49-F238E27FC236}">
                <a16:creationId xmlns:a16="http://schemas.microsoft.com/office/drawing/2014/main" id="{4CA0F733-5B13-43CA-8990-8E521A393487}"/>
              </a:ext>
            </a:extLst>
          </p:cNvPr>
          <p:cNvSpPr>
            <a:spLocks noChangeShapeType="1"/>
          </p:cNvSpPr>
          <p:nvPr/>
        </p:nvSpPr>
        <p:spPr bwMode="auto">
          <a:xfrm flipV="1">
            <a:off x="3962400" y="4038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6" name="Line 16">
            <a:extLst>
              <a:ext uri="{FF2B5EF4-FFF2-40B4-BE49-F238E27FC236}">
                <a16:creationId xmlns:a16="http://schemas.microsoft.com/office/drawing/2014/main" id="{E861BCFF-19DA-4E1D-AEDE-1F73B2EABB23}"/>
              </a:ext>
            </a:extLst>
          </p:cNvPr>
          <p:cNvSpPr>
            <a:spLocks noChangeShapeType="1"/>
          </p:cNvSpPr>
          <p:nvPr/>
        </p:nvSpPr>
        <p:spPr bwMode="auto">
          <a:xfrm flipH="1">
            <a:off x="4038600" y="41910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7" name="Line 17">
            <a:extLst>
              <a:ext uri="{FF2B5EF4-FFF2-40B4-BE49-F238E27FC236}">
                <a16:creationId xmlns:a16="http://schemas.microsoft.com/office/drawing/2014/main" id="{DA1EE7D7-7CE7-4F64-BF7D-D4B68DF3FA0C}"/>
              </a:ext>
            </a:extLst>
          </p:cNvPr>
          <p:cNvSpPr>
            <a:spLocks noChangeShapeType="1"/>
          </p:cNvSpPr>
          <p:nvPr/>
        </p:nvSpPr>
        <p:spPr bwMode="auto">
          <a:xfrm>
            <a:off x="5638800" y="3886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8" name="Line 18">
            <a:extLst>
              <a:ext uri="{FF2B5EF4-FFF2-40B4-BE49-F238E27FC236}">
                <a16:creationId xmlns:a16="http://schemas.microsoft.com/office/drawing/2014/main" id="{86E163AB-FB9E-4719-8D3D-48D99537CF42}"/>
              </a:ext>
            </a:extLst>
          </p:cNvPr>
          <p:cNvSpPr>
            <a:spLocks noChangeShapeType="1"/>
          </p:cNvSpPr>
          <p:nvPr/>
        </p:nvSpPr>
        <p:spPr bwMode="auto">
          <a:xfrm flipH="1">
            <a:off x="5638800" y="4038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9" name="Line 19">
            <a:extLst>
              <a:ext uri="{FF2B5EF4-FFF2-40B4-BE49-F238E27FC236}">
                <a16:creationId xmlns:a16="http://schemas.microsoft.com/office/drawing/2014/main" id="{A01560C9-74C3-42F7-9294-01F401AE2148}"/>
              </a:ext>
            </a:extLst>
          </p:cNvPr>
          <p:cNvSpPr>
            <a:spLocks noChangeShapeType="1"/>
          </p:cNvSpPr>
          <p:nvPr/>
        </p:nvSpPr>
        <p:spPr bwMode="auto">
          <a:xfrm>
            <a:off x="7162800" y="39624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0" name="Line 20">
            <a:extLst>
              <a:ext uri="{FF2B5EF4-FFF2-40B4-BE49-F238E27FC236}">
                <a16:creationId xmlns:a16="http://schemas.microsoft.com/office/drawing/2014/main" id="{B367F4B7-29D3-4358-B3BE-839C194DB15F}"/>
              </a:ext>
            </a:extLst>
          </p:cNvPr>
          <p:cNvSpPr>
            <a:spLocks noChangeShapeType="1"/>
          </p:cNvSpPr>
          <p:nvPr/>
        </p:nvSpPr>
        <p:spPr bwMode="auto">
          <a:xfrm flipH="1" flipV="1">
            <a:off x="7162800" y="41910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1" name="Text Box 21">
            <a:extLst>
              <a:ext uri="{FF2B5EF4-FFF2-40B4-BE49-F238E27FC236}">
                <a16:creationId xmlns:a16="http://schemas.microsoft.com/office/drawing/2014/main" id="{92747888-3C5C-4C72-9A26-E5B288ADF07D}"/>
              </a:ext>
            </a:extLst>
          </p:cNvPr>
          <p:cNvSpPr txBox="1">
            <a:spLocks noChangeArrowheads="1"/>
          </p:cNvSpPr>
          <p:nvPr/>
        </p:nvSpPr>
        <p:spPr bwMode="auto">
          <a:xfrm>
            <a:off x="4648200" y="487680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快速车道</a:t>
            </a:r>
          </a:p>
        </p:txBody>
      </p:sp>
      <p:sp>
        <p:nvSpPr>
          <p:cNvPr id="117782" name="Text Box 22">
            <a:extLst>
              <a:ext uri="{FF2B5EF4-FFF2-40B4-BE49-F238E27FC236}">
                <a16:creationId xmlns:a16="http://schemas.microsoft.com/office/drawing/2014/main" id="{60BA7544-1897-4AD6-B4AC-3377EBAE10DE}"/>
              </a:ext>
            </a:extLst>
          </p:cNvPr>
          <p:cNvSpPr txBox="1">
            <a:spLocks noChangeArrowheads="1"/>
          </p:cNvSpPr>
          <p:nvPr/>
        </p:nvSpPr>
        <p:spPr bwMode="auto">
          <a:xfrm>
            <a:off x="5029200" y="3276600"/>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返回结构</a:t>
            </a:r>
          </a:p>
        </p:txBody>
      </p:sp>
      <p:sp>
        <p:nvSpPr>
          <p:cNvPr id="117783" name="Oval 23">
            <a:extLst>
              <a:ext uri="{FF2B5EF4-FFF2-40B4-BE49-F238E27FC236}">
                <a16:creationId xmlns:a16="http://schemas.microsoft.com/office/drawing/2014/main" id="{0E7C2E22-84A4-492B-98C6-673B2308B217}"/>
              </a:ext>
            </a:extLst>
          </p:cNvPr>
          <p:cNvSpPr>
            <a:spLocks noChangeArrowheads="1"/>
          </p:cNvSpPr>
          <p:nvPr/>
        </p:nvSpPr>
        <p:spPr bwMode="auto">
          <a:xfrm>
            <a:off x="3657600" y="5105400"/>
            <a:ext cx="838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数据</a:t>
            </a:r>
          </a:p>
          <a:p>
            <a:pPr algn="ctr" eaLnBrk="1" hangingPunct="1">
              <a:spcBef>
                <a:spcPct val="0"/>
              </a:spcBef>
              <a:buFontTx/>
              <a:buNone/>
            </a:pPr>
            <a:r>
              <a:rPr lang="en-US" altLang="zh-CN" sz="1200">
                <a:latin typeface="Arial" panose="020B0604020202020204" pitchFamily="34" charset="0"/>
              </a:rPr>
              <a:t>访问</a:t>
            </a:r>
          </a:p>
          <a:p>
            <a:pPr algn="ctr" eaLnBrk="1" hangingPunct="1">
              <a:spcBef>
                <a:spcPct val="0"/>
              </a:spcBef>
              <a:buFontTx/>
              <a:buNone/>
            </a:pPr>
            <a:r>
              <a:rPr lang="en-US" altLang="zh-CN" sz="1200">
                <a:latin typeface="Arial" panose="020B0604020202020204" pitchFamily="34" charset="0"/>
              </a:rPr>
              <a:t>对象</a:t>
            </a:r>
          </a:p>
        </p:txBody>
      </p:sp>
      <p:sp>
        <p:nvSpPr>
          <p:cNvPr id="117784" name="Line 25">
            <a:extLst>
              <a:ext uri="{FF2B5EF4-FFF2-40B4-BE49-F238E27FC236}">
                <a16:creationId xmlns:a16="http://schemas.microsoft.com/office/drawing/2014/main" id="{1B531202-5D3D-423D-A439-D9AA1F0D8884}"/>
              </a:ext>
            </a:extLst>
          </p:cNvPr>
          <p:cNvSpPr>
            <a:spLocks noChangeShapeType="1"/>
          </p:cNvSpPr>
          <p:nvPr/>
        </p:nvSpPr>
        <p:spPr bwMode="auto">
          <a:xfrm>
            <a:off x="3733800" y="49530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5" name="Line 26">
            <a:extLst>
              <a:ext uri="{FF2B5EF4-FFF2-40B4-BE49-F238E27FC236}">
                <a16:creationId xmlns:a16="http://schemas.microsoft.com/office/drawing/2014/main" id="{DB251C76-6BD8-4AC3-81CD-8F426520C2B4}"/>
              </a:ext>
            </a:extLst>
          </p:cNvPr>
          <p:cNvSpPr>
            <a:spLocks noChangeShapeType="1"/>
          </p:cNvSpPr>
          <p:nvPr/>
        </p:nvSpPr>
        <p:spPr bwMode="auto">
          <a:xfrm flipH="1" flipV="1">
            <a:off x="3657600" y="50292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6" name="Text Box 27">
            <a:extLst>
              <a:ext uri="{FF2B5EF4-FFF2-40B4-BE49-F238E27FC236}">
                <a16:creationId xmlns:a16="http://schemas.microsoft.com/office/drawing/2014/main" id="{75DB5B46-8295-4161-A447-FA157E17DF72}"/>
              </a:ext>
            </a:extLst>
          </p:cNvPr>
          <p:cNvSpPr txBox="1">
            <a:spLocks noChangeArrowheads="1"/>
          </p:cNvSpPr>
          <p:nvPr/>
        </p:nvSpPr>
        <p:spPr bwMode="auto">
          <a:xfrm>
            <a:off x="3870325" y="37322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latin typeface="Arial" panose="020B0604020202020204" pitchFamily="34" charset="0"/>
              </a:rPr>
              <a:t>Rmi</a:t>
            </a:r>
            <a:endParaRPr lang="en-US" altLang="zh-CN" sz="1800">
              <a:latin typeface="Arial" panose="020B0604020202020204" pitchFamily="34" charset="0"/>
            </a:endParaRPr>
          </a:p>
        </p:txBody>
      </p:sp>
      <p:sp>
        <p:nvSpPr>
          <p:cNvPr id="117787" name="灯片编号占位符 1">
            <a:extLst>
              <a:ext uri="{FF2B5EF4-FFF2-40B4-BE49-F238E27FC236}">
                <a16:creationId xmlns:a16="http://schemas.microsoft.com/office/drawing/2014/main" id="{850D393E-92EB-41E6-A7A2-578A4D7483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40A5E3-5923-4C45-B97A-2BF093110F6E}" type="slidenum">
              <a:rPr lang="en-US" altLang="zh-CN">
                <a:solidFill>
                  <a:srgbClr val="898989"/>
                </a:solidFill>
              </a:rPr>
              <a:pPr eaLnBrk="1" hangingPunct="1"/>
              <a:t>84</a:t>
            </a:fld>
            <a:endParaRPr lang="en-US" altLang="zh-CN">
              <a:solidFill>
                <a:srgbClr val="898989"/>
              </a:solidFill>
            </a:endParaRPr>
          </a:p>
        </p:txBody>
      </p:sp>
    </p:spTree>
  </p:cSld>
  <p:clrMapOvr>
    <a:masterClrMapping/>
  </p:clrMapOvr>
</p:sld>
</file>

<file path=ppt/slides/slide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4DA5503-DB84-415B-A9FB-33E05603881A}"/>
              </a:ext>
            </a:extLst>
          </p:cNvPr>
          <p:cNvSpPr>
            <a:spLocks noGrp="1" noChangeArrowheads="1"/>
          </p:cNvSpPr>
          <p:nvPr>
            <p:ph type="title"/>
          </p:nvPr>
        </p:nvSpPr>
        <p:spPr>
          <a:xfrm>
            <a:off x="395288" y="-26988"/>
            <a:ext cx="7848600" cy="1143001"/>
          </a:xfrm>
        </p:spPr>
        <p:txBody>
          <a:bodyPr/>
          <a:lstStyle/>
          <a:p>
            <a:pPr eaLnBrk="1" hangingPunct="1"/>
            <a:r>
              <a:rPr lang="en-US" altLang="zh-CN"/>
              <a:t>考虑</a:t>
            </a:r>
          </a:p>
        </p:txBody>
      </p:sp>
      <p:sp>
        <p:nvSpPr>
          <p:cNvPr id="118787" name="Rectangle 3">
            <a:extLst>
              <a:ext uri="{FF2B5EF4-FFF2-40B4-BE49-F238E27FC236}">
                <a16:creationId xmlns:a16="http://schemas.microsoft.com/office/drawing/2014/main" id="{2EED700F-B06A-4183-AA09-49D25A2A1190}"/>
              </a:ext>
            </a:extLst>
          </p:cNvPr>
          <p:cNvSpPr>
            <a:spLocks noGrp="1" noChangeArrowheads="1"/>
          </p:cNvSpPr>
          <p:nvPr>
            <p:ph idx="1"/>
          </p:nvPr>
        </p:nvSpPr>
        <p:spPr/>
        <p:txBody>
          <a:bodyPr/>
          <a:lstStyle/>
          <a:p>
            <a:pPr eaLnBrk="1" hangingPunct="1">
              <a:lnSpc>
                <a:spcPct val="80000"/>
              </a:lnSpc>
            </a:pPr>
            <a:r>
              <a:rPr lang="en-US" altLang="zh-CN" b="1"/>
              <a:t>非事务性读取不适用于经常更改的数据。</a:t>
            </a:r>
            <a:r>
              <a:rPr lang="en-US" altLang="zh-CN"/>
              <a:t> </a:t>
            </a:r>
          </a:p>
          <a:p>
            <a:pPr lvl="1" eaLnBrk="1" hangingPunct="1">
              <a:lnSpc>
                <a:spcPct val="80000"/>
              </a:lnSpc>
            </a:pPr>
            <a:r>
              <a:rPr lang="en-US" altLang="zh-CN"/>
              <a:t>非事务性读取通常用于为后续事务生成输入。当目录信息不经常更改时, 此工作正常。</a:t>
            </a:r>
          </a:p>
          <a:p>
            <a:pPr lvl="1" eaLnBrk="1" hangingPunct="1">
              <a:lnSpc>
                <a:spcPct val="80000"/>
              </a:lnSpc>
            </a:pPr>
            <a:r>
              <a:rPr lang="en-US" altLang="zh-CN"/>
              <a:t>如果编录数据频繁更改, 则由于无法可靠地找到订单所依赖的编录项, 因此放置订单更容易失败。</a:t>
            </a:r>
          </a:p>
          <a:p>
            <a:pPr eaLnBrk="1" hangingPunct="1">
              <a:lnSpc>
                <a:spcPct val="80000"/>
              </a:lnSpc>
            </a:pPr>
            <a:r>
              <a:rPr lang="en-US" altLang="zh-CN" b="1"/>
              <a:t>考虑使用</a:t>
            </a:r>
            <a:r>
              <a:rPr lang="en-US" altLang="zh-CN" b="1">
                <a:hlinkClick r:id="rId2"/>
              </a:rPr>
              <a:t>按页迭代器</a:t>
            </a:r>
            <a:r>
              <a:rPr lang="en-US" altLang="zh-CN" b="1"/>
              <a:t>用于长数据列表。</a:t>
            </a:r>
            <a:r>
              <a:rPr lang="en-US" altLang="zh-CN"/>
              <a:t>它可以将数据分解为用户或应用程序能够管理的可管理的部分。</a:t>
            </a:r>
          </a:p>
          <a:p>
            <a:pPr eaLnBrk="1" hangingPunct="1">
              <a:lnSpc>
                <a:spcPct val="80000"/>
              </a:lnSpc>
            </a:pPr>
            <a:endParaRPr lang="en-US" altLang="zh-CN"/>
          </a:p>
        </p:txBody>
      </p:sp>
      <p:sp>
        <p:nvSpPr>
          <p:cNvPr id="118788" name="灯片编号占位符 1">
            <a:extLst>
              <a:ext uri="{FF2B5EF4-FFF2-40B4-BE49-F238E27FC236}">
                <a16:creationId xmlns:a16="http://schemas.microsoft.com/office/drawing/2014/main" id="{ADEA5568-97A9-48AB-828B-FF38EDA0BE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A666323-2CB3-459E-81BC-C0AAA812A50C}" type="slidenum">
              <a:rPr lang="zh-CN" altLang="en-US">
                <a:solidFill>
                  <a:srgbClr val="898989"/>
                </a:solidFill>
                <a:latin typeface="Calibri" panose="020F0502020204030204" pitchFamily="34" charset="0"/>
              </a:rPr>
              <a:pPr/>
              <a:t>85</a:t>
            </a:fld>
            <a:endParaRPr lang="zh-CN" altLang="en-US">
              <a:solidFill>
                <a:srgbClr val="898989"/>
              </a:solidFill>
              <a:latin typeface="Calibri" panose="020F0502020204030204" pitchFamily="34" charset="0"/>
            </a:endParaRPr>
          </a:p>
        </p:txBody>
      </p:sp>
    </p:spTree>
  </p:cSld>
  <p:clrMapOvr>
    <a:masterClrMapping/>
  </p:clrMapOvr>
</p:sld>
</file>

<file path=ppt/slides/slide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863F78B-2075-4BED-AF86-55B9B09DFBE8}"/>
              </a:ext>
            </a:extLst>
          </p:cNvPr>
          <p:cNvSpPr>
            <a:spLocks noGrp="1" noChangeArrowheads="1"/>
          </p:cNvSpPr>
          <p:nvPr>
            <p:ph type="title"/>
          </p:nvPr>
        </p:nvSpPr>
        <p:spPr>
          <a:xfrm>
            <a:off x="395288" y="-26988"/>
            <a:ext cx="7848600" cy="1143001"/>
          </a:xfrm>
        </p:spPr>
        <p:txBody>
          <a:bodyPr/>
          <a:lstStyle/>
          <a:p>
            <a:pPr eaLnBrk="1" hangingPunct="1"/>
            <a:r>
              <a:rPr lang="en-US" altLang="zh-CN"/>
              <a:t>大型远程列表访问</a:t>
            </a:r>
          </a:p>
        </p:txBody>
      </p:sp>
      <p:sp>
        <p:nvSpPr>
          <p:cNvPr id="119811" name="Rectangle 3">
            <a:extLst>
              <a:ext uri="{FF2B5EF4-FFF2-40B4-BE49-F238E27FC236}">
                <a16:creationId xmlns:a16="http://schemas.microsoft.com/office/drawing/2014/main" id="{8992CD8A-8C28-4503-B835-3E20E38B3E84}"/>
              </a:ext>
            </a:extLst>
          </p:cNvPr>
          <p:cNvSpPr>
            <a:spLocks noGrp="1" noChangeArrowheads="1"/>
          </p:cNvSpPr>
          <p:nvPr>
            <p:ph idx="1"/>
          </p:nvPr>
        </p:nvSpPr>
        <p:spPr/>
        <p:txBody>
          <a:bodyPr/>
          <a:lstStyle/>
          <a:p>
            <a:pPr eaLnBrk="1" hangingPunct="1"/>
            <a:r>
              <a:rPr lang="en-US" altLang="zh-CN"/>
              <a:t>经常需要访问一个大列表</a:t>
            </a:r>
          </a:p>
          <a:p>
            <a:pPr eaLnBrk="1" hangingPunct="1"/>
            <a:r>
              <a:rPr lang="en-US" altLang="zh-CN"/>
              <a:t>呈现整个列表通常是</a:t>
            </a:r>
          </a:p>
          <a:p>
            <a:pPr lvl="1" eaLnBrk="1" hangingPunct="1"/>
            <a:r>
              <a:rPr lang="en-US" altLang="zh-CN"/>
              <a:t>不必要 (用户对所有项目都不感兴趣)</a:t>
            </a:r>
            <a:endParaRPr lang="en-US" altLang="zh-CN" b="1"/>
          </a:p>
          <a:p>
            <a:pPr lvl="1" eaLnBrk="1" hangingPunct="1"/>
            <a:r>
              <a:rPr lang="en-US" altLang="zh-CN"/>
              <a:t>不可能 (没有足够的空间, 所有的项目)。</a:t>
            </a:r>
          </a:p>
          <a:p>
            <a:pPr eaLnBrk="1" hangingPunct="1"/>
            <a:r>
              <a:rPr lang="en-US" altLang="zh-CN"/>
              <a:t>这些问题可以通过使用</a:t>
            </a:r>
            <a:r>
              <a:rPr lang="en-US" altLang="zh-CN" b="1"/>
              <a:t>按页迭代器</a:t>
            </a:r>
            <a:r>
              <a:rPr lang="en-US" altLang="zh-CN"/>
              <a:t> </a:t>
            </a:r>
          </a:p>
        </p:txBody>
      </p:sp>
      <p:sp>
        <p:nvSpPr>
          <p:cNvPr id="119812" name="灯片编号占位符 1">
            <a:extLst>
              <a:ext uri="{FF2B5EF4-FFF2-40B4-BE49-F238E27FC236}">
                <a16:creationId xmlns:a16="http://schemas.microsoft.com/office/drawing/2014/main" id="{3C0514AC-3B72-4C5B-9486-4CFCF43B45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DC34B68E-D8B1-4EF4-9CBC-8381595FC8A0}" type="slidenum">
              <a:rPr lang="zh-CN" altLang="en-US">
                <a:solidFill>
                  <a:srgbClr val="898989"/>
                </a:solidFill>
                <a:latin typeface="Calibri" panose="020F0502020204030204" pitchFamily="34" charset="0"/>
              </a:rPr>
              <a:pPr/>
              <a:t>86</a:t>
            </a:fld>
            <a:endParaRPr lang="zh-CN" altLang="en-US">
              <a:solidFill>
                <a:srgbClr val="898989"/>
              </a:solidFill>
              <a:latin typeface="Calibri" panose="020F0502020204030204" pitchFamily="34" charset="0"/>
            </a:endParaRPr>
          </a:p>
        </p:txBody>
      </p:sp>
    </p:spTree>
  </p:cSld>
  <p:clrMapOvr>
    <a:masterClrMapping/>
  </p:clrMapOvr>
</p:sld>
</file>

<file path=ppt/slides/slide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2E96469-3E59-4661-8377-C15236EA9661}"/>
              </a:ext>
            </a:extLst>
          </p:cNvPr>
          <p:cNvSpPr>
            <a:spLocks noGrp="1" noChangeArrowheads="1"/>
          </p:cNvSpPr>
          <p:nvPr>
            <p:ph type="title"/>
          </p:nvPr>
        </p:nvSpPr>
        <p:spPr>
          <a:xfrm>
            <a:off x="395288" y="-26988"/>
            <a:ext cx="7848600" cy="1143001"/>
          </a:xfrm>
        </p:spPr>
        <p:txBody>
          <a:bodyPr/>
          <a:lstStyle/>
          <a:p>
            <a:pPr eaLnBrk="1" hangingPunct="1"/>
            <a:r>
              <a:rPr lang="en-US" altLang="zh-CN"/>
              <a:t>Web 应用程序设计</a:t>
            </a:r>
          </a:p>
        </p:txBody>
      </p:sp>
      <p:sp>
        <p:nvSpPr>
          <p:cNvPr id="120835" name="Rectangle 3">
            <a:extLst>
              <a:ext uri="{FF2B5EF4-FFF2-40B4-BE49-F238E27FC236}">
                <a16:creationId xmlns:a16="http://schemas.microsoft.com/office/drawing/2014/main" id="{3919E27E-376E-4783-95D1-87C44B3D8EC7}"/>
              </a:ext>
            </a:extLst>
          </p:cNvPr>
          <p:cNvSpPr>
            <a:spLocks noGrp="1" noChangeArrowheads="1"/>
          </p:cNvSpPr>
          <p:nvPr>
            <p:ph idx="1"/>
          </p:nvPr>
        </p:nvSpPr>
        <p:spPr/>
        <p:txBody>
          <a:bodyPr/>
          <a:lstStyle/>
          <a:p>
            <a:pPr eaLnBrk="1" hangingPunct="1">
              <a:lnSpc>
                <a:spcPct val="90000"/>
              </a:lnSpc>
            </a:pPr>
            <a:r>
              <a:rPr lang="en-US" altLang="zh-CN"/>
              <a:t>数据</a:t>
            </a:r>
          </a:p>
          <a:p>
            <a:pPr lvl="1" eaLnBrk="1" hangingPunct="1">
              <a:lnSpc>
                <a:spcPct val="90000"/>
              </a:lnSpc>
            </a:pPr>
            <a:r>
              <a:rPr lang="en-US" altLang="zh-CN"/>
              <a:t>有哪些数据可用？</a:t>
            </a:r>
          </a:p>
          <a:p>
            <a:pPr lvl="1" eaLnBrk="1" hangingPunct="1">
              <a:lnSpc>
                <a:spcPct val="90000"/>
              </a:lnSpc>
            </a:pPr>
            <a:r>
              <a:rPr lang="en-US" altLang="zh-CN"/>
              <a:t>我们如何存储它, 或者它是如何存储在 DB？</a:t>
            </a:r>
          </a:p>
          <a:p>
            <a:pPr lvl="2" eaLnBrk="1" hangingPunct="1">
              <a:lnSpc>
                <a:spcPct val="90000"/>
              </a:lnSpc>
            </a:pPr>
            <a:r>
              <a:rPr lang="en-US" altLang="zh-CN"/>
              <a:t>模式</a:t>
            </a:r>
          </a:p>
          <a:p>
            <a:pPr lvl="2" eaLnBrk="1" hangingPunct="1">
              <a:lnSpc>
                <a:spcPct val="90000"/>
              </a:lnSpc>
            </a:pPr>
            <a:r>
              <a:rPr lang="en-US" altLang="zh-CN"/>
              <a:t>数据类型</a:t>
            </a:r>
          </a:p>
          <a:p>
            <a:pPr lvl="2" eaLnBrk="1" hangingPunct="1">
              <a:lnSpc>
                <a:spcPct val="90000"/>
              </a:lnSpc>
            </a:pPr>
            <a:r>
              <a:rPr lang="en-US" altLang="zh-CN"/>
              <a:t>等。</a:t>
            </a:r>
          </a:p>
          <a:p>
            <a:pPr lvl="1" eaLnBrk="1" hangingPunct="1">
              <a:lnSpc>
                <a:spcPct val="90000"/>
              </a:lnSpc>
            </a:pPr>
            <a:r>
              <a:rPr lang="en-US" altLang="zh-CN"/>
              <a:t>数据在哪里？</a:t>
            </a:r>
          </a:p>
          <a:p>
            <a:pPr eaLnBrk="1" hangingPunct="1">
              <a:lnSpc>
                <a:spcPct val="90000"/>
              </a:lnSpc>
            </a:pPr>
            <a:endParaRPr lang="en-US" altLang="zh-CN"/>
          </a:p>
        </p:txBody>
      </p:sp>
      <p:sp>
        <p:nvSpPr>
          <p:cNvPr id="120836" name="灯片编号占位符 1">
            <a:extLst>
              <a:ext uri="{FF2B5EF4-FFF2-40B4-BE49-F238E27FC236}">
                <a16:creationId xmlns:a16="http://schemas.microsoft.com/office/drawing/2014/main" id="{FE1B9A9C-091E-4C6D-B81B-86EDB377BF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1E336718-53AE-4F33-8248-A029D9780736}" type="slidenum">
              <a:rPr lang="zh-CN" altLang="en-US">
                <a:solidFill>
                  <a:srgbClr val="898989"/>
                </a:solidFill>
                <a:latin typeface="Calibri" panose="020F0502020204030204" pitchFamily="34" charset="0"/>
              </a:rPr>
              <a:pPr/>
              <a:t>87</a:t>
            </a:fld>
            <a:endParaRPr lang="zh-CN" altLang="en-US">
              <a:solidFill>
                <a:srgbClr val="898989"/>
              </a:solidFill>
              <a:latin typeface="Calibri" panose="020F0502020204030204" pitchFamily="34" charset="0"/>
            </a:endParaRPr>
          </a:p>
        </p:txBody>
      </p:sp>
    </p:spTree>
  </p:cSld>
  <p:clrMapOvr>
    <a:masterClrMapping/>
  </p:clrMapOvr>
</p:sld>
</file>

<file path=ppt/slides/slide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40E155D-85C6-465F-9C67-15A19B1B6A11}"/>
              </a:ext>
            </a:extLst>
          </p:cNvPr>
          <p:cNvSpPr>
            <a:spLocks noGrp="1" noChangeArrowheads="1"/>
          </p:cNvSpPr>
          <p:nvPr>
            <p:ph type="title"/>
          </p:nvPr>
        </p:nvSpPr>
        <p:spPr>
          <a:xfrm>
            <a:off x="395288" y="-26988"/>
            <a:ext cx="7848600" cy="1143001"/>
          </a:xfrm>
        </p:spPr>
        <p:txBody>
          <a:bodyPr/>
          <a:lstStyle/>
          <a:p>
            <a:pPr eaLnBrk="1" hangingPunct="1"/>
            <a:r>
              <a:rPr lang="en-US" altLang="zh-CN"/>
              <a:t>Web 应用程序设计</a:t>
            </a:r>
          </a:p>
        </p:txBody>
      </p:sp>
      <p:sp>
        <p:nvSpPr>
          <p:cNvPr id="121859" name="Rectangle 3">
            <a:extLst>
              <a:ext uri="{FF2B5EF4-FFF2-40B4-BE49-F238E27FC236}">
                <a16:creationId xmlns:a16="http://schemas.microsoft.com/office/drawing/2014/main" id="{7B14E456-C5C5-4083-A28E-C73CC416374E}"/>
              </a:ext>
            </a:extLst>
          </p:cNvPr>
          <p:cNvSpPr>
            <a:spLocks noGrp="1" noChangeArrowheads="1"/>
          </p:cNvSpPr>
          <p:nvPr>
            <p:ph idx="1"/>
          </p:nvPr>
        </p:nvSpPr>
        <p:spPr/>
        <p:txBody>
          <a:bodyPr/>
          <a:lstStyle/>
          <a:p>
            <a:pPr eaLnBrk="1" hangingPunct="1">
              <a:lnSpc>
                <a:spcPct val="90000"/>
              </a:lnSpc>
            </a:pPr>
            <a:r>
              <a:rPr lang="en-US" altLang="zh-CN"/>
              <a:t>定义用例</a:t>
            </a:r>
          </a:p>
          <a:p>
            <a:pPr lvl="1" eaLnBrk="1" hangingPunct="1">
              <a:lnSpc>
                <a:spcPct val="90000"/>
              </a:lnSpc>
            </a:pPr>
            <a:r>
              <a:rPr lang="en-US" altLang="zh-CN"/>
              <a:t>使用案例是什么？</a:t>
            </a:r>
          </a:p>
          <a:p>
            <a:pPr lvl="1" eaLnBrk="1" hangingPunct="1">
              <a:lnSpc>
                <a:spcPct val="90000"/>
              </a:lnSpc>
            </a:pPr>
            <a:r>
              <a:rPr lang="en-US" altLang="zh-CN"/>
              <a:t>为每个用例提供了哪些服务？</a:t>
            </a:r>
          </a:p>
          <a:p>
            <a:pPr eaLnBrk="1" hangingPunct="1">
              <a:lnSpc>
                <a:spcPct val="90000"/>
              </a:lnSpc>
            </a:pPr>
            <a:r>
              <a:rPr lang="en-US" altLang="zh-CN"/>
              <a:t>定义泛型和特定服务</a:t>
            </a:r>
          </a:p>
          <a:p>
            <a:pPr lvl="1" eaLnBrk="1" hangingPunct="1">
              <a:lnSpc>
                <a:spcPct val="90000"/>
              </a:lnSpc>
            </a:pPr>
            <a:r>
              <a:rPr lang="en-US" altLang="zh-CN"/>
              <a:t>完成用例的任务</a:t>
            </a:r>
          </a:p>
          <a:p>
            <a:pPr eaLnBrk="1" hangingPunct="1">
              <a:lnSpc>
                <a:spcPct val="90000"/>
              </a:lnSpc>
            </a:pPr>
            <a:r>
              <a:rPr lang="en-US" altLang="zh-CN"/>
              <a:t>通过用例定义流程</a:t>
            </a:r>
          </a:p>
          <a:p>
            <a:pPr lvl="1" eaLnBrk="1" hangingPunct="1">
              <a:lnSpc>
                <a:spcPct val="90000"/>
              </a:lnSpc>
            </a:pPr>
            <a:r>
              <a:rPr lang="en-US" altLang="zh-CN"/>
              <a:t>不是页面, 只是操作流程</a:t>
            </a:r>
          </a:p>
          <a:p>
            <a:pPr eaLnBrk="1" hangingPunct="1">
              <a:lnSpc>
                <a:spcPct val="90000"/>
              </a:lnSpc>
            </a:pPr>
            <a:r>
              <a:rPr lang="en-US" altLang="zh-CN"/>
              <a:t>此阶段可能会强制更改数据</a:t>
            </a:r>
          </a:p>
        </p:txBody>
      </p:sp>
      <p:sp>
        <p:nvSpPr>
          <p:cNvPr id="121860" name="灯片编号占位符 1">
            <a:extLst>
              <a:ext uri="{FF2B5EF4-FFF2-40B4-BE49-F238E27FC236}">
                <a16:creationId xmlns:a16="http://schemas.microsoft.com/office/drawing/2014/main" id="{26848201-66ED-4C2F-BB82-1261B011A9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F0EB7146-EB26-4C9C-99DD-38FD1B37A5CA}" type="slidenum">
              <a:rPr lang="zh-CN" altLang="en-US">
                <a:solidFill>
                  <a:srgbClr val="898989"/>
                </a:solidFill>
                <a:latin typeface="Calibri" panose="020F0502020204030204" pitchFamily="34" charset="0"/>
              </a:rPr>
              <a:pPr/>
              <a:t>88</a:t>
            </a:fld>
            <a:endParaRPr lang="zh-CN" altLang="en-US">
              <a:solidFill>
                <a:srgbClr val="898989"/>
              </a:solidFill>
              <a:latin typeface="Calibri" panose="020F0502020204030204" pitchFamily="34" charset="0"/>
            </a:endParaRPr>
          </a:p>
        </p:txBody>
      </p:sp>
    </p:spTree>
  </p:cSld>
  <p:clrMapOvr>
    <a:masterClrMapping/>
  </p:clrMapOvr>
</p:sld>
</file>

<file path=ppt/slides/slide8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F440B2A-A5ED-48C7-B954-73DDAA431D98}"/>
              </a:ext>
            </a:extLst>
          </p:cNvPr>
          <p:cNvSpPr>
            <a:spLocks noGrp="1" noChangeArrowheads="1"/>
          </p:cNvSpPr>
          <p:nvPr>
            <p:ph type="title"/>
          </p:nvPr>
        </p:nvSpPr>
        <p:spPr>
          <a:xfrm>
            <a:off x="395288" y="-26988"/>
            <a:ext cx="7848600" cy="1143001"/>
          </a:xfrm>
        </p:spPr>
        <p:txBody>
          <a:bodyPr/>
          <a:lstStyle/>
          <a:p>
            <a:pPr eaLnBrk="1" hangingPunct="1"/>
            <a:r>
              <a:rPr lang="en-US" altLang="zh-CN"/>
              <a:t>Web 应用程序设计</a:t>
            </a:r>
          </a:p>
        </p:txBody>
      </p:sp>
      <p:sp>
        <p:nvSpPr>
          <p:cNvPr id="122883" name="Rectangle 3">
            <a:extLst>
              <a:ext uri="{FF2B5EF4-FFF2-40B4-BE49-F238E27FC236}">
                <a16:creationId xmlns:a16="http://schemas.microsoft.com/office/drawing/2014/main" id="{B3E8F19E-C336-4AF5-A64C-857A38F33357}"/>
              </a:ext>
            </a:extLst>
          </p:cNvPr>
          <p:cNvSpPr>
            <a:spLocks noGrp="1" noChangeArrowheads="1"/>
          </p:cNvSpPr>
          <p:nvPr>
            <p:ph idx="1"/>
          </p:nvPr>
        </p:nvSpPr>
        <p:spPr/>
        <p:txBody>
          <a:bodyPr/>
          <a:lstStyle/>
          <a:p>
            <a:pPr eaLnBrk="1" hangingPunct="1"/>
            <a:r>
              <a:rPr lang="en-US" altLang="zh-CN"/>
              <a:t>通过用例组织流程到页面中</a:t>
            </a:r>
          </a:p>
          <a:p>
            <a:pPr lvl="1" eaLnBrk="1" hangingPunct="1"/>
            <a:r>
              <a:rPr lang="en-US" altLang="zh-CN"/>
              <a:t>明智的, 遵循好的例子</a:t>
            </a:r>
          </a:p>
          <a:p>
            <a:pPr eaLnBrk="1" hangingPunct="1"/>
            <a:r>
              <a:rPr lang="en-US" altLang="zh-CN"/>
              <a:t>记住前面控制器设计</a:t>
            </a:r>
          </a:p>
          <a:p>
            <a:pPr lvl="1" eaLnBrk="1" hangingPunct="1"/>
            <a:r>
              <a:rPr lang="en-US" altLang="zh-CN"/>
              <a:t>对页面的访问应通过前面的控制器进行流</a:t>
            </a:r>
          </a:p>
          <a:p>
            <a:pPr lvl="1" eaLnBrk="1" hangingPunct="1"/>
            <a:r>
              <a:rPr lang="en-US" altLang="zh-CN"/>
              <a:t>前端控制器应</a:t>
            </a:r>
          </a:p>
          <a:p>
            <a:pPr lvl="2" eaLnBrk="1" hangingPunct="1"/>
            <a:r>
              <a:rPr lang="en-US" altLang="zh-CN"/>
              <a:t>确定使用</a:t>
            </a:r>
          </a:p>
          <a:p>
            <a:pPr lvl="2" eaLnBrk="1" hangingPunct="1"/>
            <a:r>
              <a:rPr lang="en-US" altLang="zh-CN"/>
              <a:t>执行任何必要的筛选</a:t>
            </a:r>
          </a:p>
          <a:p>
            <a:pPr lvl="2" eaLnBrk="1" hangingPunct="1"/>
            <a:r>
              <a:rPr lang="en-US" altLang="zh-CN"/>
              <a:t>使用 java bean 传递必要的参数以查看</a:t>
            </a:r>
          </a:p>
        </p:txBody>
      </p:sp>
      <p:pic>
        <p:nvPicPr>
          <p:cNvPr id="122884" name="Picture 4">
            <a:extLst>
              <a:ext uri="{FF2B5EF4-FFF2-40B4-BE49-F238E27FC236}">
                <a16:creationId xmlns:a16="http://schemas.microsoft.com/office/drawing/2014/main" id="{580D12FE-8022-4A72-AE88-6CB9ECE4E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38600"/>
            <a:ext cx="27940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5" name="灯片编号占位符 1">
            <a:extLst>
              <a:ext uri="{FF2B5EF4-FFF2-40B4-BE49-F238E27FC236}">
                <a16:creationId xmlns:a16="http://schemas.microsoft.com/office/drawing/2014/main" id="{CBD34542-8D08-4E35-AB89-868FF97A8D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57B12FC-8B64-47A7-9C9C-000D65DAF889}" type="slidenum">
              <a:rPr lang="zh-CN" altLang="en-US">
                <a:solidFill>
                  <a:srgbClr val="898989"/>
                </a:solidFill>
                <a:latin typeface="Calibri" panose="020F0502020204030204" pitchFamily="34" charset="0"/>
              </a:rPr>
              <a:pPr/>
              <a:t>89</a:t>
            </a:fld>
            <a:endParaRPr lang="zh-CN" altLang="en-US">
              <a:solidFill>
                <a:srgbClr val="898989"/>
              </a:solidFill>
              <a:latin typeface="Calibri" panose="020F0502020204030204" pitchFamily="34" charset="0"/>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1026">
            <a:extLst>
              <a:ext uri="{FF2B5EF4-FFF2-40B4-BE49-F238E27FC236}">
                <a16:creationId xmlns:a16="http://schemas.microsoft.com/office/drawing/2014/main" id="{1931FD03-2E1B-4D01-8260-394AF9F9E1DD}"/>
              </a:ext>
            </a:extLst>
          </p:cNvPr>
          <p:cNvSpPr>
            <a:spLocks noGrp="1" noChangeArrowheads="1"/>
          </p:cNvSpPr>
          <p:nvPr>
            <p:ph type="title"/>
          </p:nvPr>
        </p:nvSpPr>
        <p:spPr>
          <a:xfrm>
            <a:off x="755650" y="808038"/>
            <a:ext cx="8159750" cy="533400"/>
          </a:xfrm>
        </p:spPr>
        <p:txBody>
          <a:bodyPr/>
          <a:lstStyle/>
          <a:p>
            <a:pPr eaLnBrk="1" hangingPunct="1">
              <a:defRPr/>
            </a:pPr>
            <a:r>
              <a:rPr lang="pl-PL" altLang="zh-CN" dirty="0">
                <a:effectLst>
                  <a:outerShdw blurRad="38100" dist="38100" dir="2700000" algn="tl">
                    <a:srgbClr val="C0C0C0"/>
                  </a:outerShdw>
                </a:effectLst>
              </a:rPr>
              <a:t>前端和应用控制器</a:t>
            </a:r>
            <a:endParaRPr lang="en-GB" altLang="zh-CN" dirty="0">
              <a:effectLst>
                <a:outerShdw blurRad="38100" dist="38100" dir="2700000" algn="tl">
                  <a:srgbClr val="C0C0C0"/>
                </a:outerShdw>
              </a:effectLst>
            </a:endParaRPr>
          </a:p>
        </p:txBody>
      </p:sp>
      <p:sp>
        <p:nvSpPr>
          <p:cNvPr id="357379" name="Text Box 1027">
            <a:extLst>
              <a:ext uri="{FF2B5EF4-FFF2-40B4-BE49-F238E27FC236}">
                <a16:creationId xmlns:a16="http://schemas.microsoft.com/office/drawing/2014/main" id="{101CA51E-76A4-411F-BE1B-070273585FC3}"/>
              </a:ext>
            </a:extLst>
          </p:cNvPr>
          <p:cNvSpPr txBox="1">
            <a:spLocks noChangeArrowheads="1"/>
          </p:cNvSpPr>
          <p:nvPr/>
        </p:nvSpPr>
        <p:spPr bwMode="auto">
          <a:xfrm>
            <a:off x="755650" y="1858963"/>
            <a:ext cx="8159750" cy="11382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上下文</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应用程序具有处理请求的多个接收点</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控制逻辑分散</a:t>
            </a:r>
          </a:p>
        </p:txBody>
      </p:sp>
      <p:sp>
        <p:nvSpPr>
          <p:cNvPr id="357380" name="Text Box 1028">
            <a:extLst>
              <a:ext uri="{FF2B5EF4-FFF2-40B4-BE49-F238E27FC236}">
                <a16:creationId xmlns:a16="http://schemas.microsoft.com/office/drawing/2014/main" id="{781298CA-E9DD-4616-9DCF-D9F1A03F9CE9}"/>
              </a:ext>
            </a:extLst>
          </p:cNvPr>
          <p:cNvSpPr txBox="1">
            <a:spLocks noChangeArrowheads="1"/>
          </p:cNvSpPr>
          <p:nvPr/>
        </p:nvSpPr>
        <p:spPr bwMode="auto">
          <a:xfrm>
            <a:off x="755650" y="3219450"/>
            <a:ext cx="8159750" cy="143351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问题</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需要在视图层中处理请求的集中访问点</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缺乏集中化导致代码重复</a:t>
            </a:r>
          </a:p>
        </p:txBody>
      </p:sp>
      <p:sp>
        <p:nvSpPr>
          <p:cNvPr id="357381" name="Text Box 1029">
            <a:extLst>
              <a:ext uri="{FF2B5EF4-FFF2-40B4-BE49-F238E27FC236}">
                <a16:creationId xmlns:a16="http://schemas.microsoft.com/office/drawing/2014/main" id="{B5F0C840-3B99-4B3A-B189-20ADC92206EB}"/>
              </a:ext>
            </a:extLst>
          </p:cNvPr>
          <p:cNvSpPr txBox="1">
            <a:spLocks noChangeArrowheads="1"/>
          </p:cNvSpPr>
          <p:nvPr/>
        </p:nvSpPr>
        <p:spPr bwMode="auto">
          <a:xfrm>
            <a:off x="755650" y="4921250"/>
            <a:ext cx="8159750" cy="1508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80000"/>
              </a:lnSpc>
              <a:buFont typeface="Wingdings" panose="05000000000000000000" pitchFamily="2" charset="2"/>
              <a:buNone/>
            </a:pPr>
            <a:r>
              <a:rPr kumimoji="1" lang="pl-PL" altLang="zh-CN" sz="2400" b="1">
                <a:solidFill>
                  <a:schemeClr val="hlink"/>
                </a:solidFill>
                <a:latin typeface="Arial Narrow" panose="020B0606020202030204" pitchFamily="34" charset="0"/>
                <a:ea typeface="MS PGothic" panose="020B0600070205080204" pitchFamily="34" charset="-128"/>
              </a:rPr>
              <a:t>力量</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控制逻辑的重复</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通过多个请求共享逻辑</a:t>
            </a:r>
          </a:p>
          <a:p>
            <a:pPr>
              <a:lnSpc>
                <a:spcPct val="80000"/>
              </a:lnSpc>
              <a:buFont typeface="Wingdings" panose="05000000000000000000" pitchFamily="2" charset="2"/>
              <a:buChar char="§"/>
            </a:pPr>
            <a:r>
              <a:rPr kumimoji="1" lang="pl-PL" altLang="zh-CN" sz="2400">
                <a:solidFill>
                  <a:srgbClr val="000066"/>
                </a:solidFill>
                <a:latin typeface="Arial Narrow" panose="020B0606020202030204" pitchFamily="34" charset="0"/>
                <a:ea typeface="MS PGothic" panose="020B0600070205080204" pitchFamily="34" charset="-128"/>
              </a:rPr>
              <a:t>逻辑与表述的分离</a:t>
            </a:r>
          </a:p>
        </p:txBody>
      </p:sp>
      <p:sp>
        <p:nvSpPr>
          <p:cNvPr id="40966" name="灯片编号占位符 1">
            <a:extLst>
              <a:ext uri="{FF2B5EF4-FFF2-40B4-BE49-F238E27FC236}">
                <a16:creationId xmlns:a16="http://schemas.microsoft.com/office/drawing/2014/main" id="{46F1B896-5E40-41E3-AFF0-74E6C2F489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E3FEC58-AB52-45B4-AC8C-955EF69EBB9A}" type="slidenum">
              <a:rPr lang="zh-CN" altLang="en-US">
                <a:solidFill>
                  <a:srgbClr val="898989"/>
                </a:solidFill>
                <a:latin typeface="Calibri" panose="020F0502020204030204" pitchFamily="34" charset="0"/>
              </a:rPr>
              <a:pPr/>
              <a:t>9</a:t>
            </a:fld>
            <a:endParaRPr lang="zh-CN"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7379"/>
                                        </p:tgtEl>
                                        <p:attrNameLst>
                                          <p:attrName>style.visibility</p:attrName>
                                        </p:attrNameLst>
                                      </p:cBhvr>
                                      <p:to>
                                        <p:strVal val="visible"/>
                                      </p:to>
                                    </p:set>
                                    <p:animEffect transition="in" filter="dissolve">
                                      <p:cBhvr>
                                        <p:cTn id="7" dur="500"/>
                                        <p:tgtEl>
                                          <p:spTgt spid="357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7380"/>
                                        </p:tgtEl>
                                        <p:attrNameLst>
                                          <p:attrName>style.visibility</p:attrName>
                                        </p:attrNameLst>
                                      </p:cBhvr>
                                      <p:to>
                                        <p:strVal val="visible"/>
                                      </p:to>
                                    </p:set>
                                    <p:animEffect transition="in" filter="dissolve">
                                      <p:cBhvr>
                                        <p:cTn id="12" dur="500"/>
                                        <p:tgtEl>
                                          <p:spTgt spid="357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7381"/>
                                        </p:tgtEl>
                                        <p:attrNameLst>
                                          <p:attrName>style.visibility</p:attrName>
                                        </p:attrNameLst>
                                      </p:cBhvr>
                                      <p:to>
                                        <p:strVal val="visible"/>
                                      </p:to>
                                    </p:set>
                                    <p:animEffect transition="in" filter="dissolve">
                                      <p:cBhvr>
                                        <p:cTn id="17" dur="500"/>
                                        <p:tgtEl>
                                          <p:spTgt spid="357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animBg="1" autoUpdateAnimBg="0"/>
      <p:bldP spid="357380" grpId="0" animBg="1" autoUpdateAnimBg="0"/>
      <p:bldP spid="357381" grpId="0" animBg="1" autoUpdateAnimBg="0"/>
    </p:bldLst>
  </p:timing>
</p:sld>
</file>

<file path=ppt/slides/slide9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4">
            <a:extLst>
              <a:ext uri="{FF2B5EF4-FFF2-40B4-BE49-F238E27FC236}">
                <a16:creationId xmlns:a16="http://schemas.microsoft.com/office/drawing/2014/main" id="{B06EBCAC-5962-491C-8F55-A6F1C34EE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505200"/>
            <a:ext cx="3937000" cy="263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7" name="Rectangle 2">
            <a:extLst>
              <a:ext uri="{FF2B5EF4-FFF2-40B4-BE49-F238E27FC236}">
                <a16:creationId xmlns:a16="http://schemas.microsoft.com/office/drawing/2014/main" id="{61A39A17-F57C-4AC2-B1C8-D33C5E97776A}"/>
              </a:ext>
            </a:extLst>
          </p:cNvPr>
          <p:cNvSpPr>
            <a:spLocks noGrp="1" noChangeArrowheads="1"/>
          </p:cNvSpPr>
          <p:nvPr>
            <p:ph type="title"/>
          </p:nvPr>
        </p:nvSpPr>
        <p:spPr>
          <a:xfrm>
            <a:off x="395288" y="-26988"/>
            <a:ext cx="7848600" cy="1143001"/>
          </a:xfrm>
        </p:spPr>
        <p:txBody>
          <a:bodyPr/>
          <a:lstStyle/>
          <a:p>
            <a:pPr eaLnBrk="1" hangingPunct="1"/>
            <a:r>
              <a:rPr lang="en-US" altLang="zh-CN"/>
              <a:t>Web 应用程序设计</a:t>
            </a:r>
          </a:p>
        </p:txBody>
      </p:sp>
      <p:sp>
        <p:nvSpPr>
          <p:cNvPr id="123908" name="Rectangle 3">
            <a:extLst>
              <a:ext uri="{FF2B5EF4-FFF2-40B4-BE49-F238E27FC236}">
                <a16:creationId xmlns:a16="http://schemas.microsoft.com/office/drawing/2014/main" id="{DC6789F6-D0D5-4F07-9883-1A9E31DF5A03}"/>
              </a:ext>
            </a:extLst>
          </p:cNvPr>
          <p:cNvSpPr>
            <a:spLocks noGrp="1" noChangeArrowheads="1"/>
          </p:cNvSpPr>
          <p:nvPr>
            <p:ph idx="1"/>
          </p:nvPr>
        </p:nvSpPr>
        <p:spPr/>
        <p:txBody>
          <a:bodyPr/>
          <a:lstStyle/>
          <a:p>
            <a:pPr eaLnBrk="1" hangingPunct="1">
              <a:lnSpc>
                <a:spcPct val="90000"/>
              </a:lnSpc>
            </a:pPr>
            <a:r>
              <a:rPr lang="en-US" altLang="zh-CN"/>
              <a:t>外观和感觉</a:t>
            </a:r>
          </a:p>
          <a:p>
            <a:pPr lvl="1" eaLnBrk="1" hangingPunct="1">
              <a:lnSpc>
                <a:spcPct val="90000"/>
              </a:lnSpc>
            </a:pPr>
            <a:r>
              <a:rPr lang="en-US" altLang="zh-CN"/>
              <a:t>定义一致的外观和感觉</a:t>
            </a:r>
          </a:p>
          <a:p>
            <a:pPr lvl="1" eaLnBrk="1" hangingPunct="1">
              <a:lnSpc>
                <a:spcPct val="90000"/>
              </a:lnSpc>
            </a:pPr>
            <a:r>
              <a:rPr lang="en-US" altLang="zh-CN"/>
              <a:t>横幅、内容等。</a:t>
            </a:r>
          </a:p>
          <a:p>
            <a:pPr eaLnBrk="1" hangingPunct="1">
              <a:lnSpc>
                <a:spcPct val="90000"/>
              </a:lnSpc>
            </a:pPr>
            <a:r>
              <a:rPr lang="en-US" altLang="zh-CN"/>
              <a:t>所有视图 (jsp)</a:t>
            </a:r>
          </a:p>
          <a:p>
            <a:pPr lvl="1" eaLnBrk="1" hangingPunct="1">
              <a:lnSpc>
                <a:spcPct val="90000"/>
              </a:lnSpc>
            </a:pPr>
            <a:r>
              <a:rPr lang="en-US" altLang="zh-CN"/>
              <a:t>基于一个视图</a:t>
            </a:r>
          </a:p>
          <a:p>
            <a:pPr lvl="1" eaLnBrk="1" hangingPunct="1">
              <a:lnSpc>
                <a:spcPct val="90000"/>
              </a:lnSpc>
            </a:pPr>
            <a:r>
              <a:rPr lang="en-US" altLang="zh-CN"/>
              <a:t>包括适当的元素</a:t>
            </a:r>
          </a:p>
          <a:p>
            <a:pPr lvl="2" eaLnBrk="1" hangingPunct="1">
              <a:lnSpc>
                <a:spcPct val="90000"/>
              </a:lnSpc>
            </a:pPr>
            <a:r>
              <a:rPr lang="en-US" altLang="zh-CN"/>
              <a:t>使用前端控制器的信息</a:t>
            </a:r>
          </a:p>
          <a:p>
            <a:pPr lvl="1" eaLnBrk="1" hangingPunct="1">
              <a:lnSpc>
                <a:spcPct val="90000"/>
              </a:lnSpc>
            </a:pPr>
            <a:r>
              <a:rPr lang="en-US" altLang="zh-CN"/>
              <a:t>自定义标记摘要详细信息</a:t>
            </a:r>
          </a:p>
        </p:txBody>
      </p:sp>
      <p:sp>
        <p:nvSpPr>
          <p:cNvPr id="123909" name="灯片编号占位符 1">
            <a:extLst>
              <a:ext uri="{FF2B5EF4-FFF2-40B4-BE49-F238E27FC236}">
                <a16:creationId xmlns:a16="http://schemas.microsoft.com/office/drawing/2014/main" id="{D7F219B8-AC46-4388-A24E-BF1509240D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0661DD9A-72E0-4206-BB9E-BB69CB261545}" type="slidenum">
              <a:rPr lang="zh-CN" altLang="en-US">
                <a:solidFill>
                  <a:srgbClr val="898989"/>
                </a:solidFill>
                <a:latin typeface="Calibri" panose="020F0502020204030204" pitchFamily="34" charset="0"/>
              </a:rPr>
              <a:pPr/>
              <a:t>90</a:t>
            </a:fld>
            <a:endParaRPr lang="zh-CN" altLang="en-US">
              <a:solidFill>
                <a:srgbClr val="898989"/>
              </a:solidFill>
              <a:latin typeface="Calibri" panose="020F0502020204030204" pitchFamily="34" charset="0"/>
            </a:endParaRPr>
          </a:p>
        </p:txBody>
      </p:sp>
    </p:spTree>
  </p:cSld>
  <p:clrMapOvr>
    <a:masterClrMapping/>
  </p:clrMapOvr>
</p:sld>
</file>

<file path=ppt/slides/slide9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253A3D8-5551-41A7-AB2D-AD086FAF9CFA}"/>
              </a:ext>
            </a:extLst>
          </p:cNvPr>
          <p:cNvSpPr>
            <a:spLocks noGrp="1" noChangeArrowheads="1"/>
          </p:cNvSpPr>
          <p:nvPr>
            <p:ph type="title"/>
          </p:nvPr>
        </p:nvSpPr>
        <p:spPr>
          <a:xfrm>
            <a:off x="395288" y="-26988"/>
            <a:ext cx="7848600" cy="1143001"/>
          </a:xfrm>
        </p:spPr>
        <p:txBody>
          <a:bodyPr/>
          <a:lstStyle/>
          <a:p>
            <a:pPr eaLnBrk="1" hangingPunct="1"/>
            <a:r>
              <a:rPr lang="en-US" altLang="zh-CN"/>
              <a:t>Web 应用程序设计</a:t>
            </a:r>
          </a:p>
        </p:txBody>
      </p:sp>
      <p:sp>
        <p:nvSpPr>
          <p:cNvPr id="124931" name="Rectangle 3">
            <a:extLst>
              <a:ext uri="{FF2B5EF4-FFF2-40B4-BE49-F238E27FC236}">
                <a16:creationId xmlns:a16="http://schemas.microsoft.com/office/drawing/2014/main" id="{D78600E6-8742-48AE-81DF-7DDD61882487}"/>
              </a:ext>
            </a:extLst>
          </p:cNvPr>
          <p:cNvSpPr>
            <a:spLocks noGrp="1" noChangeArrowheads="1"/>
          </p:cNvSpPr>
          <p:nvPr>
            <p:ph idx="1"/>
          </p:nvPr>
        </p:nvSpPr>
        <p:spPr/>
        <p:txBody>
          <a:bodyPr/>
          <a:lstStyle/>
          <a:p>
            <a:pPr eaLnBrk="1" hangingPunct="1"/>
            <a:r>
              <a:rPr lang="en-US" altLang="zh-CN"/>
              <a:t>设计 ejb</a:t>
            </a:r>
          </a:p>
          <a:p>
            <a:pPr lvl="1" eaLnBrk="1" hangingPunct="1"/>
            <a:r>
              <a:rPr lang="en-US" altLang="zh-CN"/>
              <a:t>实体 bean--由数据库定义</a:t>
            </a:r>
          </a:p>
          <a:p>
            <a:pPr lvl="1" eaLnBrk="1" hangingPunct="1"/>
            <a:r>
              <a:rPr lang="en-US" altLang="zh-CN"/>
              <a:t>会话 bean</a:t>
            </a:r>
          </a:p>
          <a:p>
            <a:pPr lvl="2" eaLnBrk="1" hangingPunct="1"/>
            <a:r>
              <a:rPr lang="en-US" altLang="zh-CN"/>
              <a:t>会话门面</a:t>
            </a:r>
          </a:p>
          <a:p>
            <a:pPr lvl="2" eaLnBrk="1" hangingPunct="1"/>
            <a:r>
              <a:rPr lang="en-US" altLang="zh-CN"/>
              <a:t>业务方法</a:t>
            </a:r>
          </a:p>
          <a:p>
            <a:pPr eaLnBrk="1" hangingPunct="1"/>
            <a:r>
              <a:rPr lang="en-US" altLang="zh-CN"/>
              <a:t>设计自定义标记</a:t>
            </a:r>
          </a:p>
          <a:p>
            <a:pPr lvl="1" eaLnBrk="1" hangingPunct="1"/>
            <a:r>
              <a:rPr lang="en-US" altLang="zh-CN"/>
              <a:t>通过 java bean 与控制器交互</a:t>
            </a:r>
          </a:p>
          <a:p>
            <a:pPr lvl="1" eaLnBrk="1" hangingPunct="1"/>
            <a:r>
              <a:rPr lang="en-US" altLang="zh-CN"/>
              <a:t>通过会话 ejb 与模型交互</a:t>
            </a:r>
          </a:p>
        </p:txBody>
      </p:sp>
      <p:sp>
        <p:nvSpPr>
          <p:cNvPr id="124932" name="灯片编号占位符 1">
            <a:extLst>
              <a:ext uri="{FF2B5EF4-FFF2-40B4-BE49-F238E27FC236}">
                <a16:creationId xmlns:a16="http://schemas.microsoft.com/office/drawing/2014/main" id="{2DB15743-B4F1-44F4-88E5-D63B2AE9FA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A3DE0A69-FF7B-4100-9F49-B186268158C6}" type="slidenum">
              <a:rPr lang="zh-CN" altLang="en-US">
                <a:solidFill>
                  <a:srgbClr val="898989"/>
                </a:solidFill>
                <a:latin typeface="Calibri" panose="020F0502020204030204" pitchFamily="34" charset="0"/>
              </a:rPr>
              <a:pPr/>
              <a:t>91</a:t>
            </a:fld>
            <a:endParaRPr lang="zh-CN" altLang="en-US">
              <a:solidFill>
                <a:srgbClr val="898989"/>
              </a:solidFill>
              <a:latin typeface="Calibri" panose="020F0502020204030204" pitchFamily="34" charset="0"/>
            </a:endParaRPr>
          </a:p>
        </p:txBody>
      </p:sp>
    </p:spTree>
  </p:cSld>
  <p:clrMapOvr>
    <a:masterClrMapping/>
  </p:clrMapOvr>
</p:sld>
</file>

<file path=ppt/slides/slide9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88713CE-2317-4B8C-8A19-9D2C8C18C617}"/>
              </a:ext>
            </a:extLst>
          </p:cNvPr>
          <p:cNvSpPr>
            <a:spLocks noGrp="1" noChangeArrowheads="1"/>
          </p:cNvSpPr>
          <p:nvPr>
            <p:ph type="title"/>
          </p:nvPr>
        </p:nvSpPr>
        <p:spPr>
          <a:xfrm>
            <a:off x="395288" y="-26988"/>
            <a:ext cx="7848600" cy="1143001"/>
          </a:xfrm>
        </p:spPr>
        <p:txBody>
          <a:bodyPr/>
          <a:lstStyle/>
          <a:p>
            <a:pPr eaLnBrk="1" hangingPunct="1"/>
            <a:r>
              <a:rPr lang="en-US" altLang="zh-CN"/>
              <a:t>对象/RDBMS</a:t>
            </a:r>
          </a:p>
        </p:txBody>
      </p:sp>
      <p:sp>
        <p:nvSpPr>
          <p:cNvPr id="125955" name="Rectangle 3">
            <a:extLst>
              <a:ext uri="{FF2B5EF4-FFF2-40B4-BE49-F238E27FC236}">
                <a16:creationId xmlns:a16="http://schemas.microsoft.com/office/drawing/2014/main" id="{CA2951F7-5C9A-4B4F-AF78-234531E114FA}"/>
              </a:ext>
            </a:extLst>
          </p:cNvPr>
          <p:cNvSpPr>
            <a:spLocks noGrp="1" noChangeArrowheads="1"/>
          </p:cNvSpPr>
          <p:nvPr>
            <p:ph idx="1"/>
          </p:nvPr>
        </p:nvSpPr>
        <p:spPr/>
        <p:txBody>
          <a:bodyPr/>
          <a:lstStyle/>
          <a:p>
            <a:pPr eaLnBrk="1" hangingPunct="1"/>
            <a:r>
              <a:rPr lang="en-US" altLang="zh-CN"/>
              <a:t>如何将以下类模型映射到 RDBMS</a:t>
            </a:r>
          </a:p>
          <a:p>
            <a:pPr eaLnBrk="1" hangingPunct="1"/>
            <a:endParaRPr lang="en-US" altLang="zh-CN"/>
          </a:p>
        </p:txBody>
      </p:sp>
      <p:grpSp>
        <p:nvGrpSpPr>
          <p:cNvPr id="125956" name="Group 4">
            <a:extLst>
              <a:ext uri="{FF2B5EF4-FFF2-40B4-BE49-F238E27FC236}">
                <a16:creationId xmlns:a16="http://schemas.microsoft.com/office/drawing/2014/main" id="{257C0D8C-507C-41D9-8D2D-096CC1B1254F}"/>
              </a:ext>
            </a:extLst>
          </p:cNvPr>
          <p:cNvGrpSpPr>
            <a:grpSpLocks/>
          </p:cNvGrpSpPr>
          <p:nvPr/>
        </p:nvGrpSpPr>
        <p:grpSpPr bwMode="auto">
          <a:xfrm>
            <a:off x="3244850" y="3328988"/>
            <a:ext cx="4679950" cy="2690812"/>
            <a:chOff x="1344" y="1440"/>
            <a:chExt cx="2948" cy="1695"/>
          </a:xfrm>
        </p:grpSpPr>
        <p:sp>
          <p:nvSpPr>
            <p:cNvPr id="125958" name="Rectangle 5">
              <a:extLst>
                <a:ext uri="{FF2B5EF4-FFF2-40B4-BE49-F238E27FC236}">
                  <a16:creationId xmlns:a16="http://schemas.microsoft.com/office/drawing/2014/main" id="{59D2A420-FD9D-4BCD-8B2A-D2A2434534CD}"/>
                </a:ext>
              </a:extLst>
            </p:cNvPr>
            <p:cNvSpPr>
              <a:spLocks noChangeArrowheads="1"/>
            </p:cNvSpPr>
            <p:nvPr/>
          </p:nvSpPr>
          <p:spPr bwMode="auto">
            <a:xfrm>
              <a:off x="1770" y="2514"/>
              <a:ext cx="1150"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5959" name="Rectangle 6">
              <a:extLst>
                <a:ext uri="{FF2B5EF4-FFF2-40B4-BE49-F238E27FC236}">
                  <a16:creationId xmlns:a16="http://schemas.microsoft.com/office/drawing/2014/main" id="{9BF395C9-649F-4062-B7D7-B325FFDFE698}"/>
                </a:ext>
              </a:extLst>
            </p:cNvPr>
            <p:cNvSpPr>
              <a:spLocks noChangeArrowheads="1"/>
            </p:cNvSpPr>
            <p:nvPr/>
          </p:nvSpPr>
          <p:spPr bwMode="auto">
            <a:xfrm>
              <a:off x="1900" y="2540"/>
              <a:ext cx="9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InterestBearingAccount</a:t>
              </a:r>
              <a:endParaRPr lang="en-US" altLang="zh-CN" sz="1600">
                <a:latin typeface="Times New Roman" panose="02020603050405020304" pitchFamily="18" charset="0"/>
              </a:endParaRPr>
            </a:p>
          </p:txBody>
        </p:sp>
        <p:sp>
          <p:nvSpPr>
            <p:cNvPr id="125960" name="Line 7">
              <a:extLst>
                <a:ext uri="{FF2B5EF4-FFF2-40B4-BE49-F238E27FC236}">
                  <a16:creationId xmlns:a16="http://schemas.microsoft.com/office/drawing/2014/main" id="{408C3A0B-77BD-4316-8B21-569E20EF87E0}"/>
                </a:ext>
              </a:extLst>
            </p:cNvPr>
            <p:cNvSpPr>
              <a:spLocks noChangeShapeType="1"/>
            </p:cNvSpPr>
            <p:nvPr/>
          </p:nvSpPr>
          <p:spPr bwMode="auto">
            <a:xfrm>
              <a:off x="1770" y="265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8">
              <a:extLst>
                <a:ext uri="{FF2B5EF4-FFF2-40B4-BE49-F238E27FC236}">
                  <a16:creationId xmlns:a16="http://schemas.microsoft.com/office/drawing/2014/main" id="{D58546CE-9241-4812-94D1-2B1F0009F75D}"/>
                </a:ext>
              </a:extLst>
            </p:cNvPr>
            <p:cNvSpPr>
              <a:spLocks noChangeShapeType="1"/>
            </p:cNvSpPr>
            <p:nvPr/>
          </p:nvSpPr>
          <p:spPr bwMode="auto">
            <a:xfrm>
              <a:off x="1770" y="299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Rectangle 9">
              <a:extLst>
                <a:ext uri="{FF2B5EF4-FFF2-40B4-BE49-F238E27FC236}">
                  <a16:creationId xmlns:a16="http://schemas.microsoft.com/office/drawing/2014/main" id="{6C940CE7-ACDB-4818-A3D9-429156DF241A}"/>
                </a:ext>
              </a:extLst>
            </p:cNvPr>
            <p:cNvSpPr>
              <a:spLocks noChangeArrowheads="1"/>
            </p:cNvSpPr>
            <p:nvPr/>
          </p:nvSpPr>
          <p:spPr bwMode="auto">
            <a:xfrm>
              <a:off x="1791" y="2672"/>
              <a:ext cx="53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rate_: 双</a:t>
              </a:r>
              <a:endParaRPr lang="en-US" altLang="zh-CN" sz="1600">
                <a:latin typeface="Times New Roman" panose="02020603050405020304" pitchFamily="18" charset="0"/>
              </a:endParaRPr>
            </a:p>
          </p:txBody>
        </p:sp>
        <p:sp>
          <p:nvSpPr>
            <p:cNvPr id="125963" name="Rectangle 10">
              <a:extLst>
                <a:ext uri="{FF2B5EF4-FFF2-40B4-BE49-F238E27FC236}">
                  <a16:creationId xmlns:a16="http://schemas.microsoft.com/office/drawing/2014/main" id="{544C5CDF-4553-484D-A140-0B423292BD67}"/>
                </a:ext>
              </a:extLst>
            </p:cNvPr>
            <p:cNvSpPr>
              <a:spLocks noChangeArrowheads="1"/>
            </p:cNvSpPr>
            <p:nvPr/>
          </p:nvSpPr>
          <p:spPr bwMode="auto">
            <a:xfrm>
              <a:off x="1791" y="2769"/>
              <a:ext cx="5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termDays_: int</a:t>
              </a:r>
              <a:endParaRPr lang="en-US" altLang="zh-CN" sz="1600">
                <a:latin typeface="Times New Roman" panose="02020603050405020304" pitchFamily="18" charset="0"/>
              </a:endParaRPr>
            </a:p>
          </p:txBody>
        </p:sp>
        <p:sp>
          <p:nvSpPr>
            <p:cNvPr id="125964" name="Rectangle 11">
              <a:extLst>
                <a:ext uri="{FF2B5EF4-FFF2-40B4-BE49-F238E27FC236}">
                  <a16:creationId xmlns:a16="http://schemas.microsoft.com/office/drawing/2014/main" id="{19D977A6-155F-48FA-9EB6-A68B9C9899A6}"/>
                </a:ext>
              </a:extLst>
            </p:cNvPr>
            <p:cNvSpPr>
              <a:spLocks noChangeArrowheads="1"/>
            </p:cNvSpPr>
            <p:nvPr/>
          </p:nvSpPr>
          <p:spPr bwMode="auto">
            <a:xfrm>
              <a:off x="1791" y="2866"/>
              <a:ext cx="10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minimumBalance_: 双</a:t>
              </a:r>
              <a:endParaRPr lang="en-US" altLang="zh-CN" sz="1600">
                <a:latin typeface="Times New Roman" panose="02020603050405020304" pitchFamily="18" charset="0"/>
              </a:endParaRPr>
            </a:p>
          </p:txBody>
        </p:sp>
        <p:sp>
          <p:nvSpPr>
            <p:cNvPr id="125965" name="Rectangle 12">
              <a:extLst>
                <a:ext uri="{FF2B5EF4-FFF2-40B4-BE49-F238E27FC236}">
                  <a16:creationId xmlns:a16="http://schemas.microsoft.com/office/drawing/2014/main" id="{6AAC0C7F-CCA5-4A9B-973C-6F41E9342DF3}"/>
                </a:ext>
              </a:extLst>
            </p:cNvPr>
            <p:cNvSpPr>
              <a:spLocks noChangeArrowheads="1"/>
            </p:cNvSpPr>
            <p:nvPr/>
          </p:nvSpPr>
          <p:spPr bwMode="auto">
            <a:xfrm>
              <a:off x="3472" y="2547"/>
              <a:ext cx="820" cy="4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5966" name="Rectangle 13">
              <a:extLst>
                <a:ext uri="{FF2B5EF4-FFF2-40B4-BE49-F238E27FC236}">
                  <a16:creationId xmlns:a16="http://schemas.microsoft.com/office/drawing/2014/main" id="{607177F3-91AA-4B2D-9BE2-F27447378B61}"/>
                </a:ext>
              </a:extLst>
            </p:cNvPr>
            <p:cNvSpPr>
              <a:spLocks noChangeArrowheads="1"/>
            </p:cNvSpPr>
            <p:nvPr/>
          </p:nvSpPr>
          <p:spPr bwMode="auto">
            <a:xfrm>
              <a:off x="3543" y="2572"/>
              <a:ext cx="6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CheckingAccount</a:t>
              </a:r>
              <a:endParaRPr lang="en-US" altLang="zh-CN" sz="1600">
                <a:latin typeface="Times New Roman" panose="02020603050405020304" pitchFamily="18" charset="0"/>
              </a:endParaRPr>
            </a:p>
          </p:txBody>
        </p:sp>
        <p:sp>
          <p:nvSpPr>
            <p:cNvPr id="125967" name="Line 14">
              <a:extLst>
                <a:ext uri="{FF2B5EF4-FFF2-40B4-BE49-F238E27FC236}">
                  <a16:creationId xmlns:a16="http://schemas.microsoft.com/office/drawing/2014/main" id="{7D41CA9F-6782-45C6-9132-74FF88905BDE}"/>
                </a:ext>
              </a:extLst>
            </p:cNvPr>
            <p:cNvSpPr>
              <a:spLocks noChangeShapeType="1"/>
            </p:cNvSpPr>
            <p:nvPr/>
          </p:nvSpPr>
          <p:spPr bwMode="auto">
            <a:xfrm>
              <a:off x="3472" y="2690"/>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Line 15">
              <a:extLst>
                <a:ext uri="{FF2B5EF4-FFF2-40B4-BE49-F238E27FC236}">
                  <a16:creationId xmlns:a16="http://schemas.microsoft.com/office/drawing/2014/main" id="{C4789BED-FB4A-4C50-890F-FA6B8342FC60}"/>
                </a:ext>
              </a:extLst>
            </p:cNvPr>
            <p:cNvSpPr>
              <a:spLocks noChangeShapeType="1"/>
            </p:cNvSpPr>
            <p:nvPr/>
          </p:nvSpPr>
          <p:spPr bwMode="auto">
            <a:xfrm>
              <a:off x="3472" y="2836"/>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9" name="Rectangle 16">
              <a:extLst>
                <a:ext uri="{FF2B5EF4-FFF2-40B4-BE49-F238E27FC236}">
                  <a16:creationId xmlns:a16="http://schemas.microsoft.com/office/drawing/2014/main" id="{1DEC096E-B3C5-4222-8A24-7B596275125F}"/>
                </a:ext>
              </a:extLst>
            </p:cNvPr>
            <p:cNvSpPr>
              <a:spLocks noChangeArrowheads="1"/>
            </p:cNvSpPr>
            <p:nvPr/>
          </p:nvSpPr>
          <p:spPr bwMode="auto">
            <a:xfrm>
              <a:off x="3492" y="2704"/>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checkFee_ 双</a:t>
              </a:r>
              <a:endParaRPr lang="en-US" altLang="zh-CN" sz="1600">
                <a:latin typeface="Times New Roman" panose="02020603050405020304" pitchFamily="18" charset="0"/>
              </a:endParaRPr>
            </a:p>
          </p:txBody>
        </p:sp>
        <p:sp>
          <p:nvSpPr>
            <p:cNvPr id="125970" name="Rectangle 17">
              <a:extLst>
                <a:ext uri="{FF2B5EF4-FFF2-40B4-BE49-F238E27FC236}">
                  <a16:creationId xmlns:a16="http://schemas.microsoft.com/office/drawing/2014/main" id="{0862FDED-C777-4943-8F83-B063DB6A16B4}"/>
                </a:ext>
              </a:extLst>
            </p:cNvPr>
            <p:cNvSpPr>
              <a:spLocks noChangeArrowheads="1"/>
            </p:cNvSpPr>
            <p:nvPr/>
          </p:nvSpPr>
          <p:spPr bwMode="auto">
            <a:xfrm>
              <a:off x="1344" y="1472"/>
              <a:ext cx="630" cy="51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5971" name="Rectangle 18">
              <a:extLst>
                <a:ext uri="{FF2B5EF4-FFF2-40B4-BE49-F238E27FC236}">
                  <a16:creationId xmlns:a16="http://schemas.microsoft.com/office/drawing/2014/main" id="{A59ADC58-81B5-4225-A9D3-13ABCFFC58DD}"/>
                </a:ext>
              </a:extLst>
            </p:cNvPr>
            <p:cNvSpPr>
              <a:spLocks noChangeArrowheads="1"/>
            </p:cNvSpPr>
            <p:nvPr/>
          </p:nvSpPr>
          <p:spPr bwMode="auto">
            <a:xfrm>
              <a:off x="1532" y="1498"/>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25972" name="Line 19">
              <a:extLst>
                <a:ext uri="{FF2B5EF4-FFF2-40B4-BE49-F238E27FC236}">
                  <a16:creationId xmlns:a16="http://schemas.microsoft.com/office/drawing/2014/main" id="{FF649DB2-F442-459D-B7AC-17DF9B844D96}"/>
                </a:ext>
              </a:extLst>
            </p:cNvPr>
            <p:cNvSpPr>
              <a:spLocks noChangeShapeType="1"/>
            </p:cNvSpPr>
            <p:nvPr/>
          </p:nvSpPr>
          <p:spPr bwMode="auto">
            <a:xfrm>
              <a:off x="1344" y="1616"/>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3" name="Line 20">
              <a:extLst>
                <a:ext uri="{FF2B5EF4-FFF2-40B4-BE49-F238E27FC236}">
                  <a16:creationId xmlns:a16="http://schemas.microsoft.com/office/drawing/2014/main" id="{A6ECC1DA-6BA0-4104-80E4-D91691A4B75C}"/>
                </a:ext>
              </a:extLst>
            </p:cNvPr>
            <p:cNvSpPr>
              <a:spLocks noChangeShapeType="1"/>
            </p:cNvSpPr>
            <p:nvPr/>
          </p:nvSpPr>
          <p:spPr bwMode="auto">
            <a:xfrm>
              <a:off x="1344" y="1859"/>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4" name="Rectangle 21">
              <a:extLst>
                <a:ext uri="{FF2B5EF4-FFF2-40B4-BE49-F238E27FC236}">
                  <a16:creationId xmlns:a16="http://schemas.microsoft.com/office/drawing/2014/main" id="{BD0B23CE-BE1A-4AA9-A088-1A6745431610}"/>
                </a:ext>
              </a:extLst>
            </p:cNvPr>
            <p:cNvSpPr>
              <a:spLocks noChangeArrowheads="1"/>
            </p:cNvSpPr>
            <p:nvPr/>
          </p:nvSpPr>
          <p:spPr bwMode="auto">
            <a:xfrm>
              <a:off x="1365" y="1630"/>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name_: 字符串</a:t>
              </a:r>
              <a:endParaRPr lang="en-US" altLang="zh-CN" sz="1600">
                <a:latin typeface="Times New Roman" panose="02020603050405020304" pitchFamily="18" charset="0"/>
              </a:endParaRPr>
            </a:p>
          </p:txBody>
        </p:sp>
        <p:sp>
          <p:nvSpPr>
            <p:cNvPr id="125975" name="Rectangle 22">
              <a:extLst>
                <a:ext uri="{FF2B5EF4-FFF2-40B4-BE49-F238E27FC236}">
                  <a16:creationId xmlns:a16="http://schemas.microsoft.com/office/drawing/2014/main" id="{7471E394-A917-4BFF-A55D-2ABF38820483}"/>
                </a:ext>
              </a:extLst>
            </p:cNvPr>
            <p:cNvSpPr>
              <a:spLocks noChangeArrowheads="1"/>
            </p:cNvSpPr>
            <p:nvPr/>
          </p:nvSpPr>
          <p:spPr bwMode="auto">
            <a:xfrm>
              <a:off x="1365" y="1727"/>
              <a:ext cx="54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taxId_: 字符串</a:t>
              </a:r>
              <a:endParaRPr lang="en-US" altLang="zh-CN" sz="1600">
                <a:latin typeface="Times New Roman" panose="02020603050405020304" pitchFamily="18" charset="0"/>
              </a:endParaRPr>
            </a:p>
          </p:txBody>
        </p:sp>
        <p:sp>
          <p:nvSpPr>
            <p:cNvPr id="125976" name="Rectangle 23">
              <a:extLst>
                <a:ext uri="{FF2B5EF4-FFF2-40B4-BE49-F238E27FC236}">
                  <a16:creationId xmlns:a16="http://schemas.microsoft.com/office/drawing/2014/main" id="{CB7A27A7-B1A7-4079-A01E-A753BEB03EE3}"/>
                </a:ext>
              </a:extLst>
            </p:cNvPr>
            <p:cNvSpPr>
              <a:spLocks noChangeArrowheads="1"/>
            </p:cNvSpPr>
            <p:nvPr/>
          </p:nvSpPr>
          <p:spPr bwMode="auto">
            <a:xfrm>
              <a:off x="2881" y="1440"/>
              <a:ext cx="755"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25977" name="Rectangle 24">
              <a:extLst>
                <a:ext uri="{FF2B5EF4-FFF2-40B4-BE49-F238E27FC236}">
                  <a16:creationId xmlns:a16="http://schemas.microsoft.com/office/drawing/2014/main" id="{87255743-5ECC-4551-BC93-3709E2EFEB46}"/>
                </a:ext>
              </a:extLst>
            </p:cNvPr>
            <p:cNvSpPr>
              <a:spLocks noChangeArrowheads="1"/>
            </p:cNvSpPr>
            <p:nvPr/>
          </p:nvSpPr>
          <p:spPr bwMode="auto">
            <a:xfrm>
              <a:off x="3098" y="1465"/>
              <a:ext cx="3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帐户</a:t>
              </a:r>
              <a:endParaRPr lang="en-US" altLang="zh-CN" sz="1600">
                <a:latin typeface="Times New Roman" panose="02020603050405020304" pitchFamily="18" charset="0"/>
              </a:endParaRPr>
            </a:p>
          </p:txBody>
        </p:sp>
        <p:sp>
          <p:nvSpPr>
            <p:cNvPr id="125978" name="Line 25">
              <a:extLst>
                <a:ext uri="{FF2B5EF4-FFF2-40B4-BE49-F238E27FC236}">
                  <a16:creationId xmlns:a16="http://schemas.microsoft.com/office/drawing/2014/main" id="{07367B9B-11BA-468B-9F26-6FC7F0FCC319}"/>
                </a:ext>
              </a:extLst>
            </p:cNvPr>
            <p:cNvSpPr>
              <a:spLocks noChangeShapeType="1"/>
            </p:cNvSpPr>
            <p:nvPr/>
          </p:nvSpPr>
          <p:spPr bwMode="auto">
            <a:xfrm>
              <a:off x="2881" y="158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9" name="Line 26">
              <a:extLst>
                <a:ext uri="{FF2B5EF4-FFF2-40B4-BE49-F238E27FC236}">
                  <a16:creationId xmlns:a16="http://schemas.microsoft.com/office/drawing/2014/main" id="{A12E7B82-6258-4BBA-A56D-DCF1F75A76AB}"/>
                </a:ext>
              </a:extLst>
            </p:cNvPr>
            <p:cNvSpPr>
              <a:spLocks noChangeShapeType="1"/>
            </p:cNvSpPr>
            <p:nvPr/>
          </p:nvSpPr>
          <p:spPr bwMode="auto">
            <a:xfrm>
              <a:off x="2881" y="192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0" name="Rectangle 27">
              <a:extLst>
                <a:ext uri="{FF2B5EF4-FFF2-40B4-BE49-F238E27FC236}">
                  <a16:creationId xmlns:a16="http://schemas.microsoft.com/office/drawing/2014/main" id="{E41AFF27-1C19-493D-A738-606446B5E9E4}"/>
                </a:ext>
              </a:extLst>
            </p:cNvPr>
            <p:cNvSpPr>
              <a:spLocks noChangeArrowheads="1"/>
            </p:cNvSpPr>
            <p:nvPr/>
          </p:nvSpPr>
          <p:spPr bwMode="auto">
            <a:xfrm>
              <a:off x="2901" y="1597"/>
              <a:ext cx="4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id_: 字符串</a:t>
              </a:r>
              <a:endParaRPr lang="en-US" altLang="zh-CN" sz="1600">
                <a:latin typeface="Times New Roman" panose="02020603050405020304" pitchFamily="18" charset="0"/>
              </a:endParaRPr>
            </a:p>
          </p:txBody>
        </p:sp>
        <p:sp>
          <p:nvSpPr>
            <p:cNvPr id="125981" name="Rectangle 28">
              <a:extLst>
                <a:ext uri="{FF2B5EF4-FFF2-40B4-BE49-F238E27FC236}">
                  <a16:creationId xmlns:a16="http://schemas.microsoft.com/office/drawing/2014/main" id="{8246A274-F9DC-4BAC-AA6F-797BB5A90FB2}"/>
                </a:ext>
              </a:extLst>
            </p:cNvPr>
            <p:cNvSpPr>
              <a:spLocks noChangeArrowheads="1"/>
            </p:cNvSpPr>
            <p:nvPr/>
          </p:nvSpPr>
          <p:spPr bwMode="auto">
            <a:xfrm>
              <a:off x="2901" y="1695"/>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balance_: 双</a:t>
              </a:r>
              <a:endParaRPr lang="en-US" altLang="zh-CN" sz="1600">
                <a:latin typeface="Times New Roman" panose="02020603050405020304" pitchFamily="18" charset="0"/>
              </a:endParaRPr>
            </a:p>
          </p:txBody>
        </p:sp>
        <p:sp>
          <p:nvSpPr>
            <p:cNvPr id="125982" name="Rectangle 29">
              <a:extLst>
                <a:ext uri="{FF2B5EF4-FFF2-40B4-BE49-F238E27FC236}">
                  <a16:creationId xmlns:a16="http://schemas.microsoft.com/office/drawing/2014/main" id="{BFC281A1-7011-4296-B6E5-F3F46E51211E}"/>
                </a:ext>
              </a:extLst>
            </p:cNvPr>
            <p:cNvSpPr>
              <a:spLocks noChangeArrowheads="1"/>
            </p:cNvSpPr>
            <p:nvPr/>
          </p:nvSpPr>
          <p:spPr bwMode="auto">
            <a:xfrm>
              <a:off x="2016" y="1584"/>
              <a:ext cx="28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25983" name="Line 30">
              <a:extLst>
                <a:ext uri="{FF2B5EF4-FFF2-40B4-BE49-F238E27FC236}">
                  <a16:creationId xmlns:a16="http://schemas.microsoft.com/office/drawing/2014/main" id="{876E49FA-A244-4488-AD1F-0B005FDB3D3C}"/>
                </a:ext>
              </a:extLst>
            </p:cNvPr>
            <p:cNvSpPr>
              <a:spLocks noChangeShapeType="1"/>
            </p:cNvSpPr>
            <p:nvPr/>
          </p:nvSpPr>
          <p:spPr bwMode="auto">
            <a:xfrm flipV="1">
              <a:off x="3200" y="2061"/>
              <a:ext cx="1" cy="2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4" name="Line 31">
              <a:extLst>
                <a:ext uri="{FF2B5EF4-FFF2-40B4-BE49-F238E27FC236}">
                  <a16:creationId xmlns:a16="http://schemas.microsoft.com/office/drawing/2014/main" id="{E7974A96-972E-440B-B5F2-3A2091640EA1}"/>
                </a:ext>
              </a:extLst>
            </p:cNvPr>
            <p:cNvSpPr>
              <a:spLocks noChangeShapeType="1"/>
            </p:cNvSpPr>
            <p:nvPr/>
          </p:nvSpPr>
          <p:spPr bwMode="auto">
            <a:xfrm>
              <a:off x="2572" y="2345"/>
              <a:ext cx="13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5" name="Freeform 32">
              <a:extLst>
                <a:ext uri="{FF2B5EF4-FFF2-40B4-BE49-F238E27FC236}">
                  <a16:creationId xmlns:a16="http://schemas.microsoft.com/office/drawing/2014/main" id="{78B20B13-22D1-423F-A53E-DDFA754D5C8D}"/>
                </a:ext>
              </a:extLst>
            </p:cNvPr>
            <p:cNvSpPr>
              <a:spLocks/>
            </p:cNvSpPr>
            <p:nvPr/>
          </p:nvSpPr>
          <p:spPr bwMode="auto">
            <a:xfrm>
              <a:off x="3149" y="2061"/>
              <a:ext cx="102" cy="139"/>
            </a:xfrm>
            <a:custGeom>
              <a:avLst/>
              <a:gdLst>
                <a:gd name="T0" fmla="*/ 51 w 102"/>
                <a:gd name="T1" fmla="*/ 0 h 139"/>
                <a:gd name="T2" fmla="*/ 102 w 102"/>
                <a:gd name="T3" fmla="*/ 139 h 139"/>
                <a:gd name="T4" fmla="*/ 0 w 102"/>
                <a:gd name="T5" fmla="*/ 139 h 139"/>
                <a:gd name="T6" fmla="*/ 51 w 102"/>
                <a:gd name="T7" fmla="*/ 0 h 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139">
                  <a:moveTo>
                    <a:pt x="51" y="0"/>
                  </a:moveTo>
                  <a:lnTo>
                    <a:pt x="102" y="139"/>
                  </a:lnTo>
                  <a:lnTo>
                    <a:pt x="0" y="139"/>
                  </a:lnTo>
                  <a:lnTo>
                    <a:pt x="51"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125986" name="Line 33">
              <a:extLst>
                <a:ext uri="{FF2B5EF4-FFF2-40B4-BE49-F238E27FC236}">
                  <a16:creationId xmlns:a16="http://schemas.microsoft.com/office/drawing/2014/main" id="{35793F7D-EDE1-4751-B3EB-A3012DE1C682}"/>
                </a:ext>
              </a:extLst>
            </p:cNvPr>
            <p:cNvSpPr>
              <a:spLocks noChangeShapeType="1"/>
            </p:cNvSpPr>
            <p:nvPr/>
          </p:nvSpPr>
          <p:spPr bwMode="auto">
            <a:xfrm flipV="1">
              <a:off x="2572" y="2345"/>
              <a:ext cx="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7" name="Line 34">
              <a:extLst>
                <a:ext uri="{FF2B5EF4-FFF2-40B4-BE49-F238E27FC236}">
                  <a16:creationId xmlns:a16="http://schemas.microsoft.com/office/drawing/2014/main" id="{B0E8036F-02C1-4103-BCF7-9F32FFCBCD47}"/>
                </a:ext>
              </a:extLst>
            </p:cNvPr>
            <p:cNvSpPr>
              <a:spLocks noChangeShapeType="1"/>
            </p:cNvSpPr>
            <p:nvPr/>
          </p:nvSpPr>
          <p:spPr bwMode="auto">
            <a:xfrm flipV="1">
              <a:off x="3882" y="2345"/>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8" name="Line 35">
              <a:extLst>
                <a:ext uri="{FF2B5EF4-FFF2-40B4-BE49-F238E27FC236}">
                  <a16:creationId xmlns:a16="http://schemas.microsoft.com/office/drawing/2014/main" id="{7983B791-22FB-4CE4-8E5F-BA5FA0A8B8BC}"/>
                </a:ext>
              </a:extLst>
            </p:cNvPr>
            <p:cNvSpPr>
              <a:spLocks noChangeShapeType="1"/>
            </p:cNvSpPr>
            <p:nvPr/>
          </p:nvSpPr>
          <p:spPr bwMode="auto">
            <a:xfrm>
              <a:off x="2426" y="1729"/>
              <a:ext cx="4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9" name="Line 36">
              <a:extLst>
                <a:ext uri="{FF2B5EF4-FFF2-40B4-BE49-F238E27FC236}">
                  <a16:creationId xmlns:a16="http://schemas.microsoft.com/office/drawing/2014/main" id="{2D17D65F-48EC-4172-8DE1-392449DF515C}"/>
                </a:ext>
              </a:extLst>
            </p:cNvPr>
            <p:cNvSpPr>
              <a:spLocks noChangeShapeType="1"/>
            </p:cNvSpPr>
            <p:nvPr/>
          </p:nvSpPr>
          <p:spPr bwMode="auto">
            <a:xfrm flipH="1">
              <a:off x="1974" y="1729"/>
              <a:ext cx="4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0" name="Rectangle 37">
              <a:extLst>
                <a:ext uri="{FF2B5EF4-FFF2-40B4-BE49-F238E27FC236}">
                  <a16:creationId xmlns:a16="http://schemas.microsoft.com/office/drawing/2014/main" id="{64001648-3BC1-4F39-8065-03560CF7E02F}"/>
                </a:ext>
              </a:extLst>
            </p:cNvPr>
            <p:cNvSpPr>
              <a:spLocks noChangeArrowheads="1"/>
            </p:cNvSpPr>
            <p:nvPr/>
          </p:nvSpPr>
          <p:spPr bwMode="auto">
            <a:xfrm>
              <a:off x="2016" y="177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1</a:t>
              </a:r>
              <a:endParaRPr lang="en-US" altLang="zh-CN" sz="1600">
                <a:latin typeface="Times New Roman" panose="02020603050405020304" pitchFamily="18" charset="0"/>
              </a:endParaRPr>
            </a:p>
          </p:txBody>
        </p:sp>
        <p:sp>
          <p:nvSpPr>
            <p:cNvPr id="125991" name="Rectangle 38">
              <a:extLst>
                <a:ext uri="{FF2B5EF4-FFF2-40B4-BE49-F238E27FC236}">
                  <a16:creationId xmlns:a16="http://schemas.microsoft.com/office/drawing/2014/main" id="{BF61D91C-7E81-48A3-8AD6-1588DF297F99}"/>
                </a:ext>
              </a:extLst>
            </p:cNvPr>
            <p:cNvSpPr>
              <a:spLocks noChangeArrowheads="1"/>
            </p:cNvSpPr>
            <p:nvPr/>
          </p:nvSpPr>
          <p:spPr bwMode="auto">
            <a:xfrm>
              <a:off x="2784" y="1776"/>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a:t>
              </a:r>
              <a:endParaRPr lang="en-US" altLang="zh-CN" sz="1600">
                <a:latin typeface="Times New Roman" panose="02020603050405020304" pitchFamily="18" charset="0"/>
              </a:endParaRPr>
            </a:p>
          </p:txBody>
        </p:sp>
      </p:grpSp>
      <p:sp>
        <p:nvSpPr>
          <p:cNvPr id="125957" name="灯片编号占位符 1">
            <a:extLst>
              <a:ext uri="{FF2B5EF4-FFF2-40B4-BE49-F238E27FC236}">
                <a16:creationId xmlns:a16="http://schemas.microsoft.com/office/drawing/2014/main" id="{8703BFC5-B24B-4D57-AA92-AA504EF05E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E7CB61B1-7271-4F4F-B0A3-768BABB0BD41}" type="slidenum">
              <a:rPr lang="zh-CN" altLang="en-US">
                <a:solidFill>
                  <a:srgbClr val="898989"/>
                </a:solidFill>
                <a:latin typeface="Calibri" panose="020F0502020204030204" pitchFamily="34" charset="0"/>
              </a:rPr>
              <a:pPr/>
              <a:t>92</a:t>
            </a:fld>
            <a:endParaRPr lang="zh-CN" altLang="en-US">
              <a:solidFill>
                <a:srgbClr val="898989"/>
              </a:solidFill>
              <a:latin typeface="Calibri" panose="020F0502020204030204" pitchFamily="34" charset="0"/>
            </a:endParaRPr>
          </a:p>
        </p:txBody>
      </p:sp>
    </p:spTree>
  </p:cSld>
  <p:clrMapOvr>
    <a:masterClrMapping/>
  </p:clrMapOvr>
</p:sld>
</file>

<file path=ppt/slides/slide9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6BA41419-B3BB-4164-A41B-264B1B2E28A4}"/>
              </a:ext>
            </a:extLst>
          </p:cNvPr>
          <p:cNvSpPr>
            <a:spLocks noGrp="1" noChangeArrowheads="1"/>
          </p:cNvSpPr>
          <p:nvPr>
            <p:ph type="title"/>
          </p:nvPr>
        </p:nvSpPr>
        <p:spPr>
          <a:xfrm>
            <a:off x="395288" y="-26988"/>
            <a:ext cx="7848600" cy="1143001"/>
          </a:xfrm>
        </p:spPr>
        <p:txBody>
          <a:bodyPr/>
          <a:lstStyle/>
          <a:p>
            <a:pPr eaLnBrk="1" hangingPunct="1"/>
            <a:r>
              <a:rPr lang="en-US" altLang="zh-CN"/>
              <a:t>将对象存储为 blob</a:t>
            </a:r>
          </a:p>
        </p:txBody>
      </p:sp>
      <p:sp>
        <p:nvSpPr>
          <p:cNvPr id="126979" name="Rectangle 3">
            <a:extLst>
              <a:ext uri="{FF2B5EF4-FFF2-40B4-BE49-F238E27FC236}">
                <a16:creationId xmlns:a16="http://schemas.microsoft.com/office/drawing/2014/main" id="{6E8BCBF2-C9DC-4A97-B645-1D4A34E2003A}"/>
              </a:ext>
            </a:extLst>
          </p:cNvPr>
          <p:cNvSpPr>
            <a:spLocks noGrp="1" noChangeArrowheads="1"/>
          </p:cNvSpPr>
          <p:nvPr>
            <p:ph idx="1"/>
          </p:nvPr>
        </p:nvSpPr>
        <p:spPr/>
        <p:txBody>
          <a:bodyPr/>
          <a:lstStyle/>
          <a:p>
            <a:pPr eaLnBrk="1" hangingPunct="1">
              <a:lnSpc>
                <a:spcPct val="80000"/>
              </a:lnSpc>
              <a:buFontTx/>
              <a:buNone/>
            </a:pPr>
            <a:r>
              <a:rPr lang="en-US" altLang="zh-CN" sz="1400"/>
              <a:t>void 保存 () 引发 SQLException, 异常 {</a:t>
            </a:r>
          </a:p>
          <a:p>
            <a:pPr eaLnBrk="1" hangingPunct="1">
              <a:lnSpc>
                <a:spcPct val="80000"/>
              </a:lnSpc>
              <a:buFontTx/>
              <a:buNone/>
            </a:pPr>
            <a:r>
              <a:rPr lang="en-US" altLang="zh-CN" sz="1400"/>
              <a:t>PreparedStatement pstatement = null;</a:t>
            </a:r>
          </a:p>
          <a:p>
            <a:pPr eaLnBrk="1" hangingPunct="1">
              <a:lnSpc>
                <a:spcPct val="80000"/>
              </a:lnSpc>
              <a:buFontTx/>
              <a:buNone/>
            </a:pPr>
            <a:r>
              <a:rPr lang="en-US" altLang="zh-CN" sz="1400"/>
              <a:t>尝试</a:t>
            </a:r>
          </a:p>
          <a:p>
            <a:pPr eaLnBrk="1" hangingPunct="1">
              <a:lnSpc>
                <a:spcPct val="80000"/>
              </a:lnSpc>
              <a:buFontTx/>
              <a:buNone/>
            </a:pPr>
            <a:r>
              <a:rPr lang="en-US" altLang="zh-CN" sz="1400"/>
              <a:t>pstatement = connection_ prepareStatement ("插入帐户 (id、数据) 值 (？,？)");</a:t>
            </a:r>
          </a:p>
          <a:p>
            <a:pPr eaLnBrk="1" hangingPunct="1">
              <a:lnSpc>
                <a:spcPct val="80000"/>
              </a:lnSpc>
              <a:buFontTx/>
              <a:buNone/>
            </a:pPr>
            <a:r>
              <a:rPr lang="en-US" altLang="zh-CN" sz="1400"/>
              <a:t>为 (int i=0; 我 accounts_. 长度; i/o) {</a:t>
            </a:r>
          </a:p>
          <a:p>
            <a:pPr eaLnBrk="1" hangingPunct="1">
              <a:lnSpc>
                <a:spcPct val="80000"/>
              </a:lnSpc>
              <a:buFontTx/>
              <a:buNone/>
            </a:pPr>
            <a:r>
              <a:rPr lang="en-US" altLang="zh-CN" sz="1400"/>
              <a:t>pstatement. setString (1, accounts_ [i]. getId ());</a:t>
            </a:r>
          </a:p>
          <a:p>
            <a:pPr eaLnBrk="1" hangingPunct="1">
              <a:lnSpc>
                <a:spcPct val="80000"/>
              </a:lnSpc>
              <a:buFontTx/>
              <a:buNone/>
            </a:pPr>
            <a:r>
              <a:rPr lang="en-US" altLang="zh-CN" sz="1400"/>
              <a:t>尝试</a:t>
            </a:r>
          </a:p>
          <a:p>
            <a:pPr eaLnBrk="1" hangingPunct="1">
              <a:lnSpc>
                <a:spcPct val="80000"/>
              </a:lnSpc>
              <a:buFontTx/>
              <a:buNone/>
            </a:pPr>
            <a:r>
              <a:rPr lang="en-US" altLang="zh-CN" sz="1400"/>
              <a:t>文件文件 = 文件 createTempFile ("tmp", "dat");</a:t>
            </a:r>
          </a:p>
          <a:p>
            <a:pPr eaLnBrk="1" hangingPunct="1">
              <a:lnSpc>
                <a:spcPct val="80000"/>
              </a:lnSpc>
              <a:buFontTx/>
              <a:buNone/>
            </a:pPr>
            <a:r>
              <a:rPr lang="en-US" altLang="zh-CN" sz="1400"/>
              <a:t>ObjectOutputStream ostream = 新的 ObjectOutputStream (新 FileOutputStream (文件));</a:t>
            </a:r>
          </a:p>
          <a:p>
            <a:pPr eaLnBrk="1" hangingPunct="1">
              <a:lnSpc>
                <a:spcPct val="80000"/>
              </a:lnSpc>
              <a:buFontTx/>
              <a:buNone/>
            </a:pPr>
            <a:r>
              <a:rPr lang="en-US" altLang="zh-CN" sz="1400"/>
              <a:t>ostream. writeObject (accounts_ [i]);</a:t>
            </a:r>
          </a:p>
          <a:p>
            <a:pPr eaLnBrk="1" hangingPunct="1">
              <a:lnSpc>
                <a:spcPct val="80000"/>
              </a:lnSpc>
              <a:buFontTx/>
              <a:buNone/>
            </a:pPr>
            <a:r>
              <a:rPr lang="en-US" altLang="zh-CN" sz="1400"/>
              <a:t>ostream. 关闭 ();</a:t>
            </a:r>
          </a:p>
          <a:p>
            <a:pPr eaLnBrk="1" hangingPunct="1">
              <a:lnSpc>
                <a:spcPct val="80000"/>
              </a:lnSpc>
              <a:buFontTx/>
              <a:buNone/>
            </a:pPr>
            <a:r>
              <a:rPr lang="en-US" altLang="zh-CN" sz="1400"/>
              <a:t>FileInputStream istream = 新 FileInputStream (文件);</a:t>
            </a:r>
          </a:p>
          <a:p>
            <a:pPr eaLnBrk="1" hangingPunct="1">
              <a:lnSpc>
                <a:spcPct val="80000"/>
              </a:lnSpc>
              <a:buFontTx/>
              <a:buNone/>
            </a:pPr>
            <a:r>
              <a:rPr lang="en-US" altLang="zh-CN" sz="1400"/>
              <a:t>pstatement. setBinaryStream (2, istream, (int) 文件长度 ());</a:t>
            </a:r>
          </a:p>
          <a:p>
            <a:pPr eaLnBrk="1" hangingPunct="1">
              <a:lnSpc>
                <a:spcPct val="80000"/>
              </a:lnSpc>
              <a:buFontTx/>
              <a:buNone/>
            </a:pPr>
            <a:r>
              <a:rPr lang="en-US" altLang="zh-CN" sz="1400"/>
              <a:t>pstatement. setObject (2, accounts_ [i]);</a:t>
            </a:r>
          </a:p>
          <a:p>
            <a:pPr eaLnBrk="1" hangingPunct="1">
              <a:lnSpc>
                <a:spcPct val="80000"/>
              </a:lnSpc>
              <a:buFontTx/>
              <a:buNone/>
            </a:pPr>
            <a:r>
              <a:rPr lang="en-US" altLang="zh-CN" sz="1400"/>
              <a:t>pstatement. 执行 ();</a:t>
            </a:r>
          </a:p>
          <a:p>
            <a:pPr eaLnBrk="1" hangingPunct="1">
              <a:lnSpc>
                <a:spcPct val="80000"/>
              </a:lnSpc>
              <a:buFontTx/>
              <a:buNone/>
            </a:pPr>
            <a:r>
              <a:rPr lang="en-US" altLang="zh-CN" sz="1400"/>
              <a:t>pstatement. clearParameters ();</a:t>
            </a:r>
          </a:p>
          <a:p>
            <a:pPr eaLnBrk="1" hangingPunct="1">
              <a:lnSpc>
                <a:spcPct val="80000"/>
              </a:lnSpc>
              <a:buFontTx/>
              <a:buNone/>
            </a:pPr>
            <a:r>
              <a:rPr lang="en-US" altLang="zh-CN" sz="1400"/>
              <a:t>}</a:t>
            </a:r>
          </a:p>
          <a:p>
            <a:pPr eaLnBrk="1" hangingPunct="1">
              <a:lnSpc>
                <a:spcPct val="80000"/>
              </a:lnSpc>
              <a:buFontTx/>
              <a:buNone/>
            </a:pPr>
            <a:r>
              <a:rPr lang="en-US" altLang="zh-CN" sz="1400"/>
              <a:t>}</a:t>
            </a:r>
          </a:p>
          <a:p>
            <a:pPr eaLnBrk="1" hangingPunct="1">
              <a:lnSpc>
                <a:spcPct val="80000"/>
              </a:lnSpc>
              <a:buFontTx/>
              <a:buNone/>
            </a:pPr>
            <a:r>
              <a:rPr lang="en-US" altLang="zh-CN" sz="1400"/>
              <a:t>最后 {如果 (pstatement = null) pstatement. 关闭 ();}</a:t>
            </a:r>
          </a:p>
          <a:p>
            <a:pPr eaLnBrk="1" hangingPunct="1">
              <a:lnSpc>
                <a:spcPct val="80000"/>
              </a:lnSpc>
              <a:buFontTx/>
              <a:buNone/>
            </a:pPr>
            <a:r>
              <a:rPr lang="en-US" altLang="zh-CN" sz="1400"/>
              <a:t>}</a:t>
            </a:r>
          </a:p>
        </p:txBody>
      </p:sp>
      <p:sp>
        <p:nvSpPr>
          <p:cNvPr id="126980" name="灯片编号占位符 1">
            <a:extLst>
              <a:ext uri="{FF2B5EF4-FFF2-40B4-BE49-F238E27FC236}">
                <a16:creationId xmlns:a16="http://schemas.microsoft.com/office/drawing/2014/main" id="{C52EF2FB-3FA3-4684-98DF-7FEAFCD25B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67E5D509-5056-4F75-90DA-DA69F8C526CC}" type="slidenum">
              <a:rPr lang="zh-CN" altLang="en-US">
                <a:solidFill>
                  <a:srgbClr val="898989"/>
                </a:solidFill>
                <a:latin typeface="Calibri" panose="020F0502020204030204" pitchFamily="34" charset="0"/>
              </a:rPr>
              <a:pPr/>
              <a:t>93</a:t>
            </a:fld>
            <a:endParaRPr lang="zh-CN" altLang="en-US">
              <a:solidFill>
                <a:srgbClr val="898989"/>
              </a:solidFill>
              <a:latin typeface="Calibri" panose="020F0502020204030204" pitchFamily="34" charset="0"/>
            </a:endParaRPr>
          </a:p>
        </p:txBody>
      </p:sp>
    </p:spTree>
  </p:cSld>
  <p:clrMapOvr>
    <a:masterClrMapping/>
  </p:clrMapOvr>
</p:sld>
</file>

<file path=ppt/slides/slide9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B625165-D761-4788-9292-E4C3AC351708}"/>
              </a:ext>
            </a:extLst>
          </p:cNvPr>
          <p:cNvSpPr>
            <a:spLocks noGrp="1" noChangeArrowheads="1"/>
          </p:cNvSpPr>
          <p:nvPr>
            <p:ph type="title"/>
          </p:nvPr>
        </p:nvSpPr>
        <p:spPr>
          <a:xfrm>
            <a:off x="395288" y="-26988"/>
            <a:ext cx="7848600" cy="1143001"/>
          </a:xfrm>
        </p:spPr>
        <p:txBody>
          <a:bodyPr/>
          <a:lstStyle/>
          <a:p>
            <a:pPr eaLnBrk="1" hangingPunct="1"/>
            <a:r>
              <a:rPr lang="en-US" altLang="zh-CN"/>
              <a:t>从 blob 还原对象</a:t>
            </a:r>
          </a:p>
        </p:txBody>
      </p:sp>
      <p:sp>
        <p:nvSpPr>
          <p:cNvPr id="128003" name="Rectangle 3">
            <a:extLst>
              <a:ext uri="{FF2B5EF4-FFF2-40B4-BE49-F238E27FC236}">
                <a16:creationId xmlns:a16="http://schemas.microsoft.com/office/drawing/2014/main" id="{6C530F11-ED02-4DED-AEC0-6157A42A1BA4}"/>
              </a:ext>
            </a:extLst>
          </p:cNvPr>
          <p:cNvSpPr>
            <a:spLocks noGrp="1" noChangeArrowheads="1"/>
          </p:cNvSpPr>
          <p:nvPr>
            <p:ph idx="1"/>
          </p:nvPr>
        </p:nvSpPr>
        <p:spPr/>
        <p:txBody>
          <a:bodyPr/>
          <a:lstStyle/>
          <a:p>
            <a:pPr eaLnBrk="1" hangingPunct="1">
              <a:lnSpc>
                <a:spcPct val="80000"/>
              </a:lnSpc>
              <a:buFontTx/>
              <a:buNone/>
            </a:pPr>
            <a:r>
              <a:rPr lang="en-US" altLang="zh-CN" sz="1400"/>
              <a:t>void 还原 () 引发 SQLException, 异常 {</a:t>
            </a:r>
          </a:p>
          <a:p>
            <a:pPr eaLnBrk="1" hangingPunct="1">
              <a:lnSpc>
                <a:spcPct val="80000"/>
              </a:lnSpc>
              <a:buFontTx/>
              <a:buNone/>
            </a:pPr>
            <a:r>
              <a:rPr lang="en-US" altLang="zh-CN" sz="1400"/>
              <a:t>语句语句 = null;</a:t>
            </a:r>
          </a:p>
          <a:p>
            <a:pPr eaLnBrk="1" hangingPunct="1">
              <a:lnSpc>
                <a:spcPct val="80000"/>
              </a:lnSpc>
              <a:buFontTx/>
              <a:buNone/>
            </a:pPr>
            <a:r>
              <a:rPr lang="en-US" altLang="zh-CN" sz="1400"/>
              <a:t>结果集 rs = null;</a:t>
            </a:r>
          </a:p>
          <a:p>
            <a:pPr eaLnBrk="1" hangingPunct="1">
              <a:lnSpc>
                <a:spcPct val="80000"/>
              </a:lnSpc>
              <a:buFontTx/>
              <a:buNone/>
            </a:pPr>
            <a:r>
              <a:rPr lang="en-US" altLang="zh-CN" sz="1400"/>
              <a:t>尝试</a:t>
            </a:r>
          </a:p>
          <a:p>
            <a:pPr eaLnBrk="1" hangingPunct="1">
              <a:lnSpc>
                <a:spcPct val="80000"/>
              </a:lnSpc>
              <a:buFontTx/>
              <a:buNone/>
            </a:pPr>
            <a:r>
              <a:rPr lang="en-US" altLang="zh-CN" sz="1400"/>
              <a:t>语句 = connection_ createStatement ();</a:t>
            </a:r>
          </a:p>
          <a:p>
            <a:pPr eaLnBrk="1" hangingPunct="1">
              <a:lnSpc>
                <a:spcPct val="80000"/>
              </a:lnSpc>
              <a:buFontTx/>
              <a:buNone/>
            </a:pPr>
            <a:r>
              <a:rPr lang="en-US" altLang="zh-CN" sz="1400"/>
              <a:t>rs = 语句. executeQuery ("选择 id, 数据从帐户";);</a:t>
            </a:r>
          </a:p>
          <a:p>
            <a:pPr eaLnBrk="1" hangingPunct="1">
              <a:lnSpc>
                <a:spcPct val="80000"/>
              </a:lnSpc>
              <a:buFontTx/>
              <a:buNone/>
            </a:pPr>
            <a:r>
              <a:rPr lang="en-US" altLang="zh-CN" sz="1400"/>
              <a:t>向量帐户 = 新向量 ();</a:t>
            </a:r>
          </a:p>
          <a:p>
            <a:pPr eaLnBrk="1" hangingPunct="1">
              <a:lnSpc>
                <a:spcPct val="80000"/>
              </a:lnSpc>
              <a:buFontTx/>
              <a:buNone/>
            </a:pPr>
            <a:r>
              <a:rPr lang="en-US" altLang="zh-CN" sz="1400"/>
              <a:t>而 (rs. 下一个 ()) {</a:t>
            </a:r>
          </a:p>
          <a:p>
            <a:pPr eaLnBrk="1" hangingPunct="1">
              <a:lnSpc>
                <a:spcPct val="80000"/>
              </a:lnSpc>
              <a:buFontTx/>
              <a:buNone/>
            </a:pPr>
            <a:r>
              <a:rPr lang="en-US" altLang="zh-CN" sz="1400"/>
              <a:t>字符串 accountNo = rs getString (1);</a:t>
            </a:r>
          </a:p>
          <a:p>
            <a:pPr eaLnBrk="1" hangingPunct="1">
              <a:lnSpc>
                <a:spcPct val="80000"/>
              </a:lnSpc>
              <a:buFontTx/>
              <a:buNone/>
            </a:pPr>
            <a:r>
              <a:rPr lang="en-US" altLang="zh-CN" sz="1400"/>
              <a:t>ObjectInputStream istream = 新 ObjectInputStream (rs getBinaryStream (2));</a:t>
            </a:r>
          </a:p>
          <a:p>
            <a:pPr eaLnBrk="1" hangingPunct="1">
              <a:lnSpc>
                <a:spcPct val="80000"/>
              </a:lnSpc>
              <a:buFontTx/>
              <a:buNone/>
            </a:pPr>
            <a:r>
              <a:rPr lang="en-US" altLang="zh-CN" sz="1400"/>
              <a:t>帐户帐户 = (帐户) istream readObject ();</a:t>
            </a:r>
          </a:p>
          <a:p>
            <a:pPr eaLnBrk="1" hangingPunct="1">
              <a:lnSpc>
                <a:spcPct val="80000"/>
              </a:lnSpc>
              <a:buFontTx/>
              <a:buNone/>
            </a:pPr>
            <a:r>
              <a:rPr lang="en-US" altLang="zh-CN" sz="1400"/>
              <a:t>帐户帐户 = (帐户) rs. getObject (2);</a:t>
            </a:r>
          </a:p>
          <a:p>
            <a:pPr eaLnBrk="1" hangingPunct="1">
              <a:lnSpc>
                <a:spcPct val="80000"/>
              </a:lnSpc>
              <a:buFontTx/>
              <a:buNone/>
            </a:pPr>
            <a:r>
              <a:rPr lang="en-US" altLang="zh-CN" sz="1400"/>
              <a:t>帐户. 添加 (帐户);</a:t>
            </a:r>
          </a:p>
          <a:p>
            <a:pPr eaLnBrk="1" hangingPunct="1">
              <a:lnSpc>
                <a:spcPct val="80000"/>
              </a:lnSpc>
              <a:buFontTx/>
              <a:buNone/>
            </a:pPr>
            <a:r>
              <a:rPr lang="en-US" altLang="zh-CN" sz="1400"/>
              <a:t>accounts_ = 新帐户 [帐户. 大小 ()];帐户. toArray (accounts_);</a:t>
            </a:r>
          </a:p>
          <a:p>
            <a:pPr eaLnBrk="1" hangingPunct="1">
              <a:lnSpc>
                <a:spcPct val="80000"/>
              </a:lnSpc>
              <a:buFontTx/>
              <a:buNone/>
            </a:pPr>
            <a:r>
              <a:rPr lang="en-US" altLang="zh-CN" sz="1400"/>
              <a:t>}</a:t>
            </a:r>
          </a:p>
          <a:p>
            <a:pPr eaLnBrk="1" hangingPunct="1">
              <a:lnSpc>
                <a:spcPct val="80000"/>
              </a:lnSpc>
              <a:buFontTx/>
              <a:buNone/>
            </a:pPr>
            <a:r>
              <a:rPr lang="en-US" altLang="zh-CN" sz="1400"/>
              <a:t>最后</a:t>
            </a:r>
          </a:p>
          <a:p>
            <a:pPr eaLnBrk="1" hangingPunct="1">
              <a:lnSpc>
                <a:spcPct val="80000"/>
              </a:lnSpc>
              <a:buFontTx/>
              <a:buNone/>
            </a:pPr>
            <a:r>
              <a:rPr lang="en-US" altLang="zh-CN" sz="1400"/>
              <a:t>如果 (rs = null) rs 关闭 (), 则为 如果 (语句! = null) 语句. 关闭 ();</a:t>
            </a:r>
          </a:p>
          <a:p>
            <a:pPr eaLnBrk="1" hangingPunct="1">
              <a:lnSpc>
                <a:spcPct val="80000"/>
              </a:lnSpc>
              <a:buFontTx/>
              <a:buNone/>
            </a:pPr>
            <a:r>
              <a:rPr lang="en-US" altLang="zh-CN" sz="1400"/>
              <a:t>}</a:t>
            </a:r>
          </a:p>
          <a:p>
            <a:pPr eaLnBrk="1" hangingPunct="1">
              <a:lnSpc>
                <a:spcPct val="80000"/>
              </a:lnSpc>
              <a:buFontTx/>
              <a:buNone/>
            </a:pPr>
            <a:r>
              <a:rPr lang="en-US" altLang="zh-CN" sz="1400"/>
              <a:t>}</a:t>
            </a:r>
          </a:p>
        </p:txBody>
      </p:sp>
      <p:sp>
        <p:nvSpPr>
          <p:cNvPr id="128004" name="灯片编号占位符 1">
            <a:extLst>
              <a:ext uri="{FF2B5EF4-FFF2-40B4-BE49-F238E27FC236}">
                <a16:creationId xmlns:a16="http://schemas.microsoft.com/office/drawing/2014/main" id="{F37CEDDB-CB21-40C3-9548-CA6E3CDBEC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F948E28-4287-4599-A98E-9667CEFDC5BE}" type="slidenum">
              <a:rPr lang="zh-CN" altLang="en-US">
                <a:solidFill>
                  <a:srgbClr val="898989"/>
                </a:solidFill>
                <a:latin typeface="Calibri" panose="020F0502020204030204" pitchFamily="34" charset="0"/>
              </a:rPr>
              <a:pPr/>
              <a:t>94</a:t>
            </a:fld>
            <a:endParaRPr lang="zh-CN" altLang="en-US">
              <a:solidFill>
                <a:srgbClr val="898989"/>
              </a:solidFill>
              <a:latin typeface="Calibri" panose="020F0502020204030204" pitchFamily="34" charset="0"/>
            </a:endParaRPr>
          </a:p>
        </p:txBody>
      </p:sp>
    </p:spTree>
  </p:cSld>
  <p:clrMapOvr>
    <a:masterClrMapping/>
  </p:clrMapOvr>
</p:sld>
</file>

<file path=ppt/slides/slide9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F6F27AB-93D7-4C3C-A30D-ECB9CD3779DA}"/>
              </a:ext>
            </a:extLst>
          </p:cNvPr>
          <p:cNvSpPr>
            <a:spLocks noGrp="1" noChangeArrowheads="1"/>
          </p:cNvSpPr>
          <p:nvPr>
            <p:ph type="title"/>
          </p:nvPr>
        </p:nvSpPr>
        <p:spPr>
          <a:xfrm>
            <a:off x="395288" y="-26988"/>
            <a:ext cx="7848600" cy="1143001"/>
          </a:xfrm>
        </p:spPr>
        <p:txBody>
          <a:bodyPr/>
          <a:lstStyle/>
          <a:p>
            <a:pPr eaLnBrk="1" hangingPunct="1"/>
            <a:r>
              <a:rPr lang="en-US" altLang="zh-CN"/>
              <a:t>斑点</a:t>
            </a:r>
          </a:p>
        </p:txBody>
      </p:sp>
      <p:sp>
        <p:nvSpPr>
          <p:cNvPr id="129027" name="Rectangle 3">
            <a:extLst>
              <a:ext uri="{FF2B5EF4-FFF2-40B4-BE49-F238E27FC236}">
                <a16:creationId xmlns:a16="http://schemas.microsoft.com/office/drawing/2014/main" id="{87140E72-AE4C-4FAB-88D8-C14DAE49A0C0}"/>
              </a:ext>
            </a:extLst>
          </p:cNvPr>
          <p:cNvSpPr>
            <a:spLocks noGrp="1" noChangeArrowheads="1"/>
          </p:cNvSpPr>
          <p:nvPr>
            <p:ph idx="1"/>
          </p:nvPr>
        </p:nvSpPr>
        <p:spPr/>
        <p:txBody>
          <a:bodyPr/>
          <a:lstStyle/>
          <a:p>
            <a:pPr eaLnBrk="1" hangingPunct="1">
              <a:lnSpc>
                <a:spcPct val="90000"/>
              </a:lnSpc>
            </a:pPr>
            <a:r>
              <a:rPr lang="en-US" altLang="zh-CN"/>
              <a:t>利弊</a:t>
            </a:r>
          </a:p>
          <a:p>
            <a:pPr lvl="1" eaLnBrk="1" hangingPunct="1">
              <a:lnSpc>
                <a:spcPct val="90000"/>
              </a:lnSpc>
            </a:pPr>
            <a:r>
              <a:rPr lang="en-US" altLang="zh-CN"/>
              <a:t>对象属性的良好封装</a:t>
            </a:r>
          </a:p>
          <a:p>
            <a:pPr eaLnBrk="1" hangingPunct="1">
              <a:lnSpc>
                <a:spcPct val="90000"/>
              </a:lnSpc>
            </a:pPr>
            <a:r>
              <a:rPr lang="en-US" altLang="zh-CN"/>
              <a:t>缺点</a:t>
            </a:r>
          </a:p>
          <a:p>
            <a:pPr lvl="1" eaLnBrk="1" hangingPunct="1">
              <a:lnSpc>
                <a:spcPct val="90000"/>
              </a:lnSpc>
            </a:pPr>
            <a:r>
              <a:rPr lang="en-US" altLang="zh-CN"/>
              <a:t>减慢数据库性能</a:t>
            </a:r>
          </a:p>
          <a:p>
            <a:pPr lvl="1" eaLnBrk="1" hangingPunct="1">
              <a:lnSpc>
                <a:spcPct val="90000"/>
              </a:lnSpc>
            </a:pPr>
            <a:r>
              <a:rPr lang="en-US" altLang="zh-CN"/>
              <a:t>无法基于对象属性进行搜索</a:t>
            </a:r>
          </a:p>
          <a:p>
            <a:pPr lvl="1" eaLnBrk="1" hangingPunct="1">
              <a:lnSpc>
                <a:spcPct val="90000"/>
              </a:lnSpc>
            </a:pPr>
            <a:r>
              <a:rPr lang="en-US" altLang="zh-CN"/>
              <a:t>有点痛</a:t>
            </a:r>
          </a:p>
          <a:p>
            <a:pPr eaLnBrk="1" hangingPunct="1">
              <a:lnSpc>
                <a:spcPct val="90000"/>
              </a:lnSpc>
            </a:pPr>
            <a:endParaRPr lang="en-US" altLang="zh-CN"/>
          </a:p>
          <a:p>
            <a:pPr eaLnBrk="1" hangingPunct="1">
              <a:lnSpc>
                <a:spcPct val="90000"/>
              </a:lnSpc>
            </a:pPr>
            <a:r>
              <a:rPr lang="en-US" altLang="zh-CN"/>
              <a:t>与其使用 blob, 不如将对象映射到数据库中的表？</a:t>
            </a:r>
          </a:p>
        </p:txBody>
      </p:sp>
      <p:sp>
        <p:nvSpPr>
          <p:cNvPr id="129028" name="灯片编号占位符 1">
            <a:extLst>
              <a:ext uri="{FF2B5EF4-FFF2-40B4-BE49-F238E27FC236}">
                <a16:creationId xmlns:a16="http://schemas.microsoft.com/office/drawing/2014/main" id="{B844627C-75FD-461D-8584-C440C06306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F34819F5-B22B-4333-81CE-B77531458851}" type="slidenum">
              <a:rPr lang="zh-CN" altLang="en-US">
                <a:solidFill>
                  <a:srgbClr val="898989"/>
                </a:solidFill>
                <a:latin typeface="Calibri" panose="020F0502020204030204" pitchFamily="34" charset="0"/>
              </a:rPr>
              <a:pPr/>
              <a:t>95</a:t>
            </a:fld>
            <a:endParaRPr lang="zh-CN" altLang="en-US">
              <a:solidFill>
                <a:srgbClr val="898989"/>
              </a:solidFill>
              <a:latin typeface="Calibri" panose="020F0502020204030204" pitchFamily="34" charset="0"/>
            </a:endParaRPr>
          </a:p>
        </p:txBody>
      </p:sp>
    </p:spTree>
  </p:cSld>
  <p:clrMapOvr>
    <a:masterClrMapping/>
  </p:clrMapOvr>
</p:sld>
</file>

<file path=ppt/slides/slide96.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51DFA23-850A-442E-91BB-8C27B684F050}"/>
              </a:ext>
            </a:extLst>
          </p:cNvPr>
          <p:cNvSpPr>
            <a:spLocks noGrp="1" noChangeArrowheads="1"/>
          </p:cNvSpPr>
          <p:nvPr>
            <p:ph type="title"/>
          </p:nvPr>
        </p:nvSpPr>
        <p:spPr>
          <a:xfrm>
            <a:off x="395288" y="-26988"/>
            <a:ext cx="7848600" cy="1143001"/>
          </a:xfrm>
        </p:spPr>
        <p:txBody>
          <a:bodyPr/>
          <a:lstStyle/>
          <a:p>
            <a:pPr eaLnBrk="1" hangingPunct="1"/>
            <a:r>
              <a:rPr lang="en-US" altLang="zh-CN"/>
              <a:t>水平分区</a:t>
            </a:r>
          </a:p>
        </p:txBody>
      </p:sp>
      <p:sp>
        <p:nvSpPr>
          <p:cNvPr id="130051" name="Rectangle 3">
            <a:extLst>
              <a:ext uri="{FF2B5EF4-FFF2-40B4-BE49-F238E27FC236}">
                <a16:creationId xmlns:a16="http://schemas.microsoft.com/office/drawing/2014/main" id="{A25F25D9-0F25-49FF-B76F-95E9607254D7}"/>
              </a:ext>
            </a:extLst>
          </p:cNvPr>
          <p:cNvSpPr>
            <a:spLocks noGrp="1" noChangeArrowheads="1"/>
          </p:cNvSpPr>
          <p:nvPr>
            <p:ph idx="1"/>
          </p:nvPr>
        </p:nvSpPr>
        <p:spPr/>
        <p:txBody>
          <a:bodyPr/>
          <a:lstStyle/>
          <a:p>
            <a:pPr eaLnBrk="1" hangingPunct="1"/>
            <a:r>
              <a:rPr lang="en-US" altLang="zh-CN"/>
              <a:t>每个具体类都映射到一个表</a:t>
            </a:r>
          </a:p>
        </p:txBody>
      </p:sp>
      <p:grpSp>
        <p:nvGrpSpPr>
          <p:cNvPr id="130052" name="Group 4">
            <a:extLst>
              <a:ext uri="{FF2B5EF4-FFF2-40B4-BE49-F238E27FC236}">
                <a16:creationId xmlns:a16="http://schemas.microsoft.com/office/drawing/2014/main" id="{955F4F3D-7B26-4D95-8841-E17DBCCC49EB}"/>
              </a:ext>
            </a:extLst>
          </p:cNvPr>
          <p:cNvGrpSpPr>
            <a:grpSpLocks/>
          </p:cNvGrpSpPr>
          <p:nvPr/>
        </p:nvGrpSpPr>
        <p:grpSpPr bwMode="auto">
          <a:xfrm>
            <a:off x="3733800" y="2692400"/>
            <a:ext cx="4679950" cy="2690813"/>
            <a:chOff x="1344" y="1440"/>
            <a:chExt cx="2948" cy="1695"/>
          </a:xfrm>
        </p:grpSpPr>
        <p:sp>
          <p:nvSpPr>
            <p:cNvPr id="130059" name="Rectangle 5">
              <a:extLst>
                <a:ext uri="{FF2B5EF4-FFF2-40B4-BE49-F238E27FC236}">
                  <a16:creationId xmlns:a16="http://schemas.microsoft.com/office/drawing/2014/main" id="{238ECCE4-8D40-436C-80C1-E8029C1AF7EC}"/>
                </a:ext>
              </a:extLst>
            </p:cNvPr>
            <p:cNvSpPr>
              <a:spLocks noChangeArrowheads="1"/>
            </p:cNvSpPr>
            <p:nvPr/>
          </p:nvSpPr>
          <p:spPr bwMode="auto">
            <a:xfrm>
              <a:off x="1770" y="2514"/>
              <a:ext cx="1150"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0060" name="Rectangle 6">
              <a:extLst>
                <a:ext uri="{FF2B5EF4-FFF2-40B4-BE49-F238E27FC236}">
                  <a16:creationId xmlns:a16="http://schemas.microsoft.com/office/drawing/2014/main" id="{08AFF88F-4197-405F-B4AF-2D67C21FFAF6}"/>
                </a:ext>
              </a:extLst>
            </p:cNvPr>
            <p:cNvSpPr>
              <a:spLocks noChangeArrowheads="1"/>
            </p:cNvSpPr>
            <p:nvPr/>
          </p:nvSpPr>
          <p:spPr bwMode="auto">
            <a:xfrm>
              <a:off x="1900" y="2540"/>
              <a:ext cx="9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InterestBearingAccount</a:t>
              </a:r>
              <a:endParaRPr lang="en-US" altLang="zh-CN" sz="1600">
                <a:latin typeface="Times New Roman" panose="02020603050405020304" pitchFamily="18" charset="0"/>
              </a:endParaRPr>
            </a:p>
          </p:txBody>
        </p:sp>
        <p:sp>
          <p:nvSpPr>
            <p:cNvPr id="130061" name="Line 7">
              <a:extLst>
                <a:ext uri="{FF2B5EF4-FFF2-40B4-BE49-F238E27FC236}">
                  <a16:creationId xmlns:a16="http://schemas.microsoft.com/office/drawing/2014/main" id="{93305E9D-7330-4011-B630-C4C50938C019}"/>
                </a:ext>
              </a:extLst>
            </p:cNvPr>
            <p:cNvSpPr>
              <a:spLocks noChangeShapeType="1"/>
            </p:cNvSpPr>
            <p:nvPr/>
          </p:nvSpPr>
          <p:spPr bwMode="auto">
            <a:xfrm>
              <a:off x="1770" y="265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2" name="Line 8">
              <a:extLst>
                <a:ext uri="{FF2B5EF4-FFF2-40B4-BE49-F238E27FC236}">
                  <a16:creationId xmlns:a16="http://schemas.microsoft.com/office/drawing/2014/main" id="{4D671492-6468-4EB8-9565-64A080CDD180}"/>
                </a:ext>
              </a:extLst>
            </p:cNvPr>
            <p:cNvSpPr>
              <a:spLocks noChangeShapeType="1"/>
            </p:cNvSpPr>
            <p:nvPr/>
          </p:nvSpPr>
          <p:spPr bwMode="auto">
            <a:xfrm>
              <a:off x="1770" y="299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3" name="Rectangle 9">
              <a:extLst>
                <a:ext uri="{FF2B5EF4-FFF2-40B4-BE49-F238E27FC236}">
                  <a16:creationId xmlns:a16="http://schemas.microsoft.com/office/drawing/2014/main" id="{3A82F9FC-DF46-4F3A-91B3-9818941E71B2}"/>
                </a:ext>
              </a:extLst>
            </p:cNvPr>
            <p:cNvSpPr>
              <a:spLocks noChangeArrowheads="1"/>
            </p:cNvSpPr>
            <p:nvPr/>
          </p:nvSpPr>
          <p:spPr bwMode="auto">
            <a:xfrm>
              <a:off x="1791" y="2672"/>
              <a:ext cx="53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rate_: 双</a:t>
              </a:r>
              <a:endParaRPr lang="en-US" altLang="zh-CN" sz="1600">
                <a:latin typeface="Times New Roman" panose="02020603050405020304" pitchFamily="18" charset="0"/>
              </a:endParaRPr>
            </a:p>
          </p:txBody>
        </p:sp>
        <p:sp>
          <p:nvSpPr>
            <p:cNvPr id="130064" name="Rectangle 10">
              <a:extLst>
                <a:ext uri="{FF2B5EF4-FFF2-40B4-BE49-F238E27FC236}">
                  <a16:creationId xmlns:a16="http://schemas.microsoft.com/office/drawing/2014/main" id="{C3CB3349-D68B-4F38-A829-F09F2439BE65}"/>
                </a:ext>
              </a:extLst>
            </p:cNvPr>
            <p:cNvSpPr>
              <a:spLocks noChangeArrowheads="1"/>
            </p:cNvSpPr>
            <p:nvPr/>
          </p:nvSpPr>
          <p:spPr bwMode="auto">
            <a:xfrm>
              <a:off x="1791" y="2769"/>
              <a:ext cx="5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termDays_: int</a:t>
              </a:r>
              <a:endParaRPr lang="en-US" altLang="zh-CN" sz="1600">
                <a:latin typeface="Times New Roman" panose="02020603050405020304" pitchFamily="18" charset="0"/>
              </a:endParaRPr>
            </a:p>
          </p:txBody>
        </p:sp>
        <p:sp>
          <p:nvSpPr>
            <p:cNvPr id="130065" name="Rectangle 11">
              <a:extLst>
                <a:ext uri="{FF2B5EF4-FFF2-40B4-BE49-F238E27FC236}">
                  <a16:creationId xmlns:a16="http://schemas.microsoft.com/office/drawing/2014/main" id="{E71D79EA-EA30-415A-A381-DD3FA5436E10}"/>
                </a:ext>
              </a:extLst>
            </p:cNvPr>
            <p:cNvSpPr>
              <a:spLocks noChangeArrowheads="1"/>
            </p:cNvSpPr>
            <p:nvPr/>
          </p:nvSpPr>
          <p:spPr bwMode="auto">
            <a:xfrm>
              <a:off x="1791" y="2866"/>
              <a:ext cx="10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minimumBalance_: 双</a:t>
              </a:r>
              <a:endParaRPr lang="en-US" altLang="zh-CN" sz="1600">
                <a:latin typeface="Times New Roman" panose="02020603050405020304" pitchFamily="18" charset="0"/>
              </a:endParaRPr>
            </a:p>
          </p:txBody>
        </p:sp>
        <p:sp>
          <p:nvSpPr>
            <p:cNvPr id="130066" name="Rectangle 12">
              <a:extLst>
                <a:ext uri="{FF2B5EF4-FFF2-40B4-BE49-F238E27FC236}">
                  <a16:creationId xmlns:a16="http://schemas.microsoft.com/office/drawing/2014/main" id="{859A7C4E-6F95-4CBE-BA67-08FB8383E83A}"/>
                </a:ext>
              </a:extLst>
            </p:cNvPr>
            <p:cNvSpPr>
              <a:spLocks noChangeArrowheads="1"/>
            </p:cNvSpPr>
            <p:nvPr/>
          </p:nvSpPr>
          <p:spPr bwMode="auto">
            <a:xfrm>
              <a:off x="3472" y="2547"/>
              <a:ext cx="820" cy="4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0067" name="Rectangle 13">
              <a:extLst>
                <a:ext uri="{FF2B5EF4-FFF2-40B4-BE49-F238E27FC236}">
                  <a16:creationId xmlns:a16="http://schemas.microsoft.com/office/drawing/2014/main" id="{A85CE398-E6E4-474A-94D1-BAF0AD5B46C0}"/>
                </a:ext>
              </a:extLst>
            </p:cNvPr>
            <p:cNvSpPr>
              <a:spLocks noChangeArrowheads="1"/>
            </p:cNvSpPr>
            <p:nvPr/>
          </p:nvSpPr>
          <p:spPr bwMode="auto">
            <a:xfrm>
              <a:off x="3543" y="2572"/>
              <a:ext cx="6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CheckingAccount</a:t>
              </a:r>
              <a:endParaRPr lang="en-US" altLang="zh-CN" sz="1600">
                <a:latin typeface="Times New Roman" panose="02020603050405020304" pitchFamily="18" charset="0"/>
              </a:endParaRPr>
            </a:p>
          </p:txBody>
        </p:sp>
        <p:sp>
          <p:nvSpPr>
            <p:cNvPr id="130068" name="Line 14">
              <a:extLst>
                <a:ext uri="{FF2B5EF4-FFF2-40B4-BE49-F238E27FC236}">
                  <a16:creationId xmlns:a16="http://schemas.microsoft.com/office/drawing/2014/main" id="{980DA2D0-1493-44AC-994B-630FCDE420A9}"/>
                </a:ext>
              </a:extLst>
            </p:cNvPr>
            <p:cNvSpPr>
              <a:spLocks noChangeShapeType="1"/>
            </p:cNvSpPr>
            <p:nvPr/>
          </p:nvSpPr>
          <p:spPr bwMode="auto">
            <a:xfrm>
              <a:off x="3472" y="2690"/>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9" name="Line 15">
              <a:extLst>
                <a:ext uri="{FF2B5EF4-FFF2-40B4-BE49-F238E27FC236}">
                  <a16:creationId xmlns:a16="http://schemas.microsoft.com/office/drawing/2014/main" id="{5D018DE9-B76F-4C32-9B45-6D89AB8C8FF5}"/>
                </a:ext>
              </a:extLst>
            </p:cNvPr>
            <p:cNvSpPr>
              <a:spLocks noChangeShapeType="1"/>
            </p:cNvSpPr>
            <p:nvPr/>
          </p:nvSpPr>
          <p:spPr bwMode="auto">
            <a:xfrm>
              <a:off x="3472" y="2836"/>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0" name="Rectangle 16">
              <a:extLst>
                <a:ext uri="{FF2B5EF4-FFF2-40B4-BE49-F238E27FC236}">
                  <a16:creationId xmlns:a16="http://schemas.microsoft.com/office/drawing/2014/main" id="{0EEBD4BB-4DD5-4AB9-8509-D176EB228D3D}"/>
                </a:ext>
              </a:extLst>
            </p:cNvPr>
            <p:cNvSpPr>
              <a:spLocks noChangeArrowheads="1"/>
            </p:cNvSpPr>
            <p:nvPr/>
          </p:nvSpPr>
          <p:spPr bwMode="auto">
            <a:xfrm>
              <a:off x="3492" y="2704"/>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checkFee_ 双</a:t>
              </a:r>
              <a:endParaRPr lang="en-US" altLang="zh-CN" sz="1600">
                <a:latin typeface="Times New Roman" panose="02020603050405020304" pitchFamily="18" charset="0"/>
              </a:endParaRPr>
            </a:p>
          </p:txBody>
        </p:sp>
        <p:sp>
          <p:nvSpPr>
            <p:cNvPr id="130071" name="Rectangle 17">
              <a:extLst>
                <a:ext uri="{FF2B5EF4-FFF2-40B4-BE49-F238E27FC236}">
                  <a16:creationId xmlns:a16="http://schemas.microsoft.com/office/drawing/2014/main" id="{8EC3DA38-05A5-4BEF-A80D-5B518367B924}"/>
                </a:ext>
              </a:extLst>
            </p:cNvPr>
            <p:cNvSpPr>
              <a:spLocks noChangeArrowheads="1"/>
            </p:cNvSpPr>
            <p:nvPr/>
          </p:nvSpPr>
          <p:spPr bwMode="auto">
            <a:xfrm>
              <a:off x="1344" y="1472"/>
              <a:ext cx="630" cy="51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0072" name="Rectangle 18">
              <a:extLst>
                <a:ext uri="{FF2B5EF4-FFF2-40B4-BE49-F238E27FC236}">
                  <a16:creationId xmlns:a16="http://schemas.microsoft.com/office/drawing/2014/main" id="{90F18438-44AB-4491-B52B-8448F95D1F43}"/>
                </a:ext>
              </a:extLst>
            </p:cNvPr>
            <p:cNvSpPr>
              <a:spLocks noChangeArrowheads="1"/>
            </p:cNvSpPr>
            <p:nvPr/>
          </p:nvSpPr>
          <p:spPr bwMode="auto">
            <a:xfrm>
              <a:off x="1532" y="1498"/>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0073" name="Line 19">
              <a:extLst>
                <a:ext uri="{FF2B5EF4-FFF2-40B4-BE49-F238E27FC236}">
                  <a16:creationId xmlns:a16="http://schemas.microsoft.com/office/drawing/2014/main" id="{90A56B22-73A3-4F57-93AB-D0F142062198}"/>
                </a:ext>
              </a:extLst>
            </p:cNvPr>
            <p:cNvSpPr>
              <a:spLocks noChangeShapeType="1"/>
            </p:cNvSpPr>
            <p:nvPr/>
          </p:nvSpPr>
          <p:spPr bwMode="auto">
            <a:xfrm>
              <a:off x="1344" y="1616"/>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4" name="Line 20">
              <a:extLst>
                <a:ext uri="{FF2B5EF4-FFF2-40B4-BE49-F238E27FC236}">
                  <a16:creationId xmlns:a16="http://schemas.microsoft.com/office/drawing/2014/main" id="{8FA11573-057E-4AA1-A7DE-07D34D6D6881}"/>
                </a:ext>
              </a:extLst>
            </p:cNvPr>
            <p:cNvSpPr>
              <a:spLocks noChangeShapeType="1"/>
            </p:cNvSpPr>
            <p:nvPr/>
          </p:nvSpPr>
          <p:spPr bwMode="auto">
            <a:xfrm>
              <a:off x="1344" y="1859"/>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5" name="Rectangle 21">
              <a:extLst>
                <a:ext uri="{FF2B5EF4-FFF2-40B4-BE49-F238E27FC236}">
                  <a16:creationId xmlns:a16="http://schemas.microsoft.com/office/drawing/2014/main" id="{9E120E0F-8EAB-4873-A7BB-D20B41B84B01}"/>
                </a:ext>
              </a:extLst>
            </p:cNvPr>
            <p:cNvSpPr>
              <a:spLocks noChangeArrowheads="1"/>
            </p:cNvSpPr>
            <p:nvPr/>
          </p:nvSpPr>
          <p:spPr bwMode="auto">
            <a:xfrm>
              <a:off x="1365" y="1630"/>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name_: 字符串</a:t>
              </a:r>
              <a:endParaRPr lang="en-US" altLang="zh-CN" sz="1600">
                <a:latin typeface="Times New Roman" panose="02020603050405020304" pitchFamily="18" charset="0"/>
              </a:endParaRPr>
            </a:p>
          </p:txBody>
        </p:sp>
        <p:sp>
          <p:nvSpPr>
            <p:cNvPr id="130076" name="Rectangle 22">
              <a:extLst>
                <a:ext uri="{FF2B5EF4-FFF2-40B4-BE49-F238E27FC236}">
                  <a16:creationId xmlns:a16="http://schemas.microsoft.com/office/drawing/2014/main" id="{D499E3F1-10E0-4C3B-94C0-2313AD0E0211}"/>
                </a:ext>
              </a:extLst>
            </p:cNvPr>
            <p:cNvSpPr>
              <a:spLocks noChangeArrowheads="1"/>
            </p:cNvSpPr>
            <p:nvPr/>
          </p:nvSpPr>
          <p:spPr bwMode="auto">
            <a:xfrm>
              <a:off x="1365" y="1727"/>
              <a:ext cx="54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taxId_: 字符串</a:t>
              </a:r>
              <a:endParaRPr lang="en-US" altLang="zh-CN" sz="1600">
                <a:latin typeface="Times New Roman" panose="02020603050405020304" pitchFamily="18" charset="0"/>
              </a:endParaRPr>
            </a:p>
          </p:txBody>
        </p:sp>
        <p:sp>
          <p:nvSpPr>
            <p:cNvPr id="130077" name="Rectangle 23">
              <a:extLst>
                <a:ext uri="{FF2B5EF4-FFF2-40B4-BE49-F238E27FC236}">
                  <a16:creationId xmlns:a16="http://schemas.microsoft.com/office/drawing/2014/main" id="{15C31D3A-107B-47A4-A3C0-CE948E5A3D40}"/>
                </a:ext>
              </a:extLst>
            </p:cNvPr>
            <p:cNvSpPr>
              <a:spLocks noChangeArrowheads="1"/>
            </p:cNvSpPr>
            <p:nvPr/>
          </p:nvSpPr>
          <p:spPr bwMode="auto">
            <a:xfrm>
              <a:off x="2881" y="1440"/>
              <a:ext cx="755"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0078" name="Rectangle 24">
              <a:extLst>
                <a:ext uri="{FF2B5EF4-FFF2-40B4-BE49-F238E27FC236}">
                  <a16:creationId xmlns:a16="http://schemas.microsoft.com/office/drawing/2014/main" id="{ECC664FF-8C20-4112-8005-1105E03C15E9}"/>
                </a:ext>
              </a:extLst>
            </p:cNvPr>
            <p:cNvSpPr>
              <a:spLocks noChangeArrowheads="1"/>
            </p:cNvSpPr>
            <p:nvPr/>
          </p:nvSpPr>
          <p:spPr bwMode="auto">
            <a:xfrm>
              <a:off x="3098" y="1465"/>
              <a:ext cx="3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帐户</a:t>
              </a:r>
              <a:endParaRPr lang="en-US" altLang="zh-CN" sz="1600">
                <a:latin typeface="Times New Roman" panose="02020603050405020304" pitchFamily="18" charset="0"/>
              </a:endParaRPr>
            </a:p>
          </p:txBody>
        </p:sp>
        <p:sp>
          <p:nvSpPr>
            <p:cNvPr id="130079" name="Line 25">
              <a:extLst>
                <a:ext uri="{FF2B5EF4-FFF2-40B4-BE49-F238E27FC236}">
                  <a16:creationId xmlns:a16="http://schemas.microsoft.com/office/drawing/2014/main" id="{41A45C5D-490B-4FCE-993B-6E9CAA47F8E9}"/>
                </a:ext>
              </a:extLst>
            </p:cNvPr>
            <p:cNvSpPr>
              <a:spLocks noChangeShapeType="1"/>
            </p:cNvSpPr>
            <p:nvPr/>
          </p:nvSpPr>
          <p:spPr bwMode="auto">
            <a:xfrm>
              <a:off x="2881" y="158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0" name="Line 26">
              <a:extLst>
                <a:ext uri="{FF2B5EF4-FFF2-40B4-BE49-F238E27FC236}">
                  <a16:creationId xmlns:a16="http://schemas.microsoft.com/office/drawing/2014/main" id="{3B58D8DA-90F9-4493-829F-A991ABA97405}"/>
                </a:ext>
              </a:extLst>
            </p:cNvPr>
            <p:cNvSpPr>
              <a:spLocks noChangeShapeType="1"/>
            </p:cNvSpPr>
            <p:nvPr/>
          </p:nvSpPr>
          <p:spPr bwMode="auto">
            <a:xfrm>
              <a:off x="2881" y="192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1" name="Rectangle 27">
              <a:extLst>
                <a:ext uri="{FF2B5EF4-FFF2-40B4-BE49-F238E27FC236}">
                  <a16:creationId xmlns:a16="http://schemas.microsoft.com/office/drawing/2014/main" id="{E722198C-EA3A-4D49-B6DC-07FA8183DA72}"/>
                </a:ext>
              </a:extLst>
            </p:cNvPr>
            <p:cNvSpPr>
              <a:spLocks noChangeArrowheads="1"/>
            </p:cNvSpPr>
            <p:nvPr/>
          </p:nvSpPr>
          <p:spPr bwMode="auto">
            <a:xfrm>
              <a:off x="2901" y="1597"/>
              <a:ext cx="4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id_: 字符串</a:t>
              </a:r>
              <a:endParaRPr lang="en-US" altLang="zh-CN" sz="1600">
                <a:latin typeface="Times New Roman" panose="02020603050405020304" pitchFamily="18" charset="0"/>
              </a:endParaRPr>
            </a:p>
          </p:txBody>
        </p:sp>
        <p:sp>
          <p:nvSpPr>
            <p:cNvPr id="130082" name="Rectangle 28">
              <a:extLst>
                <a:ext uri="{FF2B5EF4-FFF2-40B4-BE49-F238E27FC236}">
                  <a16:creationId xmlns:a16="http://schemas.microsoft.com/office/drawing/2014/main" id="{BB6819FB-4FCE-4F0C-9037-4858FDF3302C}"/>
                </a:ext>
              </a:extLst>
            </p:cNvPr>
            <p:cNvSpPr>
              <a:spLocks noChangeArrowheads="1"/>
            </p:cNvSpPr>
            <p:nvPr/>
          </p:nvSpPr>
          <p:spPr bwMode="auto">
            <a:xfrm>
              <a:off x="2901" y="1695"/>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balance_: 双</a:t>
              </a:r>
              <a:endParaRPr lang="en-US" altLang="zh-CN" sz="1600">
                <a:latin typeface="Times New Roman" panose="02020603050405020304" pitchFamily="18" charset="0"/>
              </a:endParaRPr>
            </a:p>
          </p:txBody>
        </p:sp>
        <p:sp>
          <p:nvSpPr>
            <p:cNvPr id="130083" name="Rectangle 29">
              <a:extLst>
                <a:ext uri="{FF2B5EF4-FFF2-40B4-BE49-F238E27FC236}">
                  <a16:creationId xmlns:a16="http://schemas.microsoft.com/office/drawing/2014/main" id="{7CD50A10-0EC8-40EB-AE81-343D2DACF311}"/>
                </a:ext>
              </a:extLst>
            </p:cNvPr>
            <p:cNvSpPr>
              <a:spLocks noChangeArrowheads="1"/>
            </p:cNvSpPr>
            <p:nvPr/>
          </p:nvSpPr>
          <p:spPr bwMode="auto">
            <a:xfrm>
              <a:off x="2016" y="1584"/>
              <a:ext cx="28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0084" name="Line 30">
              <a:extLst>
                <a:ext uri="{FF2B5EF4-FFF2-40B4-BE49-F238E27FC236}">
                  <a16:creationId xmlns:a16="http://schemas.microsoft.com/office/drawing/2014/main" id="{0FA7E372-4D29-4842-A532-1EF9C7F997D5}"/>
                </a:ext>
              </a:extLst>
            </p:cNvPr>
            <p:cNvSpPr>
              <a:spLocks noChangeShapeType="1"/>
            </p:cNvSpPr>
            <p:nvPr/>
          </p:nvSpPr>
          <p:spPr bwMode="auto">
            <a:xfrm flipV="1">
              <a:off x="3200" y="2061"/>
              <a:ext cx="1" cy="2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5" name="Line 31">
              <a:extLst>
                <a:ext uri="{FF2B5EF4-FFF2-40B4-BE49-F238E27FC236}">
                  <a16:creationId xmlns:a16="http://schemas.microsoft.com/office/drawing/2014/main" id="{3B693FFD-5445-4F11-A0C2-AC14B0D19CB8}"/>
                </a:ext>
              </a:extLst>
            </p:cNvPr>
            <p:cNvSpPr>
              <a:spLocks noChangeShapeType="1"/>
            </p:cNvSpPr>
            <p:nvPr/>
          </p:nvSpPr>
          <p:spPr bwMode="auto">
            <a:xfrm>
              <a:off x="2572" y="2345"/>
              <a:ext cx="13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6" name="Freeform 32">
              <a:extLst>
                <a:ext uri="{FF2B5EF4-FFF2-40B4-BE49-F238E27FC236}">
                  <a16:creationId xmlns:a16="http://schemas.microsoft.com/office/drawing/2014/main" id="{DC773612-FF97-4D72-8AD0-CADEDB647AB1}"/>
                </a:ext>
              </a:extLst>
            </p:cNvPr>
            <p:cNvSpPr>
              <a:spLocks/>
            </p:cNvSpPr>
            <p:nvPr/>
          </p:nvSpPr>
          <p:spPr bwMode="auto">
            <a:xfrm>
              <a:off x="3149" y="2061"/>
              <a:ext cx="102" cy="139"/>
            </a:xfrm>
            <a:custGeom>
              <a:avLst/>
              <a:gdLst>
                <a:gd name="T0" fmla="*/ 51 w 102"/>
                <a:gd name="T1" fmla="*/ 0 h 139"/>
                <a:gd name="T2" fmla="*/ 102 w 102"/>
                <a:gd name="T3" fmla="*/ 139 h 139"/>
                <a:gd name="T4" fmla="*/ 0 w 102"/>
                <a:gd name="T5" fmla="*/ 139 h 139"/>
                <a:gd name="T6" fmla="*/ 51 w 102"/>
                <a:gd name="T7" fmla="*/ 0 h 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139">
                  <a:moveTo>
                    <a:pt x="51" y="0"/>
                  </a:moveTo>
                  <a:lnTo>
                    <a:pt x="102" y="139"/>
                  </a:lnTo>
                  <a:lnTo>
                    <a:pt x="0" y="139"/>
                  </a:lnTo>
                  <a:lnTo>
                    <a:pt x="51"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130087" name="Line 33">
              <a:extLst>
                <a:ext uri="{FF2B5EF4-FFF2-40B4-BE49-F238E27FC236}">
                  <a16:creationId xmlns:a16="http://schemas.microsoft.com/office/drawing/2014/main" id="{9C9DFDE9-2A7D-4424-806A-7A00BE1BFA5E}"/>
                </a:ext>
              </a:extLst>
            </p:cNvPr>
            <p:cNvSpPr>
              <a:spLocks noChangeShapeType="1"/>
            </p:cNvSpPr>
            <p:nvPr/>
          </p:nvSpPr>
          <p:spPr bwMode="auto">
            <a:xfrm flipV="1">
              <a:off x="2572" y="2345"/>
              <a:ext cx="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8" name="Line 34">
              <a:extLst>
                <a:ext uri="{FF2B5EF4-FFF2-40B4-BE49-F238E27FC236}">
                  <a16:creationId xmlns:a16="http://schemas.microsoft.com/office/drawing/2014/main" id="{FFDC7DC5-5D17-41F1-AF46-09FF05031C63}"/>
                </a:ext>
              </a:extLst>
            </p:cNvPr>
            <p:cNvSpPr>
              <a:spLocks noChangeShapeType="1"/>
            </p:cNvSpPr>
            <p:nvPr/>
          </p:nvSpPr>
          <p:spPr bwMode="auto">
            <a:xfrm flipV="1">
              <a:off x="3882" y="2345"/>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9" name="Line 35">
              <a:extLst>
                <a:ext uri="{FF2B5EF4-FFF2-40B4-BE49-F238E27FC236}">
                  <a16:creationId xmlns:a16="http://schemas.microsoft.com/office/drawing/2014/main" id="{326BBDBC-DCA4-4F75-B95C-39590910BDC5}"/>
                </a:ext>
              </a:extLst>
            </p:cNvPr>
            <p:cNvSpPr>
              <a:spLocks noChangeShapeType="1"/>
            </p:cNvSpPr>
            <p:nvPr/>
          </p:nvSpPr>
          <p:spPr bwMode="auto">
            <a:xfrm>
              <a:off x="2426" y="1729"/>
              <a:ext cx="4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90" name="Line 36">
              <a:extLst>
                <a:ext uri="{FF2B5EF4-FFF2-40B4-BE49-F238E27FC236}">
                  <a16:creationId xmlns:a16="http://schemas.microsoft.com/office/drawing/2014/main" id="{52E9F7D3-E952-47C3-A1B9-6A9D69029D1A}"/>
                </a:ext>
              </a:extLst>
            </p:cNvPr>
            <p:cNvSpPr>
              <a:spLocks noChangeShapeType="1"/>
            </p:cNvSpPr>
            <p:nvPr/>
          </p:nvSpPr>
          <p:spPr bwMode="auto">
            <a:xfrm flipH="1">
              <a:off x="1974" y="1729"/>
              <a:ext cx="4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91" name="Rectangle 37">
              <a:extLst>
                <a:ext uri="{FF2B5EF4-FFF2-40B4-BE49-F238E27FC236}">
                  <a16:creationId xmlns:a16="http://schemas.microsoft.com/office/drawing/2014/main" id="{80C0BD40-E655-4705-A709-760DDC33EE06}"/>
                </a:ext>
              </a:extLst>
            </p:cNvPr>
            <p:cNvSpPr>
              <a:spLocks noChangeArrowheads="1"/>
            </p:cNvSpPr>
            <p:nvPr/>
          </p:nvSpPr>
          <p:spPr bwMode="auto">
            <a:xfrm>
              <a:off x="2016" y="177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1</a:t>
              </a:r>
              <a:endParaRPr lang="en-US" altLang="zh-CN" sz="1600">
                <a:latin typeface="Times New Roman" panose="02020603050405020304" pitchFamily="18" charset="0"/>
              </a:endParaRPr>
            </a:p>
          </p:txBody>
        </p:sp>
        <p:sp>
          <p:nvSpPr>
            <p:cNvPr id="130092" name="Rectangle 38">
              <a:extLst>
                <a:ext uri="{FF2B5EF4-FFF2-40B4-BE49-F238E27FC236}">
                  <a16:creationId xmlns:a16="http://schemas.microsoft.com/office/drawing/2014/main" id="{B8A82A2D-6634-4A9E-9AEF-C5B7BC29E6B4}"/>
                </a:ext>
              </a:extLst>
            </p:cNvPr>
            <p:cNvSpPr>
              <a:spLocks noChangeArrowheads="1"/>
            </p:cNvSpPr>
            <p:nvPr/>
          </p:nvSpPr>
          <p:spPr bwMode="auto">
            <a:xfrm>
              <a:off x="2784" y="1776"/>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a:t>
              </a:r>
              <a:endParaRPr lang="en-US" altLang="zh-CN" sz="1600">
                <a:latin typeface="Times New Roman" panose="02020603050405020304" pitchFamily="18" charset="0"/>
              </a:endParaRPr>
            </a:p>
          </p:txBody>
        </p:sp>
      </p:grpSp>
      <p:graphicFrame>
        <p:nvGraphicFramePr>
          <p:cNvPr id="130053" name="Object 39">
            <a:extLst>
              <a:ext uri="{FF2B5EF4-FFF2-40B4-BE49-F238E27FC236}">
                <a16:creationId xmlns:a16="http://schemas.microsoft.com/office/drawing/2014/main" id="{C6DA4C6C-FDC5-4222-A5C4-7FC33C82F358}"/>
              </a:ext>
            </a:extLst>
          </p:cNvPr>
          <p:cNvGraphicFramePr>
            <a:graphicFrameLocks noChangeAspect="1"/>
          </p:cNvGraphicFramePr>
          <p:nvPr/>
        </p:nvGraphicFramePr>
        <p:xfrm>
          <a:off x="762000" y="3759200"/>
          <a:ext cx="1447800" cy="584200"/>
        </p:xfrm>
        <a:graphic>
          <a:graphicData uri="http://schemas.openxmlformats.org/presentationml/2006/ole">
            <mc:AlternateContent xmlns:mc="http://schemas.openxmlformats.org/markup-compatibility/2006">
              <mc:Choice xmlns:v="urn:schemas-microsoft-com:vml" Requires="v">
                <p:oleObj spid="_x0000_s130093" name="Worksheet" r:id="rId4" imgW="1225440" imgH="493920" progId="Excel.Sheet.8">
                  <p:embed/>
                </p:oleObj>
              </mc:Choice>
              <mc:Fallback>
                <p:oleObj name="Worksheet" r:id="rId4" imgW="1225440" imgH="493920" progId="Excel.Sheet.8">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59200"/>
                        <a:ext cx="1447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4" name="Object 40">
            <a:extLst>
              <a:ext uri="{FF2B5EF4-FFF2-40B4-BE49-F238E27FC236}">
                <a16:creationId xmlns:a16="http://schemas.microsoft.com/office/drawing/2014/main" id="{F64D8AEC-59F9-4451-9C0C-253A9F122FAC}"/>
              </a:ext>
            </a:extLst>
          </p:cNvPr>
          <p:cNvGraphicFramePr>
            <a:graphicFrameLocks noChangeAspect="1"/>
          </p:cNvGraphicFramePr>
          <p:nvPr/>
        </p:nvGraphicFramePr>
        <p:xfrm>
          <a:off x="762000" y="5740400"/>
          <a:ext cx="3605213" cy="584200"/>
        </p:xfrm>
        <a:graphic>
          <a:graphicData uri="http://schemas.openxmlformats.org/presentationml/2006/ole">
            <mc:AlternateContent xmlns:mc="http://schemas.openxmlformats.org/markup-compatibility/2006">
              <mc:Choice xmlns:v="urn:schemas-microsoft-com:vml" Requires="v">
                <p:oleObj spid="_x0000_s130094" name="Worksheet" r:id="rId6" imgW="3049560" imgH="493920" progId="Excel.Sheet.8">
                  <p:embed/>
                </p:oleObj>
              </mc:Choice>
              <mc:Fallback>
                <p:oleObj name="Worksheet" r:id="rId6" imgW="3049560" imgH="493920" progId="Excel.Sheet.8">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740400"/>
                        <a:ext cx="36052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5" name="Object 41">
            <a:extLst>
              <a:ext uri="{FF2B5EF4-FFF2-40B4-BE49-F238E27FC236}">
                <a16:creationId xmlns:a16="http://schemas.microsoft.com/office/drawing/2014/main" id="{B560952E-A124-4DD8-A380-001D05429EB2}"/>
              </a:ext>
            </a:extLst>
          </p:cNvPr>
          <p:cNvGraphicFramePr>
            <a:graphicFrameLocks noChangeAspect="1"/>
          </p:cNvGraphicFramePr>
          <p:nvPr/>
        </p:nvGraphicFramePr>
        <p:xfrm>
          <a:off x="762000" y="4749800"/>
          <a:ext cx="2884488" cy="584200"/>
        </p:xfrm>
        <a:graphic>
          <a:graphicData uri="http://schemas.openxmlformats.org/presentationml/2006/ole">
            <mc:AlternateContent xmlns:mc="http://schemas.openxmlformats.org/markup-compatibility/2006">
              <mc:Choice xmlns:v="urn:schemas-microsoft-com:vml" Requires="v">
                <p:oleObj spid="_x0000_s130095" name="Worksheet" r:id="rId8" imgW="2441520" imgH="493920" progId="Excel.Sheet.8">
                  <p:embed/>
                </p:oleObj>
              </mc:Choice>
              <mc:Fallback>
                <p:oleObj name="Worksheet" r:id="rId8" imgW="2441520" imgH="493920" progId="Excel.Sheet.8">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749800"/>
                        <a:ext cx="28844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6" name="Line 42">
            <a:extLst>
              <a:ext uri="{FF2B5EF4-FFF2-40B4-BE49-F238E27FC236}">
                <a16:creationId xmlns:a16="http://schemas.microsoft.com/office/drawing/2014/main" id="{11F7A4B2-43E2-457C-BD1C-1F3A78877AFE}"/>
              </a:ext>
            </a:extLst>
          </p:cNvPr>
          <p:cNvSpPr>
            <a:spLocks noChangeShapeType="1"/>
          </p:cNvSpPr>
          <p:nvPr/>
        </p:nvSpPr>
        <p:spPr bwMode="auto">
          <a:xfrm flipH="1" flipV="1">
            <a:off x="1066800" y="4216400"/>
            <a:ext cx="1600200" cy="10668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Line 43">
            <a:extLst>
              <a:ext uri="{FF2B5EF4-FFF2-40B4-BE49-F238E27FC236}">
                <a16:creationId xmlns:a16="http://schemas.microsoft.com/office/drawing/2014/main" id="{0A43914F-549A-4523-BA9C-C922A177192F}"/>
              </a:ext>
            </a:extLst>
          </p:cNvPr>
          <p:cNvSpPr>
            <a:spLocks noChangeShapeType="1"/>
          </p:cNvSpPr>
          <p:nvPr/>
        </p:nvSpPr>
        <p:spPr bwMode="auto">
          <a:xfrm flipH="1" flipV="1">
            <a:off x="990600" y="4292600"/>
            <a:ext cx="1676400" cy="19050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灯片编号占位符 1">
            <a:extLst>
              <a:ext uri="{FF2B5EF4-FFF2-40B4-BE49-F238E27FC236}">
                <a16:creationId xmlns:a16="http://schemas.microsoft.com/office/drawing/2014/main" id="{66FF5A77-FCA6-44F4-B275-022CE918F2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62ABBEE5-D45B-4580-99D3-17D63DA6779B}" type="slidenum">
              <a:rPr lang="zh-CN" altLang="en-US">
                <a:solidFill>
                  <a:srgbClr val="898989"/>
                </a:solidFill>
                <a:latin typeface="Calibri" panose="020F0502020204030204" pitchFamily="34" charset="0"/>
              </a:rPr>
              <a:pPr/>
              <a:t>96</a:t>
            </a:fld>
            <a:endParaRPr lang="zh-CN" altLang="en-US">
              <a:solidFill>
                <a:srgbClr val="898989"/>
              </a:solidFill>
              <a:latin typeface="Calibri" panose="020F0502020204030204" pitchFamily="34" charset="0"/>
            </a:endParaRPr>
          </a:p>
        </p:txBody>
      </p:sp>
    </p:spTree>
  </p:cSld>
  <p:clrMapOvr>
    <a:masterClrMapping/>
  </p:clrMapOvr>
</p:sld>
</file>

<file path=ppt/slides/slide97.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79A1CD85-3C23-4F71-A999-6BA94DD94397}"/>
              </a:ext>
            </a:extLst>
          </p:cNvPr>
          <p:cNvSpPr>
            <a:spLocks noGrp="1" noChangeArrowheads="1"/>
          </p:cNvSpPr>
          <p:nvPr>
            <p:ph type="title"/>
          </p:nvPr>
        </p:nvSpPr>
        <p:spPr>
          <a:xfrm>
            <a:off x="395288" y="-26988"/>
            <a:ext cx="7848600" cy="1143001"/>
          </a:xfrm>
        </p:spPr>
        <p:txBody>
          <a:bodyPr/>
          <a:lstStyle/>
          <a:p>
            <a:pPr eaLnBrk="1" hangingPunct="1"/>
            <a:r>
              <a:rPr lang="en-US" altLang="zh-CN"/>
              <a:t>垂直分区</a:t>
            </a:r>
          </a:p>
        </p:txBody>
      </p:sp>
      <p:sp>
        <p:nvSpPr>
          <p:cNvPr id="131075" name="Rectangle 3">
            <a:extLst>
              <a:ext uri="{FF2B5EF4-FFF2-40B4-BE49-F238E27FC236}">
                <a16:creationId xmlns:a16="http://schemas.microsoft.com/office/drawing/2014/main" id="{49A76F07-1E59-44FC-9D34-4655F32C8A41}"/>
              </a:ext>
            </a:extLst>
          </p:cNvPr>
          <p:cNvSpPr>
            <a:spLocks noGrp="1" noChangeArrowheads="1"/>
          </p:cNvSpPr>
          <p:nvPr>
            <p:ph idx="1"/>
          </p:nvPr>
        </p:nvSpPr>
        <p:spPr/>
        <p:txBody>
          <a:bodyPr/>
          <a:lstStyle/>
          <a:p>
            <a:pPr eaLnBrk="1" hangingPunct="1"/>
            <a:r>
              <a:rPr lang="en-US" altLang="zh-CN"/>
              <a:t>每个类都映射到一个表</a:t>
            </a:r>
          </a:p>
        </p:txBody>
      </p:sp>
      <p:grpSp>
        <p:nvGrpSpPr>
          <p:cNvPr id="131076" name="Group 4">
            <a:extLst>
              <a:ext uri="{FF2B5EF4-FFF2-40B4-BE49-F238E27FC236}">
                <a16:creationId xmlns:a16="http://schemas.microsoft.com/office/drawing/2014/main" id="{3212AEDF-CB51-46D7-9344-8E1408935825}"/>
              </a:ext>
            </a:extLst>
          </p:cNvPr>
          <p:cNvGrpSpPr>
            <a:grpSpLocks/>
          </p:cNvGrpSpPr>
          <p:nvPr/>
        </p:nvGrpSpPr>
        <p:grpSpPr bwMode="auto">
          <a:xfrm>
            <a:off x="3733800" y="2967038"/>
            <a:ext cx="4679950" cy="2690812"/>
            <a:chOff x="1344" y="1440"/>
            <a:chExt cx="2948" cy="1695"/>
          </a:xfrm>
        </p:grpSpPr>
        <p:sp>
          <p:nvSpPr>
            <p:cNvPr id="131086" name="Rectangle 5">
              <a:extLst>
                <a:ext uri="{FF2B5EF4-FFF2-40B4-BE49-F238E27FC236}">
                  <a16:creationId xmlns:a16="http://schemas.microsoft.com/office/drawing/2014/main" id="{FCF338CB-F000-4159-B4BA-1F4FCA26E8C1}"/>
                </a:ext>
              </a:extLst>
            </p:cNvPr>
            <p:cNvSpPr>
              <a:spLocks noChangeArrowheads="1"/>
            </p:cNvSpPr>
            <p:nvPr/>
          </p:nvSpPr>
          <p:spPr bwMode="auto">
            <a:xfrm>
              <a:off x="1770" y="2514"/>
              <a:ext cx="1150"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1087" name="Rectangle 6">
              <a:extLst>
                <a:ext uri="{FF2B5EF4-FFF2-40B4-BE49-F238E27FC236}">
                  <a16:creationId xmlns:a16="http://schemas.microsoft.com/office/drawing/2014/main" id="{4844BC6E-3DF2-4ABC-8F72-7DF4F0585997}"/>
                </a:ext>
              </a:extLst>
            </p:cNvPr>
            <p:cNvSpPr>
              <a:spLocks noChangeArrowheads="1"/>
            </p:cNvSpPr>
            <p:nvPr/>
          </p:nvSpPr>
          <p:spPr bwMode="auto">
            <a:xfrm>
              <a:off x="1900" y="2540"/>
              <a:ext cx="9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InterestBearingAccount</a:t>
              </a:r>
              <a:endParaRPr lang="en-US" altLang="zh-CN" sz="1600">
                <a:latin typeface="Times New Roman" panose="02020603050405020304" pitchFamily="18" charset="0"/>
              </a:endParaRPr>
            </a:p>
          </p:txBody>
        </p:sp>
        <p:sp>
          <p:nvSpPr>
            <p:cNvPr id="131088" name="Line 7">
              <a:extLst>
                <a:ext uri="{FF2B5EF4-FFF2-40B4-BE49-F238E27FC236}">
                  <a16:creationId xmlns:a16="http://schemas.microsoft.com/office/drawing/2014/main" id="{3A545366-1D0B-430A-8DD8-C9B1B054A47E}"/>
                </a:ext>
              </a:extLst>
            </p:cNvPr>
            <p:cNvSpPr>
              <a:spLocks noChangeShapeType="1"/>
            </p:cNvSpPr>
            <p:nvPr/>
          </p:nvSpPr>
          <p:spPr bwMode="auto">
            <a:xfrm>
              <a:off x="1770" y="265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8">
              <a:extLst>
                <a:ext uri="{FF2B5EF4-FFF2-40B4-BE49-F238E27FC236}">
                  <a16:creationId xmlns:a16="http://schemas.microsoft.com/office/drawing/2014/main" id="{C193BCBC-BAD3-48AE-82DD-5B4B726F36A3}"/>
                </a:ext>
              </a:extLst>
            </p:cNvPr>
            <p:cNvSpPr>
              <a:spLocks noChangeShapeType="1"/>
            </p:cNvSpPr>
            <p:nvPr/>
          </p:nvSpPr>
          <p:spPr bwMode="auto">
            <a:xfrm>
              <a:off x="1770" y="299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Rectangle 9">
              <a:extLst>
                <a:ext uri="{FF2B5EF4-FFF2-40B4-BE49-F238E27FC236}">
                  <a16:creationId xmlns:a16="http://schemas.microsoft.com/office/drawing/2014/main" id="{74D8D379-F818-4DDF-A86B-269E2A03C58A}"/>
                </a:ext>
              </a:extLst>
            </p:cNvPr>
            <p:cNvSpPr>
              <a:spLocks noChangeArrowheads="1"/>
            </p:cNvSpPr>
            <p:nvPr/>
          </p:nvSpPr>
          <p:spPr bwMode="auto">
            <a:xfrm>
              <a:off x="1791" y="2672"/>
              <a:ext cx="53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rate_: 双</a:t>
              </a:r>
              <a:endParaRPr lang="en-US" altLang="zh-CN" sz="1600">
                <a:latin typeface="Times New Roman" panose="02020603050405020304" pitchFamily="18" charset="0"/>
              </a:endParaRPr>
            </a:p>
          </p:txBody>
        </p:sp>
        <p:sp>
          <p:nvSpPr>
            <p:cNvPr id="131091" name="Rectangle 10">
              <a:extLst>
                <a:ext uri="{FF2B5EF4-FFF2-40B4-BE49-F238E27FC236}">
                  <a16:creationId xmlns:a16="http://schemas.microsoft.com/office/drawing/2014/main" id="{012D5D98-DC7C-4F12-9810-DD2883756B8B}"/>
                </a:ext>
              </a:extLst>
            </p:cNvPr>
            <p:cNvSpPr>
              <a:spLocks noChangeArrowheads="1"/>
            </p:cNvSpPr>
            <p:nvPr/>
          </p:nvSpPr>
          <p:spPr bwMode="auto">
            <a:xfrm>
              <a:off x="1791" y="2769"/>
              <a:ext cx="5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termDays_: int</a:t>
              </a:r>
              <a:endParaRPr lang="en-US" altLang="zh-CN" sz="1600">
                <a:latin typeface="Times New Roman" panose="02020603050405020304" pitchFamily="18" charset="0"/>
              </a:endParaRPr>
            </a:p>
          </p:txBody>
        </p:sp>
        <p:sp>
          <p:nvSpPr>
            <p:cNvPr id="131092" name="Rectangle 11">
              <a:extLst>
                <a:ext uri="{FF2B5EF4-FFF2-40B4-BE49-F238E27FC236}">
                  <a16:creationId xmlns:a16="http://schemas.microsoft.com/office/drawing/2014/main" id="{ACAB36E1-AF3B-4DD3-8EDD-9DC754EAF981}"/>
                </a:ext>
              </a:extLst>
            </p:cNvPr>
            <p:cNvSpPr>
              <a:spLocks noChangeArrowheads="1"/>
            </p:cNvSpPr>
            <p:nvPr/>
          </p:nvSpPr>
          <p:spPr bwMode="auto">
            <a:xfrm>
              <a:off x="1791" y="2866"/>
              <a:ext cx="10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minimumBalance_: 双</a:t>
              </a:r>
              <a:endParaRPr lang="en-US" altLang="zh-CN" sz="1600">
                <a:latin typeface="Times New Roman" panose="02020603050405020304" pitchFamily="18" charset="0"/>
              </a:endParaRPr>
            </a:p>
          </p:txBody>
        </p:sp>
        <p:sp>
          <p:nvSpPr>
            <p:cNvPr id="131093" name="Rectangle 12">
              <a:extLst>
                <a:ext uri="{FF2B5EF4-FFF2-40B4-BE49-F238E27FC236}">
                  <a16:creationId xmlns:a16="http://schemas.microsoft.com/office/drawing/2014/main" id="{2F098314-1A06-4A8C-8C53-A7E3D67B95F1}"/>
                </a:ext>
              </a:extLst>
            </p:cNvPr>
            <p:cNvSpPr>
              <a:spLocks noChangeArrowheads="1"/>
            </p:cNvSpPr>
            <p:nvPr/>
          </p:nvSpPr>
          <p:spPr bwMode="auto">
            <a:xfrm>
              <a:off x="3472" y="2547"/>
              <a:ext cx="820" cy="4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1094" name="Rectangle 13">
              <a:extLst>
                <a:ext uri="{FF2B5EF4-FFF2-40B4-BE49-F238E27FC236}">
                  <a16:creationId xmlns:a16="http://schemas.microsoft.com/office/drawing/2014/main" id="{AD9C95FB-E72B-42B9-BC92-4FC5AE2E21C9}"/>
                </a:ext>
              </a:extLst>
            </p:cNvPr>
            <p:cNvSpPr>
              <a:spLocks noChangeArrowheads="1"/>
            </p:cNvSpPr>
            <p:nvPr/>
          </p:nvSpPr>
          <p:spPr bwMode="auto">
            <a:xfrm>
              <a:off x="3543" y="2572"/>
              <a:ext cx="6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CheckingAccount</a:t>
              </a:r>
              <a:endParaRPr lang="en-US" altLang="zh-CN" sz="1600">
                <a:latin typeface="Times New Roman" panose="02020603050405020304" pitchFamily="18" charset="0"/>
              </a:endParaRPr>
            </a:p>
          </p:txBody>
        </p:sp>
        <p:sp>
          <p:nvSpPr>
            <p:cNvPr id="131095" name="Line 14">
              <a:extLst>
                <a:ext uri="{FF2B5EF4-FFF2-40B4-BE49-F238E27FC236}">
                  <a16:creationId xmlns:a16="http://schemas.microsoft.com/office/drawing/2014/main" id="{0A1E1123-A1A1-4A57-9174-C81485F4DA41}"/>
                </a:ext>
              </a:extLst>
            </p:cNvPr>
            <p:cNvSpPr>
              <a:spLocks noChangeShapeType="1"/>
            </p:cNvSpPr>
            <p:nvPr/>
          </p:nvSpPr>
          <p:spPr bwMode="auto">
            <a:xfrm>
              <a:off x="3472" y="2690"/>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5">
              <a:extLst>
                <a:ext uri="{FF2B5EF4-FFF2-40B4-BE49-F238E27FC236}">
                  <a16:creationId xmlns:a16="http://schemas.microsoft.com/office/drawing/2014/main" id="{47A452F6-9782-48C0-B6C9-0F8CB566EB5E}"/>
                </a:ext>
              </a:extLst>
            </p:cNvPr>
            <p:cNvSpPr>
              <a:spLocks noChangeShapeType="1"/>
            </p:cNvSpPr>
            <p:nvPr/>
          </p:nvSpPr>
          <p:spPr bwMode="auto">
            <a:xfrm>
              <a:off x="3472" y="2836"/>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Rectangle 16">
              <a:extLst>
                <a:ext uri="{FF2B5EF4-FFF2-40B4-BE49-F238E27FC236}">
                  <a16:creationId xmlns:a16="http://schemas.microsoft.com/office/drawing/2014/main" id="{BB8430C8-49CC-463C-9638-B3614A3F8AC6}"/>
                </a:ext>
              </a:extLst>
            </p:cNvPr>
            <p:cNvSpPr>
              <a:spLocks noChangeArrowheads="1"/>
            </p:cNvSpPr>
            <p:nvPr/>
          </p:nvSpPr>
          <p:spPr bwMode="auto">
            <a:xfrm>
              <a:off x="3492" y="2704"/>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checkFee_ 双</a:t>
              </a:r>
              <a:endParaRPr lang="en-US" altLang="zh-CN" sz="1600">
                <a:latin typeface="Times New Roman" panose="02020603050405020304" pitchFamily="18" charset="0"/>
              </a:endParaRPr>
            </a:p>
          </p:txBody>
        </p:sp>
        <p:sp>
          <p:nvSpPr>
            <p:cNvPr id="131098" name="Rectangle 17">
              <a:extLst>
                <a:ext uri="{FF2B5EF4-FFF2-40B4-BE49-F238E27FC236}">
                  <a16:creationId xmlns:a16="http://schemas.microsoft.com/office/drawing/2014/main" id="{6548ED47-B6F3-44B8-A9D6-5D6E715438F6}"/>
                </a:ext>
              </a:extLst>
            </p:cNvPr>
            <p:cNvSpPr>
              <a:spLocks noChangeArrowheads="1"/>
            </p:cNvSpPr>
            <p:nvPr/>
          </p:nvSpPr>
          <p:spPr bwMode="auto">
            <a:xfrm>
              <a:off x="1344" y="1472"/>
              <a:ext cx="630" cy="51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1099" name="Rectangle 18">
              <a:extLst>
                <a:ext uri="{FF2B5EF4-FFF2-40B4-BE49-F238E27FC236}">
                  <a16:creationId xmlns:a16="http://schemas.microsoft.com/office/drawing/2014/main" id="{68562048-CAD1-40B6-92A8-328D2555E9F1}"/>
                </a:ext>
              </a:extLst>
            </p:cNvPr>
            <p:cNvSpPr>
              <a:spLocks noChangeArrowheads="1"/>
            </p:cNvSpPr>
            <p:nvPr/>
          </p:nvSpPr>
          <p:spPr bwMode="auto">
            <a:xfrm>
              <a:off x="1532" y="1498"/>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1100" name="Line 19">
              <a:extLst>
                <a:ext uri="{FF2B5EF4-FFF2-40B4-BE49-F238E27FC236}">
                  <a16:creationId xmlns:a16="http://schemas.microsoft.com/office/drawing/2014/main" id="{CE7F936B-8403-4A7A-96B3-8BCF00CE3FA6}"/>
                </a:ext>
              </a:extLst>
            </p:cNvPr>
            <p:cNvSpPr>
              <a:spLocks noChangeShapeType="1"/>
            </p:cNvSpPr>
            <p:nvPr/>
          </p:nvSpPr>
          <p:spPr bwMode="auto">
            <a:xfrm>
              <a:off x="1344" y="1616"/>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0">
              <a:extLst>
                <a:ext uri="{FF2B5EF4-FFF2-40B4-BE49-F238E27FC236}">
                  <a16:creationId xmlns:a16="http://schemas.microsoft.com/office/drawing/2014/main" id="{136D1660-C8EC-47A9-AEF6-15BCB1867C5C}"/>
                </a:ext>
              </a:extLst>
            </p:cNvPr>
            <p:cNvSpPr>
              <a:spLocks noChangeShapeType="1"/>
            </p:cNvSpPr>
            <p:nvPr/>
          </p:nvSpPr>
          <p:spPr bwMode="auto">
            <a:xfrm>
              <a:off x="1344" y="1859"/>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Rectangle 21">
              <a:extLst>
                <a:ext uri="{FF2B5EF4-FFF2-40B4-BE49-F238E27FC236}">
                  <a16:creationId xmlns:a16="http://schemas.microsoft.com/office/drawing/2014/main" id="{A0ADCCC0-4254-408A-8F6C-CA5D0A768AA8}"/>
                </a:ext>
              </a:extLst>
            </p:cNvPr>
            <p:cNvSpPr>
              <a:spLocks noChangeArrowheads="1"/>
            </p:cNvSpPr>
            <p:nvPr/>
          </p:nvSpPr>
          <p:spPr bwMode="auto">
            <a:xfrm>
              <a:off x="1365" y="1630"/>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name_: 字符串</a:t>
              </a:r>
              <a:endParaRPr lang="en-US" altLang="zh-CN" sz="1600">
                <a:latin typeface="Times New Roman" panose="02020603050405020304" pitchFamily="18" charset="0"/>
              </a:endParaRPr>
            </a:p>
          </p:txBody>
        </p:sp>
        <p:sp>
          <p:nvSpPr>
            <p:cNvPr id="131103" name="Rectangle 22">
              <a:extLst>
                <a:ext uri="{FF2B5EF4-FFF2-40B4-BE49-F238E27FC236}">
                  <a16:creationId xmlns:a16="http://schemas.microsoft.com/office/drawing/2014/main" id="{C42EB168-6FC3-4816-A443-370CFC1BE566}"/>
                </a:ext>
              </a:extLst>
            </p:cNvPr>
            <p:cNvSpPr>
              <a:spLocks noChangeArrowheads="1"/>
            </p:cNvSpPr>
            <p:nvPr/>
          </p:nvSpPr>
          <p:spPr bwMode="auto">
            <a:xfrm>
              <a:off x="1365" y="1727"/>
              <a:ext cx="54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taxId_: 字符串</a:t>
              </a:r>
              <a:endParaRPr lang="en-US" altLang="zh-CN" sz="1600">
                <a:latin typeface="Times New Roman" panose="02020603050405020304" pitchFamily="18" charset="0"/>
              </a:endParaRPr>
            </a:p>
          </p:txBody>
        </p:sp>
        <p:sp>
          <p:nvSpPr>
            <p:cNvPr id="131104" name="Rectangle 23">
              <a:extLst>
                <a:ext uri="{FF2B5EF4-FFF2-40B4-BE49-F238E27FC236}">
                  <a16:creationId xmlns:a16="http://schemas.microsoft.com/office/drawing/2014/main" id="{672031A6-8E87-484D-8E26-DADA50928CAF}"/>
                </a:ext>
              </a:extLst>
            </p:cNvPr>
            <p:cNvSpPr>
              <a:spLocks noChangeArrowheads="1"/>
            </p:cNvSpPr>
            <p:nvPr/>
          </p:nvSpPr>
          <p:spPr bwMode="auto">
            <a:xfrm>
              <a:off x="2881" y="1440"/>
              <a:ext cx="755"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1105" name="Rectangle 24">
              <a:extLst>
                <a:ext uri="{FF2B5EF4-FFF2-40B4-BE49-F238E27FC236}">
                  <a16:creationId xmlns:a16="http://schemas.microsoft.com/office/drawing/2014/main" id="{DD522B08-F1D3-478B-822E-D072F9BDFC0D}"/>
                </a:ext>
              </a:extLst>
            </p:cNvPr>
            <p:cNvSpPr>
              <a:spLocks noChangeArrowheads="1"/>
            </p:cNvSpPr>
            <p:nvPr/>
          </p:nvSpPr>
          <p:spPr bwMode="auto">
            <a:xfrm>
              <a:off x="3098" y="1465"/>
              <a:ext cx="3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帐户</a:t>
              </a:r>
              <a:endParaRPr lang="en-US" altLang="zh-CN" sz="1600">
                <a:latin typeface="Times New Roman" panose="02020603050405020304" pitchFamily="18" charset="0"/>
              </a:endParaRPr>
            </a:p>
          </p:txBody>
        </p:sp>
        <p:sp>
          <p:nvSpPr>
            <p:cNvPr id="131106" name="Line 25">
              <a:extLst>
                <a:ext uri="{FF2B5EF4-FFF2-40B4-BE49-F238E27FC236}">
                  <a16:creationId xmlns:a16="http://schemas.microsoft.com/office/drawing/2014/main" id="{BAED3192-B9CE-47AB-96B4-23B4D6354458}"/>
                </a:ext>
              </a:extLst>
            </p:cNvPr>
            <p:cNvSpPr>
              <a:spLocks noChangeShapeType="1"/>
            </p:cNvSpPr>
            <p:nvPr/>
          </p:nvSpPr>
          <p:spPr bwMode="auto">
            <a:xfrm>
              <a:off x="2881" y="158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7" name="Line 26">
              <a:extLst>
                <a:ext uri="{FF2B5EF4-FFF2-40B4-BE49-F238E27FC236}">
                  <a16:creationId xmlns:a16="http://schemas.microsoft.com/office/drawing/2014/main" id="{C15365AA-1A87-4ACA-B026-4342B3542D5A}"/>
                </a:ext>
              </a:extLst>
            </p:cNvPr>
            <p:cNvSpPr>
              <a:spLocks noChangeShapeType="1"/>
            </p:cNvSpPr>
            <p:nvPr/>
          </p:nvSpPr>
          <p:spPr bwMode="auto">
            <a:xfrm>
              <a:off x="2881" y="192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8" name="Rectangle 27">
              <a:extLst>
                <a:ext uri="{FF2B5EF4-FFF2-40B4-BE49-F238E27FC236}">
                  <a16:creationId xmlns:a16="http://schemas.microsoft.com/office/drawing/2014/main" id="{87A8ADD0-4344-40A3-918C-6A88EFC74190}"/>
                </a:ext>
              </a:extLst>
            </p:cNvPr>
            <p:cNvSpPr>
              <a:spLocks noChangeArrowheads="1"/>
            </p:cNvSpPr>
            <p:nvPr/>
          </p:nvSpPr>
          <p:spPr bwMode="auto">
            <a:xfrm>
              <a:off x="2901" y="1597"/>
              <a:ext cx="4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id_: 字符串</a:t>
              </a:r>
              <a:endParaRPr lang="en-US" altLang="zh-CN" sz="1600">
                <a:latin typeface="Times New Roman" panose="02020603050405020304" pitchFamily="18" charset="0"/>
              </a:endParaRPr>
            </a:p>
          </p:txBody>
        </p:sp>
        <p:sp>
          <p:nvSpPr>
            <p:cNvPr id="131109" name="Rectangle 28">
              <a:extLst>
                <a:ext uri="{FF2B5EF4-FFF2-40B4-BE49-F238E27FC236}">
                  <a16:creationId xmlns:a16="http://schemas.microsoft.com/office/drawing/2014/main" id="{189A5DE0-970B-41D5-8202-CCC7F7296428}"/>
                </a:ext>
              </a:extLst>
            </p:cNvPr>
            <p:cNvSpPr>
              <a:spLocks noChangeArrowheads="1"/>
            </p:cNvSpPr>
            <p:nvPr/>
          </p:nvSpPr>
          <p:spPr bwMode="auto">
            <a:xfrm>
              <a:off x="2901" y="1695"/>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balance_: 双</a:t>
              </a:r>
              <a:endParaRPr lang="en-US" altLang="zh-CN" sz="1600">
                <a:latin typeface="Times New Roman" panose="02020603050405020304" pitchFamily="18" charset="0"/>
              </a:endParaRPr>
            </a:p>
          </p:txBody>
        </p:sp>
        <p:sp>
          <p:nvSpPr>
            <p:cNvPr id="131110" name="Rectangle 29">
              <a:extLst>
                <a:ext uri="{FF2B5EF4-FFF2-40B4-BE49-F238E27FC236}">
                  <a16:creationId xmlns:a16="http://schemas.microsoft.com/office/drawing/2014/main" id="{6DB2A00F-AAB7-44D4-9A49-51E6957B5E9A}"/>
                </a:ext>
              </a:extLst>
            </p:cNvPr>
            <p:cNvSpPr>
              <a:spLocks noChangeArrowheads="1"/>
            </p:cNvSpPr>
            <p:nvPr/>
          </p:nvSpPr>
          <p:spPr bwMode="auto">
            <a:xfrm>
              <a:off x="2016" y="1584"/>
              <a:ext cx="28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1111" name="Line 30">
              <a:extLst>
                <a:ext uri="{FF2B5EF4-FFF2-40B4-BE49-F238E27FC236}">
                  <a16:creationId xmlns:a16="http://schemas.microsoft.com/office/drawing/2014/main" id="{3472ABDB-D0E5-4CE7-8E34-95791C041ED2}"/>
                </a:ext>
              </a:extLst>
            </p:cNvPr>
            <p:cNvSpPr>
              <a:spLocks noChangeShapeType="1"/>
            </p:cNvSpPr>
            <p:nvPr/>
          </p:nvSpPr>
          <p:spPr bwMode="auto">
            <a:xfrm flipV="1">
              <a:off x="3200" y="2061"/>
              <a:ext cx="1" cy="2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2" name="Line 31">
              <a:extLst>
                <a:ext uri="{FF2B5EF4-FFF2-40B4-BE49-F238E27FC236}">
                  <a16:creationId xmlns:a16="http://schemas.microsoft.com/office/drawing/2014/main" id="{D350B799-FBEE-40A6-A36C-8D7DB84CD6BB}"/>
                </a:ext>
              </a:extLst>
            </p:cNvPr>
            <p:cNvSpPr>
              <a:spLocks noChangeShapeType="1"/>
            </p:cNvSpPr>
            <p:nvPr/>
          </p:nvSpPr>
          <p:spPr bwMode="auto">
            <a:xfrm>
              <a:off x="2572" y="2345"/>
              <a:ext cx="13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3" name="Freeform 32">
              <a:extLst>
                <a:ext uri="{FF2B5EF4-FFF2-40B4-BE49-F238E27FC236}">
                  <a16:creationId xmlns:a16="http://schemas.microsoft.com/office/drawing/2014/main" id="{8FBF7E0D-1222-4BEE-9A05-73CA504DBAC1}"/>
                </a:ext>
              </a:extLst>
            </p:cNvPr>
            <p:cNvSpPr>
              <a:spLocks/>
            </p:cNvSpPr>
            <p:nvPr/>
          </p:nvSpPr>
          <p:spPr bwMode="auto">
            <a:xfrm>
              <a:off x="3149" y="2061"/>
              <a:ext cx="102" cy="139"/>
            </a:xfrm>
            <a:custGeom>
              <a:avLst/>
              <a:gdLst>
                <a:gd name="T0" fmla="*/ 51 w 102"/>
                <a:gd name="T1" fmla="*/ 0 h 139"/>
                <a:gd name="T2" fmla="*/ 102 w 102"/>
                <a:gd name="T3" fmla="*/ 139 h 139"/>
                <a:gd name="T4" fmla="*/ 0 w 102"/>
                <a:gd name="T5" fmla="*/ 139 h 139"/>
                <a:gd name="T6" fmla="*/ 51 w 102"/>
                <a:gd name="T7" fmla="*/ 0 h 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139">
                  <a:moveTo>
                    <a:pt x="51" y="0"/>
                  </a:moveTo>
                  <a:lnTo>
                    <a:pt x="102" y="139"/>
                  </a:lnTo>
                  <a:lnTo>
                    <a:pt x="0" y="139"/>
                  </a:lnTo>
                  <a:lnTo>
                    <a:pt x="51"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131114" name="Line 33">
              <a:extLst>
                <a:ext uri="{FF2B5EF4-FFF2-40B4-BE49-F238E27FC236}">
                  <a16:creationId xmlns:a16="http://schemas.microsoft.com/office/drawing/2014/main" id="{4B89F74D-C3D2-4D0C-A8A8-ABFAA9C82484}"/>
                </a:ext>
              </a:extLst>
            </p:cNvPr>
            <p:cNvSpPr>
              <a:spLocks noChangeShapeType="1"/>
            </p:cNvSpPr>
            <p:nvPr/>
          </p:nvSpPr>
          <p:spPr bwMode="auto">
            <a:xfrm flipV="1">
              <a:off x="2572" y="2345"/>
              <a:ext cx="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4">
              <a:extLst>
                <a:ext uri="{FF2B5EF4-FFF2-40B4-BE49-F238E27FC236}">
                  <a16:creationId xmlns:a16="http://schemas.microsoft.com/office/drawing/2014/main" id="{980EDA9B-1EDE-4DB8-A70B-906534C943E0}"/>
                </a:ext>
              </a:extLst>
            </p:cNvPr>
            <p:cNvSpPr>
              <a:spLocks noChangeShapeType="1"/>
            </p:cNvSpPr>
            <p:nvPr/>
          </p:nvSpPr>
          <p:spPr bwMode="auto">
            <a:xfrm flipV="1">
              <a:off x="3882" y="2345"/>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5">
              <a:extLst>
                <a:ext uri="{FF2B5EF4-FFF2-40B4-BE49-F238E27FC236}">
                  <a16:creationId xmlns:a16="http://schemas.microsoft.com/office/drawing/2014/main" id="{F029873A-9D9D-4977-80B1-1FB346A69B3C}"/>
                </a:ext>
              </a:extLst>
            </p:cNvPr>
            <p:cNvSpPr>
              <a:spLocks noChangeShapeType="1"/>
            </p:cNvSpPr>
            <p:nvPr/>
          </p:nvSpPr>
          <p:spPr bwMode="auto">
            <a:xfrm>
              <a:off x="2426" y="1729"/>
              <a:ext cx="4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7" name="Line 36">
              <a:extLst>
                <a:ext uri="{FF2B5EF4-FFF2-40B4-BE49-F238E27FC236}">
                  <a16:creationId xmlns:a16="http://schemas.microsoft.com/office/drawing/2014/main" id="{E118683D-BE18-48C6-A38C-88302837B4A9}"/>
                </a:ext>
              </a:extLst>
            </p:cNvPr>
            <p:cNvSpPr>
              <a:spLocks noChangeShapeType="1"/>
            </p:cNvSpPr>
            <p:nvPr/>
          </p:nvSpPr>
          <p:spPr bwMode="auto">
            <a:xfrm flipH="1">
              <a:off x="1974" y="1729"/>
              <a:ext cx="4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8" name="Rectangle 37">
              <a:extLst>
                <a:ext uri="{FF2B5EF4-FFF2-40B4-BE49-F238E27FC236}">
                  <a16:creationId xmlns:a16="http://schemas.microsoft.com/office/drawing/2014/main" id="{EF5CAC28-18BB-452B-86A2-A96B1D70A7F7}"/>
                </a:ext>
              </a:extLst>
            </p:cNvPr>
            <p:cNvSpPr>
              <a:spLocks noChangeArrowheads="1"/>
            </p:cNvSpPr>
            <p:nvPr/>
          </p:nvSpPr>
          <p:spPr bwMode="auto">
            <a:xfrm>
              <a:off x="2016" y="177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1</a:t>
              </a:r>
              <a:endParaRPr lang="en-US" altLang="zh-CN" sz="1600">
                <a:latin typeface="Times New Roman" panose="02020603050405020304" pitchFamily="18" charset="0"/>
              </a:endParaRPr>
            </a:p>
          </p:txBody>
        </p:sp>
        <p:sp>
          <p:nvSpPr>
            <p:cNvPr id="131119" name="Rectangle 38">
              <a:extLst>
                <a:ext uri="{FF2B5EF4-FFF2-40B4-BE49-F238E27FC236}">
                  <a16:creationId xmlns:a16="http://schemas.microsoft.com/office/drawing/2014/main" id="{CF236082-5E38-49D9-B712-C2969F504217}"/>
                </a:ext>
              </a:extLst>
            </p:cNvPr>
            <p:cNvSpPr>
              <a:spLocks noChangeArrowheads="1"/>
            </p:cNvSpPr>
            <p:nvPr/>
          </p:nvSpPr>
          <p:spPr bwMode="auto">
            <a:xfrm>
              <a:off x="2784" y="1776"/>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a:t>
              </a:r>
              <a:endParaRPr lang="en-US" altLang="zh-CN" sz="1600">
                <a:latin typeface="Times New Roman" panose="02020603050405020304" pitchFamily="18" charset="0"/>
              </a:endParaRPr>
            </a:p>
          </p:txBody>
        </p:sp>
      </p:grpSp>
      <p:grpSp>
        <p:nvGrpSpPr>
          <p:cNvPr id="131077" name="Group 39">
            <a:extLst>
              <a:ext uri="{FF2B5EF4-FFF2-40B4-BE49-F238E27FC236}">
                <a16:creationId xmlns:a16="http://schemas.microsoft.com/office/drawing/2014/main" id="{AA06696C-32CA-433C-B432-FD06BB52564D}"/>
              </a:ext>
            </a:extLst>
          </p:cNvPr>
          <p:cNvGrpSpPr>
            <a:grpSpLocks/>
          </p:cNvGrpSpPr>
          <p:nvPr/>
        </p:nvGrpSpPr>
        <p:grpSpPr bwMode="auto">
          <a:xfrm>
            <a:off x="914400" y="3652838"/>
            <a:ext cx="2889250" cy="2824162"/>
            <a:chOff x="576" y="1728"/>
            <a:chExt cx="1820" cy="1779"/>
          </a:xfrm>
        </p:grpSpPr>
        <p:graphicFrame>
          <p:nvGraphicFramePr>
            <p:cNvPr id="131079" name="Object 40">
              <a:extLst>
                <a:ext uri="{FF2B5EF4-FFF2-40B4-BE49-F238E27FC236}">
                  <a16:creationId xmlns:a16="http://schemas.microsoft.com/office/drawing/2014/main" id="{59D810CF-9F91-4F70-9993-0EE7D9A885CE}"/>
                </a:ext>
              </a:extLst>
            </p:cNvPr>
            <p:cNvGraphicFramePr>
              <a:graphicFrameLocks noChangeAspect="1"/>
            </p:cNvGraphicFramePr>
            <p:nvPr/>
          </p:nvGraphicFramePr>
          <p:xfrm>
            <a:off x="576" y="2208"/>
            <a:ext cx="1436" cy="387"/>
          </p:xfrm>
          <a:graphic>
            <a:graphicData uri="http://schemas.openxmlformats.org/presentationml/2006/ole">
              <mc:AlternateContent xmlns:mc="http://schemas.openxmlformats.org/markup-compatibility/2006">
                <mc:Choice xmlns:v="urn:schemas-microsoft-com:vml" Requires="v">
                  <p:oleObj spid="_x0000_s131120" name="Worksheet" r:id="rId4" imgW="1833480" imgH="493920" progId="Excel.Sheet.8">
                    <p:embed/>
                  </p:oleObj>
                </mc:Choice>
                <mc:Fallback>
                  <p:oleObj name="Worksheet" r:id="rId4" imgW="1833480" imgH="493920" progId="Excel.Sheet.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208"/>
                          <a:ext cx="143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0" name="Object 41">
              <a:extLst>
                <a:ext uri="{FF2B5EF4-FFF2-40B4-BE49-F238E27FC236}">
                  <a16:creationId xmlns:a16="http://schemas.microsoft.com/office/drawing/2014/main" id="{F3ED867A-90D6-4C5B-A173-8280E00FB19D}"/>
                </a:ext>
              </a:extLst>
            </p:cNvPr>
            <p:cNvGraphicFramePr>
              <a:graphicFrameLocks noChangeAspect="1"/>
            </p:cNvGraphicFramePr>
            <p:nvPr/>
          </p:nvGraphicFramePr>
          <p:xfrm>
            <a:off x="576" y="1728"/>
            <a:ext cx="960" cy="387"/>
          </p:xfrm>
          <a:graphic>
            <a:graphicData uri="http://schemas.openxmlformats.org/presentationml/2006/ole">
              <mc:AlternateContent xmlns:mc="http://schemas.openxmlformats.org/markup-compatibility/2006">
                <mc:Choice xmlns:v="urn:schemas-microsoft-com:vml" Requires="v">
                  <p:oleObj spid="_x0000_s131121" name="Worksheet" r:id="rId6" imgW="1225440" imgH="493920" progId="Excel.Sheet.8">
                    <p:embed/>
                  </p:oleObj>
                </mc:Choice>
                <mc:Fallback>
                  <p:oleObj name="Worksheet" r:id="rId6" imgW="1225440" imgH="493920" progId="Excel.Sheet.8">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728"/>
                          <a:ext cx="96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1" name="Object 42">
              <a:extLst>
                <a:ext uri="{FF2B5EF4-FFF2-40B4-BE49-F238E27FC236}">
                  <a16:creationId xmlns:a16="http://schemas.microsoft.com/office/drawing/2014/main" id="{70DBBBDF-63E8-4994-B4E9-F810CD18D4AC}"/>
                </a:ext>
              </a:extLst>
            </p:cNvPr>
            <p:cNvGraphicFramePr>
              <a:graphicFrameLocks noChangeAspect="1"/>
            </p:cNvGraphicFramePr>
            <p:nvPr/>
          </p:nvGraphicFramePr>
          <p:xfrm>
            <a:off x="960" y="2688"/>
            <a:ext cx="1436" cy="387"/>
          </p:xfrm>
          <a:graphic>
            <a:graphicData uri="http://schemas.openxmlformats.org/presentationml/2006/ole">
              <mc:AlternateContent xmlns:mc="http://schemas.openxmlformats.org/markup-compatibility/2006">
                <mc:Choice xmlns:v="urn:schemas-microsoft-com:vml" Requires="v">
                  <p:oleObj spid="_x0000_s131122" name="Worksheet" r:id="rId8" imgW="1833480" imgH="493920" progId="Excel.Sheet.8">
                    <p:embed/>
                  </p:oleObj>
                </mc:Choice>
                <mc:Fallback>
                  <p:oleObj name="Worksheet" r:id="rId8" imgW="1833480" imgH="493920" progId="Excel.Sheet.8">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2688"/>
                          <a:ext cx="143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2" name="Object 43">
              <a:extLst>
                <a:ext uri="{FF2B5EF4-FFF2-40B4-BE49-F238E27FC236}">
                  <a16:creationId xmlns:a16="http://schemas.microsoft.com/office/drawing/2014/main" id="{03E4944C-5D59-4BEC-9283-4123B86F6A7F}"/>
                </a:ext>
              </a:extLst>
            </p:cNvPr>
            <p:cNvGraphicFramePr>
              <a:graphicFrameLocks noChangeAspect="1"/>
            </p:cNvGraphicFramePr>
            <p:nvPr/>
          </p:nvGraphicFramePr>
          <p:xfrm>
            <a:off x="960" y="3120"/>
            <a:ext cx="960" cy="387"/>
          </p:xfrm>
          <a:graphic>
            <a:graphicData uri="http://schemas.openxmlformats.org/presentationml/2006/ole">
              <mc:AlternateContent xmlns:mc="http://schemas.openxmlformats.org/markup-compatibility/2006">
                <mc:Choice xmlns:v="urn:schemas-microsoft-com:vml" Requires="v">
                  <p:oleObj spid="_x0000_s131123" name="Worksheet" r:id="rId10" imgW="1225440" imgH="493920" progId="Excel.Sheet.8">
                    <p:embed/>
                  </p:oleObj>
                </mc:Choice>
                <mc:Fallback>
                  <p:oleObj name="Worksheet" r:id="rId10" imgW="1225440" imgH="493920" progId="Excel.Sheet.8">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3120"/>
                          <a:ext cx="96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3" name="Line 44">
              <a:extLst>
                <a:ext uri="{FF2B5EF4-FFF2-40B4-BE49-F238E27FC236}">
                  <a16:creationId xmlns:a16="http://schemas.microsoft.com/office/drawing/2014/main" id="{41131410-02FB-49AE-A073-D484979B3479}"/>
                </a:ext>
              </a:extLst>
            </p:cNvPr>
            <p:cNvSpPr>
              <a:spLocks noChangeShapeType="1"/>
            </p:cNvSpPr>
            <p:nvPr/>
          </p:nvSpPr>
          <p:spPr bwMode="auto">
            <a:xfrm flipH="1" flipV="1">
              <a:off x="912" y="2064"/>
              <a:ext cx="864" cy="48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45">
              <a:extLst>
                <a:ext uri="{FF2B5EF4-FFF2-40B4-BE49-F238E27FC236}">
                  <a16:creationId xmlns:a16="http://schemas.microsoft.com/office/drawing/2014/main" id="{72185168-5973-4EF1-8E5B-6F45E4E61299}"/>
                </a:ext>
              </a:extLst>
            </p:cNvPr>
            <p:cNvSpPr>
              <a:spLocks noChangeShapeType="1"/>
            </p:cNvSpPr>
            <p:nvPr/>
          </p:nvSpPr>
          <p:spPr bwMode="auto">
            <a:xfrm flipH="1" flipV="1">
              <a:off x="864" y="2544"/>
              <a:ext cx="432" cy="48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Line 46">
              <a:extLst>
                <a:ext uri="{FF2B5EF4-FFF2-40B4-BE49-F238E27FC236}">
                  <a16:creationId xmlns:a16="http://schemas.microsoft.com/office/drawing/2014/main" id="{2797081E-5629-40D4-AEAF-D5F54C59DADE}"/>
                </a:ext>
              </a:extLst>
            </p:cNvPr>
            <p:cNvSpPr>
              <a:spLocks noChangeShapeType="1"/>
            </p:cNvSpPr>
            <p:nvPr/>
          </p:nvSpPr>
          <p:spPr bwMode="auto">
            <a:xfrm flipH="1" flipV="1">
              <a:off x="768" y="2544"/>
              <a:ext cx="480" cy="864"/>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78" name="灯片编号占位符 1">
            <a:extLst>
              <a:ext uri="{FF2B5EF4-FFF2-40B4-BE49-F238E27FC236}">
                <a16:creationId xmlns:a16="http://schemas.microsoft.com/office/drawing/2014/main" id="{E906BBF4-D358-48BE-ABF6-7B8ED7A4BB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F98B3A5-C404-43F1-9263-D7E37A6BE0BE}" type="slidenum">
              <a:rPr lang="zh-CN" altLang="en-US">
                <a:solidFill>
                  <a:srgbClr val="898989"/>
                </a:solidFill>
                <a:latin typeface="Calibri" panose="020F0502020204030204" pitchFamily="34" charset="0"/>
              </a:rPr>
              <a:pPr/>
              <a:t>97</a:t>
            </a:fld>
            <a:endParaRPr lang="zh-CN" altLang="en-US">
              <a:solidFill>
                <a:srgbClr val="898989"/>
              </a:solidFill>
              <a:latin typeface="Calibri" panose="020F0502020204030204" pitchFamily="34" charset="0"/>
            </a:endParaRPr>
          </a:p>
        </p:txBody>
      </p:sp>
    </p:spTree>
  </p:cSld>
  <p:clrMapOvr>
    <a:masterClrMapping/>
  </p:clrMapOvr>
</p:sld>
</file>

<file path=ppt/slides/slide98.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A23711D-2181-4A34-8C6C-545F322604E5}"/>
              </a:ext>
            </a:extLst>
          </p:cNvPr>
          <p:cNvSpPr>
            <a:spLocks noGrp="1" noChangeArrowheads="1"/>
          </p:cNvSpPr>
          <p:nvPr>
            <p:ph type="title"/>
          </p:nvPr>
        </p:nvSpPr>
        <p:spPr>
          <a:xfrm>
            <a:off x="395288" y="-26988"/>
            <a:ext cx="7848600" cy="1143001"/>
          </a:xfrm>
        </p:spPr>
        <p:txBody>
          <a:bodyPr/>
          <a:lstStyle/>
          <a:p>
            <a:pPr eaLnBrk="1" hangingPunct="1"/>
            <a:r>
              <a:rPr lang="en-US" altLang="zh-CN"/>
              <a:t>统一</a:t>
            </a:r>
          </a:p>
        </p:txBody>
      </p:sp>
      <p:sp>
        <p:nvSpPr>
          <p:cNvPr id="132099" name="Rectangle 3">
            <a:extLst>
              <a:ext uri="{FF2B5EF4-FFF2-40B4-BE49-F238E27FC236}">
                <a16:creationId xmlns:a16="http://schemas.microsoft.com/office/drawing/2014/main" id="{60EE5E5B-E927-4C87-87BE-993F207415AD}"/>
              </a:ext>
            </a:extLst>
          </p:cNvPr>
          <p:cNvSpPr>
            <a:spLocks noGrp="1" noChangeArrowheads="1"/>
          </p:cNvSpPr>
          <p:nvPr>
            <p:ph idx="1"/>
          </p:nvPr>
        </p:nvSpPr>
        <p:spPr/>
        <p:txBody>
          <a:bodyPr/>
          <a:lstStyle/>
          <a:p>
            <a:pPr eaLnBrk="1" hangingPunct="1"/>
            <a:r>
              <a:rPr lang="en-US" altLang="zh-CN"/>
              <a:t>每个子类都映射到同一个表</a:t>
            </a:r>
          </a:p>
        </p:txBody>
      </p:sp>
      <p:grpSp>
        <p:nvGrpSpPr>
          <p:cNvPr id="132100" name="Group 4">
            <a:extLst>
              <a:ext uri="{FF2B5EF4-FFF2-40B4-BE49-F238E27FC236}">
                <a16:creationId xmlns:a16="http://schemas.microsoft.com/office/drawing/2014/main" id="{B40162F4-71C8-4CE3-ABFF-0AF7734DDA7A}"/>
              </a:ext>
            </a:extLst>
          </p:cNvPr>
          <p:cNvGrpSpPr>
            <a:grpSpLocks/>
          </p:cNvGrpSpPr>
          <p:nvPr/>
        </p:nvGrpSpPr>
        <p:grpSpPr bwMode="auto">
          <a:xfrm>
            <a:off x="3733800" y="2857500"/>
            <a:ext cx="4679950" cy="2690813"/>
            <a:chOff x="1344" y="1440"/>
            <a:chExt cx="2948" cy="1695"/>
          </a:xfrm>
        </p:grpSpPr>
        <p:sp>
          <p:nvSpPr>
            <p:cNvPr id="132105" name="Rectangle 5">
              <a:extLst>
                <a:ext uri="{FF2B5EF4-FFF2-40B4-BE49-F238E27FC236}">
                  <a16:creationId xmlns:a16="http://schemas.microsoft.com/office/drawing/2014/main" id="{BE941FAF-D551-4EFE-88C6-BFEFBD1ECE65}"/>
                </a:ext>
              </a:extLst>
            </p:cNvPr>
            <p:cNvSpPr>
              <a:spLocks noChangeArrowheads="1"/>
            </p:cNvSpPr>
            <p:nvPr/>
          </p:nvSpPr>
          <p:spPr bwMode="auto">
            <a:xfrm>
              <a:off x="1770" y="2514"/>
              <a:ext cx="1150"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2106" name="Rectangle 6">
              <a:extLst>
                <a:ext uri="{FF2B5EF4-FFF2-40B4-BE49-F238E27FC236}">
                  <a16:creationId xmlns:a16="http://schemas.microsoft.com/office/drawing/2014/main" id="{B21303A9-280C-4BD4-BA0B-EA05B06EEF51}"/>
                </a:ext>
              </a:extLst>
            </p:cNvPr>
            <p:cNvSpPr>
              <a:spLocks noChangeArrowheads="1"/>
            </p:cNvSpPr>
            <p:nvPr/>
          </p:nvSpPr>
          <p:spPr bwMode="auto">
            <a:xfrm>
              <a:off x="1900" y="2540"/>
              <a:ext cx="9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InterestBearingAccount</a:t>
              </a:r>
              <a:endParaRPr lang="en-US" altLang="zh-CN" sz="1600">
                <a:latin typeface="Times New Roman" panose="02020603050405020304" pitchFamily="18" charset="0"/>
              </a:endParaRPr>
            </a:p>
          </p:txBody>
        </p:sp>
        <p:sp>
          <p:nvSpPr>
            <p:cNvPr id="132107" name="Line 7">
              <a:extLst>
                <a:ext uri="{FF2B5EF4-FFF2-40B4-BE49-F238E27FC236}">
                  <a16:creationId xmlns:a16="http://schemas.microsoft.com/office/drawing/2014/main" id="{67B4B925-2230-4CBA-AA63-590956F085D7}"/>
                </a:ext>
              </a:extLst>
            </p:cNvPr>
            <p:cNvSpPr>
              <a:spLocks noChangeShapeType="1"/>
            </p:cNvSpPr>
            <p:nvPr/>
          </p:nvSpPr>
          <p:spPr bwMode="auto">
            <a:xfrm>
              <a:off x="1770" y="265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8" name="Line 8">
              <a:extLst>
                <a:ext uri="{FF2B5EF4-FFF2-40B4-BE49-F238E27FC236}">
                  <a16:creationId xmlns:a16="http://schemas.microsoft.com/office/drawing/2014/main" id="{CDF62D6C-0516-4F17-BAE1-750750530CA1}"/>
                </a:ext>
              </a:extLst>
            </p:cNvPr>
            <p:cNvSpPr>
              <a:spLocks noChangeShapeType="1"/>
            </p:cNvSpPr>
            <p:nvPr/>
          </p:nvSpPr>
          <p:spPr bwMode="auto">
            <a:xfrm>
              <a:off x="1770" y="2998"/>
              <a:ext cx="114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9" name="Rectangle 9">
              <a:extLst>
                <a:ext uri="{FF2B5EF4-FFF2-40B4-BE49-F238E27FC236}">
                  <a16:creationId xmlns:a16="http://schemas.microsoft.com/office/drawing/2014/main" id="{CD809529-96C2-4E2D-AD11-663AFB7EA6BB}"/>
                </a:ext>
              </a:extLst>
            </p:cNvPr>
            <p:cNvSpPr>
              <a:spLocks noChangeArrowheads="1"/>
            </p:cNvSpPr>
            <p:nvPr/>
          </p:nvSpPr>
          <p:spPr bwMode="auto">
            <a:xfrm>
              <a:off x="1791" y="2672"/>
              <a:ext cx="53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rate_: 双</a:t>
              </a:r>
              <a:endParaRPr lang="en-US" altLang="zh-CN" sz="1600">
                <a:latin typeface="Times New Roman" panose="02020603050405020304" pitchFamily="18" charset="0"/>
              </a:endParaRPr>
            </a:p>
          </p:txBody>
        </p:sp>
        <p:sp>
          <p:nvSpPr>
            <p:cNvPr id="132110" name="Rectangle 10">
              <a:extLst>
                <a:ext uri="{FF2B5EF4-FFF2-40B4-BE49-F238E27FC236}">
                  <a16:creationId xmlns:a16="http://schemas.microsoft.com/office/drawing/2014/main" id="{70245A3E-ACDB-4BB5-8C69-49E839737383}"/>
                </a:ext>
              </a:extLst>
            </p:cNvPr>
            <p:cNvSpPr>
              <a:spLocks noChangeArrowheads="1"/>
            </p:cNvSpPr>
            <p:nvPr/>
          </p:nvSpPr>
          <p:spPr bwMode="auto">
            <a:xfrm>
              <a:off x="1791" y="2769"/>
              <a:ext cx="5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termDays_: int</a:t>
              </a:r>
              <a:endParaRPr lang="en-US" altLang="zh-CN" sz="1600">
                <a:latin typeface="Times New Roman" panose="02020603050405020304" pitchFamily="18" charset="0"/>
              </a:endParaRPr>
            </a:p>
          </p:txBody>
        </p:sp>
        <p:sp>
          <p:nvSpPr>
            <p:cNvPr id="132111" name="Rectangle 11">
              <a:extLst>
                <a:ext uri="{FF2B5EF4-FFF2-40B4-BE49-F238E27FC236}">
                  <a16:creationId xmlns:a16="http://schemas.microsoft.com/office/drawing/2014/main" id="{666BF8DD-6F67-4A5F-B3C3-AB37A88E1F44}"/>
                </a:ext>
              </a:extLst>
            </p:cNvPr>
            <p:cNvSpPr>
              <a:spLocks noChangeArrowheads="1"/>
            </p:cNvSpPr>
            <p:nvPr/>
          </p:nvSpPr>
          <p:spPr bwMode="auto">
            <a:xfrm>
              <a:off x="1791" y="2866"/>
              <a:ext cx="10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minimumBalance_: 双</a:t>
              </a:r>
              <a:endParaRPr lang="en-US" altLang="zh-CN" sz="1600">
                <a:latin typeface="Times New Roman" panose="02020603050405020304" pitchFamily="18" charset="0"/>
              </a:endParaRPr>
            </a:p>
          </p:txBody>
        </p:sp>
        <p:sp>
          <p:nvSpPr>
            <p:cNvPr id="132112" name="Rectangle 12">
              <a:extLst>
                <a:ext uri="{FF2B5EF4-FFF2-40B4-BE49-F238E27FC236}">
                  <a16:creationId xmlns:a16="http://schemas.microsoft.com/office/drawing/2014/main" id="{0E0EF628-0B3A-46FE-8819-CB36B7E1FE55}"/>
                </a:ext>
              </a:extLst>
            </p:cNvPr>
            <p:cNvSpPr>
              <a:spLocks noChangeArrowheads="1"/>
            </p:cNvSpPr>
            <p:nvPr/>
          </p:nvSpPr>
          <p:spPr bwMode="auto">
            <a:xfrm>
              <a:off x="3472" y="2547"/>
              <a:ext cx="820" cy="4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2113" name="Rectangle 13">
              <a:extLst>
                <a:ext uri="{FF2B5EF4-FFF2-40B4-BE49-F238E27FC236}">
                  <a16:creationId xmlns:a16="http://schemas.microsoft.com/office/drawing/2014/main" id="{72A6C435-5350-42A7-9A8E-CCDD59918DAB}"/>
                </a:ext>
              </a:extLst>
            </p:cNvPr>
            <p:cNvSpPr>
              <a:spLocks noChangeArrowheads="1"/>
            </p:cNvSpPr>
            <p:nvPr/>
          </p:nvSpPr>
          <p:spPr bwMode="auto">
            <a:xfrm>
              <a:off x="3543" y="2572"/>
              <a:ext cx="6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CheckingAccount</a:t>
              </a:r>
              <a:endParaRPr lang="en-US" altLang="zh-CN" sz="1600">
                <a:latin typeface="Times New Roman" panose="02020603050405020304" pitchFamily="18" charset="0"/>
              </a:endParaRPr>
            </a:p>
          </p:txBody>
        </p:sp>
        <p:sp>
          <p:nvSpPr>
            <p:cNvPr id="132114" name="Line 14">
              <a:extLst>
                <a:ext uri="{FF2B5EF4-FFF2-40B4-BE49-F238E27FC236}">
                  <a16:creationId xmlns:a16="http://schemas.microsoft.com/office/drawing/2014/main" id="{27656DC1-DC7C-43FD-A8A2-907CF81494AB}"/>
                </a:ext>
              </a:extLst>
            </p:cNvPr>
            <p:cNvSpPr>
              <a:spLocks noChangeShapeType="1"/>
            </p:cNvSpPr>
            <p:nvPr/>
          </p:nvSpPr>
          <p:spPr bwMode="auto">
            <a:xfrm>
              <a:off x="3472" y="2690"/>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5" name="Line 15">
              <a:extLst>
                <a:ext uri="{FF2B5EF4-FFF2-40B4-BE49-F238E27FC236}">
                  <a16:creationId xmlns:a16="http://schemas.microsoft.com/office/drawing/2014/main" id="{1DBD4C7B-D741-45B1-BECE-B70595336F4C}"/>
                </a:ext>
              </a:extLst>
            </p:cNvPr>
            <p:cNvSpPr>
              <a:spLocks noChangeShapeType="1"/>
            </p:cNvSpPr>
            <p:nvPr/>
          </p:nvSpPr>
          <p:spPr bwMode="auto">
            <a:xfrm>
              <a:off x="3472" y="2836"/>
              <a:ext cx="81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Rectangle 16">
              <a:extLst>
                <a:ext uri="{FF2B5EF4-FFF2-40B4-BE49-F238E27FC236}">
                  <a16:creationId xmlns:a16="http://schemas.microsoft.com/office/drawing/2014/main" id="{243C62AA-6ECA-4765-BD15-B6A388C2897E}"/>
                </a:ext>
              </a:extLst>
            </p:cNvPr>
            <p:cNvSpPr>
              <a:spLocks noChangeArrowheads="1"/>
            </p:cNvSpPr>
            <p:nvPr/>
          </p:nvSpPr>
          <p:spPr bwMode="auto">
            <a:xfrm>
              <a:off x="3492" y="2704"/>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checkFee_ 双</a:t>
              </a:r>
              <a:endParaRPr lang="en-US" altLang="zh-CN" sz="1600">
                <a:latin typeface="Times New Roman" panose="02020603050405020304" pitchFamily="18" charset="0"/>
              </a:endParaRPr>
            </a:p>
          </p:txBody>
        </p:sp>
        <p:sp>
          <p:nvSpPr>
            <p:cNvPr id="132117" name="Rectangle 17">
              <a:extLst>
                <a:ext uri="{FF2B5EF4-FFF2-40B4-BE49-F238E27FC236}">
                  <a16:creationId xmlns:a16="http://schemas.microsoft.com/office/drawing/2014/main" id="{2E67D04E-4F2D-466C-A9B8-616C8AD59088}"/>
                </a:ext>
              </a:extLst>
            </p:cNvPr>
            <p:cNvSpPr>
              <a:spLocks noChangeArrowheads="1"/>
            </p:cNvSpPr>
            <p:nvPr/>
          </p:nvSpPr>
          <p:spPr bwMode="auto">
            <a:xfrm>
              <a:off x="1344" y="1472"/>
              <a:ext cx="630" cy="51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2118" name="Rectangle 18">
              <a:extLst>
                <a:ext uri="{FF2B5EF4-FFF2-40B4-BE49-F238E27FC236}">
                  <a16:creationId xmlns:a16="http://schemas.microsoft.com/office/drawing/2014/main" id="{820F5C95-B06D-4161-8D02-113743FD54C0}"/>
                </a:ext>
              </a:extLst>
            </p:cNvPr>
            <p:cNvSpPr>
              <a:spLocks noChangeArrowheads="1"/>
            </p:cNvSpPr>
            <p:nvPr/>
          </p:nvSpPr>
          <p:spPr bwMode="auto">
            <a:xfrm>
              <a:off x="1532" y="1498"/>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2119" name="Line 19">
              <a:extLst>
                <a:ext uri="{FF2B5EF4-FFF2-40B4-BE49-F238E27FC236}">
                  <a16:creationId xmlns:a16="http://schemas.microsoft.com/office/drawing/2014/main" id="{00D22799-0469-4A42-97A0-64DB65575A6F}"/>
                </a:ext>
              </a:extLst>
            </p:cNvPr>
            <p:cNvSpPr>
              <a:spLocks noChangeShapeType="1"/>
            </p:cNvSpPr>
            <p:nvPr/>
          </p:nvSpPr>
          <p:spPr bwMode="auto">
            <a:xfrm>
              <a:off x="1344" y="1616"/>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20">
              <a:extLst>
                <a:ext uri="{FF2B5EF4-FFF2-40B4-BE49-F238E27FC236}">
                  <a16:creationId xmlns:a16="http://schemas.microsoft.com/office/drawing/2014/main" id="{0DAB6176-22EB-42A2-B1FD-C3CEBD93D322}"/>
                </a:ext>
              </a:extLst>
            </p:cNvPr>
            <p:cNvSpPr>
              <a:spLocks noChangeShapeType="1"/>
            </p:cNvSpPr>
            <p:nvPr/>
          </p:nvSpPr>
          <p:spPr bwMode="auto">
            <a:xfrm>
              <a:off x="1344" y="1859"/>
              <a:ext cx="62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1" name="Rectangle 21">
              <a:extLst>
                <a:ext uri="{FF2B5EF4-FFF2-40B4-BE49-F238E27FC236}">
                  <a16:creationId xmlns:a16="http://schemas.microsoft.com/office/drawing/2014/main" id="{79A48D58-E4EF-4902-93A0-1AC384CB4532}"/>
                </a:ext>
              </a:extLst>
            </p:cNvPr>
            <p:cNvSpPr>
              <a:spLocks noChangeArrowheads="1"/>
            </p:cNvSpPr>
            <p:nvPr/>
          </p:nvSpPr>
          <p:spPr bwMode="auto">
            <a:xfrm>
              <a:off x="1365" y="1630"/>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name_: 字符串</a:t>
              </a:r>
              <a:endParaRPr lang="en-US" altLang="zh-CN" sz="1600">
                <a:latin typeface="Times New Roman" panose="02020603050405020304" pitchFamily="18" charset="0"/>
              </a:endParaRPr>
            </a:p>
          </p:txBody>
        </p:sp>
        <p:sp>
          <p:nvSpPr>
            <p:cNvPr id="132122" name="Rectangle 22">
              <a:extLst>
                <a:ext uri="{FF2B5EF4-FFF2-40B4-BE49-F238E27FC236}">
                  <a16:creationId xmlns:a16="http://schemas.microsoft.com/office/drawing/2014/main" id="{CF52EA7B-F4F2-4F58-85F3-F0DBB409E196}"/>
                </a:ext>
              </a:extLst>
            </p:cNvPr>
            <p:cNvSpPr>
              <a:spLocks noChangeArrowheads="1"/>
            </p:cNvSpPr>
            <p:nvPr/>
          </p:nvSpPr>
          <p:spPr bwMode="auto">
            <a:xfrm>
              <a:off x="1365" y="1727"/>
              <a:ext cx="54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taxId_: 字符串</a:t>
              </a:r>
              <a:endParaRPr lang="en-US" altLang="zh-CN" sz="1600">
                <a:latin typeface="Times New Roman" panose="02020603050405020304" pitchFamily="18" charset="0"/>
              </a:endParaRPr>
            </a:p>
          </p:txBody>
        </p:sp>
        <p:sp>
          <p:nvSpPr>
            <p:cNvPr id="132123" name="Rectangle 23">
              <a:extLst>
                <a:ext uri="{FF2B5EF4-FFF2-40B4-BE49-F238E27FC236}">
                  <a16:creationId xmlns:a16="http://schemas.microsoft.com/office/drawing/2014/main" id="{D9F257AD-F906-4DAF-AF4F-754886993FF8}"/>
                </a:ext>
              </a:extLst>
            </p:cNvPr>
            <p:cNvSpPr>
              <a:spLocks noChangeArrowheads="1"/>
            </p:cNvSpPr>
            <p:nvPr/>
          </p:nvSpPr>
          <p:spPr bwMode="auto">
            <a:xfrm>
              <a:off x="2881" y="1440"/>
              <a:ext cx="755" cy="621"/>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32124" name="Rectangle 24">
              <a:extLst>
                <a:ext uri="{FF2B5EF4-FFF2-40B4-BE49-F238E27FC236}">
                  <a16:creationId xmlns:a16="http://schemas.microsoft.com/office/drawing/2014/main" id="{1272DF2A-F4E9-4534-8C55-F60B553C3AD7}"/>
                </a:ext>
              </a:extLst>
            </p:cNvPr>
            <p:cNvSpPr>
              <a:spLocks noChangeArrowheads="1"/>
            </p:cNvSpPr>
            <p:nvPr/>
          </p:nvSpPr>
          <p:spPr bwMode="auto">
            <a:xfrm>
              <a:off x="3098" y="1465"/>
              <a:ext cx="3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帐户</a:t>
              </a:r>
              <a:endParaRPr lang="en-US" altLang="zh-CN" sz="1600">
                <a:latin typeface="Times New Roman" panose="02020603050405020304" pitchFamily="18" charset="0"/>
              </a:endParaRPr>
            </a:p>
          </p:txBody>
        </p:sp>
        <p:sp>
          <p:nvSpPr>
            <p:cNvPr id="132125" name="Line 25">
              <a:extLst>
                <a:ext uri="{FF2B5EF4-FFF2-40B4-BE49-F238E27FC236}">
                  <a16:creationId xmlns:a16="http://schemas.microsoft.com/office/drawing/2014/main" id="{A851EAB0-09BD-4880-8EC7-A98E9432E395}"/>
                </a:ext>
              </a:extLst>
            </p:cNvPr>
            <p:cNvSpPr>
              <a:spLocks noChangeShapeType="1"/>
            </p:cNvSpPr>
            <p:nvPr/>
          </p:nvSpPr>
          <p:spPr bwMode="auto">
            <a:xfrm>
              <a:off x="2881" y="158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6" name="Line 26">
              <a:extLst>
                <a:ext uri="{FF2B5EF4-FFF2-40B4-BE49-F238E27FC236}">
                  <a16:creationId xmlns:a16="http://schemas.microsoft.com/office/drawing/2014/main" id="{1E544C8A-9F02-43AC-AD90-1D4D504E9504}"/>
                </a:ext>
              </a:extLst>
            </p:cNvPr>
            <p:cNvSpPr>
              <a:spLocks noChangeShapeType="1"/>
            </p:cNvSpPr>
            <p:nvPr/>
          </p:nvSpPr>
          <p:spPr bwMode="auto">
            <a:xfrm>
              <a:off x="2881" y="1924"/>
              <a:ext cx="7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7" name="Rectangle 27">
              <a:extLst>
                <a:ext uri="{FF2B5EF4-FFF2-40B4-BE49-F238E27FC236}">
                  <a16:creationId xmlns:a16="http://schemas.microsoft.com/office/drawing/2014/main" id="{8ECBB982-9DC1-4AFD-9D10-A358598F47E6}"/>
                </a:ext>
              </a:extLst>
            </p:cNvPr>
            <p:cNvSpPr>
              <a:spLocks noChangeArrowheads="1"/>
            </p:cNvSpPr>
            <p:nvPr/>
          </p:nvSpPr>
          <p:spPr bwMode="auto">
            <a:xfrm>
              <a:off x="2901" y="1597"/>
              <a:ext cx="4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id_: 字符串</a:t>
              </a:r>
              <a:endParaRPr lang="en-US" altLang="zh-CN" sz="1600">
                <a:latin typeface="Times New Roman" panose="02020603050405020304" pitchFamily="18" charset="0"/>
              </a:endParaRPr>
            </a:p>
          </p:txBody>
        </p:sp>
        <p:sp>
          <p:nvSpPr>
            <p:cNvPr id="132128" name="Rectangle 28">
              <a:extLst>
                <a:ext uri="{FF2B5EF4-FFF2-40B4-BE49-F238E27FC236}">
                  <a16:creationId xmlns:a16="http://schemas.microsoft.com/office/drawing/2014/main" id="{F39805D6-7555-4453-80F3-3D7175068984}"/>
                </a:ext>
              </a:extLst>
            </p:cNvPr>
            <p:cNvSpPr>
              <a:spLocks noChangeArrowheads="1"/>
            </p:cNvSpPr>
            <p:nvPr/>
          </p:nvSpPr>
          <p:spPr bwMode="auto">
            <a:xfrm>
              <a:off x="2901" y="1695"/>
              <a:ext cx="7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balance_: 双</a:t>
              </a:r>
              <a:endParaRPr lang="en-US" altLang="zh-CN" sz="1600">
                <a:latin typeface="Times New Roman" panose="02020603050405020304" pitchFamily="18" charset="0"/>
              </a:endParaRPr>
            </a:p>
          </p:txBody>
        </p:sp>
        <p:sp>
          <p:nvSpPr>
            <p:cNvPr id="132129" name="Rectangle 29">
              <a:extLst>
                <a:ext uri="{FF2B5EF4-FFF2-40B4-BE49-F238E27FC236}">
                  <a16:creationId xmlns:a16="http://schemas.microsoft.com/office/drawing/2014/main" id="{E0BD05CA-6B0F-48D8-B0BB-94D89107C734}"/>
                </a:ext>
              </a:extLst>
            </p:cNvPr>
            <p:cNvSpPr>
              <a:spLocks noChangeArrowheads="1"/>
            </p:cNvSpPr>
            <p:nvPr/>
          </p:nvSpPr>
          <p:spPr bwMode="auto">
            <a:xfrm>
              <a:off x="2016" y="1584"/>
              <a:ext cx="28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所有者</a:t>
              </a:r>
              <a:endParaRPr lang="en-US" altLang="zh-CN" sz="1600">
                <a:latin typeface="Times New Roman" panose="02020603050405020304" pitchFamily="18" charset="0"/>
              </a:endParaRPr>
            </a:p>
          </p:txBody>
        </p:sp>
        <p:sp>
          <p:nvSpPr>
            <p:cNvPr id="132130" name="Line 30">
              <a:extLst>
                <a:ext uri="{FF2B5EF4-FFF2-40B4-BE49-F238E27FC236}">
                  <a16:creationId xmlns:a16="http://schemas.microsoft.com/office/drawing/2014/main" id="{4A06EAAD-5489-41D4-9002-97E1E1AF426D}"/>
                </a:ext>
              </a:extLst>
            </p:cNvPr>
            <p:cNvSpPr>
              <a:spLocks noChangeShapeType="1"/>
            </p:cNvSpPr>
            <p:nvPr/>
          </p:nvSpPr>
          <p:spPr bwMode="auto">
            <a:xfrm flipV="1">
              <a:off x="3200" y="2061"/>
              <a:ext cx="1" cy="28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1" name="Line 31">
              <a:extLst>
                <a:ext uri="{FF2B5EF4-FFF2-40B4-BE49-F238E27FC236}">
                  <a16:creationId xmlns:a16="http://schemas.microsoft.com/office/drawing/2014/main" id="{40761CBE-6D15-4053-9723-43EB37EF3AB4}"/>
                </a:ext>
              </a:extLst>
            </p:cNvPr>
            <p:cNvSpPr>
              <a:spLocks noChangeShapeType="1"/>
            </p:cNvSpPr>
            <p:nvPr/>
          </p:nvSpPr>
          <p:spPr bwMode="auto">
            <a:xfrm>
              <a:off x="2572" y="2345"/>
              <a:ext cx="13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2" name="Freeform 32">
              <a:extLst>
                <a:ext uri="{FF2B5EF4-FFF2-40B4-BE49-F238E27FC236}">
                  <a16:creationId xmlns:a16="http://schemas.microsoft.com/office/drawing/2014/main" id="{B09387CF-5E99-4DE5-A536-F13A975F7209}"/>
                </a:ext>
              </a:extLst>
            </p:cNvPr>
            <p:cNvSpPr>
              <a:spLocks/>
            </p:cNvSpPr>
            <p:nvPr/>
          </p:nvSpPr>
          <p:spPr bwMode="auto">
            <a:xfrm>
              <a:off x="3149" y="2061"/>
              <a:ext cx="102" cy="139"/>
            </a:xfrm>
            <a:custGeom>
              <a:avLst/>
              <a:gdLst>
                <a:gd name="T0" fmla="*/ 51 w 102"/>
                <a:gd name="T1" fmla="*/ 0 h 139"/>
                <a:gd name="T2" fmla="*/ 102 w 102"/>
                <a:gd name="T3" fmla="*/ 139 h 139"/>
                <a:gd name="T4" fmla="*/ 0 w 102"/>
                <a:gd name="T5" fmla="*/ 139 h 139"/>
                <a:gd name="T6" fmla="*/ 51 w 102"/>
                <a:gd name="T7" fmla="*/ 0 h 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139">
                  <a:moveTo>
                    <a:pt x="51" y="0"/>
                  </a:moveTo>
                  <a:lnTo>
                    <a:pt x="102" y="139"/>
                  </a:lnTo>
                  <a:lnTo>
                    <a:pt x="0" y="139"/>
                  </a:lnTo>
                  <a:lnTo>
                    <a:pt x="51"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132133" name="Line 33">
              <a:extLst>
                <a:ext uri="{FF2B5EF4-FFF2-40B4-BE49-F238E27FC236}">
                  <a16:creationId xmlns:a16="http://schemas.microsoft.com/office/drawing/2014/main" id="{581E6E62-172D-4B17-85DF-0149AC23F014}"/>
                </a:ext>
              </a:extLst>
            </p:cNvPr>
            <p:cNvSpPr>
              <a:spLocks noChangeShapeType="1"/>
            </p:cNvSpPr>
            <p:nvPr/>
          </p:nvSpPr>
          <p:spPr bwMode="auto">
            <a:xfrm flipV="1">
              <a:off x="2572" y="2345"/>
              <a:ext cx="1" cy="16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4" name="Line 34">
              <a:extLst>
                <a:ext uri="{FF2B5EF4-FFF2-40B4-BE49-F238E27FC236}">
                  <a16:creationId xmlns:a16="http://schemas.microsoft.com/office/drawing/2014/main" id="{89524A66-7DAF-4889-B70C-F8EDFB2B4195}"/>
                </a:ext>
              </a:extLst>
            </p:cNvPr>
            <p:cNvSpPr>
              <a:spLocks noChangeShapeType="1"/>
            </p:cNvSpPr>
            <p:nvPr/>
          </p:nvSpPr>
          <p:spPr bwMode="auto">
            <a:xfrm flipV="1">
              <a:off x="3882" y="2345"/>
              <a:ext cx="1" cy="20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5" name="Line 35">
              <a:extLst>
                <a:ext uri="{FF2B5EF4-FFF2-40B4-BE49-F238E27FC236}">
                  <a16:creationId xmlns:a16="http://schemas.microsoft.com/office/drawing/2014/main" id="{86605E3F-5D15-4630-98A6-4541DDE9398D}"/>
                </a:ext>
              </a:extLst>
            </p:cNvPr>
            <p:cNvSpPr>
              <a:spLocks noChangeShapeType="1"/>
            </p:cNvSpPr>
            <p:nvPr/>
          </p:nvSpPr>
          <p:spPr bwMode="auto">
            <a:xfrm>
              <a:off x="2426" y="1729"/>
              <a:ext cx="4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6" name="Line 36">
              <a:extLst>
                <a:ext uri="{FF2B5EF4-FFF2-40B4-BE49-F238E27FC236}">
                  <a16:creationId xmlns:a16="http://schemas.microsoft.com/office/drawing/2014/main" id="{56A40057-CC5B-4D3F-A67E-C54F4E04F891}"/>
                </a:ext>
              </a:extLst>
            </p:cNvPr>
            <p:cNvSpPr>
              <a:spLocks noChangeShapeType="1"/>
            </p:cNvSpPr>
            <p:nvPr/>
          </p:nvSpPr>
          <p:spPr bwMode="auto">
            <a:xfrm flipH="1">
              <a:off x="1974" y="1729"/>
              <a:ext cx="4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7" name="Rectangle 37">
              <a:extLst>
                <a:ext uri="{FF2B5EF4-FFF2-40B4-BE49-F238E27FC236}">
                  <a16:creationId xmlns:a16="http://schemas.microsoft.com/office/drawing/2014/main" id="{6391338B-AF96-43A8-9076-B112AFB3C0B1}"/>
                </a:ext>
              </a:extLst>
            </p:cNvPr>
            <p:cNvSpPr>
              <a:spLocks noChangeArrowheads="1"/>
            </p:cNvSpPr>
            <p:nvPr/>
          </p:nvSpPr>
          <p:spPr bwMode="auto">
            <a:xfrm>
              <a:off x="2016" y="177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1</a:t>
              </a:r>
              <a:endParaRPr lang="en-US" altLang="zh-CN" sz="1600">
                <a:latin typeface="Times New Roman" panose="02020603050405020304" pitchFamily="18" charset="0"/>
              </a:endParaRPr>
            </a:p>
          </p:txBody>
        </p:sp>
        <p:sp>
          <p:nvSpPr>
            <p:cNvPr id="132138" name="Rectangle 38">
              <a:extLst>
                <a:ext uri="{FF2B5EF4-FFF2-40B4-BE49-F238E27FC236}">
                  <a16:creationId xmlns:a16="http://schemas.microsoft.com/office/drawing/2014/main" id="{EF9E2B13-85EA-42A1-93C5-F83A2C567584}"/>
                </a:ext>
              </a:extLst>
            </p:cNvPr>
            <p:cNvSpPr>
              <a:spLocks noChangeArrowheads="1"/>
            </p:cNvSpPr>
            <p:nvPr/>
          </p:nvSpPr>
          <p:spPr bwMode="auto">
            <a:xfrm>
              <a:off x="2784" y="1776"/>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rgbClr val="000000"/>
                  </a:solidFill>
                  <a:latin typeface="Arial" panose="020B0604020202020204" pitchFamily="34" charset="0"/>
                </a:rPr>
                <a:t>*</a:t>
              </a:r>
              <a:endParaRPr lang="en-US" altLang="zh-CN" sz="1600">
                <a:latin typeface="Times New Roman" panose="02020603050405020304" pitchFamily="18" charset="0"/>
              </a:endParaRPr>
            </a:p>
          </p:txBody>
        </p:sp>
      </p:grpSp>
      <p:graphicFrame>
        <p:nvGraphicFramePr>
          <p:cNvPr id="132101" name="Object 39">
            <a:extLst>
              <a:ext uri="{FF2B5EF4-FFF2-40B4-BE49-F238E27FC236}">
                <a16:creationId xmlns:a16="http://schemas.microsoft.com/office/drawing/2014/main" id="{9A82C207-E65D-4168-B9B0-9CB0510DB010}"/>
              </a:ext>
            </a:extLst>
          </p:cNvPr>
          <p:cNvGraphicFramePr>
            <a:graphicFrameLocks noChangeAspect="1"/>
          </p:cNvGraphicFramePr>
          <p:nvPr/>
        </p:nvGraphicFramePr>
        <p:xfrm>
          <a:off x="838200" y="5634038"/>
          <a:ext cx="5302250" cy="614362"/>
        </p:xfrm>
        <a:graphic>
          <a:graphicData uri="http://schemas.openxmlformats.org/presentationml/2006/ole">
            <mc:AlternateContent xmlns:mc="http://schemas.openxmlformats.org/markup-compatibility/2006">
              <mc:Choice xmlns:v="urn:schemas-microsoft-com:vml" Requires="v">
                <p:oleObj spid="_x0000_s132139" name="Worksheet" r:id="rId4" imgW="4265640" imgH="493920" progId="Excel.Sheet.8">
                  <p:embed/>
                </p:oleObj>
              </mc:Choice>
              <mc:Fallback>
                <p:oleObj name="Worksheet" r:id="rId4" imgW="4265640" imgH="493920" progId="Excel.Sheet.8">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634038"/>
                        <a:ext cx="530225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2" name="Object 40">
            <a:extLst>
              <a:ext uri="{FF2B5EF4-FFF2-40B4-BE49-F238E27FC236}">
                <a16:creationId xmlns:a16="http://schemas.microsoft.com/office/drawing/2014/main" id="{9054FA54-BDB6-46DD-AA51-8099D15E5A4F}"/>
              </a:ext>
            </a:extLst>
          </p:cNvPr>
          <p:cNvGraphicFramePr>
            <a:graphicFrameLocks noChangeAspect="1"/>
          </p:cNvGraphicFramePr>
          <p:nvPr/>
        </p:nvGraphicFramePr>
        <p:xfrm>
          <a:off x="838200" y="4872038"/>
          <a:ext cx="1524000" cy="614362"/>
        </p:xfrm>
        <a:graphic>
          <a:graphicData uri="http://schemas.openxmlformats.org/presentationml/2006/ole">
            <mc:AlternateContent xmlns:mc="http://schemas.openxmlformats.org/markup-compatibility/2006">
              <mc:Choice xmlns:v="urn:schemas-microsoft-com:vml" Requires="v">
                <p:oleObj spid="_x0000_s132140" name="Worksheet" r:id="rId6" imgW="1225440" imgH="493920" progId="Excel.Sheet.8">
                  <p:embed/>
                </p:oleObj>
              </mc:Choice>
              <mc:Fallback>
                <p:oleObj name="Worksheet" r:id="rId6" imgW="1225440" imgH="493920" progId="Excel.Sheet.8">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872038"/>
                        <a:ext cx="152400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3" name="Line 41">
            <a:extLst>
              <a:ext uri="{FF2B5EF4-FFF2-40B4-BE49-F238E27FC236}">
                <a16:creationId xmlns:a16="http://schemas.microsoft.com/office/drawing/2014/main" id="{957E82D7-8D4B-42FA-BC1D-51C60DEDCE21}"/>
              </a:ext>
            </a:extLst>
          </p:cNvPr>
          <p:cNvSpPr>
            <a:spLocks noChangeShapeType="1"/>
          </p:cNvSpPr>
          <p:nvPr/>
        </p:nvSpPr>
        <p:spPr bwMode="auto">
          <a:xfrm flipH="1" flipV="1">
            <a:off x="1371600" y="5372100"/>
            <a:ext cx="2133600" cy="7620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灯片编号占位符 1">
            <a:extLst>
              <a:ext uri="{FF2B5EF4-FFF2-40B4-BE49-F238E27FC236}">
                <a16:creationId xmlns:a16="http://schemas.microsoft.com/office/drawing/2014/main" id="{7783E7EB-8758-451D-8CE9-9782083720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71D23E78-1480-46F4-9871-4E2798C0B7B7}" type="slidenum">
              <a:rPr lang="zh-CN" altLang="en-US">
                <a:solidFill>
                  <a:srgbClr val="898989"/>
                </a:solidFill>
                <a:latin typeface="Calibri" panose="020F0502020204030204" pitchFamily="34" charset="0"/>
              </a:rPr>
              <a:pPr/>
              <a:t>98</a:t>
            </a:fld>
            <a:endParaRPr lang="zh-CN" altLang="en-US">
              <a:solidFill>
                <a:srgbClr val="898989"/>
              </a:solidFill>
              <a:latin typeface="Calibri" panose="020F0502020204030204" pitchFamily="34" charset="0"/>
            </a:endParaRPr>
          </a:p>
        </p:txBody>
      </p:sp>
    </p:spTree>
  </p:cSld>
  <p:clrMapOvr>
    <a:masterClrMapping/>
  </p:clrMapOvr>
</p:sld>
</file>

<file path=ppt/slides/slide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D34D7E5A-9AB3-4B5B-8ABD-591D77B45C12}"/>
              </a:ext>
            </a:extLst>
          </p:cNvPr>
          <p:cNvSpPr>
            <a:spLocks noGrp="1" noChangeArrowheads="1"/>
          </p:cNvSpPr>
          <p:nvPr>
            <p:ph type="title"/>
          </p:nvPr>
        </p:nvSpPr>
        <p:spPr/>
        <p:txBody>
          <a:bodyPr/>
          <a:lstStyle/>
          <a:p>
            <a:pPr eaLnBrk="1" hangingPunct="1"/>
            <a:r>
              <a:rPr lang="en-US" altLang="zh-CN"/>
              <a:t>RDBMS 映射</a:t>
            </a:r>
          </a:p>
        </p:txBody>
      </p:sp>
      <p:sp>
        <p:nvSpPr>
          <p:cNvPr id="133123" name="Rectangle 3">
            <a:extLst>
              <a:ext uri="{FF2B5EF4-FFF2-40B4-BE49-F238E27FC236}">
                <a16:creationId xmlns:a16="http://schemas.microsoft.com/office/drawing/2014/main" id="{334D8D1D-D838-47E2-97D7-14CA83F14444}"/>
              </a:ext>
            </a:extLst>
          </p:cNvPr>
          <p:cNvSpPr>
            <a:spLocks noGrp="1" noChangeArrowheads="1"/>
          </p:cNvSpPr>
          <p:nvPr>
            <p:ph sz="half" idx="1"/>
          </p:nvPr>
        </p:nvSpPr>
        <p:spPr>
          <a:xfrm>
            <a:off x="457200" y="1600200"/>
            <a:ext cx="4038600" cy="4525963"/>
          </a:xfrm>
        </p:spPr>
        <p:txBody>
          <a:bodyPr/>
          <a:lstStyle/>
          <a:p>
            <a:pPr eaLnBrk="1" hangingPunct="1">
              <a:lnSpc>
                <a:spcPct val="90000"/>
              </a:lnSpc>
            </a:pPr>
            <a:r>
              <a:rPr lang="en-US" altLang="zh-CN" sz="1800"/>
              <a:t>水平分区</a:t>
            </a:r>
          </a:p>
          <a:p>
            <a:pPr lvl="1" eaLnBrk="1" hangingPunct="1">
              <a:lnSpc>
                <a:spcPct val="90000"/>
              </a:lnSpc>
            </a:pPr>
            <a:r>
              <a:rPr lang="en-US" altLang="zh-CN" sz="1600"/>
              <a:t>一个表中的整个对象</a:t>
            </a:r>
          </a:p>
          <a:p>
            <a:pPr lvl="1" eaLnBrk="1" hangingPunct="1">
              <a:lnSpc>
                <a:spcPct val="90000"/>
              </a:lnSpc>
            </a:pPr>
            <a:r>
              <a:rPr lang="en-US" altLang="zh-CN" sz="1600"/>
              <a:t>激活对象时只需要一个表</a:t>
            </a:r>
          </a:p>
          <a:p>
            <a:pPr lvl="1" eaLnBrk="1" hangingPunct="1">
              <a:lnSpc>
                <a:spcPct val="90000"/>
              </a:lnSpc>
            </a:pPr>
            <a:r>
              <a:rPr lang="en-US" altLang="zh-CN" sz="1600"/>
              <a:t>表中没有不必要的字段</a:t>
            </a:r>
          </a:p>
          <a:p>
            <a:pPr lvl="1" eaLnBrk="1" hangingPunct="1">
              <a:lnSpc>
                <a:spcPct val="90000"/>
              </a:lnSpc>
            </a:pPr>
            <a:r>
              <a:rPr lang="en-US" altLang="zh-CN" sz="1600"/>
              <a:t>必须在多个表中搜索公共属性</a:t>
            </a:r>
          </a:p>
          <a:p>
            <a:pPr eaLnBrk="1" hangingPunct="1">
              <a:lnSpc>
                <a:spcPct val="90000"/>
              </a:lnSpc>
            </a:pPr>
            <a:r>
              <a:rPr lang="en-US" altLang="zh-CN" sz="1800"/>
              <a:t>垂直分区</a:t>
            </a:r>
          </a:p>
          <a:p>
            <a:pPr lvl="1" eaLnBrk="1" hangingPunct="1">
              <a:lnSpc>
                <a:spcPct val="90000"/>
              </a:lnSpc>
            </a:pPr>
            <a:r>
              <a:rPr lang="en-US" altLang="zh-CN" sz="1600"/>
              <a:t>对象跨不同表传播</a:t>
            </a:r>
          </a:p>
          <a:p>
            <a:pPr lvl="1" eaLnBrk="1" hangingPunct="1">
              <a:lnSpc>
                <a:spcPct val="90000"/>
              </a:lnSpc>
            </a:pPr>
            <a:r>
              <a:rPr lang="en-US" altLang="zh-CN" sz="1600"/>
              <a:t>必须加入多个表才能激活对象</a:t>
            </a:r>
          </a:p>
          <a:p>
            <a:pPr eaLnBrk="1" hangingPunct="1">
              <a:lnSpc>
                <a:spcPct val="90000"/>
              </a:lnSpc>
            </a:pPr>
            <a:endParaRPr lang="en-US" altLang="zh-CN" sz="1800"/>
          </a:p>
        </p:txBody>
      </p:sp>
      <p:sp>
        <p:nvSpPr>
          <p:cNvPr id="133124" name="Rectangle 4">
            <a:extLst>
              <a:ext uri="{FF2B5EF4-FFF2-40B4-BE49-F238E27FC236}">
                <a16:creationId xmlns:a16="http://schemas.microsoft.com/office/drawing/2014/main" id="{CDBF97AC-F6BD-4F61-A5E1-306B8B19352B}"/>
              </a:ext>
            </a:extLst>
          </p:cNvPr>
          <p:cNvSpPr>
            <a:spLocks noGrp="1" noChangeArrowheads="1"/>
          </p:cNvSpPr>
          <p:nvPr>
            <p:ph sz="half" idx="2"/>
          </p:nvPr>
        </p:nvSpPr>
        <p:spPr>
          <a:xfrm>
            <a:off x="4648200" y="1600200"/>
            <a:ext cx="4038600" cy="4525963"/>
          </a:xfrm>
        </p:spPr>
        <p:txBody>
          <a:bodyPr/>
          <a:lstStyle/>
          <a:p>
            <a:pPr eaLnBrk="1" hangingPunct="1">
              <a:lnSpc>
                <a:spcPct val="90000"/>
              </a:lnSpc>
            </a:pPr>
            <a:r>
              <a:rPr lang="en-US" altLang="zh-CN" sz="1800"/>
              <a:t>垂直分区 (续)</a:t>
            </a:r>
          </a:p>
          <a:p>
            <a:pPr lvl="1" eaLnBrk="1" hangingPunct="1">
              <a:lnSpc>
                <a:spcPct val="90000"/>
              </a:lnSpc>
            </a:pPr>
            <a:r>
              <a:rPr lang="en-US" altLang="zh-CN" sz="1600"/>
              <a:t>每个表中没有不必要的字段</a:t>
            </a:r>
          </a:p>
          <a:p>
            <a:pPr lvl="1" eaLnBrk="1" hangingPunct="1">
              <a:lnSpc>
                <a:spcPct val="90000"/>
              </a:lnSpc>
            </a:pPr>
            <a:r>
              <a:rPr lang="en-US" altLang="zh-CN" sz="1600"/>
              <a:t>只需要在父表中搜索公共属性</a:t>
            </a:r>
          </a:p>
          <a:p>
            <a:pPr eaLnBrk="1" hangingPunct="1">
              <a:lnSpc>
                <a:spcPct val="90000"/>
              </a:lnSpc>
            </a:pPr>
            <a:r>
              <a:rPr lang="en-US" altLang="zh-CN" sz="1800"/>
              <a:t>统一</a:t>
            </a:r>
          </a:p>
          <a:p>
            <a:pPr lvl="1" eaLnBrk="1" hangingPunct="1">
              <a:lnSpc>
                <a:spcPct val="90000"/>
              </a:lnSpc>
            </a:pPr>
            <a:r>
              <a:rPr lang="en-US" altLang="zh-CN" sz="1600"/>
              <a:t>一个表中的整个对象</a:t>
            </a:r>
          </a:p>
          <a:p>
            <a:pPr lvl="1" eaLnBrk="1" hangingPunct="1">
              <a:lnSpc>
                <a:spcPct val="90000"/>
              </a:lnSpc>
            </a:pPr>
            <a:r>
              <a:rPr lang="en-US" altLang="zh-CN" sz="1600"/>
              <a:t>激活对象时只需要一个表</a:t>
            </a:r>
          </a:p>
          <a:p>
            <a:pPr lvl="1" eaLnBrk="1" hangingPunct="1">
              <a:lnSpc>
                <a:spcPct val="90000"/>
              </a:lnSpc>
            </a:pPr>
            <a:r>
              <a:rPr lang="en-US" altLang="zh-CN" sz="1600"/>
              <a:t>表中不必要的字段</a:t>
            </a:r>
          </a:p>
          <a:p>
            <a:pPr lvl="1" eaLnBrk="1" hangingPunct="1">
              <a:lnSpc>
                <a:spcPct val="90000"/>
              </a:lnSpc>
            </a:pPr>
            <a:r>
              <a:rPr lang="en-US" altLang="zh-CN" sz="1600"/>
              <a:t>所有子类型都将位于搜索公共表中</a:t>
            </a:r>
          </a:p>
        </p:txBody>
      </p:sp>
      <p:sp>
        <p:nvSpPr>
          <p:cNvPr id="133125" name="灯片编号占位符 1">
            <a:extLst>
              <a:ext uri="{FF2B5EF4-FFF2-40B4-BE49-F238E27FC236}">
                <a16:creationId xmlns:a16="http://schemas.microsoft.com/office/drawing/2014/main" id="{F66FA7D0-3884-4033-9DC9-33B6B6A5AD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BA70AF59-79EA-468F-9932-175B1DD30EEE}" type="slidenum">
              <a:rPr lang="zh-CN" altLang="en-US">
                <a:solidFill>
                  <a:srgbClr val="898989"/>
                </a:solidFill>
                <a:latin typeface="Calibri" panose="020F0502020204030204" pitchFamily="34" charset="0"/>
              </a:rPr>
              <a:pPr/>
              <a:t>99</a:t>
            </a:fld>
            <a:endParaRPr lang="zh-CN" altLang="en-US">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6197</Words>
  <Application>Microsoft Office PowerPoint</Application>
  <PresentationFormat>全屏显示(4:3)</PresentationFormat>
  <Paragraphs>952</Paragraphs>
  <Slides>103</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12" baseType="lpstr">
      <vt:lpstr>Arial</vt:lpstr>
      <vt:lpstr>宋体</vt:lpstr>
      <vt:lpstr>Calibri</vt:lpstr>
      <vt:lpstr>MS PGothic</vt:lpstr>
      <vt:lpstr>Arial Narrow</vt:lpstr>
      <vt:lpstr>Wingdings</vt:lpstr>
      <vt:lpstr>Times New Roman</vt:lpstr>
      <vt:lpstr>自定义设计方案</vt:lpstr>
      <vt:lpstr>Worksheet</vt:lpstr>
      <vt:lpstr>Design Patterns</vt:lpstr>
      <vt:lpstr>Why Design Patterns</vt:lpstr>
      <vt:lpstr>Application Design</vt:lpstr>
      <vt:lpstr>Catalog of Enterprise Design Patterns</vt:lpstr>
      <vt:lpstr>Intercepting Filter</vt:lpstr>
      <vt:lpstr>Intercepting Filter: solution</vt:lpstr>
      <vt:lpstr>Intercepting Filter: structure</vt:lpstr>
      <vt:lpstr>Intercepting Filter: interactions</vt:lpstr>
      <vt:lpstr>Front and Application Controller</vt:lpstr>
      <vt:lpstr>Front and Application Controller: solution</vt:lpstr>
      <vt:lpstr>Front and Application Controller: structure</vt:lpstr>
      <vt:lpstr>Front and Application Controller: interactions</vt:lpstr>
      <vt:lpstr>The Front Controller</vt:lpstr>
      <vt:lpstr>Front Controller</vt:lpstr>
      <vt:lpstr>Participants</vt:lpstr>
      <vt:lpstr>Benefits of Front Controller</vt:lpstr>
      <vt:lpstr>Consider</vt:lpstr>
      <vt:lpstr>Mapping</vt:lpstr>
      <vt:lpstr>PowerPoint 演示文稿</vt:lpstr>
      <vt:lpstr>PowerPoint 演示文稿</vt:lpstr>
      <vt:lpstr>PowerPoint 演示文稿</vt:lpstr>
      <vt:lpstr>PowerPoint 演示文稿</vt:lpstr>
      <vt:lpstr>PowerPoint 演示文稿</vt:lpstr>
      <vt:lpstr>PowerPoint 演示文稿</vt:lpstr>
      <vt:lpstr>Consider</vt:lpstr>
      <vt:lpstr>Business Delegate</vt:lpstr>
      <vt:lpstr>Business Delegate: solution</vt:lpstr>
      <vt:lpstr>Business Delegate: structure</vt:lpstr>
      <vt:lpstr>Business Delegate: interactions</vt:lpstr>
      <vt:lpstr>Business Delegate: participants</vt:lpstr>
      <vt:lpstr>Session Facade</vt:lpstr>
      <vt:lpstr>Session Facade: solution</vt:lpstr>
      <vt:lpstr>Benefits</vt:lpstr>
      <vt:lpstr>Session Facade: structure</vt:lpstr>
      <vt:lpstr>PowerPoint 演示文稿</vt:lpstr>
      <vt:lpstr>Session Facade: interactions</vt:lpstr>
      <vt:lpstr>Session Facade: participants</vt:lpstr>
      <vt:lpstr>Session Facade: consequences</vt:lpstr>
      <vt:lpstr>Implementation</vt:lpstr>
      <vt:lpstr>Transfer Object (a.k.a. Value Object)</vt:lpstr>
      <vt:lpstr>Transfer Object: solution</vt:lpstr>
      <vt:lpstr>Transfer Object: structure</vt:lpstr>
      <vt:lpstr>Value Object</vt:lpstr>
      <vt:lpstr>Transfer Object: interactions</vt:lpstr>
      <vt:lpstr>Transfer Object: participants</vt:lpstr>
      <vt:lpstr>Transfer Object: consequences</vt:lpstr>
      <vt:lpstr>Transfer Object Assembler</vt:lpstr>
      <vt:lpstr>Transfer Object Assembler: solution</vt:lpstr>
      <vt:lpstr>Transfer Object Assembler: structure</vt:lpstr>
      <vt:lpstr>Transfer Object Assembler: interactions</vt:lpstr>
      <vt:lpstr>Transfer Object Assembler: participants</vt:lpstr>
      <vt:lpstr>Transfer Object Assembler: consequences</vt:lpstr>
      <vt:lpstr>Value List Handler</vt:lpstr>
      <vt:lpstr>Value List Handler: solution</vt:lpstr>
      <vt:lpstr>Value List Handler: structure</vt:lpstr>
      <vt:lpstr>Value List Handler: interactions</vt:lpstr>
      <vt:lpstr>Value List Handler: participants</vt:lpstr>
      <vt:lpstr>Value List Handler: consequences</vt:lpstr>
      <vt:lpstr>Enterprise Patterns</vt:lpstr>
      <vt:lpstr>Data Access Object</vt:lpstr>
      <vt:lpstr>Data Access Object: solution</vt:lpstr>
      <vt:lpstr>Data Access Object: structure</vt:lpstr>
      <vt:lpstr>Data Access Object</vt:lpstr>
      <vt:lpstr>Data Access Object: interactions</vt:lpstr>
      <vt:lpstr>Data Access Object: participants</vt:lpstr>
      <vt:lpstr>Data Access Object: consequences</vt:lpstr>
      <vt:lpstr>Composite Entity</vt:lpstr>
      <vt:lpstr>Composite Entity: solution</vt:lpstr>
      <vt:lpstr>Composite Entity: structure</vt:lpstr>
      <vt:lpstr>Composite Entity: interactions</vt:lpstr>
      <vt:lpstr>Composite Entity: participants</vt:lpstr>
      <vt:lpstr>Composite Entity: consequences</vt:lpstr>
      <vt:lpstr>Enterprise Patterns</vt:lpstr>
      <vt:lpstr>Service Locator</vt:lpstr>
      <vt:lpstr>Service Locator: solution</vt:lpstr>
      <vt:lpstr>Service Locator: structure</vt:lpstr>
      <vt:lpstr>Service Locator: interactions</vt:lpstr>
      <vt:lpstr>Service Locator: participants</vt:lpstr>
      <vt:lpstr>Service Locator: participants (cont.)</vt:lpstr>
      <vt:lpstr>Service Locator: consequences</vt:lpstr>
      <vt:lpstr>Fast-Lane Data Reading</vt:lpstr>
      <vt:lpstr>Accelerate reading by </vt:lpstr>
      <vt:lpstr>PowerPoint 演示文稿</vt:lpstr>
      <vt:lpstr>PowerPoint 演示文稿</vt:lpstr>
      <vt:lpstr>Consider</vt:lpstr>
      <vt:lpstr>Large Remote List Access</vt:lpstr>
      <vt:lpstr>Web Application Design</vt:lpstr>
      <vt:lpstr>Web Application Design</vt:lpstr>
      <vt:lpstr>Web Application Design</vt:lpstr>
      <vt:lpstr>Web Application Design</vt:lpstr>
      <vt:lpstr>Web Application Design</vt:lpstr>
      <vt:lpstr>Object/RDBMS</vt:lpstr>
      <vt:lpstr>Storing the Objects as Blobs</vt:lpstr>
      <vt:lpstr>Restoring Objects from Blobs </vt:lpstr>
      <vt:lpstr>Blobs</vt:lpstr>
      <vt:lpstr>Horizontal Partitioning</vt:lpstr>
      <vt:lpstr>Vertical Partitioning</vt:lpstr>
      <vt:lpstr>Unification</vt:lpstr>
      <vt:lpstr>RDBMS Mapping</vt:lpstr>
      <vt:lpstr>Inserting Data Access Objects</vt:lpstr>
      <vt:lpstr>Summary</vt:lpstr>
      <vt:lpstr>Readings</vt:lpstr>
      <vt:lpstr>Q &amp; A</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Qing e Ning</dc:creator>
  <cp:lastModifiedBy>acer</cp:lastModifiedBy>
  <cp:revision>114</cp:revision>
  <dcterms:created xsi:type="dcterms:W3CDTF">2007-01-29T00:44:09Z</dcterms:created>
  <dcterms:modified xsi:type="dcterms:W3CDTF">2018-10-08T23:56:42Z</dcterms:modified>
</cp:coreProperties>
</file>