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3"/>
  </p:notesMasterIdLst>
  <p:sldIdLst>
    <p:sldId id="279" r:id="rId2"/>
    <p:sldId id="345" r:id="rId3"/>
    <p:sldId id="289" r:id="rId4"/>
    <p:sldId id="282" r:id="rId5"/>
    <p:sldId id="283" r:id="rId6"/>
    <p:sldId id="478" r:id="rId7"/>
    <p:sldId id="284" r:id="rId8"/>
    <p:sldId id="285" r:id="rId9"/>
    <p:sldId id="286" r:id="rId10"/>
    <p:sldId id="287" r:id="rId11"/>
    <p:sldId id="327" r:id="rId12"/>
    <p:sldId id="288" r:id="rId13"/>
    <p:sldId id="328" r:id="rId14"/>
    <p:sldId id="32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20" r:id="rId43"/>
    <p:sldId id="321" r:id="rId44"/>
    <p:sldId id="322" r:id="rId45"/>
    <p:sldId id="323" r:id="rId46"/>
    <p:sldId id="324" r:id="rId47"/>
    <p:sldId id="325" r:id="rId48"/>
    <p:sldId id="480" r:id="rId49"/>
    <p:sldId id="481" r:id="rId50"/>
    <p:sldId id="482" r:id="rId51"/>
    <p:sldId id="330" r:id="rId52"/>
    <p:sldId id="331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  <p:sldId id="450" r:id="rId74"/>
    <p:sldId id="451" r:id="rId75"/>
    <p:sldId id="452" r:id="rId76"/>
    <p:sldId id="453" r:id="rId77"/>
    <p:sldId id="454" r:id="rId78"/>
    <p:sldId id="455" r:id="rId79"/>
    <p:sldId id="456" r:id="rId80"/>
    <p:sldId id="457" r:id="rId81"/>
    <p:sldId id="458" r:id="rId82"/>
    <p:sldId id="459" r:id="rId83"/>
    <p:sldId id="460" r:id="rId84"/>
    <p:sldId id="461" r:id="rId85"/>
    <p:sldId id="462" r:id="rId86"/>
    <p:sldId id="463" r:id="rId87"/>
    <p:sldId id="464" r:id="rId88"/>
    <p:sldId id="465" r:id="rId89"/>
    <p:sldId id="466" r:id="rId90"/>
    <p:sldId id="467" r:id="rId91"/>
    <p:sldId id="468" r:id="rId92"/>
    <p:sldId id="469" r:id="rId93"/>
    <p:sldId id="470" r:id="rId94"/>
    <p:sldId id="471" r:id="rId95"/>
    <p:sldId id="472" r:id="rId96"/>
    <p:sldId id="473" r:id="rId97"/>
    <p:sldId id="474" r:id="rId98"/>
    <p:sldId id="475" r:id="rId99"/>
    <p:sldId id="476" r:id="rId100"/>
    <p:sldId id="477" r:id="rId101"/>
    <p:sldId id="332" r:id="rId102"/>
    <p:sldId id="479" r:id="rId103"/>
    <p:sldId id="333" r:id="rId104"/>
    <p:sldId id="413" r:id="rId105"/>
    <p:sldId id="414" r:id="rId106"/>
    <p:sldId id="334" r:id="rId107"/>
    <p:sldId id="415" r:id="rId108"/>
    <p:sldId id="336" r:id="rId109"/>
    <p:sldId id="337" r:id="rId110"/>
    <p:sldId id="338" r:id="rId111"/>
    <p:sldId id="339" r:id="rId112"/>
    <p:sldId id="340" r:id="rId113"/>
    <p:sldId id="341" r:id="rId114"/>
    <p:sldId id="342" r:id="rId115"/>
    <p:sldId id="416" r:id="rId116"/>
    <p:sldId id="417" r:id="rId117"/>
    <p:sldId id="418" r:id="rId118"/>
    <p:sldId id="419" r:id="rId119"/>
    <p:sldId id="420" r:id="rId120"/>
    <p:sldId id="421" r:id="rId121"/>
    <p:sldId id="422" r:id="rId122"/>
    <p:sldId id="423" r:id="rId123"/>
    <p:sldId id="424" r:id="rId124"/>
    <p:sldId id="425" r:id="rId125"/>
    <p:sldId id="426" r:id="rId126"/>
    <p:sldId id="427" r:id="rId127"/>
    <p:sldId id="428" r:id="rId128"/>
    <p:sldId id="343" r:id="rId129"/>
    <p:sldId id="344" r:id="rId130"/>
    <p:sldId id="346" r:id="rId131"/>
    <p:sldId id="326" r:id="rId1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6A26CBE-6A6E-4DB7-981B-2FBFECDDCC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12E286E8-A58F-42E8-B093-CAED80703A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DC4AB29-D01B-4A89-AC50-C612ABE2B82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C8E0CD0F-0828-483C-9EA3-F51220AC6F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0294" name="Rectangle 6">
            <a:extLst>
              <a:ext uri="{FF2B5EF4-FFF2-40B4-BE49-F238E27FC236}">
                <a16:creationId xmlns:a16="http://schemas.microsoft.com/office/drawing/2014/main" id="{A6FFDB60-DED9-4CE4-A35D-79A7F0723D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7CCFBE38-D6D2-40F9-9688-C6589C736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2797D8-8B11-43E6-B47C-02129F06A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789001DC-1085-4417-8DB4-1E137FE9FE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2F7817B1-6DAF-493B-95BC-472203DB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2CF1EFA-3BB2-41A2-8EC3-6E478446D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F35E9D-B4B3-4F2B-AC47-E2EC44EDDB2D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D86721F-397E-4187-B664-0C19D565F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802413-8F4D-4B96-ABF1-A7BBA35A4857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3ADE88-B521-4B7D-AAB9-A2E79AC8DD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AD8564E-9095-4127-948F-9FE89D07F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0662A39-F349-4876-870E-BDC190C79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823670-1589-49F2-B2C9-E39F9626794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C97421E-B55D-402B-A78C-3265D81160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4B17C2C-49AD-405E-A007-8A026CC1B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D27D1A5-3140-4910-8BEA-55968B387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BC7A35-F8D4-40C6-89C4-56FAA212D288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FE545E7-516A-4C43-9719-CEF817F050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A63A0D5-DAEF-4383-ABFB-C09156EA2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29DA9BB-752F-4590-9F1B-567FC2E57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74FE63-027C-4733-829E-12649A2B5C9D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F81224B-E402-4898-B5BF-F14AA250AA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8FCC4C2-C2FF-4CC9-9CAF-98DB7AA07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57559E6-7DA1-4455-AE92-41E783B3A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77A745-D0D1-402A-B974-86C5BEC729AB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51C72EE-8A21-4317-AEFA-76D7111412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8A06483-DD11-4746-8A6B-33CC8105D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4A1CB46-AA78-4BA1-9CF0-7BD986C77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0CF9DB-EB1B-45FC-AF22-6A2D05FFCD41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E0DE680-2FB8-4E68-9846-8C058C4BFB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FFA762A-8E0E-498C-8AF9-D990A8D01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A803591-4C79-4001-BBCB-7729907D3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BF62F8-5352-42A3-BA14-56A9F4A93C32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4BF64364-A65F-4A1E-A07A-3EC3D95547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86CE053D-B501-4FE7-8099-ECA832FD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433D5F6C-2E81-4AD5-BD13-DE1845A0A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36636D-865B-4F17-B6EF-743910CDE929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9A5BBF6-87D0-444F-B11B-F55A3D87FE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B3C41B6-466E-45E9-97A3-9D1284A0A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E41E61E3-A103-442E-8C79-0FA2F54AF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778221-9592-45B4-80DC-B9B11A4056BE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B3E58EFC-2088-4843-A359-EA076DDF77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D3026FE-628E-40E8-8A3C-445915A77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13D75FA5-A70D-43D3-9288-C2B4E223D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4C2DE1-71A8-471F-9C34-C96DA4815CDC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9C380854-AE1F-4693-B4FB-5C6AA52402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EE7B7F4F-EEEF-435E-9A43-3E7493CAC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3CB0100-2640-4B8C-AF8E-B3B902A78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297CF6-950E-4956-9A70-2223A4780D17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7081B7E-E711-4D96-AE56-A4DC6D3602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2A0DE56-84EE-423B-A2E0-83856D1A5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C20AC7CC-B67A-41EC-BC79-6C758B59E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C7F444-DDFC-476B-82B5-92CB29B084C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9C0FB61-1E55-4AA5-9687-F2F19F1453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314BD68-480F-4398-A643-9C540D3E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474D6C9-285F-4AF8-9BBD-3E13B9DCD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6324B2-D425-4615-9765-E1E4955EF23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947D69B-9367-45C3-ABC8-3691F84A8D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BF3F3D81-D868-413F-A433-2DEDE85D2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D82527F1-4971-4EA8-B0AB-B3CB295C7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A8BB49-1470-40E6-9CD7-5693440147C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846970E-03B4-4492-8D4A-173A5DD6B1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7A9F797-6FB3-4407-9206-872B0A112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1AC6EED-B1B2-46E0-84C8-B210FFE0E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1D89B7-8A0D-47DF-A29A-037AB4355D87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322BF2F1-DD33-4640-9495-D9B0664DF5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D852BA9-E151-4C2E-AC61-BA936E2CF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624770FE-4964-47F7-A9FF-FA2F6633E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FD0C28-DE2E-4E25-A5B5-33A00E46066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8463067-1DFF-4C30-A4DB-BAB94EC61F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F6136394-C13F-4E75-BEC8-FED91C737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6145E715-1B0D-4C54-95B2-5FD8107C5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2F3999-D76E-4AC9-AD81-B86B79B94F3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9473AD3-5341-4225-BDA5-78FE179297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6C0E580F-4253-4369-A064-1192294C6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0FC4B6C9-F31B-4E3F-B3A1-39B7479D2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0FE2A7-BBB8-4B9B-AE15-3B51E58E9DA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D8B76C5-02EB-41C6-8AD3-6BB1E69CD8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BA87CCB-0A54-4794-B351-1D74BFCE2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3837BAFA-86D3-481A-9B52-829594D55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C0EBD5-D839-4461-B80D-33BD657E007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8B107D7A-1986-48C2-BE32-9846CF9822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307DE2B4-DD20-42BF-8BA9-F788027D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6131913-1201-4D66-9B21-F4511BF92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B7E67-DB95-4CC6-82B7-FDF5FE0B7FC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7316DFC-6EA3-4781-A475-D60E8640DC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C7048F4-0AB0-41BA-BF32-C519705BA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CAA999D8-A308-4232-8A9B-1D3667D67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FA1D30-42DE-4DA6-AF75-6C624D4248C9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42756380-2EE9-4A2B-A601-A25FD95848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4AB33EF-EDB9-489B-9FBE-CFC440D6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D68D0B6-9DA8-4CB0-99F4-D976ED417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79B2DF-0D1C-4F3B-8B3B-DA590FC0A20F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4FBCA46-98AF-4CF0-A69A-D9E2086537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14CD48C-C96E-40F4-82E3-1F9D4C412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4F7CAEF3-1E4E-4655-8512-BBE50341F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83B2C8-8561-46DF-B444-E8C5D91F94A8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88A5A128-6C18-4128-9698-86001FC985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507C12CB-8D09-4BC6-8352-AA00B5E8C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4CEE3CC1-95C3-49C0-99DD-8BA89E71A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022E59-DA1D-417F-9FC4-0BDB1F72B37E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EF89C0C2-6A9B-4532-8412-C04C07859A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EDA2F32C-B59C-45CB-AE00-42CEF1E4A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367AA8D2-C12B-4EE3-BAD7-DEABA8B59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F308CE-4BF0-44ED-B9FB-A5432574C3C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D95E60E1-EAD8-439D-8032-19AD9430F7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8421B854-B76A-40B6-AEDD-D965DDDDC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8319A74C-2454-4B1C-983B-D6773CC89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08CB13-D5A3-4774-B7E5-3B84C766C369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4BB67391-EE12-4C24-A110-F2DB8BBDD8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9D41816B-400A-4080-A3B6-1C08A2959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C8A6A752-369D-4678-A44D-976CFC963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9C85CD-7879-4AB8-97B6-61421DEAA8D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B3A7FA3-8109-4A20-80EB-08898E6A06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5CC66994-C554-4A81-A0CF-36FCB84C0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5C766149-C45C-4544-A9BF-6F1CEBD47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F4306E-617D-4ED6-B1CF-6430329D16EB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06E8211B-060A-4EDB-B4B5-650AC6CA4B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BF2093B6-21CC-404B-A765-DF0437A86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705C6F4F-2F27-4D7A-9814-03AC90229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8FCB75-2DC7-413A-A81E-CAABB208841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CF6F379B-2CC6-48E1-8011-3D560B979C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4A810F5C-7507-4FA1-9541-DEA390263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520E12B8-3208-41D0-AC31-CF3D03B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EE520E-88CF-4DBC-B762-8E7A67C207B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0FBFFA55-0737-4ED0-BC51-AC81F52304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08FCB3AB-E1C0-4B30-9EF0-F0C7AA5E2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BFDCD89-409D-47BA-8D47-2F508C41D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4BF0C-DA50-42E6-8977-277D1CA1DDBF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A478456D-93FB-4E68-B834-0D109FCA62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487CC88-B435-47B8-8684-0DAE6F723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45435434-9D07-4BE0-AFB8-B2BE833B1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2415EF-A833-4943-9C9F-0B13590CC89B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0AF2DB5A-00FC-4CF2-9C35-A79B824E13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426DE27C-D84E-4B4A-A063-131BFD036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82F9319-B330-4895-B401-C0A55B233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B12871-A2AD-4714-908F-B0706FB25925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C88970D-9927-4C23-8A55-8AF743E7DB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89C2169-8215-4F85-8350-8E28ADFF3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806D29C2-03E3-4AA3-9F2B-82CC65441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C2A795-9BED-4CB1-93B2-E75E1B1F8A0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0494EEA8-6C6E-49A3-86B9-A31B6F4AF7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65D453A4-D090-4C58-A86D-D3792CFF9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0A7D2A07-14AF-45DF-A741-8C1EBC16D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DA6F1E-7D81-47D8-8640-E5E9BD3388E7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78EE7B9B-A1BB-48E0-8364-853DE53891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F5F64A81-D447-4AE5-B09F-642D89B9E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920E6FBE-6FEC-454E-AD0E-6594FA2C9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187C9D-CAB2-43E8-A5CA-92259245AF2D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FE8F9319-0178-4FAA-8EE3-ECFFA1299B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B8DC6DB7-2795-4B82-AAC7-B5DB30469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3EC66D33-67AD-422C-8BDD-C51060E2C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D60CBBB-738C-4A1C-9E62-5693918926E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BDDCDCFD-A55E-45DE-93B0-650F116E76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8DDFB27B-D39C-448C-8E8F-445C88B57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065224C6-73D5-412E-855F-10EABD11F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F96574-7E1D-4D5A-BA00-634A24DDD745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9B1AD939-A2EA-4FA9-B554-C1CEFAE50F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9CFB1F9E-176B-4EA5-B0EE-0C7796ECE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DF315F06-ECF2-4FC7-A21D-D049672FB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E7F761-5377-48E6-80AF-558376C8A99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CE99C441-E5B3-4324-8FF5-FAD02750C4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64CAE1C1-E53F-4BA2-A9B4-3624F38D0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33A1A080-C634-4E48-B5FA-37777AACC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76F3F8-4188-4970-A313-21F5588E39EB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E87403F4-2983-4186-9BEF-6F0A12C215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9093FE23-08F9-4DDA-B77C-A0FFF71D1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CAAD7AE3-E32F-4EC3-8438-FAD1D68F1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541175-3C3C-43BC-BD82-A665DAC47CA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6F10516B-F3C4-4E96-949E-062EAA022E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A55B9AC4-C5CB-4777-A6E6-CFAB5D055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7E6D1024-AB56-4568-A18E-AF0CD7B0A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481FEA-113D-40B4-AFE4-5402E54E2709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6CA83874-1A25-4AE7-8A29-50DD444016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7458CBC1-B83C-4EB0-9E7E-093CCA49E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D67C1772-5093-4A70-90F4-6B0BA3D1E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7A467D-80FC-4DD8-A08A-714FDE544D2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BF09FDD-D539-4E21-9A18-09E271C785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E3DEA29E-1FC2-4703-8FFA-DFD1F83EF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F73EA78-DC25-4C9D-99AF-F0A575C3F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8D827A-CB24-4F1B-BF24-7CE8DC44D4F2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7D4F7E4-0865-4D1B-9090-AA104F42A6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1C32CD-0D82-42A8-9CD7-4F7C6CE1A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0E836627-85CB-49EB-97BC-FB680FBB59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E174961D-23C6-4512-83D8-74522F99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439A09AE-0FAB-4767-9855-94596FB83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3D12E2-7D8A-483A-87CB-C5B2060CB73F}" type="slidenum">
              <a:rPr lang="en-US" altLang="zh-CN" smtClean="0">
                <a:latin typeface="Calibri" panose="020F0502020204030204" pitchFamily="34" charset="0"/>
              </a:rPr>
              <a:pPr/>
              <a:t>102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5AFCDDF-3582-41C6-9733-4696501C8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EACD9-A264-45C3-852B-4BD735D32E73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A1031526-B266-433E-9155-8D29A0EFE4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F06962D1-2416-45EA-8952-FA718CA9B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D794C197-D958-4067-AC53-1D6275A16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B9DB3D-6503-4E21-AF1E-D1A06DA803A8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336480B2-E90F-48CC-92E3-D1102D071F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35146F1-E115-479F-93E0-D4C84656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94914769-8915-4D16-BDE5-927C55E0F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355DBE-C884-43C2-AB7D-DC1F409D2ECC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BD78EA39-138B-454A-95EC-0834A60963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BA895506-CC01-4591-A313-1ABE24A39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020EB9E0-98C5-4CA0-9072-7BD00063C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F3FA89-7A02-4CF2-89AD-329FA2D451A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6BCC99EF-BB91-4801-B3B4-9A7FF304BB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37C907B1-D879-4B69-B67E-90EEBFF1A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89383C1A-FEEA-452F-8BFA-F0BDC97B5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70F111-2F3B-4F75-A0B8-3945967703D3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31DA98B2-1935-47E3-8A42-2908BCD7A9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CAC4B9E1-4CA5-441F-BBD6-43FB6FC32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97F0DF2F-34D1-4CD6-9FA2-9D9EC340E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D01F4F-33B1-46C5-9D0F-3134D5F0383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0175B0BF-3CFB-4C12-9C25-6CB4F66CC7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460A7D2E-E4EE-4817-ADBA-DC5BECF09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C4A3AB00-AC89-41A2-9234-2646125D3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1D0E3D-80BE-4CE0-8A9E-3B0D432DB51C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09D1B985-D9AD-4F36-9E82-12BDE0758C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D05BF7B0-904A-449B-9F66-5E5A7FB33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1F1292F5-3675-4711-8A82-2CB9A3A2C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89DC3B-00F9-4E45-AEB1-D3EF0F1E3077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8AB08AC1-65FD-4EDF-B3C2-A185EFDE6A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CD632DA0-9B28-4AD1-B1FA-712CF6E09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81B93402-B5A2-4C0E-A5FF-A1B24D0C9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AFD9C4-276C-4128-A2AB-AF9763A2B7EE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9EA7BCA6-9F23-4482-99C6-CF64ACA268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23544C21-4B6B-440F-AC72-9FBEFCD9F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499F16B-C14E-4462-A759-ABE08B411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B2AFB-4DDD-4936-9D58-08A9020484A1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EEA35ED-A0AC-43A8-B99B-7E20488757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6245673-D9A4-41F9-AB46-3BA8DDC3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E523AD34-AF8E-4810-A77B-B71B3B622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B5E118-7BE0-46E0-9A1F-CCBEFBCFFBD2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3046610A-110D-40F5-9F12-2DC69D71D7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99C35EB5-A298-4DE1-ACCE-BD3464C09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>
            <a:extLst>
              <a:ext uri="{FF2B5EF4-FFF2-40B4-BE49-F238E27FC236}">
                <a16:creationId xmlns:a16="http://schemas.microsoft.com/office/drawing/2014/main" id="{83F1E6AD-29E5-4FEF-9CB7-8A21DB7F3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33E3E7-A574-45FC-AFCA-13E2B85D56FD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DFFD8D28-48CA-4A0F-A170-791B43B737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7DC4AEDA-C4BC-42D0-9623-3E195412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A1169106-724A-4555-911C-E7D94331A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27C3E4-3AD9-4EE0-8744-419865C0AE74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002E0CD6-6818-4BAF-B983-85C51500D5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D2B568FE-D170-48E0-8F75-FA76AE7AA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89F32BBD-4B3F-4B11-8CA0-63A9E7BC6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BA7A6A-54E3-41CF-9E22-BB7BE7CBA3D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155F898A-70E7-414F-BF26-0AE5D151A2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537E761C-963C-45B8-A0C6-4B342F7D2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>
            <a:extLst>
              <a:ext uri="{FF2B5EF4-FFF2-40B4-BE49-F238E27FC236}">
                <a16:creationId xmlns:a16="http://schemas.microsoft.com/office/drawing/2014/main" id="{F67470FD-5E1F-4C29-A051-2A1F4C330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332DAA-C0B6-4CF2-A730-137461E66B0E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0AD726E4-AE38-4B17-8A80-1211C92DE1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B648DD95-80A6-477E-B1E4-56F011ADF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F2A51B8D-0DD2-447D-8E69-E9A5B92B2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50D6E9-C609-496A-9C1E-B4B680810E6F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D82362AE-C260-49B7-AA24-AB9636CBB8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0CB1BCA8-622D-4C0B-8FD2-EE9DC06CC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4C7EB6CE-EA2D-4978-A64C-DEB185343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437179-9AB4-4BE6-98F6-BE899E27919D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1B8ACF5C-5798-4AE8-A83C-DAFC498B62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5772CE81-10CA-495C-A72D-3237CD054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17B4F0F-BC0A-4CF3-B951-C8428ECF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115E26-D752-4150-BDFA-D21CA9CFC618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E776AE1-521D-415D-9B9D-223EBFB732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CD16821-D4EF-49FA-B59D-193CB724C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ACD1B34-BD81-4ECE-B50C-EEC19473B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E3864D-B219-489F-BF31-D554796CEC7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5622D31-61DF-431E-ADB4-0424241CCD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441DF9E-367B-4295-868B-D943CC44D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8B5A460D-A90D-4CD0-BD77-166371F5D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A1F1E5-CBB3-4C16-8B2C-BE49A82BB47F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7A952DB-57CE-4349-9B21-B5BAFA10AC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4010E1-D5E0-4BFC-8A42-6213F830F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EEA82-C45C-42A4-9B19-2848A23C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760931F-A524-4935-A8F7-6B70C78A5A05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BB30C-7B5D-487C-9B6F-1F0A6C8A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439D3-22E4-4ABA-95E5-851C9807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4844F6-55C5-45BB-842D-C7BD9CF72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0BA8F-A0D4-44B2-BED9-82714394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39FDB9B-5B46-4DBF-878B-EDE8F15CC161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2076F-D30B-4E2E-8483-913FE9F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11094-3921-4FE4-8169-5B14D33B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0DC99B8-3956-4651-B94E-FC02DFDDC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708F2-7CF6-451A-A91D-29B6FFE2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C7B6B47-6748-46EB-95D5-A4959C845B63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F47BA-19A6-4CF5-BCD2-1489B36F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9E385-9AF6-4CF6-B205-362D9D9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8F4E702-E09B-4149-BF59-7937F6E47F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1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9197CFB8-0F50-4CFF-9210-4E228CB719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36900" y="6451600"/>
            <a:ext cx="5364163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1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F9F4FA52-726E-4A18-8639-5733FFB401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07750" y="6511925"/>
            <a:ext cx="984250" cy="246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07" tIns="45704" rIns="91407" bIns="4570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BB73DBB9-E9EE-4B70-A4E1-CBC755B172B5}" type="slidenum">
              <a:rPr lang="en-US" altLang="zh-CN" sz="1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222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53A98D9C-6E4E-4E3D-B8B0-A139C181B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77BAC97-44DD-4C0E-81B5-5F08CB7172AD}" type="datetime1">
              <a:rPr lang="zh-CN" altLang="en-US"/>
              <a:pPr>
                <a:defRPr/>
              </a:pPr>
              <a:t>2018/11/1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DACEA921-9239-46C3-9CDB-D3696AB59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F40B816E-15E7-4727-99B8-407BD100B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94D534-8DFD-44A9-BE8A-ADCBEBBF4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D3DBFCCE-D76A-4BD0-9605-CD2083D62EB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0E885E-E07A-4689-84F9-AD8EC05C6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8244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759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882708"/>
            <a:ext cx="10972800" cy="408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3835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D6E27291-FF78-44D6-A95C-33BBF48FF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24013"/>
            <a:ext cx="77374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3065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605426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6ACE938F-16F0-4853-85AF-7B841FE1FD79}"/>
              </a:ext>
            </a:extLst>
          </p:cNvPr>
          <p:cNvSpPr/>
          <p:nvPr userDrawn="1"/>
        </p:nvSpPr>
        <p:spPr>
          <a:xfrm>
            <a:off x="0" y="-33338"/>
            <a:ext cx="12192000" cy="689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C09A3D-C11D-4E13-ACB3-0F874B1F8461}"/>
              </a:ext>
            </a:extLst>
          </p:cNvPr>
          <p:cNvSpPr/>
          <p:nvPr userDrawn="1"/>
        </p:nvSpPr>
        <p:spPr>
          <a:xfrm>
            <a:off x="0" y="-33338"/>
            <a:ext cx="121920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FE71E5D-D1BF-4440-8799-06AE34EC3571}"/>
              </a:ext>
            </a:extLst>
          </p:cNvPr>
          <p:cNvSpPr/>
          <p:nvPr userDrawn="1"/>
        </p:nvSpPr>
        <p:spPr>
          <a:xfrm>
            <a:off x="7924800" y="-33338"/>
            <a:ext cx="4267200" cy="5543551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FC9D77E0-26D0-45F5-8A6B-468C0C75C3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2913"/>
            <a:ext cx="17843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24800" y="-33863"/>
            <a:ext cx="4267200" cy="5543551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1980" y="2738122"/>
            <a:ext cx="6182643" cy="101377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3885702"/>
            <a:ext cx="6182643" cy="1397499"/>
          </a:xfrm>
        </p:spPr>
        <p:txBody>
          <a:bodyPr/>
          <a:lstStyle>
            <a:lvl1pPr marL="0" marR="0" indent="0" algn="l" defTabSz="228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528836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752DC30B-B8A6-46C6-B2A6-86E7496AC124}"/>
              </a:ext>
            </a:extLst>
          </p:cNvPr>
          <p:cNvSpPr/>
          <p:nvPr userDrawn="1"/>
        </p:nvSpPr>
        <p:spPr>
          <a:xfrm>
            <a:off x="11329988" y="0"/>
            <a:ext cx="862012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A488438-460A-454F-9B64-3F79A60F194C}"/>
              </a:ext>
            </a:extLst>
          </p:cNvPr>
          <p:cNvSpPr/>
          <p:nvPr userDrawn="1"/>
        </p:nvSpPr>
        <p:spPr>
          <a:xfrm>
            <a:off x="7924800" y="-3175"/>
            <a:ext cx="427038" cy="6175375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9ECF0E6-FBFB-45D5-8A7A-8D14573CC831}"/>
              </a:ext>
            </a:extLst>
          </p:cNvPr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1AFBD45-4426-406E-9F70-200E3C65C15E}"/>
              </a:ext>
            </a:extLst>
          </p:cNvPr>
          <p:cNvSpPr/>
          <p:nvPr userDrawn="1"/>
        </p:nvSpPr>
        <p:spPr>
          <a:xfrm>
            <a:off x="8351838" y="-3175"/>
            <a:ext cx="2978150" cy="61753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25C8300-B89B-42A0-91F1-6D5B0F614F33}"/>
              </a:ext>
            </a:extLst>
          </p:cNvPr>
          <p:cNvSpPr/>
          <p:nvPr userDrawn="1"/>
        </p:nvSpPr>
        <p:spPr>
          <a:xfrm>
            <a:off x="6864350" y="6175375"/>
            <a:ext cx="5327650" cy="682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8CCA8591-1EC5-45BB-AACB-BD9F329889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21763" y="6194425"/>
            <a:ext cx="2717800" cy="609600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B02C7272-F77A-47C8-84E4-A4690E3A6F5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AD683FA4-2448-46FA-99C3-309577468F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7489" y="1565197"/>
            <a:ext cx="6707716" cy="1467631"/>
          </a:xfrm>
        </p:spPr>
        <p:txBody>
          <a:bodyPr anchor="t"/>
          <a:lstStyle>
            <a:lvl1pPr algn="l" defTabSz="9140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344184" y="0"/>
            <a:ext cx="2987040" cy="6172200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78846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5" y="-27384"/>
            <a:ext cx="1046516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E53B2-C2AA-433A-ABB4-A4A3F2E3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0DD2785-23C4-4ECE-B343-701B0CF35773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E40A7-5569-431A-90F4-5EE9C841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26040-FB20-40CD-B387-746C8287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D1AAA6-9F3C-4DAA-8D19-89BDD0164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3051BF1E-6ECC-4ECB-98C1-6A91C46E7162}"/>
              </a:ext>
            </a:extLst>
          </p:cNvPr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CF8E5BEA-A623-4FFA-8A7E-C42732F99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700338"/>
            <a:ext cx="47640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14998"/>
            <a:ext cx="6430051" cy="3213359"/>
          </a:xfrm>
        </p:spPr>
        <p:txBody>
          <a:bodyPr>
            <a:noAutofit/>
          </a:bodyPr>
          <a:lstStyle>
            <a:lvl1pPr marL="0" marR="0" indent="0" algn="l" defTabSz="2285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58287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6CDAC3D-D6BE-413F-974A-70842F985116}"/>
              </a:ext>
            </a:extLst>
          </p:cNvPr>
          <p:cNvSpPr/>
          <p:nvPr userDrawn="1"/>
        </p:nvSpPr>
        <p:spPr>
          <a:xfrm>
            <a:off x="3994150" y="1546225"/>
            <a:ext cx="8197850" cy="39624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91767" y="1907042"/>
            <a:ext cx="7159972" cy="3364876"/>
          </a:xfrm>
        </p:spPr>
        <p:txBody>
          <a:bodyPr/>
          <a:lstStyle>
            <a:lvl1pPr marL="0" indent="0">
              <a:buNone/>
              <a:defRPr sz="2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468" y="1546581"/>
            <a:ext cx="3925824" cy="39624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33876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2E4DF23D-6F4D-4877-9C47-85DD4C825EF2}"/>
              </a:ext>
            </a:extLst>
          </p:cNvPr>
          <p:cNvSpPr/>
          <p:nvPr userDrawn="1"/>
        </p:nvSpPr>
        <p:spPr>
          <a:xfrm>
            <a:off x="0" y="2278063"/>
            <a:ext cx="5334000" cy="3225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629F975-3618-4A08-AA4B-AE0D2E72D415}"/>
              </a:ext>
            </a:extLst>
          </p:cNvPr>
          <p:cNvSpPr/>
          <p:nvPr userDrawn="1"/>
        </p:nvSpPr>
        <p:spPr bwMode="auto">
          <a:xfrm>
            <a:off x="1588" y="1541463"/>
            <a:ext cx="5332412" cy="736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42" tIns="46022" rIns="92042" bIns="46022" anchor="ctr"/>
          <a:lstStyle>
            <a:lvl1pPr marL="119063" indent="-119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000" b="1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379159" y="1542197"/>
            <a:ext cx="6812843" cy="3962400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41863" y="2479525"/>
            <a:ext cx="4175760" cy="2849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609601" y="1551498"/>
            <a:ext cx="4549424" cy="72580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640649"/>
            <a:ext cx="11130845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2569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B99165A1-ED03-4DE9-A391-371A49018EBB}"/>
              </a:ext>
            </a:extLst>
          </p:cNvPr>
          <p:cNvSpPr/>
          <p:nvPr userDrawn="1"/>
        </p:nvSpPr>
        <p:spPr>
          <a:xfrm>
            <a:off x="0" y="1546225"/>
            <a:ext cx="12192000" cy="3962400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1142" y="1896543"/>
            <a:ext cx="10157175" cy="1806223"/>
          </a:xfrm>
        </p:spPr>
        <p:txBody>
          <a:bodyPr>
            <a:normAutofit/>
          </a:bodyPr>
          <a:lstStyle>
            <a:lvl1pPr marL="114261" indent="-11426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36609" y="3793073"/>
            <a:ext cx="5325532" cy="591937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36609" y="4458168"/>
            <a:ext cx="5325532" cy="937931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67945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176731A6-4302-44A3-A892-DA15A36CA94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229100" y="1490663"/>
            <a:ext cx="36513" cy="42068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69" tIns="17134" rIns="34269" bIns="1713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609603" y="2023876"/>
            <a:ext cx="3476541" cy="3318248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643968" y="1498600"/>
            <a:ext cx="6982080" cy="4379384"/>
          </a:xfrm>
        </p:spPr>
        <p:txBody>
          <a:bodyPr rtlCol="0" anchor="ctr" anchorCtr="1">
            <a:noAutofit/>
          </a:bodyPr>
          <a:lstStyle>
            <a:lvl1pPr marL="60304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752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54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0893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687"/>
            <a:ext cx="10972800" cy="390651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100"/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640649"/>
            <a:ext cx="10972800" cy="5650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25547"/>
            <a:ext cx="109728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039" indent="0">
              <a:buFontTx/>
              <a:buNone/>
              <a:defRPr/>
            </a:lvl2pPr>
            <a:lvl3pPr marL="914079" indent="0">
              <a:buFontTx/>
              <a:buNone/>
              <a:defRPr/>
            </a:lvl3pPr>
            <a:lvl4pPr marL="1371119" indent="0">
              <a:buFontTx/>
              <a:buNone/>
              <a:defRPr/>
            </a:lvl4pPr>
            <a:lvl5pPr marL="182815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22088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5" y="-334963"/>
            <a:ext cx="8938684" cy="1095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5" y="2209804"/>
            <a:ext cx="5230284" cy="3732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2684" y="2209804"/>
            <a:ext cx="5232400" cy="3732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5122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E9B1A5DE-AA09-4542-96ED-44B8D213E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C0E0A55F-8216-44A4-8200-0D461D0C51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D445904-550E-4AF7-9B04-CA5A34A3621D}" type="datetime1">
              <a:rPr lang="zh-CN" altLang="en-US"/>
              <a:pPr>
                <a:defRPr/>
              </a:pPr>
              <a:t>2018/11/1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8B1236C-DDDF-416D-A817-6167FE29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C5FAD8-7A82-4A1D-98AE-1A3CE1BF1C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57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8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C9D2919-B7E5-4994-9B35-FCA1FA180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DF61922-223D-454F-B4E1-EF668FDE90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11/1/2018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70C1CF5F-C343-4424-A1B4-49F05863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10944">
              <a:lnSpc>
                <a:spcPts val="1107"/>
              </a:lnSpc>
              <a:defRPr sz="1015" b="1" i="0" spc="18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>
              <a:defRPr/>
            </a:pPr>
            <a:fld id="{2C7B2E77-52AF-4A40-B735-DCA0DE9A8A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6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9C2D1-0FF8-4992-A88C-F04BB13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F2E9B1B-2BB1-48D6-81CE-D9D1B04977AD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6C886-6B34-44A4-A2E9-2FBA4461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23D4B-F4CB-427B-8938-33A98FDF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EAE5BC-1E1D-4F72-81FE-6D287057D7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480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5A455-568B-4790-BB7E-E25ADA229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3762375"/>
            <a:ext cx="8755062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362203"/>
            <a:ext cx="10972800" cy="1362074"/>
          </a:xfrm>
        </p:spPr>
        <p:txBody>
          <a:bodyPr>
            <a:noAutofit/>
          </a:bodyPr>
          <a:lstStyle>
            <a:lvl1pPr algn="l">
              <a:defRPr sz="8797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7443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89D2A3E-A697-4CD4-8076-2D59E651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458DC54-E278-4EB9-9815-D4320513A0FF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E324FD-152B-40CA-B4E6-66A99D89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8F39816-419C-479B-B84C-A3FBCB95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75A9825-6CEA-42B7-B95B-190C1B85C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1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9" indent="0">
              <a:buNone/>
              <a:defRPr sz="1800" b="1"/>
            </a:lvl3pPr>
            <a:lvl4pPr marL="1371119" indent="0">
              <a:buNone/>
              <a:defRPr sz="1600" b="1"/>
            </a:lvl4pPr>
            <a:lvl5pPr marL="1828159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7" indent="0">
              <a:buNone/>
              <a:defRPr sz="1600" b="1"/>
            </a:lvl7pPr>
            <a:lvl8pPr marL="3199278" indent="0">
              <a:buNone/>
              <a:defRPr sz="1600" b="1"/>
            </a:lvl8pPr>
            <a:lvl9pPr marL="365631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85E997C-EA6D-4254-B215-066B9D70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9619D1C-9367-4A7E-BE7B-ED676ABE3C68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7D8F8B5-F137-49BE-B988-6492B34C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E64977-DA8A-488B-AF23-C36BEAE7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678B72-4237-4241-A5ED-F9182D76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4514EE2-A517-47F5-B902-5F668086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AB88DB1-DDF4-42D7-B0CE-E3AB2EA2689F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41EE891-F486-49F4-BF29-D71837D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99F09B-FEAF-4984-8E5D-209BC55D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D4F0AA-2BAE-4D08-992A-CA55E3C35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DE18548-13A1-441D-98DB-741F77CA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37585B3-FC9F-486F-A912-9FA47836BF7C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86FD4C2-8D0D-4EF8-939E-6AE75104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35F2E50-8068-4AA2-947D-CE85B8B4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0CEA24-8194-44BE-BE0A-1BB5E6991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6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55FF0E6-70CE-4C00-BD15-34C79A9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2037C00-8AED-48DE-9253-2CE74FB71A92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9F958B-A8F8-437F-B36A-2FEEB44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98962F-08A1-491B-B2AD-82161BF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046087-AC6B-449B-8822-EDC01B61B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9" indent="0">
              <a:buNone/>
              <a:defRPr sz="2400"/>
            </a:lvl3pPr>
            <a:lvl4pPr marL="1371119" indent="0">
              <a:buNone/>
              <a:defRPr sz="2000"/>
            </a:lvl4pPr>
            <a:lvl5pPr marL="1828159" indent="0">
              <a:buNone/>
              <a:defRPr sz="2000"/>
            </a:lvl5pPr>
            <a:lvl6pPr marL="2285199" indent="0">
              <a:buNone/>
              <a:defRPr sz="2000"/>
            </a:lvl6pPr>
            <a:lvl7pPr marL="2742237" indent="0">
              <a:buNone/>
              <a:defRPr sz="2000"/>
            </a:lvl7pPr>
            <a:lvl8pPr marL="3199278" indent="0">
              <a:buNone/>
              <a:defRPr sz="2000"/>
            </a:lvl8pPr>
            <a:lvl9pPr marL="365631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9" indent="0">
              <a:buNone/>
              <a:defRPr sz="1000"/>
            </a:lvl3pPr>
            <a:lvl4pPr marL="1371119" indent="0">
              <a:buNone/>
              <a:defRPr sz="900"/>
            </a:lvl4pPr>
            <a:lvl5pPr marL="1828159" indent="0">
              <a:buNone/>
              <a:defRPr sz="900"/>
            </a:lvl5pPr>
            <a:lvl6pPr marL="2285199" indent="0">
              <a:buNone/>
              <a:defRPr sz="900"/>
            </a:lvl6pPr>
            <a:lvl7pPr marL="2742237" indent="0">
              <a:buNone/>
              <a:defRPr sz="900"/>
            </a:lvl7pPr>
            <a:lvl8pPr marL="3199278" indent="0">
              <a:buNone/>
              <a:defRPr sz="900"/>
            </a:lvl8pPr>
            <a:lvl9pPr marL="3656316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8BD5C5D-B582-40A3-802F-74EAEBC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5DB482-F496-443F-8BF8-4293558121DB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132ED9E-9467-400D-8A65-1A43948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8ACD50-2CF3-4DD4-BCC9-C9100ED3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01D7F3-F793-4F2E-8E3B-6D3FC365A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6190D34-1BC1-4B90-BFC3-E1366A6488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EAFC233-F94A-412E-A289-654EA1A933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67A86-CBAC-4571-A142-9759AB0DA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C760BE36-EFFA-481A-9BE9-843668CD01CA}" type="datetime1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5E65-0F11-4F68-A486-E756135A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EDDB9-9A8A-4AB9-93D4-DF942D578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486104-6429-4D1E-8562-FA339B1E03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C2AD8210-EF84-4A16-A28F-908D153D1C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  <p:sldLayoutId id="2147484495" r:id="rId12"/>
    <p:sldLayoutId id="2147484496" r:id="rId13"/>
    <p:sldLayoutId id="2147484497" r:id="rId14"/>
    <p:sldLayoutId id="2147484498" r:id="rId15"/>
    <p:sldLayoutId id="2147484499" r:id="rId16"/>
    <p:sldLayoutId id="2147484500" r:id="rId17"/>
    <p:sldLayoutId id="2147484501" r:id="rId18"/>
    <p:sldLayoutId id="2147484502" r:id="rId19"/>
    <p:sldLayoutId id="2147484503" r:id="rId20"/>
    <p:sldLayoutId id="2147484504" r:id="rId21"/>
    <p:sldLayoutId id="2147484505" r:id="rId22"/>
    <p:sldLayoutId id="2147484506" r:id="rId23"/>
    <p:sldLayoutId id="2147484507" r:id="rId24"/>
    <p:sldLayoutId id="2147484508" r:id="rId25"/>
    <p:sldLayoutId id="2147484509" r:id="rId26"/>
    <p:sldLayoutId id="2147484510" r:id="rId27"/>
    <p:sldLayoutId id="2147484511" r:id="rId28"/>
    <p:sldLayoutId id="2147484512" r:id="rId29"/>
    <p:sldLayoutId id="2147484513" r:id="rId3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2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4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58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65.jpeg"/><Relationship Id="rId7" Type="http://schemas.openxmlformats.org/officeDocument/2006/relationships/image" Target="../media/image69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2">
            <a:extLst>
              <a:ext uri="{FF2B5EF4-FFF2-40B4-BE49-F238E27FC236}">
                <a16:creationId xmlns:a16="http://schemas.microsoft.com/office/drawing/2014/main" id="{0CF6AECF-D6A3-4C9C-87FF-CD928E85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11">
            <a:extLst>
              <a:ext uri="{FF2B5EF4-FFF2-40B4-BE49-F238E27FC236}">
                <a16:creationId xmlns:a16="http://schemas.microsoft.com/office/drawing/2014/main" id="{8370506E-AF12-4EA8-B3ED-F920A23C29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362200"/>
            <a:ext cx="7772400" cy="1470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6000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02F6A16-9295-4C40-B612-CCB97759D6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5181600"/>
            <a:ext cx="6400800" cy="129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上交所中国科学技术大学</a:t>
            </a:r>
            <a:r>
              <a:rPr lang="zh-CN" altLang="en-US" dirty="0"/>
              <a:t>     </a:t>
            </a:r>
            <a:r>
              <a:rPr lang="en-US" altLang="zh-CN" dirty="0"/>
              <a:t>清鼎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dirty="0"/>
              <a:t>http://staff.ustc.edu.cn/~dingqing</a:t>
            </a:r>
          </a:p>
        </p:txBody>
      </p:sp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AB889DF7-24C2-44F6-8078-C33C6CD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fld id="{7B1D5B3A-5F75-47FE-B57E-CAC876431016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ADC642-B40F-40C0-8F1C-AE23D19E7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定义</a:t>
            </a:r>
            <a:r>
              <a:rPr spc="-44" dirty="0"/>
              <a:t> </a:t>
            </a:r>
            <a:r>
              <a:rPr spc="4" dirty="0"/>
              <a:t>Sei</a:t>
            </a:r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59009219-1F9B-4991-B4BE-912CE783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76375"/>
            <a:ext cx="8839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7000"/>
              </a:lnSpc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"程序或计算机系统的软件体系结构是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结构或结构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的系统, 其中包括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软件元素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, 该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外部可见属性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这些元素的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关系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其中。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</p:spTree>
  </p:cSld>
  <p:clrMapOvr>
    <a:masterClrMapping/>
  </p:clrMapOvr>
</p:sld>
</file>

<file path=ppt/slides/slide10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>
            <a:extLst>
              <a:ext uri="{FF2B5EF4-FFF2-40B4-BE49-F238E27FC236}">
                <a16:creationId xmlns:a16="http://schemas.microsoft.com/office/drawing/2014/main" id="{467D2113-8EBF-46B2-8B17-DAD92B34B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超越思考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433F053-70AF-44F0-BAE3-C97C5B4A0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J2EE 技术如何与体系结构的原则, 特别是功能？</a:t>
            </a:r>
          </a:p>
          <a:p>
            <a:pPr eaLnBrk="1" hangingPunct="1"/>
            <a:endParaRPr lang="en-US" altLang="zh-CN"/>
          </a:p>
        </p:txBody>
      </p:sp>
      <p:sp>
        <p:nvSpPr>
          <p:cNvPr id="184324" name="灯片编号占位符 1">
            <a:extLst>
              <a:ext uri="{FF2B5EF4-FFF2-40B4-BE49-F238E27FC236}">
                <a16:creationId xmlns:a16="http://schemas.microsoft.com/office/drawing/2014/main" id="{48DB1DB0-0C6A-412A-976C-C5EC2733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9EBCA-C2E2-4099-9536-1B9F3CFF6C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341D713C-5C76-48FA-9017-3E0F5E33C6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06375"/>
            <a:ext cx="91582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5" dirty="0"/>
              <a:t>苏</a:t>
            </a:r>
            <a:r>
              <a:rPr spc="10" dirty="0"/>
              <a:t>毫米</a:t>
            </a:r>
            <a:r>
              <a:rPr spc="20" dirty="0"/>
              <a:t>一个</a:t>
            </a:r>
            <a:r>
              <a:rPr spc="45" dirty="0"/>
              <a:t>R</a:t>
            </a:r>
            <a:r>
              <a:rPr dirty="0"/>
              <a:t>Y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C86E646-AA96-489A-AD5D-15EAA7052783}"/>
              </a:ext>
            </a:extLst>
          </p:cNvPr>
          <p:cNvSpPr txBox="1"/>
          <p:nvPr/>
        </p:nvSpPr>
        <p:spPr>
          <a:xfrm>
            <a:off x="609600" y="1096963"/>
            <a:ext cx="10515600" cy="412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  <a:defRPr/>
            </a:pPr>
            <a:r>
              <a:rPr sz="2800" spc="5" dirty="0">
                <a:latin typeface="Cambria"/>
                <a:cs typeface="Cambria"/>
              </a:rPr>
              <a:t>软件</a:t>
            </a:r>
            <a:r>
              <a:rPr sz="2800" spc="-22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建筑</a:t>
            </a:r>
            <a:r>
              <a:rPr sz="2800" spc="-1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需要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自</a:t>
            </a:r>
            <a:endParaRPr sz="2800" dirty="0">
              <a:latin typeface="Cambria"/>
              <a:cs typeface="Cambria"/>
            </a:endParaRPr>
          </a:p>
          <a:p>
            <a:pPr marL="762000" lvl="1" indent="-292100">
              <a:spcBef>
                <a:spcPts val="620"/>
              </a:spcBef>
              <a:buFont typeface="Arial"/>
              <a:buChar char="–"/>
              <a:tabLst>
                <a:tab pos="761365" algn="l"/>
                <a:tab pos="762000" algn="l"/>
              </a:tabLst>
              <a:defRPr/>
            </a:pPr>
            <a:r>
              <a:rPr sz="2000" spc="10" dirty="0">
                <a:latin typeface="Cambria"/>
                <a:cs typeface="Cambria"/>
              </a:rPr>
              <a:t>考虑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从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都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技术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点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的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视图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作为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以及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作为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业务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点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的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视图</a:t>
            </a:r>
          </a:p>
          <a:p>
            <a:pPr marL="762000" lvl="1" indent="-292100">
              <a:spcBef>
                <a:spcPts val="640"/>
              </a:spcBef>
              <a:buFont typeface="Arial"/>
              <a:buChar char="–"/>
              <a:tabLst>
                <a:tab pos="761365" algn="l"/>
                <a:tab pos="762000" algn="l"/>
              </a:tabLst>
              <a:defRPr/>
            </a:pPr>
            <a:r>
              <a:rPr sz="2000" dirty="0">
                <a:latin typeface="Cambria"/>
                <a:cs typeface="Cambria"/>
              </a:rPr>
              <a:t>有</a:t>
            </a:r>
            <a:r>
              <a:rPr sz="2000" spc="-10" dirty="0">
                <a:latin typeface="Cambria"/>
                <a:cs typeface="Cambria"/>
              </a:rPr>
              <a:t>是</a:t>
            </a:r>
            <a:r>
              <a:rPr sz="2000" spc="-15" dirty="0">
                <a:latin typeface="Cambria"/>
                <a:cs typeface="Cambria"/>
              </a:rPr>
              <a:t>不同</a:t>
            </a:r>
            <a:r>
              <a:rPr sz="2000" dirty="0">
                <a:latin typeface="Cambria"/>
                <a:cs typeface="Cambria"/>
              </a:rPr>
              <a:t>方式</a:t>
            </a:r>
            <a:r>
              <a:rPr sz="2000" spc="-5" dirty="0">
                <a:latin typeface="Cambria"/>
                <a:cs typeface="Cambria"/>
              </a:rPr>
              <a:t>自</a:t>
            </a:r>
            <a:r>
              <a:rPr sz="2000" spc="5" dirty="0">
                <a:latin typeface="Cambria"/>
                <a:cs typeface="Cambria"/>
              </a:rPr>
              <a:t>沟通</a:t>
            </a:r>
            <a:r>
              <a:rPr sz="2000" spc="-5" dirty="0">
                <a:latin typeface="Cambria"/>
                <a:cs typeface="Cambria"/>
              </a:rPr>
              <a:t>建筑</a:t>
            </a:r>
            <a:r>
              <a:rPr sz="2000" spc="-2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设计</a:t>
            </a:r>
            <a:endParaRPr sz="2000" dirty="0">
              <a:latin typeface="Cambria"/>
              <a:cs typeface="Cambria"/>
            </a:endParaRPr>
          </a:p>
          <a:p>
            <a:pPr marL="355600" indent="-342900"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2800" spc="-5" dirty="0">
                <a:latin typeface="Cambria"/>
                <a:cs typeface="Cambria"/>
              </a:rPr>
              <a:t>有</a:t>
            </a:r>
            <a:r>
              <a:rPr sz="2800" spc="15" dirty="0">
                <a:latin typeface="Cambria"/>
                <a:cs typeface="Cambria"/>
              </a:rPr>
              <a:t>是</a:t>
            </a:r>
            <a:r>
              <a:rPr sz="2800" spc="-25" dirty="0">
                <a:latin typeface="Cambria"/>
                <a:cs typeface="Cambria"/>
              </a:rPr>
              <a:t>不</a:t>
            </a:r>
            <a:r>
              <a:rPr sz="2800" spc="-15" dirty="0">
                <a:latin typeface="Cambria"/>
                <a:cs typeface="Cambria"/>
              </a:rPr>
              <a:t>的</a:t>
            </a:r>
            <a:r>
              <a:rPr sz="2800" spc="-10" dirty="0">
                <a:latin typeface="Cambria"/>
                <a:cs typeface="Cambria"/>
              </a:rPr>
              <a:t>最好</a:t>
            </a:r>
            <a:r>
              <a:rPr sz="2800" spc="5" dirty="0">
                <a:latin typeface="Cambria"/>
                <a:cs typeface="Cambria"/>
              </a:rPr>
              <a:t>建筑</a:t>
            </a:r>
            <a:r>
              <a:rPr sz="2800" spc="-5" dirty="0">
                <a:latin typeface="Cambria"/>
                <a:cs typeface="Cambria"/>
              </a:rPr>
              <a:t>任何一个</a:t>
            </a:r>
            <a:r>
              <a:rPr sz="2800" dirty="0">
                <a:latin typeface="Cambria"/>
                <a:cs typeface="Cambria"/>
              </a:rPr>
              <a:t>软件</a:t>
            </a:r>
            <a:r>
              <a:rPr sz="2800" spc="-320" dirty="0">
                <a:latin typeface="Cambria"/>
                <a:cs typeface="Cambria"/>
              </a:rPr>
              <a:t> </a:t>
            </a:r>
            <a:r>
              <a:rPr sz="2800" spc="-15" dirty="0">
                <a:latin typeface="Cambria"/>
                <a:cs typeface="Cambria"/>
              </a:rPr>
              <a:t>系统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9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2800" spc="35" dirty="0">
                <a:latin typeface="Cambria"/>
                <a:cs typeface="Cambria"/>
              </a:rPr>
              <a:t>Alwaysneed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考虑</a:t>
            </a:r>
          </a:p>
          <a:p>
            <a:pPr marL="762000" lvl="1" indent="-292100">
              <a:spcBef>
                <a:spcPts val="720"/>
              </a:spcBef>
              <a:buFont typeface="Arial"/>
              <a:buChar char="–"/>
              <a:tabLst>
                <a:tab pos="761365" algn="l"/>
                <a:tab pos="762000" algn="l"/>
              </a:tabLst>
              <a:defRPr/>
            </a:pPr>
            <a:r>
              <a:rPr sz="2400" spc="5" dirty="0">
                <a:latin typeface="Cambria"/>
                <a:cs typeface="Cambria"/>
              </a:rPr>
              <a:t>外部</a:t>
            </a:r>
            <a:r>
              <a:rPr sz="2400" spc="-19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约束</a:t>
            </a:r>
            <a:r>
              <a:rPr sz="2400" spc="-16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这样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成本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基础 设施。。。</a:t>
            </a:r>
          </a:p>
          <a:p>
            <a:pPr marL="762000" lvl="1" indent="-292100">
              <a:spcBef>
                <a:spcPts val="700"/>
              </a:spcBef>
              <a:buFont typeface="Arial"/>
              <a:buChar char="–"/>
              <a:tabLst>
                <a:tab pos="761365" algn="l"/>
                <a:tab pos="762000" algn="l"/>
              </a:tabLst>
              <a:defRPr/>
            </a:pPr>
            <a:r>
              <a:rPr sz="2400" dirty="0">
                <a:latin typeface="Cambria"/>
                <a:cs typeface="Cambria"/>
              </a:rPr>
              <a:t>成熟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的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它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组织</a:t>
            </a:r>
            <a:r>
              <a:rPr sz="2400" spc="-15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不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只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发展</a:t>
            </a:r>
            <a:r>
              <a:rPr sz="2400" spc="-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但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也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操作</a:t>
            </a:r>
            <a:endParaRPr sz="2400" dirty="0">
              <a:latin typeface="Cambria"/>
              <a:cs typeface="Cambria"/>
            </a:endParaRPr>
          </a:p>
          <a:p>
            <a:pPr marL="355600" indent="-342900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2800" spc="5" dirty="0">
                <a:latin typeface="Cambria"/>
                <a:cs typeface="Cambria"/>
              </a:rPr>
              <a:t>建筑</a:t>
            </a:r>
            <a:r>
              <a:rPr sz="2800" spc="-215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是</a:t>
            </a:r>
            <a:r>
              <a:rPr sz="2800" dirty="0">
                <a:latin typeface="Cambria"/>
                <a:cs typeface="Cambria"/>
              </a:rPr>
              <a:t>一个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住</a:t>
            </a:r>
            <a:r>
              <a:rPr sz="2800" spc="-21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实体</a:t>
            </a:r>
            <a:endParaRPr sz="2800" dirty="0">
              <a:latin typeface="Cambria"/>
              <a:cs typeface="Cambria"/>
            </a:endParaRPr>
          </a:p>
          <a:p>
            <a:pPr marL="762000" lvl="1" indent="-292100">
              <a:spcBef>
                <a:spcPts val="720"/>
              </a:spcBef>
              <a:buFont typeface="Arial"/>
              <a:buChar char="–"/>
              <a:tabLst>
                <a:tab pos="761365" algn="l"/>
                <a:tab pos="762000" algn="l"/>
              </a:tabLst>
              <a:defRPr/>
            </a:pPr>
            <a:r>
              <a:rPr sz="2000" spc="-5" dirty="0">
                <a:latin typeface="Cambria"/>
                <a:cs typeface="Cambria"/>
              </a:rPr>
              <a:t>因此</a:t>
            </a:r>
            <a:r>
              <a:rPr sz="2000" dirty="0">
                <a:latin typeface="Cambria"/>
                <a:cs typeface="Cambria"/>
              </a:rPr>
              <a:t>能力</a:t>
            </a:r>
            <a:r>
              <a:rPr sz="2000" spc="-5" dirty="0">
                <a:latin typeface="Cambria"/>
                <a:cs typeface="Cambria"/>
              </a:rPr>
              <a:t>自</a:t>
            </a:r>
            <a:r>
              <a:rPr sz="2000" spc="-20" dirty="0">
                <a:latin typeface="Cambria"/>
                <a:cs typeface="Cambria"/>
              </a:rPr>
              <a:t>成长</a:t>
            </a:r>
            <a:r>
              <a:rPr sz="2000" spc="-5" dirty="0">
                <a:latin typeface="Cambria"/>
                <a:cs typeface="Cambria"/>
              </a:rPr>
              <a:t>迁移</a:t>
            </a:r>
            <a:r>
              <a:rPr sz="2000" dirty="0">
                <a:latin typeface="Cambria"/>
                <a:cs typeface="Cambria"/>
              </a:rPr>
              <a:t>是</a:t>
            </a:r>
            <a:r>
              <a:rPr sz="2000" spc="-10" dirty="0">
                <a:latin typeface="Cambria"/>
                <a:cs typeface="Cambria"/>
              </a:rPr>
              <a:t>非常</a:t>
            </a:r>
            <a:r>
              <a:rPr sz="2000" spc="-1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重要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EDB760FB-044E-49E1-8978-2DC31B9D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89200"/>
            <a:ext cx="10556875" cy="1362075"/>
          </a:xfrm>
        </p:spPr>
        <p:txBody>
          <a:bodyPr/>
          <a:lstStyle/>
          <a:p>
            <a:pPr marL="33585" eaLnBrk="1" fontAlgn="auto" hangingPunct="1">
              <a:spcBef>
                <a:spcPts val="252"/>
              </a:spcBef>
              <a:spcAft>
                <a:spcPts val="0"/>
              </a:spcAft>
              <a:defRPr/>
            </a:pPr>
            <a:r>
              <a:rPr lang="en-US" altLang="zh-CN" sz="9600" spc="10" dirty="0"/>
              <a:t>建筑师</a:t>
            </a:r>
            <a:endParaRPr lang="en-US" altLang="zh-CN" sz="9511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442D517-0256-4BDC-A45B-4E528654574B}"/>
              </a:ext>
            </a:extLst>
          </p:cNvPr>
          <p:cNvSpPr txBox="1">
            <a:spLocks/>
          </p:cNvSpPr>
          <p:nvPr/>
        </p:nvSpPr>
        <p:spPr bwMode="auto">
          <a:xfrm>
            <a:off x="3076575" y="3727450"/>
            <a:ext cx="71215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7379"/>
              </a:lnSpc>
              <a:defRPr/>
            </a:pPr>
            <a:r>
              <a:rPr lang="en-US" sz="3703" spc="-65" dirty="0">
                <a:solidFill>
                  <a:srgbClr val="000000"/>
                </a:solidFill>
              </a:rPr>
              <a:t>什么</a:t>
            </a:r>
            <a:r>
              <a:rPr lang="en-US" sz="3703" spc="65" dirty="0">
                <a:solidFill>
                  <a:srgbClr val="000000"/>
                </a:solidFill>
              </a:rPr>
              <a:t>是一个</a:t>
            </a:r>
            <a:r>
              <a:rPr lang="en-US" altLang="zh-CN" sz="4000" spc="10" dirty="0"/>
              <a:t>rchitect</a:t>
            </a:r>
            <a:r>
              <a:rPr lang="en-US" sz="3703" dirty="0">
                <a:solidFill>
                  <a:srgbClr val="000000"/>
                </a:solidFill>
              </a:rPr>
              <a:t>?</a:t>
            </a:r>
            <a:endParaRPr lang="en-US" sz="3703" dirty="0"/>
          </a:p>
        </p:txBody>
      </p:sp>
    </p:spTree>
  </p:cSld>
  <p:clrMapOvr>
    <a:masterClrMapping/>
  </p:clrMapOvr>
  <p:transition spd="slow">
    <p:fade/>
  </p:transition>
</p:sld>
</file>

<file path=ppt/slides/slide10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8CD3FE1A-F4A6-45FC-9F7A-103DBB1D7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06375"/>
            <a:ext cx="92344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0" dirty="0"/>
              <a:t>什么</a:t>
            </a:r>
            <a:r>
              <a:rPr spc="-20" dirty="0"/>
              <a:t>是</a:t>
            </a:r>
            <a:r>
              <a:rPr spc="5" dirty="0"/>
              <a:t>软件</a:t>
            </a:r>
            <a:r>
              <a:rPr spc="-135" dirty="0"/>
              <a:t> </a:t>
            </a:r>
            <a:r>
              <a:rPr spc="10" dirty="0"/>
              <a:t>建筑师</a:t>
            </a:r>
          </a:p>
        </p:txBody>
      </p:sp>
      <p:sp>
        <p:nvSpPr>
          <p:cNvPr id="189443" name="object 12">
            <a:extLst>
              <a:ext uri="{FF2B5EF4-FFF2-40B4-BE49-F238E27FC236}">
                <a16:creationId xmlns:a16="http://schemas.microsoft.com/office/drawing/2014/main" id="{885ACE8F-A396-41AF-A15A-66598089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54113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921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zh-CN" altLang="zh-CN" sz="3200">
                <a:latin typeface="Cambria" panose="02040503050406030204" pitchFamily="18" charset="0"/>
              </a:rPr>
              <a:t>大约在公元前 25, 维特鲁威描述了建筑师的角色:</a:t>
            </a:r>
          </a:p>
          <a:p>
            <a:pPr lvl="1">
              <a:spcBef>
                <a:spcPts val="538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理想的建筑师应该是一个字母的人,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一个数学家, 熟悉历史研究,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勤奋的哲学,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熟悉音乐,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不无知</a:t>
            </a:r>
            <a:r>
              <a:rPr lang="en-US" altLang="zh-CN" sz="2800" i="1">
                <a:latin typeface="Cambria" panose="02040503050406030204" pitchFamily="18" charset="0"/>
              </a:rPr>
              <a:t> </a:t>
            </a:r>
            <a:r>
              <a:rPr lang="zh-CN" altLang="zh-CN" sz="2800" i="1">
                <a:latin typeface="Cambria" panose="02040503050406030204" pitchFamily="18" charset="0"/>
              </a:rPr>
              <a:t>的医学,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5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Juri 反应学</a:t>
            </a:r>
            <a:r>
              <a:rPr lang="en-US" altLang="zh-CN" sz="2800" i="1">
                <a:latin typeface="Cambria" panose="02040503050406030204" pitchFamily="18" charset="0"/>
              </a:rPr>
              <a:t> </a:t>
            </a:r>
            <a:r>
              <a:rPr lang="zh-CN" altLang="zh-CN" sz="2800" i="1">
                <a:latin typeface="Cambria" panose="02040503050406030204" pitchFamily="18" charset="0"/>
              </a:rPr>
              <a:t>sconsultis,</a:t>
            </a:r>
            <a:endParaRPr lang="zh-CN" altLang="zh-CN" sz="2800">
              <a:latin typeface="Cambria" panose="02040503050406030204" pitchFamily="18" charset="0"/>
            </a:endParaRP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zh-CN" altLang="zh-CN" sz="2800" i="1">
                <a:latin typeface="Cambria" panose="02040503050406030204" pitchFamily="18" charset="0"/>
              </a:rPr>
              <a:t>熟悉天文和天文计算</a:t>
            </a:r>
            <a:endParaRPr lang="zh-CN" altLang="zh-CN" sz="280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AutoShape 2">
            <a:extLst>
              <a:ext uri="{FF2B5EF4-FFF2-40B4-BE49-F238E27FC236}">
                <a16:creationId xmlns:a16="http://schemas.microsoft.com/office/drawing/2014/main" id="{9D096878-EB62-4F13-B86A-5B3B18C93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建筑师的角色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8B9DB2FB-0158-46BB-8539-88270023A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建筑师:</a:t>
            </a:r>
          </a:p>
          <a:p>
            <a:pPr lvl="1" eaLnBrk="1" hangingPunct="1"/>
            <a:r>
              <a:rPr lang="en-US" altLang="zh-CN"/>
              <a:t>可视化系统的行为</a:t>
            </a:r>
          </a:p>
          <a:p>
            <a:pPr lvl="1" eaLnBrk="1" hangingPunct="1"/>
            <a:r>
              <a:rPr lang="en-US" altLang="zh-CN"/>
              <a:t>为系统创建蓝图</a:t>
            </a:r>
          </a:p>
          <a:p>
            <a:pPr lvl="1" eaLnBrk="1" hangingPunct="1"/>
            <a:r>
              <a:rPr lang="en-US" altLang="zh-CN"/>
              <a:t>定义系统元素协同工作的方式</a:t>
            </a:r>
          </a:p>
          <a:p>
            <a:pPr lvl="1" eaLnBrk="1" hangingPunct="1"/>
            <a:r>
              <a:rPr lang="en-US" altLang="zh-CN"/>
              <a:t>区分功能和非正常系统要求</a:t>
            </a:r>
          </a:p>
          <a:p>
            <a:pPr lvl="1" eaLnBrk="1" hangingPunct="1"/>
            <a:r>
              <a:rPr lang="en-US" altLang="zh-CN"/>
              <a:t>负责将非功能性需求集成到系统中</a:t>
            </a:r>
          </a:p>
        </p:txBody>
      </p:sp>
      <p:sp>
        <p:nvSpPr>
          <p:cNvPr id="190468" name="灯片编号占位符 1">
            <a:extLst>
              <a:ext uri="{FF2B5EF4-FFF2-40B4-BE49-F238E27FC236}">
                <a16:creationId xmlns:a16="http://schemas.microsoft.com/office/drawing/2014/main" id="{56F564AF-0787-4963-9E3D-77510D8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B7DB04-340D-4552-8435-D96E4B181D0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AutoShape 2">
            <a:extLst>
              <a:ext uri="{FF2B5EF4-FFF2-40B4-BE49-F238E27FC236}">
                <a16:creationId xmlns:a16="http://schemas.microsoft.com/office/drawing/2014/main" id="{16E86705-323C-496D-AFCC-643E8C810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开发团队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539B9DE7-B4A1-4029-9100-48FFA2CAE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架构师是开发团队的成员。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团队领导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企业建模器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建筑师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系统设计器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开发 人员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测试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QA 员工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配置专家</a:t>
            </a:r>
          </a:p>
        </p:txBody>
      </p:sp>
      <p:pic>
        <p:nvPicPr>
          <p:cNvPr id="192516" name="Picture 4">
            <a:extLst>
              <a:ext uri="{FF2B5EF4-FFF2-40B4-BE49-F238E27FC236}">
                <a16:creationId xmlns:a16="http://schemas.microsoft.com/office/drawing/2014/main" id="{020E8751-B4AF-4712-B37A-2C135D2D8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276475"/>
            <a:ext cx="4176712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517" name="灯片编号占位符 1">
            <a:extLst>
              <a:ext uri="{FF2B5EF4-FFF2-40B4-BE49-F238E27FC236}">
                <a16:creationId xmlns:a16="http://schemas.microsoft.com/office/drawing/2014/main" id="{AC4486BD-31CF-484B-9F6A-748E423B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F15E9-D962-453B-B958-E655249980C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55B4F710-BBEF-4763-ACCA-6CDC8D932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06375"/>
            <a:ext cx="90058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0" dirty="0"/>
              <a:t>什么建筑师</a:t>
            </a:r>
            <a:r>
              <a:rPr spc="-245" dirty="0"/>
              <a:t> </a:t>
            </a:r>
            <a:r>
              <a:rPr spc="10" dirty="0"/>
              <a:t>做</a:t>
            </a:r>
          </a:p>
        </p:txBody>
      </p:sp>
      <p:sp>
        <p:nvSpPr>
          <p:cNvPr id="194563" name="object 12">
            <a:extLst>
              <a:ext uri="{FF2B5EF4-FFF2-40B4-BE49-F238E27FC236}">
                <a16:creationId xmlns:a16="http://schemas.microsoft.com/office/drawing/2014/main" id="{2679111F-F46D-4FA3-A0DD-96A2955A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22363"/>
            <a:ext cx="105918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收集系统要求</a:t>
            </a:r>
          </a:p>
          <a:p>
            <a:pPr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将需求转换为体系结构设计</a:t>
            </a:r>
          </a:p>
          <a:p>
            <a:pPr>
              <a:lnSpc>
                <a:spcPts val="3000"/>
              </a:lnSpc>
              <a:spcBef>
                <a:spcPts val="738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实施概念证明, 定义开发环境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开发体系结构模块</a:t>
            </a:r>
          </a:p>
          <a:p>
            <a:pPr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通信体系结构设计</a:t>
            </a:r>
          </a:p>
          <a:p>
            <a:pPr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成为技术专家</a:t>
            </a:r>
          </a:p>
          <a:p>
            <a:pPr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导师/帮助开发人员</a:t>
            </a:r>
          </a:p>
        </p:txBody>
      </p:sp>
    </p:spTree>
  </p:cSld>
  <p:clrMapOvr>
    <a:masterClrMapping/>
  </p:clrMapOvr>
</p:sld>
</file>

<file path=ppt/slides/slide10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AutoShape 2">
            <a:extLst>
              <a:ext uri="{FF2B5EF4-FFF2-40B4-BE49-F238E27FC236}">
                <a16:creationId xmlns:a16="http://schemas.microsoft.com/office/drawing/2014/main" id="{02EF513A-4E47-4A91-BC6E-929DD694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定义体系结构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7C92644-7451-497E-8770-6C09A98BA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929688" cy="2879725"/>
          </a:xfrm>
        </p:spPr>
        <p:txBody>
          <a:bodyPr/>
          <a:lstStyle/>
          <a:p>
            <a:pPr eaLnBrk="1" hangingPunct="1"/>
            <a:r>
              <a:rPr lang="en-US" altLang="zh-CN" sz="2800"/>
              <a:t>体系结构是指系统组件和行为的抽象表示形式。</a:t>
            </a:r>
          </a:p>
          <a:p>
            <a:pPr eaLnBrk="1" hangingPunct="1"/>
            <a:r>
              <a:rPr lang="en-US" altLang="zh-CN" sz="2800"/>
              <a:t>体系结构不包含有关实现的详细信息。</a:t>
            </a:r>
          </a:p>
          <a:p>
            <a:pPr eaLnBrk="1" hangingPunct="1"/>
            <a:r>
              <a:rPr lang="en-US" altLang="zh-CN" sz="2800"/>
              <a:t>架构最好以图形方式表示。</a:t>
            </a:r>
          </a:p>
        </p:txBody>
      </p:sp>
      <p:pic>
        <p:nvPicPr>
          <p:cNvPr id="195588" name="Picture 4">
            <a:extLst>
              <a:ext uri="{FF2B5EF4-FFF2-40B4-BE49-F238E27FC236}">
                <a16:creationId xmlns:a16="http://schemas.microsoft.com/office/drawing/2014/main" id="{E208A064-392B-41B0-AAB0-F681A841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149725"/>
            <a:ext cx="6192838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589" name="灯片编号占位符 1">
            <a:extLst>
              <a:ext uri="{FF2B5EF4-FFF2-40B4-BE49-F238E27FC236}">
                <a16:creationId xmlns:a16="http://schemas.microsoft.com/office/drawing/2014/main" id="{493E6AC9-570E-4F47-AA78-A46D66F2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70E71-B6AF-4DD5-8E7D-946643F8CE8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C829185F-E989-41CC-B6E4-732368BD4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06375"/>
            <a:ext cx="90058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-25" dirty="0"/>
              <a:t>技术</a:t>
            </a:r>
            <a:r>
              <a:rPr spc="-220" dirty="0"/>
              <a:t> </a:t>
            </a:r>
            <a:r>
              <a:rPr spc="-15" dirty="0"/>
              <a:t>技能</a:t>
            </a:r>
          </a:p>
        </p:txBody>
      </p:sp>
      <p:sp>
        <p:nvSpPr>
          <p:cNvPr id="197635" name="object 12">
            <a:extLst>
              <a:ext uri="{FF2B5EF4-FFF2-40B4-BE49-F238E27FC236}">
                <a16:creationId xmlns:a16="http://schemas.microsoft.com/office/drawing/2014/main" id="{8E1E2526-C46F-454A-91D9-C5B46679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60463"/>
            <a:ext cx="10134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需求收集/管理</a:t>
            </a:r>
          </a:p>
          <a:p>
            <a:pPr>
              <a:spcBef>
                <a:spcPts val="1738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建模和分析方法</a:t>
            </a:r>
          </a:p>
          <a:p>
            <a:pPr>
              <a:spcBef>
                <a:spcPts val="1638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完整的软件开发生命周期</a:t>
            </a:r>
          </a:p>
          <a:p>
            <a:pPr>
              <a:lnSpc>
                <a:spcPct val="101000"/>
              </a:lnSpc>
              <a:spcBef>
                <a:spcPts val="1600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现代建筑技术, 如 Java EE 和. NET</a:t>
            </a:r>
          </a:p>
          <a:p>
            <a:pPr>
              <a:spcBef>
                <a:spcPts val="1638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深入了解编程语言</a:t>
            </a:r>
          </a:p>
          <a:p>
            <a:pPr>
              <a:spcBef>
                <a:spcPts val="1738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网络、安全、硬件平台</a:t>
            </a:r>
          </a:p>
          <a:p>
            <a:pPr>
              <a:spcBef>
                <a:spcPts val="1638"/>
              </a:spcBef>
              <a:buFontTx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数据库</a:t>
            </a:r>
          </a:p>
        </p:txBody>
      </p:sp>
    </p:spTree>
  </p:cSld>
  <p:clrMapOvr>
    <a:masterClrMapping/>
  </p:clrMapOvr>
</p:sld>
</file>

<file path=ppt/slides/slide10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0E9E918F-9E8A-4FCF-A875-23F2E0B95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93106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-20" dirty="0"/>
              <a:t>没有</a:t>
            </a:r>
            <a:r>
              <a:rPr spc="-25" dirty="0"/>
              <a:t>技术</a:t>
            </a:r>
            <a:r>
              <a:rPr spc="-50" dirty="0"/>
              <a:t> </a:t>
            </a:r>
            <a:r>
              <a:rPr spc="-15" dirty="0"/>
              <a:t>技能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6529CF7-E6A5-44CC-B2F4-C3AE7835826C}"/>
              </a:ext>
            </a:extLst>
          </p:cNvPr>
          <p:cNvSpPr txBox="1"/>
          <p:nvPr/>
        </p:nvSpPr>
        <p:spPr>
          <a:xfrm>
            <a:off x="609600" y="1160463"/>
            <a:ext cx="9448800" cy="4283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Tx/>
              <a:buChar char="•"/>
              <a:tabLst>
                <a:tab pos="355600" algn="l"/>
              </a:tabLst>
              <a:defRPr/>
            </a:pPr>
            <a:r>
              <a:rPr sz="2800" spc="-5" dirty="0">
                <a:latin typeface="Cambria"/>
                <a:cs typeface="Cambria"/>
              </a:rPr>
              <a:t>便利/咨询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1740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800" spc="5" dirty="0">
                <a:latin typeface="Cambria"/>
                <a:cs typeface="Cambria"/>
              </a:rPr>
              <a:t>通讯/演示/销售</a:t>
            </a:r>
            <a:r>
              <a:rPr sz="2800" spc="-29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技能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1640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800" spc="15" dirty="0">
                <a:latin typeface="Cambria"/>
                <a:cs typeface="Cambria"/>
              </a:rPr>
              <a:t>指导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1640"/>
              </a:spcBef>
              <a:buFontTx/>
              <a:buChar char="•"/>
              <a:tabLst>
                <a:tab pos="355600" algn="l"/>
                <a:tab pos="6565265" algn="l"/>
              </a:tabLst>
              <a:defRPr/>
            </a:pPr>
            <a:r>
              <a:rPr sz="2800" spc="45" dirty="0">
                <a:latin typeface="Cambria"/>
                <a:cs typeface="Cambria"/>
              </a:rPr>
              <a:t>D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spc="-30" dirty="0">
                <a:latin typeface="Cambria"/>
                <a:cs typeface="Cambria"/>
              </a:rPr>
              <a:t>米</a:t>
            </a:r>
            <a:r>
              <a:rPr sz="2800" spc="30" dirty="0">
                <a:latin typeface="Cambria"/>
                <a:cs typeface="Cambria"/>
              </a:rPr>
              <a:t>一个</a:t>
            </a:r>
            <a:r>
              <a:rPr sz="2800" spc="20" dirty="0">
                <a:latin typeface="Cambria"/>
                <a:cs typeface="Cambria"/>
              </a:rPr>
              <a:t>我</a:t>
            </a:r>
            <a:r>
              <a:rPr sz="2800" dirty="0">
                <a:latin typeface="Cambria"/>
                <a:cs typeface="Cambria"/>
              </a:rPr>
              <a:t>n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Kn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spc="30" dirty="0">
                <a:latin typeface="Cambria"/>
                <a:cs typeface="Cambria"/>
              </a:rPr>
              <a:t>w</a:t>
            </a:r>
            <a:r>
              <a:rPr sz="2800" spc="40" dirty="0">
                <a:latin typeface="Cambria"/>
                <a:cs typeface="Cambria"/>
              </a:rPr>
              <a:t>我</a:t>
            </a:r>
            <a:r>
              <a:rPr sz="2800" spc="30" dirty="0">
                <a:latin typeface="Cambria"/>
                <a:cs typeface="Cambria"/>
              </a:rPr>
              <a:t>电子邮件</a:t>
            </a:r>
            <a:r>
              <a:rPr sz="2800" spc="45" dirty="0">
                <a:latin typeface="Cambria"/>
                <a:cs typeface="Cambria"/>
              </a:rPr>
              <a:t>D</a:t>
            </a:r>
            <a:r>
              <a:rPr sz="2800" spc="15" dirty="0">
                <a:latin typeface="Cambria"/>
                <a:cs typeface="Cambria"/>
              </a:rPr>
              <a:t>G</a:t>
            </a:r>
            <a:r>
              <a:rPr sz="2800" dirty="0">
                <a:latin typeface="Cambria"/>
                <a:cs typeface="Cambria"/>
              </a:rPr>
              <a:t>电子邮件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F</a:t>
            </a:r>
            <a:r>
              <a:rPr sz="2800" spc="-26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一个</a:t>
            </a:r>
            <a:r>
              <a:rPr sz="2800" spc="40" dirty="0">
                <a:latin typeface="Cambria"/>
                <a:cs typeface="Cambria"/>
              </a:rPr>
              <a:t>R</a:t>
            </a:r>
            <a:r>
              <a:rPr sz="2800" spc="30" dirty="0">
                <a:latin typeface="Cambria"/>
                <a:cs typeface="Cambria"/>
              </a:rPr>
              <a:t>电子邮件</a:t>
            </a:r>
            <a:r>
              <a:rPr sz="2800" dirty="0">
                <a:latin typeface="Cambria"/>
                <a:cs typeface="Cambria"/>
              </a:rPr>
              <a:t>一个</a:t>
            </a:r>
            <a:r>
              <a:rPr sz="2800" spc="-185" dirty="0">
                <a:latin typeface="Cambria"/>
                <a:cs typeface="Cambria"/>
              </a:rPr>
              <a:t> </a:t>
            </a:r>
            <a:r>
              <a:rPr sz="2800" spc="-114" dirty="0">
                <a:latin typeface="Cambria"/>
                <a:cs typeface="Cambria"/>
              </a:rPr>
              <a:t>Y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美国</a:t>
            </a:r>
            <a:r>
              <a:rPr sz="2800" spc="35" dirty="0">
                <a:latin typeface="Cambria"/>
                <a:cs typeface="Cambria"/>
              </a:rPr>
              <a:t> </a:t>
            </a:r>
            <a:r>
              <a:rPr sz="2800" spc="30" dirty="0">
                <a:latin typeface="Cambria"/>
                <a:cs typeface="Cambria"/>
              </a:rPr>
              <a:t>w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spc="40" dirty="0">
                <a:latin typeface="Cambria"/>
                <a:cs typeface="Cambria"/>
              </a:rPr>
              <a:t>R</a:t>
            </a:r>
            <a:r>
              <a:rPr sz="2800" spc="30" dirty="0">
                <a:latin typeface="Cambria"/>
                <a:cs typeface="Cambria"/>
              </a:rPr>
              <a:t>K</a:t>
            </a:r>
            <a:r>
              <a:rPr sz="2800" spc="20" dirty="0">
                <a:latin typeface="Cambria"/>
                <a:cs typeface="Cambria"/>
              </a:rPr>
              <a:t>我</a:t>
            </a:r>
            <a:r>
              <a:rPr sz="2800" spc="35" dirty="0">
                <a:latin typeface="Cambria"/>
                <a:cs typeface="Cambria"/>
              </a:rPr>
              <a:t>n</a:t>
            </a:r>
            <a:r>
              <a:rPr sz="2800" dirty="0">
                <a:latin typeface="Cambria"/>
                <a:cs typeface="Cambria"/>
              </a:rPr>
              <a:t>G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n</a:t>
            </a:r>
          </a:p>
          <a:p>
            <a:pPr marL="355600" indent="-342900">
              <a:spcBef>
                <a:spcPts val="1740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800" spc="10" dirty="0">
                <a:latin typeface="Cambria"/>
                <a:cs typeface="Cambria"/>
              </a:rPr>
              <a:t>领导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1639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800" spc="15" dirty="0">
                <a:latin typeface="Cambria"/>
                <a:cs typeface="Cambria"/>
              </a:rPr>
              <a:t>组织</a:t>
            </a:r>
            <a:r>
              <a:rPr sz="2800" spc="-285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政治</a:t>
            </a:r>
            <a:endParaRPr sz="2800" dirty="0">
              <a:latin typeface="Cambria"/>
              <a:cs typeface="Cambria"/>
            </a:endParaRPr>
          </a:p>
          <a:p>
            <a:pPr marL="355600" indent="-342900">
              <a:spcBef>
                <a:spcPts val="1739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800" dirty="0">
                <a:latin typeface="Cambria"/>
                <a:cs typeface="Cambria"/>
              </a:rPr>
              <a:t>业务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敏锐/策略</a:t>
            </a:r>
          </a:p>
        </p:txBody>
      </p:sp>
    </p:spTree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bject 12">
            <a:extLst>
              <a:ext uri="{FF2B5EF4-FFF2-40B4-BE49-F238E27FC236}">
                <a16:creationId xmlns:a16="http://schemas.microsoft.com/office/drawing/2014/main" id="{DFABFD67-20E4-434B-AC35-95491BB0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1165225"/>
            <a:ext cx="8567737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921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3200">
                <a:latin typeface="Cambria" panose="02040503050406030204" pitchFamily="18" charset="0"/>
              </a:rPr>
              <a:t>有两个共同的元素: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zh-CN" altLang="zh-CN" sz="2800">
                <a:latin typeface="Cambria" panose="02040503050406030204" pitchFamily="18" charset="0"/>
              </a:rPr>
              <a:t>一是系统的最高层分解为其部分;</a:t>
            </a:r>
          </a:p>
          <a:p>
            <a:pPr lvl="1">
              <a:spcBef>
                <a:spcPts val="138"/>
              </a:spcBef>
              <a:buFont typeface="Arial" panose="020B0604020202020204" pitchFamily="34" charset="0"/>
              <a:buChar char="–"/>
            </a:pPr>
            <a:r>
              <a:rPr lang="zh-CN" altLang="zh-CN" sz="2800">
                <a:latin typeface="Cambria" panose="02040503050406030204" pitchFamily="18" charset="0"/>
              </a:rPr>
              <a:t>另一个是很难改变的决定。</a:t>
            </a:r>
          </a:p>
          <a:p>
            <a:pPr lvl="1">
              <a:buFont typeface="Arial" panose="020B0604020202020204" pitchFamily="34" charset="0"/>
              <a:buChar char="–"/>
            </a:pPr>
            <a:endParaRPr lang="zh-CN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1188"/>
              </a:spcBef>
              <a:buFont typeface="Arial" panose="020B0604020202020204" pitchFamily="34" charset="0"/>
              <a:buChar char="•"/>
            </a:pPr>
            <a:r>
              <a:rPr lang="zh-CN" altLang="zh-CN" sz="3200">
                <a:latin typeface="Cambria" panose="02040503050406030204" pitchFamily="18" charset="0"/>
              </a:rPr>
              <a:t>它也越来越认识到, 不只是一种方法来说明系统的体系结构;</a:t>
            </a:r>
          </a:p>
          <a:p>
            <a:pPr lvl="1">
              <a:lnSpc>
                <a:spcPts val="1800"/>
              </a:lnSpc>
              <a:spcBef>
                <a:spcPts val="338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相反, 系统中存在多个体系结构, 而在架构上有意义的视图则可以在系统的生存期内发生变化。</a:t>
            </a: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38E2A85-3FC6-4FFA-96D6-427BA592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>
              <a:defRPr/>
            </a:pPr>
            <a:r>
              <a:rPr lang="en-US" altLang="zh-CN" spc="9" dirty="0"/>
              <a:t>什么</a:t>
            </a:r>
            <a:r>
              <a:rPr lang="en-US" altLang="zh-CN" spc="4" dirty="0"/>
              <a:t>是软件</a:t>
            </a:r>
            <a:r>
              <a:rPr lang="en-US" altLang="zh-CN" spc="-13" dirty="0"/>
              <a:t> </a:t>
            </a:r>
            <a:r>
              <a:rPr lang="en-US" altLang="zh-CN" spc="4" dirty="0"/>
              <a:t>建筑？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DE908084-E383-4370-9580-47ABF70A7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06375"/>
            <a:ext cx="90058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0" dirty="0"/>
              <a:t>什么</a:t>
            </a:r>
            <a:r>
              <a:rPr spc="-20" dirty="0"/>
              <a:t>是</a:t>
            </a:r>
            <a:r>
              <a:rPr dirty="0"/>
              <a:t>一个</a:t>
            </a:r>
            <a:r>
              <a:rPr spc="15" dirty="0"/>
              <a:t>的</a:t>
            </a:r>
            <a:r>
              <a:rPr dirty="0"/>
              <a:t>最好</a:t>
            </a:r>
            <a:r>
              <a:rPr spc="-125" dirty="0"/>
              <a:t> </a:t>
            </a:r>
            <a:r>
              <a:rPr spc="10" dirty="0"/>
              <a:t>建筑师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476F74F-F509-49B6-BFE0-CF5A3616B49B}"/>
              </a:ext>
            </a:extLst>
          </p:cNvPr>
          <p:cNvSpPr txBox="1"/>
          <p:nvPr/>
        </p:nvSpPr>
        <p:spPr>
          <a:xfrm>
            <a:off x="914400" y="1333500"/>
            <a:ext cx="7739063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-5" dirty="0">
                <a:latin typeface="Cambria"/>
                <a:cs typeface="Cambria"/>
              </a:rPr>
              <a:t>最好的</a:t>
            </a:r>
            <a:r>
              <a:rPr sz="3200" spc="-15" dirty="0">
                <a:latin typeface="Cambria"/>
                <a:cs typeface="Cambria"/>
              </a:rPr>
              <a:t>建筑师</a:t>
            </a:r>
            <a:r>
              <a:rPr sz="3200" spc="10" dirty="0">
                <a:latin typeface="Cambria"/>
                <a:cs typeface="Cambria"/>
              </a:rPr>
              <a:t> </a:t>
            </a:r>
            <a:r>
              <a:rPr sz="3200" spc="20" dirty="0">
                <a:latin typeface="Cambria"/>
                <a:cs typeface="Cambria"/>
              </a:rPr>
              <a:t>是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99684" name="object 13">
            <a:extLst>
              <a:ext uri="{FF2B5EF4-FFF2-40B4-BE49-F238E27FC236}">
                <a16:creationId xmlns:a16="http://schemas.microsoft.com/office/drawing/2014/main" id="{84A83C24-B290-48FD-95F1-CF3762E1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28800"/>
            <a:ext cx="8164513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4800" indent="-2921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–"/>
            </a:pPr>
            <a:r>
              <a:rPr lang="zh-CN" altLang="zh-CN" sz="2800">
                <a:latin typeface="Cambria" panose="02040503050406030204" pitchFamily="18" charset="0"/>
              </a:rPr>
              <a:t>好的技师,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zh-CN" sz="2800">
                <a:latin typeface="Cambria" panose="02040503050406030204" pitchFamily="18" charset="0"/>
              </a:rPr>
              <a:t>并在技术社区中获得尊重,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zh-CN" altLang="zh-CN" sz="2800">
                <a:latin typeface="Cambria" panose="02040503050406030204" pitchFamily="18" charset="0"/>
              </a:rPr>
              <a:t>同时也是好的战略家, 组织政治家 (在最好的意义上说), 顾问和领导</a:t>
            </a:r>
          </a:p>
        </p:txBody>
      </p:sp>
    </p:spTree>
  </p:cSld>
  <p:clrMapOvr>
    <a:masterClrMapping/>
  </p:clrMapOvr>
</p:sld>
</file>

<file path=ppt/slides/slide1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21139FF0-26AD-4004-BBBF-5E063FA6E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6375"/>
            <a:ext cx="90820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5" dirty="0"/>
              <a:t>事情</a:t>
            </a:r>
            <a:r>
              <a:rPr spc="10" dirty="0"/>
              <a:t>自</a:t>
            </a:r>
            <a:r>
              <a:rPr spc="-145" dirty="0"/>
              <a:t> </a:t>
            </a:r>
            <a:r>
              <a:rPr spc="15" dirty="0"/>
              <a:t>记得</a:t>
            </a:r>
          </a:p>
        </p:txBody>
      </p:sp>
      <p:sp>
        <p:nvSpPr>
          <p:cNvPr id="200707" name="object 12">
            <a:extLst>
              <a:ext uri="{FF2B5EF4-FFF2-40B4-BE49-F238E27FC236}">
                <a16:creationId xmlns:a16="http://schemas.microsoft.com/office/drawing/2014/main" id="{877D79F8-133D-41C9-9728-83776E6F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1676400"/>
            <a:ext cx="8410575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2300" indent="-609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专注于人, 而不是技术或技术。</a:t>
            </a:r>
            <a:endParaRPr lang="zh-CN" altLang="zh-CN" sz="2800">
              <a:latin typeface="Cambria" panose="02040503050406030204" pitchFamily="18" charset="0"/>
            </a:endParaRPr>
          </a:p>
          <a:p>
            <a:pPr>
              <a:lnSpc>
                <a:spcPct val="92000"/>
              </a:lnSpc>
              <a:spcBef>
                <a:spcPts val="275"/>
              </a:spcBef>
            </a:pPr>
            <a:r>
              <a:rPr lang="zh-CN" altLang="zh-CN" sz="2400">
                <a:latin typeface="Cambria" panose="02040503050406030204" pitchFamily="18" charset="0"/>
              </a:rPr>
              <a:t>如果你找不到与开发人员合作的方法, effectivelyand 说服他们使用它, 那么世界上最伟大的架构模型就没什么价值了。</a:t>
            </a:r>
          </a:p>
          <a:p>
            <a:pPr>
              <a:spcBef>
                <a:spcPts val="50"/>
              </a:spcBef>
            </a:pPr>
            <a:endParaRPr lang="zh-CN" altLang="zh-CN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AutoNum type="arabicPeriod" startAt="2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保持简单。</a:t>
            </a:r>
            <a:endParaRPr lang="zh-CN" altLang="zh-CN" sz="2800">
              <a:latin typeface="Cambria" panose="02040503050406030204" pitchFamily="18" charset="0"/>
            </a:endParaRPr>
          </a:p>
          <a:p>
            <a:pPr>
              <a:lnSpc>
                <a:spcPts val="2700"/>
              </a:lnSpc>
              <a:spcBef>
                <a:spcPts val="275"/>
              </a:spcBef>
            </a:pPr>
            <a:r>
              <a:rPr lang="zh-CN" altLang="zh-CN" sz="2400">
                <a:latin typeface="Cambria" panose="02040503050406030204" pitchFamily="18" charset="0"/>
              </a:rPr>
              <a:t>架构越简单, 就越有机会理解和实际逆流开发人员。</a:t>
            </a:r>
          </a:p>
        </p:txBody>
      </p:sp>
    </p:spTree>
  </p:cSld>
  <p:clrMapOvr>
    <a:masterClrMapping/>
  </p:clrMapOvr>
</p:sld>
</file>

<file path=ppt/slides/slide1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F496445F-221A-4156-804B-006A18BE3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6375"/>
            <a:ext cx="90820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5" dirty="0"/>
              <a:t>事情</a:t>
            </a:r>
            <a:r>
              <a:rPr spc="10" dirty="0"/>
              <a:t>自</a:t>
            </a:r>
            <a:r>
              <a:rPr spc="-145" dirty="0"/>
              <a:t> </a:t>
            </a:r>
            <a:r>
              <a:rPr spc="15" dirty="0"/>
              <a:t>记得</a:t>
            </a:r>
          </a:p>
        </p:txBody>
      </p:sp>
      <p:sp>
        <p:nvSpPr>
          <p:cNvPr id="201731" name="object 12">
            <a:extLst>
              <a:ext uri="{FF2B5EF4-FFF2-40B4-BE49-F238E27FC236}">
                <a16:creationId xmlns:a16="http://schemas.microsoft.com/office/drawing/2014/main" id="{848C2787-4991-4FAE-BC4B-24F6B6526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85915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2300" indent="-609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3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迭代和增量工作。</a:t>
            </a:r>
            <a:endParaRPr lang="zh-CN" altLang="zh-CN" sz="2800">
              <a:latin typeface="Cambria" panose="02040503050406030204" pitchFamily="18" charset="0"/>
            </a:endParaRPr>
          </a:p>
          <a:p>
            <a:pPr>
              <a:lnSpc>
                <a:spcPct val="101000"/>
              </a:lnSpc>
              <a:spcBef>
                <a:spcPts val="25"/>
              </a:spcBef>
            </a:pPr>
            <a:r>
              <a:rPr lang="zh-CN" altLang="zh-CN" sz="2400">
                <a:latin typeface="Cambria" panose="02040503050406030204" pitchFamily="18" charset="0"/>
              </a:rPr>
              <a:t>由于新的要求、新的技术选择以及企业架构团队之间的更深入了解, 您的架构将随着时间的推移而不断发展。</a:t>
            </a:r>
          </a:p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63"/>
              </a:spcBef>
              <a:buFontTx/>
              <a:buAutoNum type="arabicPeriod" startAt="4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卷起袖子。</a:t>
            </a:r>
            <a:endParaRPr lang="zh-CN" altLang="zh-CN" sz="2800">
              <a:latin typeface="Cambria" panose="02040503050406030204" pitchFamily="18" charset="0"/>
            </a:endParaRPr>
          </a:p>
          <a:p>
            <a:pPr algn="just">
              <a:lnSpc>
                <a:spcPct val="101000"/>
              </a:lnSpc>
              <a:spcBef>
                <a:spcPts val="425"/>
              </a:spcBef>
            </a:pPr>
            <a:r>
              <a:rPr lang="zh-CN" altLang="zh-CN" sz="2400">
                <a:latin typeface="Cambria" panose="02040503050406030204" pitchFamily="18" charset="0"/>
              </a:rPr>
              <a:t>Developerswon't 尊重你, 因此不会接受你的架构, 如果你不愿意积极参与他们的项目努力。</a:t>
            </a:r>
          </a:p>
        </p:txBody>
      </p:sp>
    </p:spTree>
  </p:cSld>
  <p:clrMapOvr>
    <a:masterClrMapping/>
  </p:clrMapOvr>
</p:sld>
</file>

<file path=ppt/slides/slide1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BAB6B5DD-A7BA-4DAF-973F-4417870AF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06375"/>
            <a:ext cx="91582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5" dirty="0"/>
              <a:t>事情</a:t>
            </a:r>
            <a:r>
              <a:rPr spc="10" dirty="0"/>
              <a:t>自</a:t>
            </a:r>
            <a:r>
              <a:rPr spc="-145" dirty="0"/>
              <a:t> </a:t>
            </a:r>
            <a:r>
              <a:rPr spc="15" dirty="0"/>
              <a:t>记得</a:t>
            </a:r>
          </a:p>
        </p:txBody>
      </p:sp>
      <p:sp>
        <p:nvSpPr>
          <p:cNvPr id="202755" name="object 12">
            <a:extLst>
              <a:ext uri="{FF2B5EF4-FFF2-40B4-BE49-F238E27FC236}">
                <a16:creationId xmlns:a16="http://schemas.microsoft.com/office/drawing/2014/main" id="{C901FF53-D987-4114-885F-C33F0264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85725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22300" indent="-609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5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在你谈论它之前建立它。</a:t>
            </a:r>
            <a:endParaRPr lang="zh-CN" altLang="zh-CN" sz="2800">
              <a:latin typeface="Cambria" panose="02040503050406030204" pitchFamily="18" charset="0"/>
            </a:endParaRPr>
          </a:p>
          <a:p>
            <a:pPr>
              <a:lnSpc>
                <a:spcPct val="91000"/>
              </a:lnSpc>
              <a:spcBef>
                <a:spcPts val="288"/>
              </a:spcBef>
            </a:pPr>
            <a:r>
              <a:rPr lang="zh-CN" altLang="zh-CN" sz="2400">
                <a:latin typeface="Cambria" panose="02040503050406030204" pitchFamily="18" charset="0"/>
              </a:rPr>
              <a:t>一切工作在图表中, 但在实践中可能会失败。就像在 RUP 中一样, 你应该通过技术原型来证明你的应用体系结构;在企业级, 没有理由不能这样做。</a:t>
            </a:r>
          </a:p>
          <a:p>
            <a:pPr>
              <a:spcBef>
                <a:spcPts val="50"/>
              </a:spcBef>
            </a:pPr>
            <a:endParaRPr lang="zh-CN" altLang="zh-CN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AutoNum type="arabicPeriod" startAt="6"/>
            </a:pPr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看整个画面。</a:t>
            </a:r>
            <a:endParaRPr lang="zh-CN" altLang="zh-CN" sz="2800">
              <a:latin typeface="Cambria" panose="02040503050406030204" pitchFamily="18" charset="0"/>
            </a:endParaRPr>
          </a:p>
          <a:p>
            <a:pPr>
              <a:lnSpc>
                <a:spcPct val="92000"/>
              </a:lnSpc>
              <a:spcBef>
                <a:spcPts val="275"/>
              </a:spcBef>
            </a:pPr>
            <a:r>
              <a:rPr lang="zh-CN" altLang="zh-CN" sz="2400">
                <a:latin typeface="Cambria" panose="02040503050406030204" pitchFamily="18" charset="0"/>
              </a:rPr>
              <a:t>这是企业架构师的一项主要技能, 这是多视图方法对您如此重要的原因之一。</a:t>
            </a:r>
          </a:p>
        </p:txBody>
      </p:sp>
    </p:spTree>
  </p:cSld>
  <p:clrMapOvr>
    <a:masterClrMapping/>
  </p:clrMapOvr>
</p:sld>
</file>

<file path=ppt/slides/slide1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C7CF1C32-F7D3-4D84-8E8E-D71F88E96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6375"/>
            <a:ext cx="89296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5" dirty="0"/>
              <a:t>事情</a:t>
            </a:r>
            <a:r>
              <a:rPr spc="10" dirty="0"/>
              <a:t>自</a:t>
            </a:r>
            <a:r>
              <a:rPr spc="-145" dirty="0"/>
              <a:t> </a:t>
            </a:r>
            <a:r>
              <a:rPr spc="15" dirty="0"/>
              <a:t>记得</a:t>
            </a:r>
          </a:p>
        </p:txBody>
      </p:sp>
      <p:sp>
        <p:nvSpPr>
          <p:cNvPr id="203779" name="object 12">
            <a:extLst>
              <a:ext uri="{FF2B5EF4-FFF2-40B4-BE49-F238E27FC236}">
                <a16:creationId xmlns:a16="http://schemas.microsoft.com/office/drawing/2014/main" id="{9618B4F3-1502-4904-9F4D-F20E7BDE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7975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0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/>
            <a:r>
              <a:rPr lang="zh-CN" altLang="zh-CN" sz="2800">
                <a:solidFill>
                  <a:srgbClr val="FF0000"/>
                </a:solidFill>
                <a:latin typeface="Cambria" panose="02040503050406030204" pitchFamily="18" charset="0"/>
              </a:rPr>
              <a:t>7. 使架构对您的客户有吸引力。</a:t>
            </a:r>
            <a:endParaRPr lang="zh-CN" altLang="zh-CN" sz="2800">
              <a:latin typeface="Cambria" panose="02040503050406030204" pitchFamily="18" charset="0"/>
            </a:endParaRPr>
          </a:p>
          <a:p>
            <a:pPr algn="just">
              <a:lnSpc>
                <a:spcPct val="101000"/>
              </a:lnSpc>
              <a:spcBef>
                <a:spcPts val="425"/>
              </a:spcBef>
            </a:pPr>
            <a:r>
              <a:rPr lang="zh-CN" altLang="zh-CN" sz="2400">
                <a:latin typeface="Cambria" panose="02040503050406030204" pitchFamily="18" charset="0"/>
              </a:rPr>
              <a:t>如果您的企业架构工件不容易理解、访问和使用, 您的客户 (开发人员和高级经理) 很可能会忽略您的工作。</a:t>
            </a:r>
          </a:p>
        </p:txBody>
      </p:sp>
    </p:spTree>
  </p:cSld>
  <p:clrMapOvr>
    <a:masterClrMapping/>
  </p:clrMapOvr>
</p:sld>
</file>

<file path=ppt/slides/slide1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AutoShape 2">
            <a:extLst>
              <a:ext uri="{FF2B5EF4-FFF2-40B4-BE49-F238E27FC236}">
                <a16:creationId xmlns:a16="http://schemas.microsoft.com/office/drawing/2014/main" id="{EF48559F-67EA-4EC3-B8EE-0305AFFE7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建筑艺术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5DEE8118-423C-4C50-BCE1-B622A99D8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建筑师传达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系统设计到其他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团队成员。</a:t>
            </a:r>
          </a:p>
          <a:p>
            <a:pPr eaLnBrk="1" hangingPunct="1"/>
            <a:r>
              <a:rPr lang="en-US" altLang="zh-CN" sz="2400"/>
              <a:t>定义体系结构是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创造性的过程。</a:t>
            </a:r>
          </a:p>
          <a:p>
            <a:pPr eaLnBrk="1" hangingPunct="1"/>
            <a:r>
              <a:rPr lang="en-US" altLang="zh-CN" sz="2400"/>
              <a:t>创意过程可以有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积极和消极的方面。</a:t>
            </a:r>
          </a:p>
          <a:p>
            <a:pPr eaLnBrk="1" hangingPunct="1"/>
            <a:r>
              <a:rPr lang="en-US" altLang="zh-CN" sz="2400"/>
              <a:t>建筑师试图平衡创造力与科学在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模型、框架和模式的形式。</a:t>
            </a:r>
          </a:p>
        </p:txBody>
      </p:sp>
      <p:pic>
        <p:nvPicPr>
          <p:cNvPr id="204804" name="Picture 4">
            <a:extLst>
              <a:ext uri="{FF2B5EF4-FFF2-40B4-BE49-F238E27FC236}">
                <a16:creationId xmlns:a16="http://schemas.microsoft.com/office/drawing/2014/main" id="{4FCE9ACE-D63B-4907-972D-36320264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060575"/>
            <a:ext cx="2520950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05" name="灯片编号占位符 1">
            <a:extLst>
              <a:ext uri="{FF2B5EF4-FFF2-40B4-BE49-F238E27FC236}">
                <a16:creationId xmlns:a16="http://schemas.microsoft.com/office/drawing/2014/main" id="{316A8661-25C8-4CF2-8477-62A2118C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7C1F40-07E7-49FD-87A9-F1F1D9EE5B7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AutoShape 2">
            <a:extLst>
              <a:ext uri="{FF2B5EF4-FFF2-40B4-BE49-F238E27FC236}">
                <a16:creationId xmlns:a16="http://schemas.microsoft.com/office/drawing/2014/main" id="{0AABBB38-B32D-4F7A-A098-91BC01138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26988"/>
            <a:ext cx="9883775" cy="1143001"/>
          </a:xfrm>
        </p:spPr>
        <p:txBody>
          <a:bodyPr/>
          <a:lstStyle/>
          <a:p>
            <a:pPr eaLnBrk="1" hangingPunct="1"/>
            <a:r>
              <a:rPr lang="en-US" altLang="zh-CN"/>
              <a:t>定义体系结构术语</a:t>
            </a:r>
          </a:p>
        </p:txBody>
      </p:sp>
      <p:pic>
        <p:nvPicPr>
          <p:cNvPr id="206851" name="Picture 4">
            <a:extLst>
              <a:ext uri="{FF2B5EF4-FFF2-40B4-BE49-F238E27FC236}">
                <a16:creationId xmlns:a16="http://schemas.microsoft.com/office/drawing/2014/main" id="{90118575-77A3-46EF-86F6-FC1D61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73238"/>
            <a:ext cx="883443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2" name="灯片编号占位符 1">
            <a:extLst>
              <a:ext uri="{FF2B5EF4-FFF2-40B4-BE49-F238E27FC236}">
                <a16:creationId xmlns:a16="http://schemas.microsoft.com/office/drawing/2014/main" id="{B72D891B-BAC8-4E64-AC4A-82D0753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06144-9EF6-4CD7-9D2C-EB8155A883C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AutoShape 2">
            <a:extLst>
              <a:ext uri="{FF2B5EF4-FFF2-40B4-BE49-F238E27FC236}">
                <a16:creationId xmlns:a16="http://schemas.microsoft.com/office/drawing/2014/main" id="{34FADB13-46C9-4297-A76C-A5DB31168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6988"/>
            <a:ext cx="9005888" cy="1143001"/>
          </a:xfrm>
        </p:spPr>
        <p:txBody>
          <a:bodyPr/>
          <a:lstStyle/>
          <a:p>
            <a:pPr eaLnBrk="1" hangingPunct="1"/>
            <a:r>
              <a:rPr lang="en-US" altLang="zh-CN"/>
              <a:t>建筑与设计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FA45EBD1-CCF2-4CC2-9D25-82ABCA8F7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196975"/>
            <a:ext cx="9064625" cy="2016125"/>
          </a:xfrm>
        </p:spPr>
        <p:txBody>
          <a:bodyPr/>
          <a:lstStyle/>
          <a:p>
            <a:pPr eaLnBrk="1" hangingPunct="1"/>
            <a:r>
              <a:rPr lang="en-US" altLang="zh-CN"/>
              <a:t>关键区别在于详细信息的级别。</a:t>
            </a:r>
          </a:p>
          <a:p>
            <a:pPr eaLnBrk="1" hangingPunct="1"/>
            <a:r>
              <a:rPr lang="en-US" altLang="zh-CN"/>
              <a:t>架构在较高的抽象级别上运行。</a:t>
            </a:r>
          </a:p>
          <a:p>
            <a:pPr eaLnBrk="1" hangingPunct="1"/>
            <a:r>
              <a:rPr lang="en-US" altLang="zh-CN"/>
              <a:t>设计以较低的抽象级别运行。</a:t>
            </a:r>
          </a:p>
        </p:txBody>
      </p:sp>
      <p:pic>
        <p:nvPicPr>
          <p:cNvPr id="208900" name="Picture 4">
            <a:extLst>
              <a:ext uri="{FF2B5EF4-FFF2-40B4-BE49-F238E27FC236}">
                <a16:creationId xmlns:a16="http://schemas.microsoft.com/office/drawing/2014/main" id="{53746082-5DCA-4B57-96D8-614DEF3A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43300"/>
            <a:ext cx="6481763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901" name="灯片编号占位符 1">
            <a:extLst>
              <a:ext uri="{FF2B5EF4-FFF2-40B4-BE49-F238E27FC236}">
                <a16:creationId xmlns:a16="http://schemas.microsoft.com/office/drawing/2014/main" id="{074636CD-5C89-4478-835B-194D8125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A8945-2678-4907-AAF2-DF214451DCA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AutoShape 2">
            <a:extLst>
              <a:ext uri="{FF2B5EF4-FFF2-40B4-BE49-F238E27FC236}">
                <a16:creationId xmlns:a16="http://schemas.microsoft.com/office/drawing/2014/main" id="{976A86D7-12FC-4273-8F7D-3ED2D5BC9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建筑积木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4B9C2AEA-79EB-4F1D-A412-D657CE195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能力和设计目标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过程和工件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沟通机制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若要构建体系结构, 架构师将使用以下内容: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架构基础知识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经验：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最佳实践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框架、模式和习语</a:t>
            </a:r>
          </a:p>
        </p:txBody>
      </p:sp>
      <p:sp>
        <p:nvSpPr>
          <p:cNvPr id="210948" name="灯片编号占位符 1">
            <a:extLst>
              <a:ext uri="{FF2B5EF4-FFF2-40B4-BE49-F238E27FC236}">
                <a16:creationId xmlns:a16="http://schemas.microsoft.com/office/drawing/2014/main" id="{B95AD562-8939-45BF-A490-5D08CEF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D4536-07DC-4A28-8CDA-C537775FDD3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AutoShape 2">
            <a:extLst>
              <a:ext uri="{FF2B5EF4-FFF2-40B4-BE49-F238E27FC236}">
                <a16:creationId xmlns:a16="http://schemas.microsoft.com/office/drawing/2014/main" id="{2D5EF083-DE87-4E09-9FA1-778E1F097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能力和设计目标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0798734-6666-4A9D-AEC5-4C4D5C42C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能力：</a:t>
            </a:r>
          </a:p>
          <a:p>
            <a:pPr eaLnBrk="1" hangingPunct="1"/>
            <a:r>
              <a:rPr lang="en-US" altLang="zh-CN" sz="2400"/>
              <a:t>是</a:t>
            </a:r>
            <a:r>
              <a:rPr lang="en-US" altLang="zh-CN" sz="2400" i="1"/>
              <a:t>非功能性</a:t>
            </a:r>
            <a:r>
              <a:rPr lang="en-US" altLang="zh-CN" sz="2400"/>
              <a:t>,</a:t>
            </a:r>
            <a:r>
              <a:rPr lang="en-US" altLang="zh-CN" sz="2400" i="1"/>
              <a:t>观察</a:t>
            </a:r>
            <a:r>
              <a:rPr lang="en-US" altLang="zh-CN" sz="2400"/>
              <a:t>系统质量影响您的架构的长期可行性。</a:t>
            </a:r>
          </a:p>
          <a:p>
            <a:pPr eaLnBrk="1" hangingPunct="1"/>
            <a:r>
              <a:rPr lang="en-US" altLang="zh-CN" sz="2400"/>
              <a:t>取决于系统的上下文。</a:t>
            </a:r>
          </a:p>
          <a:p>
            <a:pPr eaLnBrk="1" hangingPunct="1"/>
            <a:r>
              <a:rPr lang="en-US" altLang="zh-CN" sz="2400"/>
              <a:t>可以指定、测量和优先排序。</a:t>
            </a:r>
          </a:p>
          <a:p>
            <a:pPr lvl="1" eaLnBrk="1" hangingPunct="1"/>
            <a:r>
              <a:rPr lang="en-US" altLang="zh-CN" sz="2000"/>
              <a:t>指定的示例</a:t>
            </a:r>
            <a:r>
              <a:rPr lang="en-US" altLang="zh-CN" sz="2000" i="1"/>
              <a:t>可靠性</a:t>
            </a:r>
            <a:r>
              <a:rPr lang="en-US" altLang="zh-CN" sz="2000"/>
              <a:t>-每1000次尝试或99.9% 不超过1失败。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设计目标:</a:t>
            </a:r>
          </a:p>
          <a:p>
            <a:pPr eaLnBrk="1" hangingPunct="1"/>
            <a:r>
              <a:rPr lang="en-US" altLang="zh-CN" sz="2400"/>
              <a:t>是</a:t>
            </a:r>
            <a:r>
              <a:rPr lang="en-US" altLang="zh-CN" sz="2400" i="1"/>
              <a:t>非功能性</a:t>
            </a:r>
            <a:r>
              <a:rPr lang="en-US" altLang="zh-CN" sz="2400"/>
              <a:t>,</a:t>
            </a:r>
            <a:r>
              <a:rPr lang="en-US" altLang="zh-CN" sz="2400" i="1"/>
              <a:t>不可观察</a:t>
            </a:r>
            <a:r>
              <a:rPr lang="en-US" altLang="zh-CN" sz="2400"/>
              <a:t>系统质量设计成一个系统, 以</a:t>
            </a:r>
            <a:r>
              <a:rPr lang="en-US" altLang="zh-CN" sz="2400" i="1"/>
              <a:t>实现</a:t>
            </a:r>
            <a:r>
              <a:rPr lang="en-US" altLang="zh-CN" sz="2400"/>
              <a:t>功能。</a:t>
            </a:r>
          </a:p>
        </p:txBody>
      </p:sp>
      <p:sp>
        <p:nvSpPr>
          <p:cNvPr id="212996" name="灯片编号占位符 1">
            <a:extLst>
              <a:ext uri="{FF2B5EF4-FFF2-40B4-BE49-F238E27FC236}">
                <a16:creationId xmlns:a16="http://schemas.microsoft.com/office/drawing/2014/main" id="{3989A8A2-7EF2-46F0-AE86-464E5A4F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6A865-B82D-4B37-9C4D-7D3A3D5A598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8725F8-2D57-4FD4-A648-1AA17226A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41288"/>
            <a:ext cx="11277600" cy="677862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spc="9" dirty="0"/>
              <a:t>主要</a:t>
            </a:r>
            <a:r>
              <a:rPr spc="-71" dirty="0"/>
              <a:t> </a:t>
            </a:r>
            <a:r>
              <a:rPr spc="9" dirty="0"/>
              <a:t>点：</a:t>
            </a:r>
            <a:r>
              <a:rPr lang="en-US" spc="9" dirty="0"/>
              <a:t> </a:t>
            </a:r>
            <a:r>
              <a:rPr spc="4" dirty="0"/>
              <a:t>体系结构定义</a:t>
            </a:r>
            <a:r>
              <a:rPr spc="13" dirty="0"/>
              <a:t> </a:t>
            </a:r>
            <a:r>
              <a:rPr spc="4" dirty="0"/>
              <a:t>结构</a:t>
            </a:r>
            <a:endParaRPr dirty="0"/>
          </a:p>
        </p:txBody>
      </p:sp>
      <p:sp>
        <p:nvSpPr>
          <p:cNvPr id="46083" name="object 3">
            <a:extLst>
              <a:ext uri="{FF2B5EF4-FFF2-40B4-BE49-F238E27FC236}">
                <a16:creationId xmlns:a16="http://schemas.microsoft.com/office/drawing/2014/main" id="{01D9114E-B914-42CA-9565-BB58DA67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1613"/>
            <a:ext cx="9220200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8063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将系统分解成组件/模块/子系统</a:t>
            </a:r>
          </a:p>
          <a:p>
            <a:pPr>
              <a:buClr>
                <a:srgbClr val="00355E"/>
              </a:buClr>
              <a:buFont typeface="Wingdings" panose="05000000000000000000" pitchFamily="2" charset="2"/>
              <a:buChar char=""/>
            </a:pP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体系结构定义: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组件接口</a:t>
            </a:r>
          </a:p>
          <a:p>
            <a:pPr lvl="2">
              <a:spcBef>
                <a:spcPts val="4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组件可以执行的操作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组件通信和依赖关系</a:t>
            </a:r>
          </a:p>
          <a:p>
            <a:pPr lvl="2">
              <a:spcBef>
                <a:spcPts val="4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组件的通信方式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组件责任</a:t>
            </a:r>
          </a:p>
          <a:p>
            <a:pPr lvl="2">
              <a:spcBef>
                <a:spcPts val="5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正是组件将做什么</a:t>
            </a:r>
          </a:p>
        </p:txBody>
      </p:sp>
    </p:spTree>
  </p:cSld>
  <p:clrMapOvr>
    <a:masterClrMapping/>
  </p:clrMapOvr>
</p:sld>
</file>

<file path=ppt/slides/slide12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AutoShape 2">
            <a:extLst>
              <a:ext uri="{FF2B5EF4-FFF2-40B4-BE49-F238E27FC236}">
                <a16:creationId xmlns:a16="http://schemas.microsoft.com/office/drawing/2014/main" id="{AFCA6239-9EA6-42C3-8534-99A2EEF2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6988"/>
            <a:ext cx="9005888" cy="1143001"/>
          </a:xfrm>
        </p:spPr>
        <p:txBody>
          <a:bodyPr/>
          <a:lstStyle/>
          <a:p>
            <a:pPr eaLnBrk="1" hangingPunct="1"/>
            <a:r>
              <a:rPr lang="en-US" altLang="zh-CN"/>
              <a:t>过程和工件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B8E21DF-4876-4C75-818A-147CE0391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流程由从启动到交付到部署的有序步骤组成。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过程的目的是: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地址</a:t>
            </a:r>
            <a:r>
              <a:rPr lang="en-US" altLang="zh-CN" i="1"/>
              <a:t>假设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最小化影响</a:t>
            </a:r>
            <a:r>
              <a:rPr lang="en-US" altLang="zh-CN" i="1"/>
              <a:t>风险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识别</a:t>
            </a:r>
            <a:r>
              <a:rPr lang="en-US" altLang="zh-CN" i="1"/>
              <a:t>约束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过程中产生的工件。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UML 用于将体系结构和设计传达给团队中的其他成员, 无论是现在还是将来。</a:t>
            </a:r>
          </a:p>
        </p:txBody>
      </p:sp>
      <p:sp>
        <p:nvSpPr>
          <p:cNvPr id="215044" name="灯片编号占位符 1">
            <a:extLst>
              <a:ext uri="{FF2B5EF4-FFF2-40B4-BE49-F238E27FC236}">
                <a16:creationId xmlns:a16="http://schemas.microsoft.com/office/drawing/2014/main" id="{0899CEFF-FFB2-44EF-B166-71A9DAAC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86D08-51BB-4FB3-9479-2B9D71FDC42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AutoShape 2">
            <a:extLst>
              <a:ext uri="{FF2B5EF4-FFF2-40B4-BE49-F238E27FC236}">
                <a16:creationId xmlns:a16="http://schemas.microsoft.com/office/drawing/2014/main" id="{FB974928-28B8-4A7B-8090-1C6ACE3A4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沟通机制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0BE39A1C-1361-4CC4-B8C0-3DFDCF9A3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HTTP、HTTPS</a:t>
            </a:r>
          </a:p>
          <a:p>
            <a:pPr eaLnBrk="1" hangingPunct="1"/>
            <a:r>
              <a:rPr lang="en-US" altLang="zh-CN"/>
              <a:t>Rmi</a:t>
            </a:r>
          </a:p>
          <a:p>
            <a:pPr eaLnBrk="1" hangingPunct="1"/>
            <a:r>
              <a:rPr lang="en-US" altLang="zh-CN"/>
              <a:t>Iiop</a:t>
            </a:r>
          </a:p>
          <a:p>
            <a:pPr eaLnBrk="1" hangingPunct="1"/>
            <a:r>
              <a:rPr lang="en-US" altLang="zh-CN"/>
              <a:t>消息</a:t>
            </a:r>
          </a:p>
          <a:p>
            <a:pPr eaLnBrk="1" hangingPunct="1"/>
            <a:r>
              <a:rPr lang="en-US" altLang="zh-CN"/>
              <a:t>交易 (酸性)</a:t>
            </a:r>
          </a:p>
        </p:txBody>
      </p:sp>
      <p:sp>
        <p:nvSpPr>
          <p:cNvPr id="217092" name="灯片编号占位符 1">
            <a:extLst>
              <a:ext uri="{FF2B5EF4-FFF2-40B4-BE49-F238E27FC236}">
                <a16:creationId xmlns:a16="http://schemas.microsoft.com/office/drawing/2014/main" id="{336A2FF4-3B62-45F7-8CE0-98BAC923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2BC76-4DFC-44B0-B413-D7BF4D3BEC6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AutoShape 2">
            <a:extLst>
              <a:ext uri="{FF2B5EF4-FFF2-40B4-BE49-F238E27FC236}">
                <a16:creationId xmlns:a16="http://schemas.microsoft.com/office/drawing/2014/main" id="{AD403C96-4769-4CD5-A268-F7D280171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6988"/>
            <a:ext cx="9005888" cy="1143001"/>
          </a:xfrm>
        </p:spPr>
        <p:txBody>
          <a:bodyPr/>
          <a:lstStyle/>
          <a:p>
            <a:pPr eaLnBrk="1" hangingPunct="1"/>
            <a:r>
              <a:rPr lang="en-US" altLang="zh-CN"/>
              <a:t>架构基础知识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6D629346-F0A2-49BB-A36D-A65544F54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自上而下的设计方法</a:t>
            </a:r>
          </a:p>
          <a:p>
            <a:pPr eaLnBrk="1" hangingPunct="1"/>
            <a:r>
              <a:rPr lang="en-US" altLang="zh-CN"/>
              <a:t>标识层、层和服务</a:t>
            </a:r>
          </a:p>
          <a:p>
            <a:pPr eaLnBrk="1" hangingPunct="1"/>
            <a:r>
              <a:rPr lang="en-US" altLang="zh-CN"/>
              <a:t>建立基于服务的体系结构</a:t>
            </a:r>
          </a:p>
          <a:p>
            <a:pPr eaLnBrk="1" hangingPunct="1"/>
            <a:r>
              <a:rPr lang="en-US" altLang="zh-CN"/>
              <a:t>抽象</a:t>
            </a:r>
          </a:p>
        </p:txBody>
      </p:sp>
      <p:sp>
        <p:nvSpPr>
          <p:cNvPr id="219140" name="灯片编号占位符 1">
            <a:extLst>
              <a:ext uri="{FF2B5EF4-FFF2-40B4-BE49-F238E27FC236}">
                <a16:creationId xmlns:a16="http://schemas.microsoft.com/office/drawing/2014/main" id="{901584FC-C89E-418B-AF32-785F321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BE6C80-4B5E-4D66-8A49-424882651D2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AutoShape 2">
            <a:extLst>
              <a:ext uri="{FF2B5EF4-FFF2-40B4-BE49-F238E27FC236}">
                <a16:creationId xmlns:a16="http://schemas.microsoft.com/office/drawing/2014/main" id="{28C9FF47-3191-4753-84AF-C3A339C0D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抽象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E61FFA83-B018-4802-9EA3-A3FE5EA4A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628775"/>
            <a:ext cx="7693025" cy="1008063"/>
          </a:xfrm>
        </p:spPr>
        <p:txBody>
          <a:bodyPr/>
          <a:lstStyle/>
          <a:p>
            <a:pPr eaLnBrk="1" hangingPunct="1"/>
            <a:r>
              <a:rPr lang="en-US" altLang="zh-CN"/>
              <a:t>抽象是指创建隐藏设计细节的符号:</a:t>
            </a:r>
          </a:p>
          <a:p>
            <a:pPr eaLnBrk="1" hangingPunct="1"/>
            <a:endParaRPr lang="en-US" altLang="zh-CN"/>
          </a:p>
        </p:txBody>
      </p:sp>
      <p:pic>
        <p:nvPicPr>
          <p:cNvPr id="221188" name="Picture 4">
            <a:extLst>
              <a:ext uri="{FF2B5EF4-FFF2-40B4-BE49-F238E27FC236}">
                <a16:creationId xmlns:a16="http://schemas.microsoft.com/office/drawing/2014/main" id="{48EA5799-FEBF-4B46-BEB6-55490ABF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852738"/>
            <a:ext cx="633571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1189" name="灯片编号占位符 1">
            <a:extLst>
              <a:ext uri="{FF2B5EF4-FFF2-40B4-BE49-F238E27FC236}">
                <a16:creationId xmlns:a16="http://schemas.microsoft.com/office/drawing/2014/main" id="{CC3D8365-EEBE-465C-8DFD-757633A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DD695-034C-486A-8E83-04C125090AD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AutoShape 2">
            <a:extLst>
              <a:ext uri="{FF2B5EF4-FFF2-40B4-BE49-F238E27FC236}">
                <a16:creationId xmlns:a16="http://schemas.microsoft.com/office/drawing/2014/main" id="{1D39A5DD-8AB8-424E-941A-465AB66EA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6988"/>
            <a:ext cx="9005888" cy="1143001"/>
          </a:xfrm>
        </p:spPr>
        <p:txBody>
          <a:bodyPr/>
          <a:lstStyle/>
          <a:p>
            <a:pPr eaLnBrk="1" hangingPunct="1"/>
            <a:r>
              <a:rPr lang="en-US" altLang="zh-CN"/>
              <a:t>抽象-表面区域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4307271D-C001-4E91-A0BC-D3F5C8CC4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844675"/>
            <a:ext cx="7693025" cy="1152525"/>
          </a:xfrm>
        </p:spPr>
        <p:txBody>
          <a:bodyPr/>
          <a:lstStyle/>
          <a:p>
            <a:pPr eaLnBrk="1" hangingPunct="1"/>
            <a:r>
              <a:rPr lang="en-US" altLang="zh-CN"/>
              <a:t>定义良好的模块以简单、明确的方式相互作用。</a:t>
            </a:r>
          </a:p>
        </p:txBody>
      </p:sp>
      <p:pic>
        <p:nvPicPr>
          <p:cNvPr id="223236" name="Picture 4">
            <a:extLst>
              <a:ext uri="{FF2B5EF4-FFF2-40B4-BE49-F238E27FC236}">
                <a16:creationId xmlns:a16="http://schemas.microsoft.com/office/drawing/2014/main" id="{EA50F3CB-AD3A-47E0-92A7-491AE1B1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2781300"/>
            <a:ext cx="2678112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237" name="Rectangle 5">
            <a:extLst>
              <a:ext uri="{FF2B5EF4-FFF2-40B4-BE49-F238E27FC236}">
                <a16:creationId xmlns:a16="http://schemas.microsoft.com/office/drawing/2014/main" id="{934DF39E-B74C-437E-8790-A0B464F8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076700"/>
            <a:ext cx="76930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zh-CN" altLang="zh-CN" sz="2800">
              <a:latin typeface="Arial" panose="020B0604020202020204" pitchFamily="34" charset="0"/>
            </a:endParaRPr>
          </a:p>
        </p:txBody>
      </p:sp>
      <p:pic>
        <p:nvPicPr>
          <p:cNvPr id="223238" name="Picture 6">
            <a:extLst>
              <a:ext uri="{FF2B5EF4-FFF2-40B4-BE49-F238E27FC236}">
                <a16:creationId xmlns:a16="http://schemas.microsoft.com/office/drawing/2014/main" id="{599BAA15-A755-4CCF-BC5D-C9961107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4508500"/>
            <a:ext cx="647065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239" name="Rectangle 7">
            <a:extLst>
              <a:ext uri="{FF2B5EF4-FFF2-40B4-BE49-F238E27FC236}">
                <a16:creationId xmlns:a16="http://schemas.microsoft.com/office/drawing/2014/main" id="{A4C60D45-D1E5-480D-BDAF-076FCB8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3933825"/>
            <a:ext cx="82438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400">
                <a:latin typeface="Arial" panose="020B0604020202020204" pitchFamily="34" charset="0"/>
              </a:rPr>
              <a:t>曲面区域是模块交互的不同方式。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23240" name="灯片编号占位符 1">
            <a:extLst>
              <a:ext uri="{FF2B5EF4-FFF2-40B4-BE49-F238E27FC236}">
                <a16:creationId xmlns:a16="http://schemas.microsoft.com/office/drawing/2014/main" id="{6B83DDB1-A50D-4502-B273-D09A8FDF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1BC1A-6AAA-4E59-AA39-B2003E30C54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AutoShape 2">
            <a:extLst>
              <a:ext uri="{FF2B5EF4-FFF2-40B4-BE49-F238E27FC236}">
                <a16:creationId xmlns:a16="http://schemas.microsoft.com/office/drawing/2014/main" id="{EB50C325-6F8E-41EA-BCB2-836E44CA3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 eaLnBrk="1" hangingPunct="1"/>
            <a:r>
              <a:rPr lang="en-US" altLang="zh-CN"/>
              <a:t>抽象-表面区域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77D5B1F8-F07B-4543-AF29-0C0B33448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196975"/>
            <a:ext cx="76930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表面积越大, 一个模块中的更改就越有可能影响另一个组件。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pic>
        <p:nvPicPr>
          <p:cNvPr id="225284" name="Picture 4">
            <a:extLst>
              <a:ext uri="{FF2B5EF4-FFF2-40B4-BE49-F238E27FC236}">
                <a16:creationId xmlns:a16="http://schemas.microsoft.com/office/drawing/2014/main" id="{47A15E17-A0DF-4EE1-9185-400A8B10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924175"/>
            <a:ext cx="6840537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285" name="灯片编号占位符 1">
            <a:extLst>
              <a:ext uri="{FF2B5EF4-FFF2-40B4-BE49-F238E27FC236}">
                <a16:creationId xmlns:a16="http://schemas.microsoft.com/office/drawing/2014/main" id="{F029016C-9F62-4123-82F6-58CCDB53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553A7-03BF-49D4-9C2F-B99A80732E5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AutoShape 2">
            <a:extLst>
              <a:ext uri="{FF2B5EF4-FFF2-40B4-BE49-F238E27FC236}">
                <a16:creationId xmlns:a16="http://schemas.microsoft.com/office/drawing/2014/main" id="{B345BDB1-4DF3-4144-A0E1-EBA591968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/>
              <a:t>检查您的进度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80048C8C-7E69-402F-8980-AFB97E091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定义架构师的角色</a:t>
            </a:r>
          </a:p>
          <a:p>
            <a:pPr eaLnBrk="1" hangingPunct="1"/>
            <a:r>
              <a:rPr lang="en-US" altLang="zh-CN" sz="2800"/>
              <a:t>定义术语 "体系结构"</a:t>
            </a:r>
          </a:p>
          <a:p>
            <a:pPr eaLnBrk="1" hangingPunct="1"/>
            <a:r>
              <a:rPr lang="en-US" altLang="zh-CN" sz="2800"/>
              <a:t>解释架构术语, 如抽象、边界、脆性和功能</a:t>
            </a:r>
          </a:p>
          <a:p>
            <a:pPr eaLnBrk="1" hangingPunct="1"/>
            <a:r>
              <a:rPr lang="en-US" altLang="zh-CN" sz="2800"/>
              <a:t>列出 "体系结构" 和 "设计" 之间的差异</a:t>
            </a:r>
          </a:p>
          <a:p>
            <a:pPr eaLnBrk="1" hangingPunct="1"/>
            <a:r>
              <a:rPr lang="en-US" altLang="zh-CN" sz="2800"/>
              <a:t>确定系统体系结构的基本原理</a:t>
            </a:r>
          </a:p>
          <a:p>
            <a:pPr eaLnBrk="1" hangingPunct="1"/>
            <a:r>
              <a:rPr lang="en-US" altLang="zh-CN" sz="2800"/>
              <a:t>确定和定义关键的体系结构原则</a:t>
            </a:r>
          </a:p>
          <a:p>
            <a:pPr eaLnBrk="1" hangingPunct="1"/>
            <a:r>
              <a:rPr lang="en-US" altLang="zh-CN" sz="2800"/>
              <a:t>解释抽象概念及其在系统体系结构中的实现方式</a:t>
            </a:r>
          </a:p>
        </p:txBody>
      </p:sp>
      <p:sp>
        <p:nvSpPr>
          <p:cNvPr id="227332" name="灯片编号占位符 1">
            <a:extLst>
              <a:ext uri="{FF2B5EF4-FFF2-40B4-BE49-F238E27FC236}">
                <a16:creationId xmlns:a16="http://schemas.microsoft.com/office/drawing/2014/main" id="{CA431845-0D70-4F9A-8280-C0E73F26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06EF7-CE7A-4C66-A5E5-34E2CDEC1CF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AutoShape 2">
            <a:extLst>
              <a:ext uri="{FF2B5EF4-FFF2-40B4-BE49-F238E27FC236}">
                <a16:creationId xmlns:a16="http://schemas.microsoft.com/office/drawing/2014/main" id="{4F8CD6AB-16A0-40D1-9586-739CE5C68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超越思考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23564FE8-1442-4562-BA4F-4788D564C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架构师有许多需要考虑的问题, 如本模块中所述。</a:t>
            </a:r>
          </a:p>
          <a:p>
            <a:pPr eaLnBrk="1" hangingPunct="1"/>
            <a:r>
              <a:rPr lang="en-US" altLang="zh-CN"/>
              <a:t>这些问题有多绝对？</a:t>
            </a:r>
          </a:p>
          <a:p>
            <a:pPr eaLnBrk="1" hangingPunct="1"/>
            <a:r>
              <a:rPr lang="en-US" altLang="zh-CN"/>
              <a:t>你能想到他们是如何相互联系的吗？</a:t>
            </a:r>
          </a:p>
          <a:p>
            <a:pPr eaLnBrk="1" hangingPunct="1"/>
            <a:r>
              <a:rPr lang="en-US" altLang="zh-CN"/>
              <a:t>你能想出其他应该考虑的问题吗？</a:t>
            </a:r>
          </a:p>
        </p:txBody>
      </p:sp>
      <p:sp>
        <p:nvSpPr>
          <p:cNvPr id="229380" name="灯片编号占位符 1">
            <a:extLst>
              <a:ext uri="{FF2B5EF4-FFF2-40B4-BE49-F238E27FC236}">
                <a16:creationId xmlns:a16="http://schemas.microsoft.com/office/drawing/2014/main" id="{A3B14A09-021F-4ED9-96AB-B279B6D2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995A7D-8A35-485B-A452-340C9E83446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CA0B3607-2A14-4BDE-B251-0CC7EEF3E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06375"/>
            <a:ext cx="915828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-20" dirty="0"/>
              <a:t>结论</a:t>
            </a:r>
          </a:p>
        </p:txBody>
      </p:sp>
      <p:sp>
        <p:nvSpPr>
          <p:cNvPr id="231427" name="object 12">
            <a:extLst>
              <a:ext uri="{FF2B5EF4-FFF2-40B4-BE49-F238E27FC236}">
                <a16:creationId xmlns:a16="http://schemas.microsoft.com/office/drawing/2014/main" id="{F535ABBC-CD9D-45D9-B942-93C736F2B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9829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921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3200">
                <a:latin typeface="Cambria" panose="02040503050406030204" pitchFamily="18" charset="0"/>
              </a:rPr>
              <a:t>如何开始</a:t>
            </a:r>
          </a:p>
          <a:p>
            <a:pPr lvl="1">
              <a:spcBef>
                <a:spcPts val="538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成为一个优秀的开发商谁知道为什么不只是如何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了解下划线技术体系结构和软件系统的关系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了解当前平台特定架构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了解您正在处理的域, 成为专家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阅读、阅读、阅读、思考、思考、思考</a:t>
            </a:r>
          </a:p>
        </p:txBody>
      </p:sp>
    </p:spTree>
  </p:cSld>
  <p:clrMapOvr>
    <a:masterClrMapping/>
  </p:clrMapOvr>
</p:sld>
</file>

<file path=ppt/slides/slide1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>
            <a:extLst>
              <a:ext uri="{FF2B5EF4-FFF2-40B4-BE49-F238E27FC236}">
                <a16:creationId xmlns:a16="http://schemas.microsoft.com/office/drawing/2014/main" id="{6662297C-7D58-47A9-8762-C68B91DC6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04788"/>
            <a:ext cx="10820400" cy="677862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-10" dirty="0"/>
              <a:t>尺寸</a:t>
            </a:r>
            <a:r>
              <a:rPr spc="-20" dirty="0"/>
              <a:t>的</a:t>
            </a:r>
            <a:r>
              <a:rPr dirty="0"/>
              <a:t>软件</a:t>
            </a:r>
            <a:r>
              <a:rPr spc="80" dirty="0"/>
              <a:t> </a:t>
            </a:r>
            <a:r>
              <a:rPr dirty="0"/>
              <a:t>复杂性</a:t>
            </a:r>
          </a:p>
        </p:txBody>
      </p:sp>
      <p:sp>
        <p:nvSpPr>
          <p:cNvPr id="232451" name="object 10">
            <a:extLst>
              <a:ext uri="{FF2B5EF4-FFF2-40B4-BE49-F238E27FC236}">
                <a16:creationId xmlns:a16="http://schemas.microsoft.com/office/drawing/2014/main" id="{D4D5712B-888A-4D41-9FEC-DB3B919C8604}"/>
              </a:ext>
            </a:extLst>
          </p:cNvPr>
          <p:cNvSpPr>
            <a:spLocks/>
          </p:cNvSpPr>
          <p:nvPr/>
        </p:nvSpPr>
        <p:spPr bwMode="auto">
          <a:xfrm>
            <a:off x="6146800" y="2241550"/>
            <a:ext cx="190500" cy="3035300"/>
          </a:xfrm>
          <a:custGeom>
            <a:avLst/>
            <a:gdLst>
              <a:gd name="T0" fmla="*/ 190501 w 190500"/>
              <a:gd name="T1" fmla="*/ 2844800 h 3035300"/>
              <a:gd name="T2" fmla="*/ 1 w 190500"/>
              <a:gd name="T3" fmla="*/ 2844800 h 3035300"/>
              <a:gd name="T4" fmla="*/ 95251 w 190500"/>
              <a:gd name="T5" fmla="*/ 3035300 h 3035300"/>
              <a:gd name="T6" fmla="*/ 190501 w 190500"/>
              <a:gd name="T7" fmla="*/ 2844800 h 3035300"/>
              <a:gd name="T8" fmla="*/ 127000 w 190500"/>
              <a:gd name="T9" fmla="*/ 190500 h 3035300"/>
              <a:gd name="T10" fmla="*/ 63500 w 190500"/>
              <a:gd name="T11" fmla="*/ 190500 h 3035300"/>
              <a:gd name="T12" fmla="*/ 63501 w 190500"/>
              <a:gd name="T13" fmla="*/ 2844800 h 3035300"/>
              <a:gd name="T14" fmla="*/ 127001 w 190500"/>
              <a:gd name="T15" fmla="*/ 2844800 h 3035300"/>
              <a:gd name="T16" fmla="*/ 127000 w 190500"/>
              <a:gd name="T17" fmla="*/ 190500 h 3035300"/>
              <a:gd name="T18" fmla="*/ 95250 w 190500"/>
              <a:gd name="T19" fmla="*/ 0 h 3035300"/>
              <a:gd name="T20" fmla="*/ 0 w 190500"/>
              <a:gd name="T21" fmla="*/ 190500 h 3035300"/>
              <a:gd name="T22" fmla="*/ 190500 w 190500"/>
              <a:gd name="T23" fmla="*/ 190500 h 3035300"/>
              <a:gd name="T24" fmla="*/ 95250 w 190500"/>
              <a:gd name="T25" fmla="*/ 0 h 3035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0500" h="3035300">
                <a:moveTo>
                  <a:pt x="190501" y="2844800"/>
                </a:moveTo>
                <a:lnTo>
                  <a:pt x="1" y="2844800"/>
                </a:lnTo>
                <a:lnTo>
                  <a:pt x="95251" y="3035300"/>
                </a:lnTo>
                <a:lnTo>
                  <a:pt x="190501" y="2844800"/>
                </a:lnTo>
                <a:close/>
              </a:path>
              <a:path w="190500" h="3035300">
                <a:moveTo>
                  <a:pt x="127000" y="190500"/>
                </a:moveTo>
                <a:lnTo>
                  <a:pt x="63500" y="190500"/>
                </a:lnTo>
                <a:lnTo>
                  <a:pt x="63501" y="2844800"/>
                </a:lnTo>
                <a:lnTo>
                  <a:pt x="127001" y="2844800"/>
                </a:lnTo>
                <a:lnTo>
                  <a:pt x="127000" y="190500"/>
                </a:lnTo>
                <a:close/>
              </a:path>
              <a:path w="190500" h="3035300">
                <a:moveTo>
                  <a:pt x="9525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52" name="object 11">
            <a:extLst>
              <a:ext uri="{FF2B5EF4-FFF2-40B4-BE49-F238E27FC236}">
                <a16:creationId xmlns:a16="http://schemas.microsoft.com/office/drawing/2014/main" id="{BFF0B660-5503-4702-BABF-A5B743FECFA8}"/>
              </a:ext>
            </a:extLst>
          </p:cNvPr>
          <p:cNvSpPr>
            <a:spLocks/>
          </p:cNvSpPr>
          <p:nvPr/>
        </p:nvSpPr>
        <p:spPr bwMode="auto">
          <a:xfrm>
            <a:off x="4337050" y="3606800"/>
            <a:ext cx="3962400" cy="190500"/>
          </a:xfrm>
          <a:custGeom>
            <a:avLst/>
            <a:gdLst>
              <a:gd name="T0" fmla="*/ 190500 w 3962400"/>
              <a:gd name="T1" fmla="*/ 1 h 190500"/>
              <a:gd name="T2" fmla="*/ 0 w 3962400"/>
              <a:gd name="T3" fmla="*/ 95251 h 190500"/>
              <a:gd name="T4" fmla="*/ 190500 w 3962400"/>
              <a:gd name="T5" fmla="*/ 190501 h 190500"/>
              <a:gd name="T6" fmla="*/ 190500 w 3962400"/>
              <a:gd name="T7" fmla="*/ 127001 h 190500"/>
              <a:gd name="T8" fmla="*/ 3898900 w 3962400"/>
              <a:gd name="T9" fmla="*/ 127000 h 190500"/>
              <a:gd name="T10" fmla="*/ 3962400 w 3962400"/>
              <a:gd name="T11" fmla="*/ 95250 h 190500"/>
              <a:gd name="T12" fmla="*/ 3898902 w 3962400"/>
              <a:gd name="T13" fmla="*/ 63501 h 190500"/>
              <a:gd name="T14" fmla="*/ 190500 w 3962400"/>
              <a:gd name="T15" fmla="*/ 63501 h 190500"/>
              <a:gd name="T16" fmla="*/ 190500 w 3962400"/>
              <a:gd name="T17" fmla="*/ 1 h 190500"/>
              <a:gd name="T18" fmla="*/ 3898900 w 3962400"/>
              <a:gd name="T19" fmla="*/ 127000 h 190500"/>
              <a:gd name="T20" fmla="*/ 3771900 w 3962400"/>
              <a:gd name="T21" fmla="*/ 127000 h 190500"/>
              <a:gd name="T22" fmla="*/ 3771900 w 3962400"/>
              <a:gd name="T23" fmla="*/ 190500 h 190500"/>
              <a:gd name="T24" fmla="*/ 3898900 w 3962400"/>
              <a:gd name="T25" fmla="*/ 127000 h 190500"/>
              <a:gd name="T26" fmla="*/ 3771900 w 3962400"/>
              <a:gd name="T27" fmla="*/ 0 h 190500"/>
              <a:gd name="T28" fmla="*/ 3771900 w 3962400"/>
              <a:gd name="T29" fmla="*/ 63500 h 190500"/>
              <a:gd name="T30" fmla="*/ 190500 w 3962400"/>
              <a:gd name="T31" fmla="*/ 63501 h 190500"/>
              <a:gd name="T32" fmla="*/ 3898902 w 3962400"/>
              <a:gd name="T33" fmla="*/ 63501 h 190500"/>
              <a:gd name="T34" fmla="*/ 3771900 w 3962400"/>
              <a:gd name="T35" fmla="*/ 0 h 190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962400" h="190500">
                <a:moveTo>
                  <a:pt x="190500" y="1"/>
                </a:moveTo>
                <a:lnTo>
                  <a:pt x="0" y="95251"/>
                </a:lnTo>
                <a:lnTo>
                  <a:pt x="190500" y="190501"/>
                </a:lnTo>
                <a:lnTo>
                  <a:pt x="190500" y="127001"/>
                </a:lnTo>
                <a:lnTo>
                  <a:pt x="3898900" y="127000"/>
                </a:lnTo>
                <a:lnTo>
                  <a:pt x="3962400" y="95250"/>
                </a:lnTo>
                <a:lnTo>
                  <a:pt x="3898902" y="63501"/>
                </a:lnTo>
                <a:lnTo>
                  <a:pt x="190500" y="63501"/>
                </a:lnTo>
                <a:lnTo>
                  <a:pt x="190500" y="1"/>
                </a:lnTo>
                <a:close/>
              </a:path>
              <a:path w="3962400" h="190500">
                <a:moveTo>
                  <a:pt x="3898900" y="127000"/>
                </a:moveTo>
                <a:lnTo>
                  <a:pt x="3771900" y="127000"/>
                </a:lnTo>
                <a:lnTo>
                  <a:pt x="3771900" y="190500"/>
                </a:lnTo>
                <a:lnTo>
                  <a:pt x="3898900" y="127000"/>
                </a:lnTo>
                <a:close/>
              </a:path>
              <a:path w="3962400" h="190500">
                <a:moveTo>
                  <a:pt x="3771900" y="0"/>
                </a:moveTo>
                <a:lnTo>
                  <a:pt x="3771900" y="63500"/>
                </a:lnTo>
                <a:lnTo>
                  <a:pt x="190500" y="63501"/>
                </a:lnTo>
                <a:lnTo>
                  <a:pt x="3898902" y="63501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6B14B0B-31CF-40E3-9682-681F15D8519B}"/>
              </a:ext>
            </a:extLst>
          </p:cNvPr>
          <p:cNvSpPr txBox="1"/>
          <p:nvPr/>
        </p:nvSpPr>
        <p:spPr>
          <a:xfrm>
            <a:off x="4438650" y="5619750"/>
            <a:ext cx="3492500" cy="733425"/>
          </a:xfrm>
          <a:prstGeom prst="rect">
            <a:avLst/>
          </a:prstGeom>
          <a:ln w="63500">
            <a:solidFill>
              <a:srgbClr val="FFFF00"/>
            </a:solidFill>
          </a:ln>
        </p:spPr>
        <p:txBody>
          <a:bodyPr lIns="0" tIns="41275" rIns="0" bIns="0">
            <a:spAutoFit/>
          </a:bodyPr>
          <a:lstStyle/>
          <a:p>
            <a:pPr marL="51435">
              <a:lnSpc>
                <a:spcPts val="1370"/>
              </a:lnSpc>
              <a:spcBef>
                <a:spcPts val="325"/>
              </a:spcBef>
              <a:defRPr/>
            </a:pPr>
            <a:r>
              <a:rPr sz="1200" dirty="0">
                <a:latin typeface="Calibri"/>
                <a:cs typeface="Calibri"/>
              </a:rPr>
              <a:t>降低</a:t>
            </a:r>
            <a:r>
              <a:rPr sz="1200" spc="-10" dirty="0">
                <a:latin typeface="Calibri"/>
                <a:cs typeface="Calibri"/>
              </a:rPr>
              <a:t>技术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复杂性</a:t>
            </a:r>
            <a:endParaRPr sz="1200">
              <a:latin typeface="Calibri"/>
              <a:cs typeface="Calibri"/>
            </a:endParaRPr>
          </a:p>
          <a:p>
            <a:pPr marL="203835" indent="-114300">
              <a:lnSpc>
                <a:spcPts val="1300"/>
              </a:lnSpc>
              <a:buFontTx/>
              <a:buChar char="-"/>
              <a:tabLst>
                <a:tab pos="204470" algn="l"/>
              </a:tabLst>
              <a:defRPr/>
            </a:pPr>
            <a:r>
              <a:rPr sz="1200" spc="-5" dirty="0">
                <a:latin typeface="Calibri"/>
                <a:cs typeface="Calibri"/>
              </a:rPr>
              <a:t>主要</a:t>
            </a:r>
            <a:r>
              <a:rPr sz="1200" spc="5" dirty="0">
                <a:latin typeface="Calibri"/>
                <a:cs typeface="Calibri"/>
              </a:rPr>
              <a:t>4GL,</a:t>
            </a:r>
            <a:r>
              <a:rPr sz="1200" spc="-20" dirty="0">
                <a:latin typeface="Calibri"/>
                <a:cs typeface="Calibri"/>
              </a:rPr>
              <a:t>或</a:t>
            </a:r>
            <a:r>
              <a:rPr sz="1200" spc="-10" dirty="0">
                <a:latin typeface="Calibri"/>
                <a:cs typeface="Calibri"/>
              </a:rPr>
              <a:t>基于组件的</a:t>
            </a:r>
            <a:endParaRPr sz="1200">
              <a:latin typeface="Calibri"/>
              <a:cs typeface="Calibri"/>
            </a:endParaRPr>
          </a:p>
          <a:p>
            <a:pPr marL="203835" indent="-114300">
              <a:lnSpc>
                <a:spcPts val="1300"/>
              </a:lnSpc>
              <a:buFontTx/>
              <a:buChar char="-"/>
              <a:tabLst>
                <a:tab pos="204470" algn="l"/>
              </a:tabLst>
              <a:defRPr/>
            </a:pPr>
            <a:r>
              <a:rPr sz="1200" spc="-5" dirty="0">
                <a:latin typeface="Calibri"/>
                <a:cs typeface="Calibri"/>
              </a:rPr>
              <a:t>应用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再造</a:t>
            </a:r>
            <a:endParaRPr sz="1200">
              <a:latin typeface="Calibri"/>
              <a:cs typeface="Calibri"/>
            </a:endParaRPr>
          </a:p>
          <a:p>
            <a:pPr marL="203835" indent="-114300">
              <a:lnSpc>
                <a:spcPts val="1370"/>
              </a:lnSpc>
              <a:buFontTx/>
              <a:buChar char="-"/>
              <a:tabLst>
                <a:tab pos="204470" algn="l"/>
              </a:tabLst>
              <a:defRPr/>
            </a:pPr>
            <a:r>
              <a:rPr sz="1200" spc="-10" dirty="0">
                <a:latin typeface="Calibri"/>
                <a:cs typeface="Calibri"/>
              </a:rPr>
              <a:t>互动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性能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2454" name="object 13">
            <a:extLst>
              <a:ext uri="{FF2B5EF4-FFF2-40B4-BE49-F238E27FC236}">
                <a16:creationId xmlns:a16="http://schemas.microsoft.com/office/drawing/2014/main" id="{DB0CE505-C66F-48C9-B1E2-F7FF070A3B88}"/>
              </a:ext>
            </a:extLst>
          </p:cNvPr>
          <p:cNvSpPr>
            <a:spLocks/>
          </p:cNvSpPr>
          <p:nvPr/>
        </p:nvSpPr>
        <p:spPr bwMode="auto">
          <a:xfrm>
            <a:off x="8388350" y="3575050"/>
            <a:ext cx="2279650" cy="0"/>
          </a:xfrm>
          <a:custGeom>
            <a:avLst/>
            <a:gdLst>
              <a:gd name="T0" fmla="*/ 0 w 2279650"/>
              <a:gd name="T1" fmla="*/ 2279649 w 22796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279650">
                <a:moveTo>
                  <a:pt x="0" y="0"/>
                </a:moveTo>
                <a:lnTo>
                  <a:pt x="2279649" y="0"/>
                </a:lnTo>
              </a:path>
            </a:pathLst>
          </a:custGeom>
          <a:noFill/>
          <a:ln w="635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55" name="object 14">
            <a:extLst>
              <a:ext uri="{FF2B5EF4-FFF2-40B4-BE49-F238E27FC236}">
                <a16:creationId xmlns:a16="http://schemas.microsoft.com/office/drawing/2014/main" id="{25EAB278-EFBB-4F43-A593-0F8E576A8C36}"/>
              </a:ext>
            </a:extLst>
          </p:cNvPr>
          <p:cNvSpPr>
            <a:spLocks/>
          </p:cNvSpPr>
          <p:nvPr/>
        </p:nvSpPr>
        <p:spPr bwMode="auto">
          <a:xfrm>
            <a:off x="8388350" y="3575050"/>
            <a:ext cx="2279650" cy="1574800"/>
          </a:xfrm>
          <a:custGeom>
            <a:avLst/>
            <a:gdLst>
              <a:gd name="T0" fmla="*/ 2279649 w 2279650"/>
              <a:gd name="T1" fmla="*/ 1574800 h 1574800"/>
              <a:gd name="T2" fmla="*/ 0 w 2279650"/>
              <a:gd name="T3" fmla="*/ 1574800 h 1574800"/>
              <a:gd name="T4" fmla="*/ 0 w 2279650"/>
              <a:gd name="T5" fmla="*/ 0 h 15748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9650" h="1574800">
                <a:moveTo>
                  <a:pt x="2279649" y="1574800"/>
                </a:moveTo>
                <a:lnTo>
                  <a:pt x="0" y="1574800"/>
                </a:lnTo>
                <a:lnTo>
                  <a:pt x="0" y="0"/>
                </a:lnTo>
              </a:path>
            </a:pathLst>
          </a:custGeom>
          <a:noFill/>
          <a:ln w="635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56" name="object 15">
            <a:extLst>
              <a:ext uri="{FF2B5EF4-FFF2-40B4-BE49-F238E27FC236}">
                <a16:creationId xmlns:a16="http://schemas.microsoft.com/office/drawing/2014/main" id="{14B2158B-E069-4060-BDC1-B60D2E7F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75" y="3775075"/>
            <a:ext cx="1368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00"/>
              </a:lnSpc>
            </a:pPr>
            <a:r>
              <a:rPr lang="zh-CN" altLang="zh-CN" sz="1200">
                <a:latin typeface="Calibri" panose="020F0502020204030204" pitchFamily="34" charset="0"/>
              </a:rPr>
              <a:t>更高的管理复杂性</a:t>
            </a:r>
          </a:p>
          <a:p>
            <a:pPr>
              <a:lnSpc>
                <a:spcPts val="1213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大型</a:t>
            </a:r>
          </a:p>
          <a:p>
            <a:pPr>
              <a:lnSpc>
                <a:spcPts val="1300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合同</a:t>
            </a:r>
          </a:p>
          <a:p>
            <a:pPr>
              <a:lnSpc>
                <a:spcPts val="1300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许多股份持有人</a:t>
            </a:r>
          </a:p>
          <a:p>
            <a:pPr>
              <a:lnSpc>
                <a:spcPts val="1375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项目</a:t>
            </a:r>
          </a:p>
        </p:txBody>
      </p:sp>
      <p:sp>
        <p:nvSpPr>
          <p:cNvPr id="232457" name="object 16">
            <a:extLst>
              <a:ext uri="{FF2B5EF4-FFF2-40B4-BE49-F238E27FC236}">
                <a16:creationId xmlns:a16="http://schemas.microsoft.com/office/drawing/2014/main" id="{A4B8C593-073E-486B-B2B0-91609BAA3B61}"/>
              </a:ext>
            </a:extLst>
          </p:cNvPr>
          <p:cNvSpPr>
            <a:spLocks/>
          </p:cNvSpPr>
          <p:nvPr/>
        </p:nvSpPr>
        <p:spPr bwMode="auto">
          <a:xfrm>
            <a:off x="1885950" y="3511550"/>
            <a:ext cx="2222500" cy="1562100"/>
          </a:xfrm>
          <a:custGeom>
            <a:avLst/>
            <a:gdLst>
              <a:gd name="T0" fmla="*/ 0 w 2222500"/>
              <a:gd name="T1" fmla="*/ 0 h 1562100"/>
              <a:gd name="T2" fmla="*/ 2222500 w 2222500"/>
              <a:gd name="T3" fmla="*/ 0 h 1562100"/>
              <a:gd name="T4" fmla="*/ 2222500 w 2222500"/>
              <a:gd name="T5" fmla="*/ 1562100 h 1562100"/>
              <a:gd name="T6" fmla="*/ 0 w 2222500"/>
              <a:gd name="T7" fmla="*/ 1562100 h 1562100"/>
              <a:gd name="T8" fmla="*/ 0 w 2222500"/>
              <a:gd name="T9" fmla="*/ 0 h 156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2500" h="1562100">
                <a:moveTo>
                  <a:pt x="0" y="0"/>
                </a:moveTo>
                <a:lnTo>
                  <a:pt x="2222500" y="0"/>
                </a:lnTo>
                <a:lnTo>
                  <a:pt x="2222500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noFill/>
          <a:ln w="635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58" name="object 17">
            <a:extLst>
              <a:ext uri="{FF2B5EF4-FFF2-40B4-BE49-F238E27FC236}">
                <a16:creationId xmlns:a16="http://schemas.microsoft.com/office/drawing/2014/main" id="{6288023D-8B01-4091-B357-02BBCFF0A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3703638"/>
            <a:ext cx="13096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00"/>
              </a:lnSpc>
            </a:pPr>
            <a:r>
              <a:rPr lang="zh-CN" altLang="zh-CN" sz="1200">
                <a:latin typeface="Calibri" panose="020F0502020204030204" pitchFamily="34" charset="0"/>
              </a:rPr>
              <a:t>降低管理复杂性</a:t>
            </a:r>
          </a:p>
          <a:p>
            <a:pPr>
              <a:lnSpc>
                <a:spcPts val="1213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小规模</a:t>
            </a:r>
          </a:p>
          <a:p>
            <a:pPr>
              <a:lnSpc>
                <a:spcPts val="1300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非正式</a:t>
            </a:r>
          </a:p>
          <a:p>
            <a:pPr>
              <a:lnSpc>
                <a:spcPts val="1300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单一利益相关者</a:t>
            </a:r>
          </a:p>
          <a:p>
            <a:pPr>
              <a:lnSpc>
                <a:spcPts val="1375"/>
              </a:lnSpc>
              <a:buFontTx/>
              <a:buChar char="-"/>
            </a:pPr>
            <a:r>
              <a:rPr lang="zh-CN" altLang="zh-CN" sz="1200">
                <a:latin typeface="Calibri" panose="020F0502020204030204" pitchFamily="34" charset="0"/>
              </a:rPr>
              <a:t>产品</a:t>
            </a:r>
          </a:p>
        </p:txBody>
      </p:sp>
      <p:sp>
        <p:nvSpPr>
          <p:cNvPr id="232459" name="object 18">
            <a:extLst>
              <a:ext uri="{FF2B5EF4-FFF2-40B4-BE49-F238E27FC236}">
                <a16:creationId xmlns:a16="http://schemas.microsoft.com/office/drawing/2014/main" id="{6A53C511-136A-41F7-8114-DCF79456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4362450"/>
            <a:ext cx="660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8100" indent="-25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国防 MIS 系统</a:t>
            </a:r>
            <a:endParaRPr lang="zh-CN" altLang="zh-CN" sz="1000">
              <a:latin typeface="Calibri" panose="020F0502020204030204" pitchFamily="34" charset="0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3610068-25CD-4927-98A0-6BA65F9A2E5E}"/>
              </a:ext>
            </a:extLst>
          </p:cNvPr>
          <p:cNvSpPr txBox="1"/>
          <p:nvPr/>
        </p:nvSpPr>
        <p:spPr>
          <a:xfrm>
            <a:off x="5446713" y="3351213"/>
            <a:ext cx="536575" cy="15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i="1" spc="10" dirty="0">
                <a:latin typeface="Calibri"/>
                <a:cs typeface="Calibri"/>
              </a:rPr>
              <a:t>情况 下</a:t>
            </a:r>
            <a:r>
              <a:rPr sz="1000" i="1" spc="-114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工具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68CF5B1-311E-41AA-B664-524B0044C045}"/>
              </a:ext>
            </a:extLst>
          </p:cNvPr>
          <p:cNvSpPr txBox="1"/>
          <p:nvPr/>
        </p:nvSpPr>
        <p:spPr>
          <a:xfrm>
            <a:off x="9169400" y="2741613"/>
            <a:ext cx="142875" cy="15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1000" i="1" spc="-10" dirty="0">
                <a:latin typeface="Calibri"/>
                <a:cs typeface="Calibri"/>
              </a:rPr>
              <a:t>F</a:t>
            </a:r>
            <a:r>
              <a:rPr sz="1000" i="1" spc="-30" dirty="0">
                <a:latin typeface="Calibri"/>
                <a:cs typeface="Calibri"/>
              </a:rPr>
              <a:t>我</a:t>
            </a:r>
            <a:r>
              <a:rPr sz="1000" i="1" dirty="0">
                <a:latin typeface="Calibri"/>
                <a:cs typeface="Calibri"/>
              </a:rPr>
              <a:t>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2462" name="object 21">
            <a:extLst>
              <a:ext uri="{FF2B5EF4-FFF2-40B4-BE49-F238E27FC236}">
                <a16:creationId xmlns:a16="http://schemas.microsoft.com/office/drawing/2014/main" id="{C640D10C-D610-4854-8549-A792DC8A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4392613"/>
            <a:ext cx="6731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企业是 (家庭的应用程序)</a:t>
            </a:r>
            <a:endParaRPr lang="zh-CN" altLang="zh-CN" sz="1000">
              <a:latin typeface="Calibri" panose="020F0502020204030204" pitchFamily="34" charset="0"/>
            </a:endParaRPr>
          </a:p>
        </p:txBody>
      </p:sp>
      <p:sp>
        <p:nvSpPr>
          <p:cNvPr id="232463" name="object 22">
            <a:extLst>
              <a:ext uri="{FF2B5EF4-FFF2-40B4-BE49-F238E27FC236}">
                <a16:creationId xmlns:a16="http://schemas.microsoft.com/office/drawing/2014/main" id="{66126EF0-A662-4219-846D-DD4B8759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5291138"/>
            <a:ext cx="6651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业务电子表格</a:t>
            </a:r>
            <a:endParaRPr lang="zh-CN" altLang="zh-CN" sz="1000">
              <a:latin typeface="Calibri" panose="020F0502020204030204" pitchFamily="34" charset="0"/>
            </a:endParaRPr>
          </a:p>
        </p:txBody>
      </p:sp>
      <p:sp>
        <p:nvSpPr>
          <p:cNvPr id="232464" name="object 23">
            <a:extLst>
              <a:ext uri="{FF2B5EF4-FFF2-40B4-BE49-F238E27FC236}">
                <a16:creationId xmlns:a16="http://schemas.microsoft.com/office/drawing/2014/main" id="{BF38A374-5F76-4C58-8936-14B8BA1E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959225"/>
            <a:ext cx="122872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小型科学模拟</a:t>
            </a:r>
            <a:endParaRPr lang="zh-CN" altLang="zh-CN" sz="1000">
              <a:latin typeface="Calibri" panose="020F0502020204030204" pitchFamily="34" charset="0"/>
            </a:endParaRPr>
          </a:p>
          <a:p>
            <a:pPr>
              <a:lnSpc>
                <a:spcPts val="1100"/>
              </a:lnSpc>
              <a:spcBef>
                <a:spcPts val="313"/>
              </a:spcBef>
            </a:pPr>
            <a:r>
              <a:rPr lang="zh-CN" altLang="zh-CN" sz="1000" i="1">
                <a:latin typeface="Calibri" panose="020F0502020204030204" pitchFamily="34" charset="0"/>
              </a:rPr>
              <a:t>应用程序分布式对象 (订单输入)</a:t>
            </a:r>
            <a:endParaRPr lang="zh-CN" altLang="zh-CN" sz="1000">
              <a:latin typeface="Calibri" panose="020F0502020204030204" pitchFamily="34" charset="0"/>
            </a:endParaRPr>
          </a:p>
        </p:txBody>
      </p:sp>
      <p:sp>
        <p:nvSpPr>
          <p:cNvPr id="232465" name="object 24">
            <a:extLst>
              <a:ext uri="{FF2B5EF4-FFF2-40B4-BE49-F238E27FC236}">
                <a16:creationId xmlns:a16="http://schemas.microsoft.com/office/drawing/2014/main" id="{560AE124-4AE3-4289-B1D3-525191A37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3378200"/>
            <a:ext cx="1009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组织/实体模拟</a:t>
            </a:r>
            <a:endParaRPr lang="zh-CN" altLang="zh-CN" sz="1000">
              <a:latin typeface="Calibri" panose="020F0502020204030204" pitchFamily="34" charset="0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8D9FF57-219C-414E-BD59-D2515CF0A88B}"/>
              </a:ext>
            </a:extLst>
          </p:cNvPr>
          <p:cNvSpPr txBox="1"/>
          <p:nvPr/>
        </p:nvSpPr>
        <p:spPr>
          <a:xfrm>
            <a:off x="1878013" y="1951038"/>
            <a:ext cx="1765300" cy="858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370"/>
              </a:lnSpc>
              <a:defRPr/>
            </a:pPr>
            <a:r>
              <a:rPr sz="1200" dirty="0">
                <a:latin typeface="Calibri"/>
                <a:cs typeface="Calibri"/>
              </a:rPr>
              <a:t>一个平均</a:t>
            </a:r>
            <a:r>
              <a:rPr sz="1200" spc="5" dirty="0">
                <a:latin typeface="Calibri"/>
                <a:cs typeface="Calibri"/>
              </a:rPr>
              <a:t>软件</a:t>
            </a:r>
            <a:r>
              <a:rPr sz="1200" spc="-18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项目</a:t>
            </a:r>
            <a:endParaRPr sz="1200">
              <a:latin typeface="Calibri"/>
              <a:cs typeface="Calibri"/>
            </a:endParaRPr>
          </a:p>
          <a:p>
            <a:pPr marL="101600" indent="-76200">
              <a:lnSpc>
                <a:spcPts val="1300"/>
              </a:lnSpc>
              <a:buFontTx/>
              <a:buChar char="-"/>
              <a:tabLst>
                <a:tab pos="101600" algn="l"/>
              </a:tabLst>
              <a:defRPr/>
            </a:pPr>
            <a:r>
              <a:rPr sz="1200" dirty="0">
                <a:latin typeface="Calibri"/>
                <a:cs typeface="Calibri"/>
              </a:rPr>
              <a:t>5-10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人</a:t>
            </a:r>
            <a:endParaRPr sz="1200">
              <a:latin typeface="Calibri"/>
              <a:cs typeface="Calibri"/>
            </a:endParaRPr>
          </a:p>
          <a:p>
            <a:pPr marL="101600" indent="-76200">
              <a:lnSpc>
                <a:spcPts val="1300"/>
              </a:lnSpc>
              <a:buFontTx/>
              <a:buChar char="-"/>
              <a:tabLst>
                <a:tab pos="101600" algn="l"/>
              </a:tabLst>
              <a:defRPr/>
            </a:pPr>
            <a:r>
              <a:rPr sz="1200" spc="5" dirty="0">
                <a:latin typeface="Calibri"/>
                <a:cs typeface="Calibri"/>
              </a:rPr>
              <a:t>3-9</a:t>
            </a:r>
            <a:r>
              <a:rPr sz="1200" spc="-10" dirty="0">
                <a:latin typeface="Calibri"/>
                <a:cs typeface="Calibri"/>
              </a:rPr>
              <a:t>月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时间</a:t>
            </a:r>
            <a:endParaRPr sz="1200">
              <a:latin typeface="Calibri"/>
              <a:cs typeface="Calibri"/>
            </a:endParaRPr>
          </a:p>
          <a:p>
            <a:pPr marL="101600" indent="-76200">
              <a:lnSpc>
                <a:spcPts val="1300"/>
              </a:lnSpc>
              <a:buFontTx/>
              <a:buChar char="-"/>
              <a:tabLst>
                <a:tab pos="101600" algn="l"/>
              </a:tabLst>
              <a:defRPr/>
            </a:pPr>
            <a:r>
              <a:rPr sz="1200" spc="5" dirty="0">
                <a:latin typeface="Calibri"/>
                <a:cs typeface="Calibri"/>
              </a:rPr>
              <a:t>3-5</a:t>
            </a:r>
            <a:r>
              <a:rPr sz="1200" spc="-10" dirty="0">
                <a:latin typeface="Calibri"/>
                <a:cs typeface="Calibri"/>
              </a:rPr>
              <a:t>外部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接口</a:t>
            </a:r>
            <a:endParaRPr sz="1200">
              <a:latin typeface="Calibri"/>
              <a:cs typeface="Calibri"/>
            </a:endParaRPr>
          </a:p>
          <a:p>
            <a:pPr marL="101600" indent="-76200">
              <a:lnSpc>
                <a:spcPts val="1370"/>
              </a:lnSpc>
              <a:buFontTx/>
              <a:buChar char="-"/>
              <a:tabLst>
                <a:tab pos="101600" algn="l"/>
              </a:tabLst>
              <a:defRPr/>
            </a:pPr>
            <a:r>
              <a:rPr sz="1200" spc="10" dirty="0">
                <a:latin typeface="Calibri"/>
                <a:cs typeface="Calibri"/>
              </a:rPr>
              <a:t>一些</a:t>
            </a:r>
            <a:r>
              <a:rPr sz="1200" spc="-25" dirty="0">
                <a:latin typeface="Calibri"/>
                <a:cs typeface="Calibri"/>
              </a:rPr>
              <a:t>未知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风险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6" name="object 26">
            <a:extLst>
              <a:ext uri="{FF2B5EF4-FFF2-40B4-BE49-F238E27FC236}">
                <a16:creationId xmlns:a16="http://schemas.microsoft.com/office/drawing/2014/main" id="{7C6EF731-DEEB-45C1-BCCA-6AADC0CA55B8}"/>
              </a:ext>
            </a:extLst>
          </p:cNvPr>
          <p:cNvGraphicFramePr>
            <a:graphicFrameLocks noGrp="1"/>
          </p:cNvGraphicFramePr>
          <p:nvPr/>
        </p:nvGraphicFramePr>
        <p:xfrm>
          <a:off x="4159250" y="1333500"/>
          <a:ext cx="4984750" cy="199390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marL="58738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58738" marR="0" lvl="0" indent="0" algn="l" defTabSz="912813" rtl="0" eaLnBrk="1" fontAlgn="base" latinLnBrk="0" hangingPunct="1">
                        <a:lnSpc>
                          <a:spcPts val="1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更高的技术复杂性</a:t>
                      </a:r>
                    </a:p>
                    <a:p>
                      <a:pPr marL="58738" marR="0" lvl="0" indent="0" algn="l" defTabSz="912813" rtl="0" eaLnBrk="1" fontAlgn="base" latinLnBrk="0" hangingPunct="1">
                        <a:lnSpc>
                          <a:spcPts val="1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嵌入式、实时、分布式、容错</a:t>
                      </a:r>
                    </a:p>
                    <a:p>
                      <a:pPr marL="58738" marR="0" lvl="0" indent="0" algn="l" defTabSz="912813" rtl="0" eaLnBrk="1" fontAlgn="base" latinLnBrk="0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定制, 史无前例, 架构再造</a:t>
                      </a:r>
                    </a:p>
                    <a:p>
                      <a:pPr marL="58738" marR="0" lvl="0" indent="0" algn="l" defTabSz="912813" rtl="0" eaLnBrk="1" fontAlgn="base" latinLnBrk="0" hangingPunct="1">
                        <a:lnSpc>
                          <a:spcPts val="1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高性能</a:t>
                      </a:r>
                    </a:p>
                  </a:txBody>
                  <a:tcPr marL="0" marR="0" marT="0" marB="0" horzOverflow="overflow">
                    <a:lnL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2813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嵌入式汽车软件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商业编译器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ts val="11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电信交换机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大规模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912813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防御武器系统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ts val="11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国家空气交通规则控制系统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477" name="object 27">
            <a:extLst>
              <a:ext uri="{FF2B5EF4-FFF2-40B4-BE49-F238E27FC236}">
                <a16:creationId xmlns:a16="http://schemas.microsoft.com/office/drawing/2014/main" id="{F76C60F0-E301-40DB-B600-E578A730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4241800"/>
            <a:ext cx="114300" cy="127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78" name="object 28">
            <a:extLst>
              <a:ext uri="{FF2B5EF4-FFF2-40B4-BE49-F238E27FC236}">
                <a16:creationId xmlns:a16="http://schemas.microsoft.com/office/drawing/2014/main" id="{7184C509-0459-4710-8F80-B36194E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260600"/>
            <a:ext cx="101600" cy="12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79" name="object 29">
            <a:extLst>
              <a:ext uri="{FF2B5EF4-FFF2-40B4-BE49-F238E27FC236}">
                <a16:creationId xmlns:a16="http://schemas.microsoft.com/office/drawing/2014/main" id="{F5980B36-4230-46D3-9F84-F21C8EDD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2387600"/>
            <a:ext cx="101600" cy="11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0" name="object 30">
            <a:extLst>
              <a:ext uri="{FF2B5EF4-FFF2-40B4-BE49-F238E27FC236}">
                <a16:creationId xmlns:a16="http://schemas.microsoft.com/office/drawing/2014/main" id="{BDA3E8F8-034E-4E7E-B55F-2CFFF0A4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2651125"/>
            <a:ext cx="2565400" cy="1120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1" name="object 31">
            <a:extLst>
              <a:ext uri="{FF2B5EF4-FFF2-40B4-BE49-F238E27FC236}">
                <a16:creationId xmlns:a16="http://schemas.microsoft.com/office/drawing/2014/main" id="{EA0A18F9-D465-437C-92F2-5CA855E9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900" y="2628900"/>
            <a:ext cx="101600" cy="127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2" name="object 32">
            <a:extLst>
              <a:ext uri="{FF2B5EF4-FFF2-40B4-BE49-F238E27FC236}">
                <a16:creationId xmlns:a16="http://schemas.microsoft.com/office/drawing/2014/main" id="{A67B4132-8127-41A2-BC0C-1CA0A649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79900"/>
            <a:ext cx="101600" cy="12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3" name="object 33">
            <a:extLst>
              <a:ext uri="{FF2B5EF4-FFF2-40B4-BE49-F238E27FC236}">
                <a16:creationId xmlns:a16="http://schemas.microsoft.com/office/drawing/2014/main" id="{0F88704E-01A0-417B-A663-2C7AFE06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5156200"/>
            <a:ext cx="114300" cy="127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4" name="object 34">
            <a:extLst>
              <a:ext uri="{FF2B5EF4-FFF2-40B4-BE49-F238E27FC236}">
                <a16:creationId xmlns:a16="http://schemas.microsoft.com/office/drawing/2014/main" id="{0A178173-3DAC-4DE4-BF2F-85CD2DB9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140200"/>
            <a:ext cx="101600" cy="1270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5" name="object 35">
            <a:extLst>
              <a:ext uri="{FF2B5EF4-FFF2-40B4-BE49-F238E27FC236}">
                <a16:creationId xmlns:a16="http://schemas.microsoft.com/office/drawing/2014/main" id="{2B6FC83C-7AE0-47AA-8F7E-049E25E5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22700"/>
            <a:ext cx="114300" cy="127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6" name="object 36">
            <a:extLst>
              <a:ext uri="{FF2B5EF4-FFF2-40B4-BE49-F238E27FC236}">
                <a16:creationId xmlns:a16="http://schemas.microsoft.com/office/drawing/2014/main" id="{C95C3286-23AC-4D39-9BF6-FC979C435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3098800"/>
            <a:ext cx="114300" cy="127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87" name="object 37">
            <a:extLst>
              <a:ext uri="{FF2B5EF4-FFF2-40B4-BE49-F238E27FC236}">
                <a16:creationId xmlns:a16="http://schemas.microsoft.com/office/drawing/2014/main" id="{14EF093F-8218-4BB2-9398-5E83AADBD2A4}"/>
              </a:ext>
            </a:extLst>
          </p:cNvPr>
          <p:cNvSpPr>
            <a:spLocks/>
          </p:cNvSpPr>
          <p:nvPr/>
        </p:nvSpPr>
        <p:spPr bwMode="auto">
          <a:xfrm>
            <a:off x="1784350" y="1936750"/>
            <a:ext cx="2374900" cy="1422400"/>
          </a:xfrm>
          <a:custGeom>
            <a:avLst/>
            <a:gdLst>
              <a:gd name="T0" fmla="*/ 0 w 2374900"/>
              <a:gd name="T1" fmla="*/ 0 h 1422400"/>
              <a:gd name="T2" fmla="*/ 2374900 w 2374900"/>
              <a:gd name="T3" fmla="*/ 0 h 1422400"/>
              <a:gd name="T4" fmla="*/ 2374900 w 2374900"/>
              <a:gd name="T5" fmla="*/ 1422400 h 1422400"/>
              <a:gd name="T6" fmla="*/ 0 w 2374900"/>
              <a:gd name="T7" fmla="*/ 1422400 h 1422400"/>
              <a:gd name="T8" fmla="*/ 0 w 2374900"/>
              <a:gd name="T9" fmla="*/ 0 h 142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4900" h="1422400">
                <a:moveTo>
                  <a:pt x="0" y="0"/>
                </a:moveTo>
                <a:lnTo>
                  <a:pt x="2374900" y="0"/>
                </a:lnTo>
                <a:lnTo>
                  <a:pt x="23749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88" name="object 38">
            <a:extLst>
              <a:ext uri="{FF2B5EF4-FFF2-40B4-BE49-F238E27FC236}">
                <a16:creationId xmlns:a16="http://schemas.microsoft.com/office/drawing/2014/main" id="{518BB34D-F96C-4B4C-87A6-33FDB52AEA6B}"/>
              </a:ext>
            </a:extLst>
          </p:cNvPr>
          <p:cNvSpPr>
            <a:spLocks/>
          </p:cNvSpPr>
          <p:nvPr/>
        </p:nvSpPr>
        <p:spPr bwMode="auto">
          <a:xfrm>
            <a:off x="1784350" y="1936750"/>
            <a:ext cx="2374900" cy="1422400"/>
          </a:xfrm>
          <a:custGeom>
            <a:avLst/>
            <a:gdLst>
              <a:gd name="T0" fmla="*/ 0 w 2374900"/>
              <a:gd name="T1" fmla="*/ 0 h 1422400"/>
              <a:gd name="T2" fmla="*/ 2374900 w 2374900"/>
              <a:gd name="T3" fmla="*/ 0 h 1422400"/>
              <a:gd name="T4" fmla="*/ 2374900 w 2374900"/>
              <a:gd name="T5" fmla="*/ 1422400 h 1422400"/>
              <a:gd name="T6" fmla="*/ 0 w 2374900"/>
              <a:gd name="T7" fmla="*/ 1422400 h 1422400"/>
              <a:gd name="T8" fmla="*/ 0 w 2374900"/>
              <a:gd name="T9" fmla="*/ 0 h 142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4900" h="1422400">
                <a:moveTo>
                  <a:pt x="0" y="0"/>
                </a:moveTo>
                <a:lnTo>
                  <a:pt x="2374900" y="0"/>
                </a:lnTo>
                <a:lnTo>
                  <a:pt x="23749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2489" name="object 39">
            <a:extLst>
              <a:ext uri="{FF2B5EF4-FFF2-40B4-BE49-F238E27FC236}">
                <a16:creationId xmlns:a16="http://schemas.microsoft.com/office/drawing/2014/main" id="{B687DC85-514D-4297-B9C6-1A34B87D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2857500"/>
            <a:ext cx="2128838" cy="8382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90" name="object 40">
            <a:extLst>
              <a:ext uri="{FF2B5EF4-FFF2-40B4-BE49-F238E27FC236}">
                <a16:creationId xmlns:a16="http://schemas.microsoft.com/office/drawing/2014/main" id="{8CC356EF-49B1-4BDE-9B61-C589FC5E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4711700"/>
            <a:ext cx="114300" cy="1143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2491" name="object 41">
            <a:extLst>
              <a:ext uri="{FF2B5EF4-FFF2-40B4-BE49-F238E27FC236}">
                <a16:creationId xmlns:a16="http://schemas.microsoft.com/office/drawing/2014/main" id="{E968BC29-F789-44E4-9E94-AD9835B71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840288"/>
            <a:ext cx="712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100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是应用程序 GUI/RDB</a:t>
            </a:r>
            <a:endParaRPr lang="zh-CN" altLang="zh-CN" sz="1000">
              <a:latin typeface="Calibri" panose="020F0502020204030204" pitchFamily="34" charset="0"/>
            </a:endParaRPr>
          </a:p>
          <a:p>
            <a:pPr>
              <a:lnSpc>
                <a:spcPts val="1075"/>
              </a:lnSpc>
            </a:pPr>
            <a:r>
              <a:rPr lang="zh-CN" altLang="zh-CN" sz="1000" i="1">
                <a:latin typeface="Calibri" panose="020F0502020204030204" pitchFamily="34" charset="0"/>
              </a:rPr>
              <a:t>(订单输入)</a:t>
            </a:r>
            <a:endParaRPr lang="zh-CN" altLang="zh-CN" sz="1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bject 12">
            <a:extLst>
              <a:ext uri="{FF2B5EF4-FFF2-40B4-BE49-F238E27FC236}">
                <a16:creationId xmlns:a16="http://schemas.microsoft.com/office/drawing/2014/main" id="{20EC8718-16E3-45D9-BF0C-3FE4855D5D48}"/>
              </a:ext>
            </a:extLst>
          </p:cNvPr>
          <p:cNvSpPr>
            <a:spLocks/>
          </p:cNvSpPr>
          <p:nvPr/>
        </p:nvSpPr>
        <p:spPr bwMode="auto">
          <a:xfrm>
            <a:off x="3473450" y="1898650"/>
            <a:ext cx="5334000" cy="4267200"/>
          </a:xfrm>
          <a:custGeom>
            <a:avLst/>
            <a:gdLst>
              <a:gd name="T0" fmla="*/ 0 w 5334000"/>
              <a:gd name="T1" fmla="*/ 0 h 4267200"/>
              <a:gd name="T2" fmla="*/ 5334000 w 5334000"/>
              <a:gd name="T3" fmla="*/ 0 h 4267200"/>
              <a:gd name="T4" fmla="*/ 5334000 w 5334000"/>
              <a:gd name="T5" fmla="*/ 4267200 h 4267200"/>
              <a:gd name="T6" fmla="*/ 0 w 5334000"/>
              <a:gd name="T7" fmla="*/ 4267200 h 4267200"/>
              <a:gd name="T8" fmla="*/ 0 w 5334000"/>
              <a:gd name="T9" fmla="*/ 0 h 426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0" h="4267200">
                <a:moveTo>
                  <a:pt x="0" y="0"/>
                </a:moveTo>
                <a:lnTo>
                  <a:pt x="5334000" y="0"/>
                </a:lnTo>
                <a:lnTo>
                  <a:pt x="5334000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07" name="object 13">
            <a:extLst>
              <a:ext uri="{FF2B5EF4-FFF2-40B4-BE49-F238E27FC236}">
                <a16:creationId xmlns:a16="http://schemas.microsoft.com/office/drawing/2014/main" id="{7635917B-1B0F-4012-AE34-531E14BB997C}"/>
              </a:ext>
            </a:extLst>
          </p:cNvPr>
          <p:cNvSpPr>
            <a:spLocks/>
          </p:cNvSpPr>
          <p:nvPr/>
        </p:nvSpPr>
        <p:spPr bwMode="auto">
          <a:xfrm>
            <a:off x="3473450" y="1898650"/>
            <a:ext cx="5334000" cy="4267200"/>
          </a:xfrm>
          <a:custGeom>
            <a:avLst/>
            <a:gdLst>
              <a:gd name="T0" fmla="*/ 0 w 5334000"/>
              <a:gd name="T1" fmla="*/ 0 h 4267200"/>
              <a:gd name="T2" fmla="*/ 5334000 w 5334000"/>
              <a:gd name="T3" fmla="*/ 0 h 4267200"/>
              <a:gd name="T4" fmla="*/ 5334000 w 5334000"/>
              <a:gd name="T5" fmla="*/ 4267200 h 4267200"/>
              <a:gd name="T6" fmla="*/ 0 w 5334000"/>
              <a:gd name="T7" fmla="*/ 4267200 h 4267200"/>
              <a:gd name="T8" fmla="*/ 0 w 5334000"/>
              <a:gd name="T9" fmla="*/ 0 h 426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0" h="4267200">
                <a:moveTo>
                  <a:pt x="0" y="0"/>
                </a:moveTo>
                <a:lnTo>
                  <a:pt x="5334000" y="0"/>
                </a:lnTo>
                <a:lnTo>
                  <a:pt x="5334000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89ACA0E-F991-4B0E-BCF0-E02F72DF4F28}"/>
              </a:ext>
            </a:extLst>
          </p:cNvPr>
          <p:cNvSpPr txBox="1"/>
          <p:nvPr/>
        </p:nvSpPr>
        <p:spPr>
          <a:xfrm>
            <a:off x="3608388" y="1724025"/>
            <a:ext cx="4633912" cy="708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spcBef>
                <a:spcPts val="45"/>
              </a:spcBef>
              <a:defRPr/>
            </a:pPr>
            <a:endParaRPr sz="2200" dirty="0">
              <a:latin typeface="Times New Roman"/>
              <a:cs typeface="Times New Roman"/>
            </a:endParaRPr>
          </a:p>
          <a:p>
            <a:pPr marL="387350">
              <a:defRPr/>
            </a:pPr>
            <a:r>
              <a:rPr sz="2400" spc="-15" dirty="0">
                <a:latin typeface="Arial Unicode MS"/>
                <a:cs typeface="Arial Unicode MS"/>
              </a:rPr>
              <a:t>企业/产品</a:t>
            </a:r>
            <a:r>
              <a:rPr sz="2400" spc="24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建筑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E20F78D-4C99-4AD0-A468-0BC494E139FF}"/>
              </a:ext>
            </a:extLst>
          </p:cNvPr>
          <p:cNvSpPr txBox="1"/>
          <p:nvPr/>
        </p:nvSpPr>
        <p:spPr>
          <a:xfrm>
            <a:off x="4076700" y="2578100"/>
            <a:ext cx="4114800" cy="477838"/>
          </a:xfrm>
          <a:prstGeom prst="rect">
            <a:avLst/>
          </a:prstGeom>
          <a:solidFill>
            <a:srgbClr val="66FF99"/>
          </a:solidFill>
        </p:spPr>
        <p:txBody>
          <a:bodyPr lIns="0" tIns="106680" rIns="0" bIns="0">
            <a:spAutoFit/>
          </a:bodyPr>
          <a:lstStyle/>
          <a:p>
            <a:pPr marL="90805">
              <a:spcBef>
                <a:spcPts val="840"/>
              </a:spcBef>
              <a:defRPr/>
            </a:pPr>
            <a:r>
              <a:rPr sz="2400" spc="-20" dirty="0">
                <a:latin typeface="Arial Unicode MS"/>
                <a:cs typeface="Arial Unicode MS"/>
              </a:rPr>
              <a:t>业务</a:t>
            </a:r>
            <a:r>
              <a:rPr sz="2400" spc="8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建筑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B4628E1-2727-440C-8832-65E6500050A6}"/>
              </a:ext>
            </a:extLst>
          </p:cNvPr>
          <p:cNvSpPr txBox="1"/>
          <p:nvPr/>
        </p:nvSpPr>
        <p:spPr>
          <a:xfrm>
            <a:off x="4076700" y="3568700"/>
            <a:ext cx="4191000" cy="477838"/>
          </a:xfrm>
          <a:prstGeom prst="rect">
            <a:avLst/>
          </a:prstGeom>
          <a:solidFill>
            <a:srgbClr val="0000FF"/>
          </a:solidFill>
        </p:spPr>
        <p:txBody>
          <a:bodyPr lIns="0" tIns="106680" rIns="0" bIns="0">
            <a:spAutoFit/>
          </a:bodyPr>
          <a:lstStyle/>
          <a:p>
            <a:pPr marL="90805">
              <a:spcBef>
                <a:spcPts val="840"/>
              </a:spcBef>
              <a:defRPr/>
            </a:pPr>
            <a:r>
              <a:rPr sz="2400" spc="-20" dirty="0">
                <a:latin typeface="Arial Unicode MS"/>
                <a:cs typeface="Arial Unicode MS"/>
              </a:rPr>
              <a:t>应用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建筑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B003289-6582-475F-B69B-965E89834E99}"/>
              </a:ext>
            </a:extLst>
          </p:cNvPr>
          <p:cNvSpPr txBox="1"/>
          <p:nvPr/>
        </p:nvSpPr>
        <p:spPr>
          <a:xfrm>
            <a:off x="4076700" y="4406900"/>
            <a:ext cx="4191000" cy="400050"/>
          </a:xfrm>
          <a:prstGeom prst="rect">
            <a:avLst/>
          </a:prstGeom>
          <a:solidFill>
            <a:srgbClr val="FFFFCC"/>
          </a:solidFill>
        </p:spPr>
        <p:txBody>
          <a:bodyPr lIns="0" tIns="30480" rIns="0" bIns="0">
            <a:spAutoFit/>
          </a:bodyPr>
          <a:lstStyle/>
          <a:p>
            <a:pPr marL="90805">
              <a:spcBef>
                <a:spcPts val="240"/>
              </a:spcBef>
              <a:defRPr/>
            </a:pPr>
            <a:r>
              <a:rPr sz="2400" spc="-20" dirty="0">
                <a:latin typeface="Arial Unicode MS"/>
                <a:cs typeface="Arial Unicode MS"/>
              </a:rPr>
              <a:t>技术</a:t>
            </a:r>
            <a:r>
              <a:rPr sz="2400" spc="17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建筑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D0BB39E-5637-471C-A4B4-7FEDDB49FDA1}"/>
              </a:ext>
            </a:extLst>
          </p:cNvPr>
          <p:cNvSpPr txBox="1"/>
          <p:nvPr/>
        </p:nvSpPr>
        <p:spPr>
          <a:xfrm>
            <a:off x="4387850" y="4870450"/>
            <a:ext cx="3505200" cy="503238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lIns="0" tIns="132080" rIns="0" bIns="0">
            <a:spAutoFit/>
          </a:bodyPr>
          <a:lstStyle/>
          <a:p>
            <a:pPr marL="78105">
              <a:spcBef>
                <a:spcPts val="1040"/>
              </a:spcBef>
              <a:defRPr/>
            </a:pPr>
            <a:r>
              <a:rPr sz="2400" spc="-20" dirty="0">
                <a:latin typeface="Arial Unicode MS"/>
                <a:cs typeface="Arial Unicode MS"/>
              </a:rPr>
              <a:t>产品</a:t>
            </a:r>
            <a:r>
              <a:rPr sz="2400" spc="3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建筑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9DAB060-2A6F-4BA7-A4B0-1998B069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26988"/>
            <a:ext cx="9234488" cy="1143001"/>
          </a:xfrm>
        </p:spPr>
        <p:txBody>
          <a:bodyPr/>
          <a:lstStyle/>
          <a:p>
            <a:pPr>
              <a:defRPr/>
            </a:pPr>
            <a:r>
              <a:rPr lang="en-US" altLang="zh-CN" spc="-15" dirty="0">
                <a:latin typeface="Cambria"/>
                <a:cs typeface="Cambria"/>
              </a:rPr>
              <a:t>典型</a:t>
            </a:r>
            <a:r>
              <a:rPr lang="en-US" altLang="zh-CN" spc="-5" dirty="0">
                <a:latin typeface="Cambria"/>
                <a:cs typeface="Cambria"/>
              </a:rPr>
              <a:t>系统</a:t>
            </a:r>
            <a:r>
              <a:rPr lang="en-US" altLang="zh-CN" spc="-60" dirty="0">
                <a:latin typeface="Cambria"/>
                <a:cs typeface="Cambria"/>
              </a:rPr>
              <a:t> </a:t>
            </a:r>
            <a:r>
              <a:rPr lang="en-US" altLang="zh-CN" spc="5" dirty="0">
                <a:latin typeface="Cambria"/>
                <a:cs typeface="Cambria"/>
              </a:rPr>
              <a:t>建筑</a:t>
            </a: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object 2">
            <a:extLst>
              <a:ext uri="{FF2B5EF4-FFF2-40B4-BE49-F238E27FC236}">
                <a16:creationId xmlns:a16="http://schemas.microsoft.com/office/drawing/2014/main" id="{B03D0B78-F446-46F7-B16C-60FF8169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4463"/>
            <a:ext cx="2438400" cy="685800"/>
          </a:xfr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zh-CN" altLang="zh-CN">
                <a:solidFill>
                  <a:schemeClr val="bg1"/>
                </a:solidFill>
              </a:rPr>
              <a:t>书</a:t>
            </a:r>
          </a:p>
        </p:txBody>
      </p:sp>
      <p:sp>
        <p:nvSpPr>
          <p:cNvPr id="233475" name="object 3">
            <a:extLst>
              <a:ext uri="{FF2B5EF4-FFF2-40B4-BE49-F238E27FC236}">
                <a16:creationId xmlns:a16="http://schemas.microsoft.com/office/drawing/2014/main" id="{92316DCF-240F-449B-874D-2C9FBDD4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789113"/>
            <a:ext cx="1447800" cy="21367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76" name="object 4">
            <a:extLst>
              <a:ext uri="{FF2B5EF4-FFF2-40B4-BE49-F238E27FC236}">
                <a16:creationId xmlns:a16="http://schemas.microsoft.com/office/drawing/2014/main" id="{E456F555-48FF-4268-8ED3-BFD14AAF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1789113"/>
            <a:ext cx="1443037" cy="2136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77" name="object 5">
            <a:extLst>
              <a:ext uri="{FF2B5EF4-FFF2-40B4-BE49-F238E27FC236}">
                <a16:creationId xmlns:a16="http://schemas.microsoft.com/office/drawing/2014/main" id="{8C4E3E5F-3846-4205-A58A-13E96F7C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13213"/>
            <a:ext cx="1428750" cy="17859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78" name="object 6">
            <a:extLst>
              <a:ext uri="{FF2B5EF4-FFF2-40B4-BE49-F238E27FC236}">
                <a16:creationId xmlns:a16="http://schemas.microsoft.com/office/drawing/2014/main" id="{9D9A739D-F270-4BE8-BF5B-3C631398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137025"/>
            <a:ext cx="1222375" cy="1762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79" name="object 7">
            <a:extLst>
              <a:ext uri="{FF2B5EF4-FFF2-40B4-BE49-F238E27FC236}">
                <a16:creationId xmlns:a16="http://schemas.microsoft.com/office/drawing/2014/main" id="{3BC9EEE4-35CE-4517-93F3-47E6C2A60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140200"/>
            <a:ext cx="1406525" cy="1758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80" name="object 8">
            <a:extLst>
              <a:ext uri="{FF2B5EF4-FFF2-40B4-BE49-F238E27FC236}">
                <a16:creationId xmlns:a16="http://schemas.microsoft.com/office/drawing/2014/main" id="{15A6CA32-F5C3-4E0B-824A-6169CD44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4140200"/>
            <a:ext cx="1371600" cy="18383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33481" name="object 9">
            <a:extLst>
              <a:ext uri="{FF2B5EF4-FFF2-40B4-BE49-F238E27FC236}">
                <a16:creationId xmlns:a16="http://schemas.microsoft.com/office/drawing/2014/main" id="{EB59FE68-6D49-480B-B11E-637BC6C9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1789113"/>
            <a:ext cx="1733550" cy="21367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13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6">
            <a:extLst>
              <a:ext uri="{FF2B5EF4-FFF2-40B4-BE49-F238E27FC236}">
                <a16:creationId xmlns:a16="http://schemas.microsoft.com/office/drawing/2014/main" id="{14C6D74B-5D93-42E2-B7BB-64255A30B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9082088" cy="1143001"/>
          </a:xfrm>
        </p:spPr>
        <p:txBody>
          <a:bodyPr/>
          <a:lstStyle/>
          <a:p>
            <a:pPr/>
            <a:r>
              <a:rPr lang="en-US" altLang="zh-CN"/>
              <a:t>总结</a:t>
            </a:r>
          </a:p>
        </p:txBody>
      </p:sp>
      <p:sp>
        <p:nvSpPr>
          <p:cNvPr id="234499" name="Rectangle 7">
            <a:extLst>
              <a:ext uri="{FF2B5EF4-FFF2-40B4-BE49-F238E27FC236}">
                <a16:creationId xmlns:a16="http://schemas.microsoft.com/office/drawing/2014/main" id="{BF8C586F-C98F-4B9D-A8A1-C8AC726DEA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/>
              <a:t>软件复杂</a:t>
            </a:r>
          </a:p>
          <a:p>
            <a:pPr/>
            <a:r>
              <a:rPr lang="en-US" altLang="zh-CN"/>
              <a:t>建筑也一样</a:t>
            </a:r>
          </a:p>
          <a:p>
            <a:pPr lvl="1"/>
            <a:r>
              <a:rPr lang="en-US" altLang="zh-CN"/>
              <a:t>和其他工程文物</a:t>
            </a:r>
          </a:p>
          <a:p>
            <a:pPr lvl="1"/>
            <a:r>
              <a:rPr lang="en-US" altLang="zh-CN"/>
              <a:t>建筑架构是一个有吸引力的类比来源</a:t>
            </a:r>
          </a:p>
          <a:p>
            <a:pPr/>
            <a:r>
              <a:rPr lang="en-US" altLang="zh-CN"/>
              <a:t>软件工程师可以从其他领域学习</a:t>
            </a:r>
          </a:p>
          <a:p>
            <a:pPr/>
            <a:r>
              <a:rPr lang="en-US" altLang="zh-CN"/>
              <a:t>他们还需要开发和开发自己的建筑知识和经验丰富的机构。</a:t>
            </a:r>
          </a:p>
        </p:txBody>
      </p:sp>
    </p:spTree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71B262D9-6193-4807-87D0-CC367535C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57163"/>
            <a:ext cx="9024938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0" dirty="0"/>
              <a:t>什么</a:t>
            </a:r>
            <a:r>
              <a:rPr spc="-20" dirty="0"/>
              <a:t>是</a:t>
            </a:r>
            <a:r>
              <a:rPr spc="5" dirty="0"/>
              <a:t>软件</a:t>
            </a:r>
            <a:r>
              <a:rPr spc="-135" dirty="0"/>
              <a:t> </a:t>
            </a:r>
            <a:r>
              <a:rPr spc="15" dirty="0"/>
              <a:t>建筑</a:t>
            </a:r>
          </a:p>
        </p:txBody>
      </p:sp>
      <p:sp>
        <p:nvSpPr>
          <p:cNvPr id="48131" name="object 12">
            <a:extLst>
              <a:ext uri="{FF2B5EF4-FFF2-40B4-BE49-F238E27FC236}">
                <a16:creationId xmlns:a16="http://schemas.microsoft.com/office/drawing/2014/main" id="{BA11849A-D74B-4858-9428-5D5B5F64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1122363"/>
            <a:ext cx="86201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921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软件体系结构</a:t>
            </a:r>
          </a:p>
          <a:p>
            <a:pPr lvl="1">
              <a:lnSpc>
                <a:spcPts val="2200"/>
              </a:lnSpc>
              <a:spcBef>
                <a:spcPts val="1263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将业务架构转换为一套设计和指南, 以实现信息系统中的业务流程</a:t>
            </a:r>
          </a:p>
          <a:p>
            <a:pPr lvl="1">
              <a:buFont typeface="Arial" panose="020B0604020202020204" pitchFamily="34" charset="0"/>
              <a:buChar char="–"/>
            </a:pP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endParaRPr lang="zh-CN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>
                <a:latin typeface="Cambria" panose="02040503050406030204" pitchFamily="18" charset="0"/>
              </a:rPr>
              <a:t>软件体系结构</a:t>
            </a:r>
          </a:p>
          <a:p>
            <a:pPr lvl="1">
              <a:lnSpc>
                <a:spcPts val="2100"/>
              </a:lnSpc>
              <a:spcBef>
                <a:spcPts val="1338"/>
              </a:spcBef>
              <a:buFont typeface="Arial" panose="020B0604020202020204" pitchFamily="34" charset="0"/>
              <a:buChar char="–"/>
            </a:pPr>
            <a:r>
              <a:rPr lang="zh-CN" altLang="zh-CN" sz="2400">
                <a:latin typeface="Cambria" panose="02040503050406030204" pitchFamily="18" charset="0"/>
              </a:rPr>
              <a:t>依靠技术架构提供高效/可扩展/安全的环境</a:t>
            </a:r>
          </a:p>
        </p:txBody>
      </p:sp>
    </p:spTree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358CBB-DBB9-47C8-9075-F5F0016BD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9024938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软件工程</a:t>
            </a:r>
            <a:r>
              <a:rPr spc="9" dirty="0"/>
              <a:t> </a:t>
            </a:r>
            <a:r>
              <a:rPr spc="4" dirty="0"/>
              <a:t>困难</a:t>
            </a:r>
          </a:p>
        </p:txBody>
      </p:sp>
      <p:sp>
        <p:nvSpPr>
          <p:cNvPr id="49155" name="object 3">
            <a:extLst>
              <a:ext uri="{FF2B5EF4-FFF2-40B4-BE49-F238E27FC236}">
                <a16:creationId xmlns:a16="http://schemas.microsoft.com/office/drawing/2014/main" id="{CFB3AD53-A518-4B95-87E4-D51D23F1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47800"/>
            <a:ext cx="98298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8063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软件工程师处理独特的问题集</a:t>
            </a:r>
          </a:p>
          <a:p>
            <a:pPr lvl="1">
              <a:spcBef>
                <a:spcPts val="28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年轻的领域与巨大的期望</a:t>
            </a:r>
          </a:p>
          <a:p>
            <a:pPr lvl="1">
              <a:spcBef>
                <a:spcPts val="3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建造极其复杂但无形的系统</a:t>
            </a:r>
          </a:p>
          <a:p>
            <a:pPr lvl="1">
              <a:spcBef>
                <a:spcPts val="21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通常, 软件本身并不有用</a:t>
            </a:r>
          </a:p>
          <a:p>
            <a:pPr lvl="2">
              <a:spcBef>
                <a:spcPts val="3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(例如, 与汽车不同)</a:t>
            </a:r>
          </a:p>
          <a:p>
            <a:pPr lvl="2">
              <a:lnSpc>
                <a:spcPts val="2200"/>
              </a:lnSpc>
              <a:spcBef>
                <a:spcPts val="6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因此, 它必须符合其他工程领域的变化</a:t>
            </a:r>
          </a:p>
          <a:p>
            <a:pPr>
              <a:spcBef>
                <a:spcPts val="2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一些问题可以消除</a:t>
            </a:r>
          </a:p>
          <a:p>
            <a:pPr lvl="1">
              <a:spcBef>
                <a:spcPts val="3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"意外困难"</a:t>
            </a:r>
          </a:p>
          <a:p>
            <a:pPr>
              <a:spcBef>
                <a:spcPts val="3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其他问题可以减轻, 但不能消除</a:t>
            </a:r>
          </a:p>
          <a:p>
            <a:pPr lvl="1">
              <a:spcBef>
                <a:spcPts val="21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"基本困难"</a:t>
            </a:r>
          </a:p>
        </p:txBody>
      </p:sp>
    </p:spTree>
  </p:cSld>
  <p:clrMapOvr>
    <a:masterClrMapping/>
  </p:clrMapOvr>
</p:sld>
</file>

<file path=ppt/slides/slide1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694A38-4612-4128-88F9-86465F859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6038"/>
            <a:ext cx="83994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意外</a:t>
            </a:r>
            <a:r>
              <a:rPr spc="-26" dirty="0"/>
              <a:t> </a:t>
            </a:r>
            <a:r>
              <a:rPr spc="4" dirty="0"/>
              <a:t>困难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9E2423-D595-43C5-803A-116987ABB250}"/>
              </a:ext>
            </a:extLst>
          </p:cNvPr>
          <p:cNvSpPr txBox="1"/>
          <p:nvPr/>
        </p:nvSpPr>
        <p:spPr>
          <a:xfrm>
            <a:off x="1295400" y="1476375"/>
            <a:ext cx="9220200" cy="3454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解决 方案</a:t>
            </a:r>
            <a:r>
              <a:rPr sz="2400" spc="-62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存在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43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可能等待</a:t>
            </a:r>
            <a:r>
              <a:rPr sz="2400" spc="-79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发现</a:t>
            </a:r>
            <a:endParaRPr sz="2400" dirty="0">
              <a:latin typeface="Tahoma"/>
              <a:cs typeface="Tahoma"/>
            </a:endParaRPr>
          </a:p>
          <a:p>
            <a:pPr lvl="1">
              <a:buClr>
                <a:srgbClr val="8FBAC8"/>
              </a:buClr>
              <a:buFont typeface="Arial"/>
              <a:buChar char="◆"/>
              <a:defRPr/>
            </a:pPr>
            <a:endParaRPr sz="2400" dirty="0">
              <a:latin typeface="Times New Roman"/>
              <a:cs typeface="Times New Roman"/>
            </a:endParaRPr>
          </a:p>
          <a:p>
            <a:pPr marL="310419" indent="-299213">
              <a:spcBef>
                <a:spcPts val="1200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过去</a:t>
            </a:r>
            <a:r>
              <a:rPr sz="2400" spc="4" dirty="0">
                <a:latin typeface="Tahoma"/>
                <a:cs typeface="Tahoma"/>
              </a:rPr>
              <a:t>生产力</a:t>
            </a:r>
            <a:r>
              <a:rPr sz="2400" spc="9" dirty="0">
                <a:latin typeface="Tahoma"/>
                <a:cs typeface="Tahoma"/>
              </a:rPr>
              <a:t>增加的是</a:t>
            </a:r>
            <a:r>
              <a:rPr sz="2400" spc="4" dirty="0">
                <a:latin typeface="Tahoma"/>
                <a:cs typeface="Tahoma"/>
              </a:rPr>
              <a:t>结果</a:t>
            </a:r>
            <a:r>
              <a:rPr sz="2400" spc="9" dirty="0">
                <a:latin typeface="Tahoma"/>
                <a:cs typeface="Tahoma"/>
              </a:rPr>
              <a:t>的</a:t>
            </a:r>
            <a:r>
              <a:rPr sz="2400" spc="4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克服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编程构造不足</a:t>
            </a:r>
            <a:r>
              <a:rPr sz="2400" spc="13" dirty="0">
                <a:latin typeface="Tahoma"/>
                <a:cs typeface="Tahoma"/>
              </a:rPr>
              <a:t>&amp;</a:t>
            </a:r>
            <a:r>
              <a:rPr sz="2400" spc="-53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抽象</a:t>
            </a:r>
            <a:endParaRPr sz="2400" dirty="0">
              <a:latin typeface="Tahoma"/>
              <a:cs typeface="Tahoma"/>
            </a:endParaRPr>
          </a:p>
          <a:p>
            <a:pPr marL="1008583" lvl="2" indent="-199475">
              <a:spcBef>
                <a:spcPts val="565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1009144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补救的</a:t>
            </a:r>
            <a:r>
              <a:rPr sz="2400" spc="4" dirty="0">
                <a:latin typeface="Tahoma"/>
                <a:cs typeface="Tahoma"/>
              </a:rPr>
              <a:t>高层次</a:t>
            </a:r>
            <a:r>
              <a:rPr sz="2400" spc="9" dirty="0">
                <a:latin typeface="Tahoma"/>
                <a:cs typeface="Tahoma"/>
              </a:rPr>
              <a:t>编程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语言</a:t>
            </a:r>
            <a:endParaRPr sz="2400" dirty="0">
              <a:latin typeface="Tahoma"/>
              <a:cs typeface="Tahoma"/>
            </a:endParaRPr>
          </a:p>
          <a:p>
            <a:pPr marL="1008583" lvl="2" indent="-199475">
              <a:spcBef>
                <a:spcPts val="565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1009144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增加</a:t>
            </a:r>
            <a:r>
              <a:rPr sz="2400" spc="4" dirty="0">
                <a:latin typeface="Tahoma"/>
                <a:cs typeface="Tahoma"/>
              </a:rPr>
              <a:t>生产力</a:t>
            </a:r>
            <a:r>
              <a:rPr sz="2400" spc="9" dirty="0">
                <a:latin typeface="Tahoma"/>
                <a:cs typeface="Tahoma"/>
              </a:rPr>
              <a:t>按系数</a:t>
            </a:r>
            <a:r>
              <a:rPr sz="2400" spc="-31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五</a:t>
            </a:r>
            <a:endParaRPr sz="2400" dirty="0">
              <a:latin typeface="Tahoma"/>
              <a:cs typeface="Tahoma"/>
            </a:endParaRPr>
          </a:p>
          <a:p>
            <a:pPr marL="1008583" lvl="2" indent="-199475">
              <a:spcBef>
                <a:spcPts val="476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1009144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复杂性从未固有</a:t>
            </a:r>
            <a:r>
              <a:rPr sz="2400" spc="4" dirty="0">
                <a:latin typeface="Tahoma"/>
                <a:cs typeface="Tahoma"/>
              </a:rPr>
              <a:t>在</a:t>
            </a:r>
            <a:r>
              <a:rPr sz="2400" spc="9" dirty="0">
                <a:latin typeface="Tahoma"/>
                <a:cs typeface="Tahoma"/>
              </a:rPr>
              <a:t>程序在</a:t>
            </a:r>
            <a:r>
              <a:rPr sz="2400" spc="-49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所有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E19B7C-1FCF-4FCE-AF88-DE85DDBB5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意外困难</a:t>
            </a:r>
            <a:r>
              <a:rPr dirty="0"/>
              <a:t> </a:t>
            </a:r>
            <a:r>
              <a:rPr spc="4" dirty="0"/>
              <a:t>(续)</a:t>
            </a:r>
          </a:p>
        </p:txBody>
      </p:sp>
      <p:sp>
        <p:nvSpPr>
          <p:cNvPr id="51203" name="object 3">
            <a:extLst>
              <a:ext uri="{FF2B5EF4-FFF2-40B4-BE49-F238E27FC236}">
                <a16:creationId xmlns:a16="http://schemas.microsoft.com/office/drawing/2014/main" id="{FB3258F4-1341-4236-B034-A6EBF07F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71613"/>
            <a:ext cx="9601200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8063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6525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过去的生产率增加是克服 (续) 的结果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工具不足:</a:t>
            </a:r>
          </a:p>
          <a:p>
            <a:pPr lvl="2">
              <a:lnSpc>
                <a:spcPct val="103000"/>
              </a:lnSpc>
              <a:spcBef>
                <a:spcPts val="4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例如, 查看编程决策的结果花费了很长时间</a:t>
            </a:r>
          </a:p>
          <a:p>
            <a:pPr lvl="3">
              <a:spcBef>
                <a:spcPts val="463"/>
              </a:spcBef>
              <a:buClr>
                <a:srgbClr val="8FBAC8"/>
              </a:buClr>
              <a:buSzPct val="69000"/>
              <a:buFont typeface="Wingdings" panose="05000000000000000000" pitchFamily="2" charset="2"/>
              <a:buChar char=""/>
            </a:pPr>
            <a:r>
              <a:rPr lang="zh-CN" altLang="zh-CN">
                <a:latin typeface="Tahoma" panose="020B0604030504040204" pitchFamily="34" charset="0"/>
                <a:cs typeface="Tahoma" panose="020B0604030504040204" pitchFamily="34" charset="0"/>
              </a:rPr>
              <a:t>由 time–sharing 补救</a:t>
            </a:r>
          </a:p>
          <a:p>
            <a:pPr lvl="3">
              <a:spcBef>
                <a:spcPts val="375"/>
              </a:spcBef>
              <a:buClr>
                <a:srgbClr val="8FBAC8"/>
              </a:buClr>
              <a:buSzPct val="69000"/>
              <a:buFont typeface="Wingdings" panose="05000000000000000000" pitchFamily="2" charset="2"/>
              <a:buChar char=""/>
            </a:pPr>
            <a:r>
              <a:rPr lang="zh-CN" altLang="zh-CN">
                <a:latin typeface="Tahoma" panose="020B0604030504040204" pitchFamily="34" charset="0"/>
                <a:cs typeface="Tahoma" panose="020B0604030504040204" pitchFamily="34" charset="0"/>
              </a:rPr>
              <a:t>人类知觉的周转时间接近极限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使用异构程序的困难</a:t>
            </a:r>
          </a:p>
          <a:p>
            <a:pPr lvl="2">
              <a:lnSpc>
                <a:spcPts val="2463"/>
              </a:lnSpc>
              <a:spcBef>
                <a:spcPts val="6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由集成的软件开发环境解决</a:t>
            </a:r>
          </a:p>
          <a:p>
            <a:pPr lvl="2"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在概念上始终可能的支持任务</a:t>
            </a:r>
          </a:p>
        </p:txBody>
      </p:sp>
    </p:spTree>
  </p:cSld>
  <p:clrMapOvr>
    <a:masterClrMapping/>
  </p:clrMapOvr>
</p:sld>
</file>

<file path=ppt/slides/slide1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124417-0BB5-45AB-B84B-2F1659133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基本</a:t>
            </a:r>
            <a:r>
              <a:rPr spc="-31" dirty="0"/>
              <a:t> </a:t>
            </a:r>
            <a:r>
              <a:rPr spc="4" dirty="0"/>
              <a:t>困难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A3A016-C12E-45D5-9245-9B743A1A4227}"/>
              </a:ext>
            </a:extLst>
          </p:cNvPr>
          <p:cNvSpPr txBox="1"/>
          <p:nvPr/>
        </p:nvSpPr>
        <p:spPr>
          <a:xfrm>
            <a:off x="1219200" y="1476375"/>
            <a:ext cx="9372600" cy="3021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只</a:t>
            </a:r>
            <a:r>
              <a:rPr sz="2400" spc="4" dirty="0">
                <a:latin typeface="Tahoma"/>
                <a:cs typeface="Tahoma"/>
              </a:rPr>
              <a:t>部分</a:t>
            </a:r>
            <a:r>
              <a:rPr sz="2400" spc="9" dirty="0">
                <a:latin typeface="Tahoma"/>
                <a:cs typeface="Tahoma"/>
              </a:rPr>
              <a:t>解决 方案</a:t>
            </a:r>
            <a:r>
              <a:rPr sz="2400" spc="4" dirty="0">
                <a:latin typeface="Tahoma"/>
                <a:cs typeface="Tahoma"/>
              </a:rPr>
              <a:t>存在于</a:t>
            </a:r>
            <a:r>
              <a:rPr sz="2400" spc="9" dirty="0">
                <a:latin typeface="Tahoma"/>
                <a:cs typeface="Tahoma"/>
              </a:rPr>
              <a:t>他们</a:t>
            </a:r>
            <a:r>
              <a:rPr sz="2400" spc="4" dirty="0">
                <a:latin typeface="Tahoma"/>
                <a:cs typeface="Tahoma"/>
              </a:rPr>
              <a:t>如果</a:t>
            </a:r>
            <a:r>
              <a:rPr sz="2400" spc="-18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任何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43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无法抽象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距离</a:t>
            </a:r>
            <a:endParaRPr sz="2400" dirty="0">
              <a:latin typeface="Tahoma"/>
              <a:cs typeface="Tahoma"/>
            </a:endParaRPr>
          </a:p>
          <a:p>
            <a:pPr>
              <a:buClr>
                <a:srgbClr val="00355E"/>
              </a:buClr>
              <a:buFont typeface="Wingdings"/>
              <a:buChar char=""/>
              <a:defRPr/>
            </a:pPr>
            <a:endParaRPr sz="2400" dirty="0">
              <a:latin typeface="Times New Roman"/>
              <a:cs typeface="Times New Roman"/>
            </a:endParaRPr>
          </a:p>
          <a:p>
            <a:pPr marL="659501" lvl="1" indent="-249344">
              <a:spcBef>
                <a:spcPts val="1200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复杂性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整合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多变性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4" dirty="0">
                <a:latin typeface="Tahoma"/>
                <a:cs typeface="Tahoma"/>
              </a:rPr>
              <a:t>无形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7F568A-3C25-4872-A307-08414E6B2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6038"/>
            <a:ext cx="83994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复杂性</a:t>
            </a:r>
          </a:p>
        </p:txBody>
      </p:sp>
      <p:sp>
        <p:nvSpPr>
          <p:cNvPr id="53251" name="object 3">
            <a:extLst>
              <a:ext uri="{FF2B5EF4-FFF2-40B4-BE49-F238E27FC236}">
                <a16:creationId xmlns:a16="http://schemas.microsoft.com/office/drawing/2014/main" id="{638D2024-1A1D-4301-9170-F72B3405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57400"/>
            <a:ext cx="73104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8063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没有两个软件部件是相同的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如果他们是, 他们被抽象成一个</a:t>
            </a:r>
          </a:p>
          <a:p>
            <a:pPr>
              <a:spcBef>
                <a:spcPts val="4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 u="sng">
                <a:latin typeface="Tahoma" panose="020B0604030504040204" pitchFamily="34" charset="0"/>
                <a:cs typeface="Tahoma" panose="020B0604030504040204" pitchFamily="34" charset="0"/>
              </a:rPr>
              <a:t>复杂性随着大小的增长而变得超线性</a:t>
            </a:r>
            <a:endParaRPr lang="zh-CN" altLang="zh-CN" sz="24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2463"/>
              </a:lnSpc>
              <a:spcBef>
                <a:spcPts val="6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例如, 不可能枚举程序的所有状态</a:t>
            </a:r>
          </a:p>
          <a:p>
            <a:pPr lvl="2"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除了也许 "玩具" 程序</a:t>
            </a:r>
          </a:p>
        </p:txBody>
      </p:sp>
    </p:spTree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>
            <a:extLst>
              <a:ext uri="{FF2B5EF4-FFF2-40B4-BE49-F238E27FC236}">
                <a16:creationId xmlns:a16="http://schemas.microsoft.com/office/drawing/2014/main" id="{D58D9FF3-244D-4910-9A5A-D680AE91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438400"/>
            <a:ext cx="8267700" cy="2768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19" name="object 4">
            <a:extLst>
              <a:ext uri="{FF2B5EF4-FFF2-40B4-BE49-F238E27FC236}">
                <a16:creationId xmlns:a16="http://schemas.microsoft.com/office/drawing/2014/main" id="{5992B4AD-D8DF-4D6A-8645-4118AAA9ED8B}"/>
              </a:ext>
            </a:extLst>
          </p:cNvPr>
          <p:cNvSpPr>
            <a:spLocks/>
          </p:cNvSpPr>
          <p:nvPr/>
        </p:nvSpPr>
        <p:spPr bwMode="auto">
          <a:xfrm>
            <a:off x="2070100" y="2438400"/>
            <a:ext cx="8140700" cy="2641600"/>
          </a:xfrm>
          <a:custGeom>
            <a:avLst/>
            <a:gdLst>
              <a:gd name="T0" fmla="*/ 7976684 w 8140700"/>
              <a:gd name="T1" fmla="*/ 0 h 2641600"/>
              <a:gd name="T2" fmla="*/ 164015 w 8140700"/>
              <a:gd name="T3" fmla="*/ 0 h 2641600"/>
              <a:gd name="T4" fmla="*/ 120413 w 8140700"/>
              <a:gd name="T5" fmla="*/ 5858 h 2641600"/>
              <a:gd name="T6" fmla="*/ 81233 w 8140700"/>
              <a:gd name="T7" fmla="*/ 22393 h 2641600"/>
              <a:gd name="T8" fmla="*/ 48039 w 8140700"/>
              <a:gd name="T9" fmla="*/ 48039 h 2641600"/>
              <a:gd name="T10" fmla="*/ 22392 w 8140700"/>
              <a:gd name="T11" fmla="*/ 81233 h 2641600"/>
              <a:gd name="T12" fmla="*/ 5858 w 8140700"/>
              <a:gd name="T13" fmla="*/ 120413 h 2641600"/>
              <a:gd name="T14" fmla="*/ 0 w 8140700"/>
              <a:gd name="T15" fmla="*/ 164015 h 2641600"/>
              <a:gd name="T16" fmla="*/ 0 w 8140700"/>
              <a:gd name="T17" fmla="*/ 2477584 h 2641600"/>
              <a:gd name="T18" fmla="*/ 5858 w 8140700"/>
              <a:gd name="T19" fmla="*/ 2521186 h 2641600"/>
              <a:gd name="T20" fmla="*/ 22392 w 8140700"/>
              <a:gd name="T21" fmla="*/ 2560366 h 2641600"/>
              <a:gd name="T22" fmla="*/ 48039 w 8140700"/>
              <a:gd name="T23" fmla="*/ 2593560 h 2641600"/>
              <a:gd name="T24" fmla="*/ 81233 w 8140700"/>
              <a:gd name="T25" fmla="*/ 2619206 h 2641600"/>
              <a:gd name="T26" fmla="*/ 120413 w 8140700"/>
              <a:gd name="T27" fmla="*/ 2635741 h 2641600"/>
              <a:gd name="T28" fmla="*/ 164015 w 8140700"/>
              <a:gd name="T29" fmla="*/ 2641600 h 2641600"/>
              <a:gd name="T30" fmla="*/ 7976684 w 8140700"/>
              <a:gd name="T31" fmla="*/ 2641600 h 2641600"/>
              <a:gd name="T32" fmla="*/ 8020286 w 8140700"/>
              <a:gd name="T33" fmla="*/ 2635741 h 2641600"/>
              <a:gd name="T34" fmla="*/ 8059466 w 8140700"/>
              <a:gd name="T35" fmla="*/ 2619206 h 2641600"/>
              <a:gd name="T36" fmla="*/ 8092660 w 8140700"/>
              <a:gd name="T37" fmla="*/ 2593560 h 2641600"/>
              <a:gd name="T38" fmla="*/ 8118306 w 8140700"/>
              <a:gd name="T39" fmla="*/ 2560366 h 2641600"/>
              <a:gd name="T40" fmla="*/ 8134841 w 8140700"/>
              <a:gd name="T41" fmla="*/ 2521186 h 2641600"/>
              <a:gd name="T42" fmla="*/ 8140700 w 8140700"/>
              <a:gd name="T43" fmla="*/ 2477584 h 2641600"/>
              <a:gd name="T44" fmla="*/ 8140700 w 8140700"/>
              <a:gd name="T45" fmla="*/ 164015 h 2641600"/>
              <a:gd name="T46" fmla="*/ 8134841 w 8140700"/>
              <a:gd name="T47" fmla="*/ 120413 h 2641600"/>
              <a:gd name="T48" fmla="*/ 8118306 w 8140700"/>
              <a:gd name="T49" fmla="*/ 81233 h 2641600"/>
              <a:gd name="T50" fmla="*/ 8092660 w 8140700"/>
              <a:gd name="T51" fmla="*/ 48039 h 2641600"/>
              <a:gd name="T52" fmla="*/ 8059466 w 8140700"/>
              <a:gd name="T53" fmla="*/ 22393 h 2641600"/>
              <a:gd name="T54" fmla="*/ 8020286 w 8140700"/>
              <a:gd name="T55" fmla="*/ 5858 h 2641600"/>
              <a:gd name="T56" fmla="*/ 7976684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0" name="object 5">
            <a:extLst>
              <a:ext uri="{FF2B5EF4-FFF2-40B4-BE49-F238E27FC236}">
                <a16:creationId xmlns:a16="http://schemas.microsoft.com/office/drawing/2014/main" id="{CD239016-3E8A-4861-BF4F-4FCCFD7F2EC4}"/>
              </a:ext>
            </a:extLst>
          </p:cNvPr>
          <p:cNvSpPr>
            <a:spLocks/>
          </p:cNvSpPr>
          <p:nvPr/>
        </p:nvSpPr>
        <p:spPr bwMode="auto">
          <a:xfrm>
            <a:off x="1524000" y="6591300"/>
            <a:ext cx="9144000" cy="266700"/>
          </a:xfrm>
          <a:custGeom>
            <a:avLst/>
            <a:gdLst>
              <a:gd name="T0" fmla="*/ 0 w 9144000"/>
              <a:gd name="T1" fmla="*/ 266700 h 266700"/>
              <a:gd name="T2" fmla="*/ 0 w 9144000"/>
              <a:gd name="T3" fmla="*/ 0 h 266700"/>
              <a:gd name="T4" fmla="*/ 9144000 w 9144000"/>
              <a:gd name="T5" fmla="*/ 0 h 266700"/>
              <a:gd name="T6" fmla="*/ 9144000 w 9144000"/>
              <a:gd name="T7" fmla="*/ 266700 h 266700"/>
              <a:gd name="T8" fmla="*/ 0 w 9144000"/>
              <a:gd name="T9" fmla="*/ 26670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1" name="object 8">
            <a:extLst>
              <a:ext uri="{FF2B5EF4-FFF2-40B4-BE49-F238E27FC236}">
                <a16:creationId xmlns:a16="http://schemas.microsoft.com/office/drawing/2014/main" id="{34EBB9EA-3C1E-47FD-BBDC-FF376C40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3341688"/>
            <a:ext cx="6650038" cy="974725"/>
          </a:xfrm>
        </p:spPr>
        <p:txBody>
          <a:bodyPr lIns="0" tIns="0" rIns="0" bIns="0">
            <a:spAutoFit/>
          </a:bodyPr>
          <a:lstStyle/>
          <a:p>
            <a:pPr marL="12700" indent="228600" algn="ctr">
              <a:lnSpc>
                <a:spcPts val="3800"/>
              </a:lnSpc>
            </a:pPr>
            <a:r>
              <a:rPr lang="zh-CN" altLang="zh-CN" sz="4800"/>
              <a:t>架构和架构师</a:t>
            </a:r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E535D0-026B-4601-A407-5E03EB7BF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整合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88AE12-F035-4A14-BBC4-BF1DF5CB25C7}"/>
              </a:ext>
            </a:extLst>
          </p:cNvPr>
          <p:cNvSpPr txBox="1"/>
          <p:nvPr/>
        </p:nvSpPr>
        <p:spPr>
          <a:xfrm>
            <a:off x="2573338" y="1476375"/>
            <a:ext cx="4713287" cy="2486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软件</a:t>
            </a:r>
            <a:r>
              <a:rPr sz="2400" spc="4" dirty="0">
                <a:latin typeface="Tahoma"/>
                <a:cs typeface="Tahoma"/>
              </a:rPr>
              <a:t>是</a:t>
            </a:r>
            <a:r>
              <a:rPr sz="2400" spc="9" dirty="0">
                <a:latin typeface="Tahoma"/>
                <a:cs typeface="Tahoma"/>
              </a:rPr>
              <a:t>要求符合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其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43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经营</a:t>
            </a:r>
            <a:r>
              <a:rPr sz="2400" spc="-62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环境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4" dirty="0">
                <a:latin typeface="Tahoma"/>
                <a:cs typeface="Tahoma"/>
              </a:rPr>
              <a:t>硬件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65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经常</a:t>
            </a:r>
            <a:r>
              <a:rPr sz="2400" spc="4" dirty="0">
                <a:latin typeface="Tahoma"/>
                <a:cs typeface="Tahoma"/>
              </a:rPr>
              <a:t>"最后的孩子</a:t>
            </a:r>
            <a:r>
              <a:rPr sz="2400" spc="9" dirty="0">
                <a:latin typeface="Tahoma"/>
                <a:cs typeface="Tahoma"/>
              </a:rPr>
              <a:t>上</a:t>
            </a:r>
            <a:r>
              <a:rPr sz="2400" spc="-31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块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476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认为最</a:t>
            </a:r>
            <a:r>
              <a:rPr sz="2400" spc="-66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符合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FF1045-252B-4383-A990-B5744E112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多变性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B0FC246-0483-42CD-B002-7BF9205D55BC}"/>
              </a:ext>
            </a:extLst>
          </p:cNvPr>
          <p:cNvSpPr txBox="1"/>
          <p:nvPr/>
        </p:nvSpPr>
        <p:spPr>
          <a:xfrm>
            <a:off x="2573338" y="1476375"/>
            <a:ext cx="6686550" cy="2052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软件</a:t>
            </a:r>
            <a:r>
              <a:rPr sz="2400" spc="4" dirty="0">
                <a:latin typeface="Tahoma"/>
                <a:cs typeface="Tahoma"/>
              </a:rPr>
              <a:t>是</a:t>
            </a:r>
            <a:r>
              <a:rPr sz="2400" spc="9" dirty="0">
                <a:latin typeface="Tahoma"/>
                <a:cs typeface="Tahoma"/>
              </a:rPr>
              <a:t>视为</a:t>
            </a:r>
            <a:r>
              <a:rPr sz="2400" spc="4" dirty="0">
                <a:latin typeface="Tahoma"/>
                <a:cs typeface="Tahoma"/>
              </a:rPr>
              <a:t>无限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可塑性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43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更改源自</a:t>
            </a:r>
            <a:r>
              <a:rPr sz="2400" spc="-66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与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13" dirty="0">
                <a:latin typeface="Tahoma"/>
                <a:cs typeface="Tahoma"/>
              </a:rPr>
              <a:t>新增功能</a:t>
            </a:r>
            <a:r>
              <a:rPr sz="2400" spc="9" dirty="0">
                <a:latin typeface="Tahoma"/>
                <a:cs typeface="Tahoma"/>
              </a:rPr>
              <a:t>应用、用户、机器、标准、</a:t>
            </a:r>
            <a:r>
              <a:rPr sz="2400" spc="-79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法律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硬件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问题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0FF243-4E74-4EF3-9ED4-5F5E26782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无形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A99C24-6FD8-453C-8D68-2C6DFA34403D}"/>
              </a:ext>
            </a:extLst>
          </p:cNvPr>
          <p:cNvSpPr txBox="1"/>
          <p:nvPr/>
        </p:nvSpPr>
        <p:spPr>
          <a:xfrm>
            <a:off x="762000" y="2286000"/>
            <a:ext cx="7561263" cy="1928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800" spc="9" dirty="0">
                <a:latin typeface="Tahoma"/>
                <a:cs typeface="Tahoma"/>
              </a:rPr>
              <a:t>软件</a:t>
            </a:r>
            <a:r>
              <a:rPr sz="2800" spc="4" dirty="0">
                <a:latin typeface="Tahoma"/>
                <a:cs typeface="Tahoma"/>
              </a:rPr>
              <a:t>是</a:t>
            </a:r>
            <a:r>
              <a:rPr sz="2800" spc="9" dirty="0">
                <a:latin typeface="Tahoma"/>
                <a:cs typeface="Tahoma"/>
              </a:rPr>
              <a:t>未嵌入</a:t>
            </a:r>
            <a:r>
              <a:rPr sz="2800" spc="4" dirty="0">
                <a:latin typeface="Tahoma"/>
                <a:cs typeface="Tahoma"/>
              </a:rPr>
              <a:t>在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空间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543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9" dirty="0">
                <a:latin typeface="Tahoma"/>
                <a:cs typeface="Tahoma"/>
              </a:rPr>
              <a:t>通常没有约束</a:t>
            </a:r>
            <a:r>
              <a:rPr sz="2800" spc="4" dirty="0">
                <a:latin typeface="Tahoma"/>
                <a:cs typeface="Tahoma"/>
              </a:rPr>
              <a:t>物理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法律</a:t>
            </a:r>
            <a:endParaRPr sz="2800" dirty="0">
              <a:latin typeface="Tahoma"/>
              <a:cs typeface="Tahoma"/>
            </a:endParaRPr>
          </a:p>
          <a:p>
            <a:pPr marL="310419" indent="-299213">
              <a:spcBef>
                <a:spcPts val="476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800" spc="9" dirty="0">
                <a:latin typeface="Tahoma"/>
                <a:cs typeface="Tahoma"/>
              </a:rPr>
              <a:t>没有明显</a:t>
            </a:r>
            <a:r>
              <a:rPr sz="2800" spc="-66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表示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4" dirty="0">
                <a:latin typeface="Tahoma"/>
                <a:cs typeface="Tahoma"/>
              </a:rPr>
              <a:t>例如, 熟悉</a:t>
            </a:r>
            <a:r>
              <a:rPr sz="2800" spc="9" dirty="0">
                <a:latin typeface="Tahoma"/>
                <a:cs typeface="Tahoma"/>
              </a:rPr>
              <a:t>几何</a:t>
            </a:r>
            <a:r>
              <a:rPr sz="2800" spc="-18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形状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7A8A17-A8A6-446E-8A54-2A41EA3D6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9688"/>
            <a:ext cx="9802813" cy="881062"/>
          </a:xfrm>
        </p:spPr>
        <p:txBody>
          <a:bodyPr lIns="0" tIns="201886" rIns="0" bIns="0" rtlCol="0">
            <a:spAutoFit/>
          </a:bodyPr>
          <a:lstStyle/>
          <a:p>
            <a:pPr marL="11206">
              <a:defRPr/>
            </a:pPr>
            <a:r>
              <a:rPr spc="9" dirty="0"/>
              <a:t>有希望的攻击</a:t>
            </a:r>
            <a:r>
              <a:rPr spc="-75" dirty="0"/>
              <a:t> </a:t>
            </a:r>
            <a:r>
              <a:rPr spc="9" dirty="0"/>
              <a:t>复杂性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659091-E53A-490E-A57C-88E758D63A29}"/>
              </a:ext>
            </a:extLst>
          </p:cNvPr>
          <p:cNvSpPr txBox="1"/>
          <p:nvPr/>
        </p:nvSpPr>
        <p:spPr>
          <a:xfrm>
            <a:off x="1219200" y="1476375"/>
            <a:ext cx="8356600" cy="2116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买</a:t>
            </a:r>
            <a:r>
              <a:rPr sz="2400" spc="4" dirty="0">
                <a:latin typeface="Tahoma"/>
                <a:cs typeface="Tahoma"/>
              </a:rPr>
              <a:t>与。</a:t>
            </a:r>
            <a:r>
              <a:rPr sz="2400" spc="-71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建立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43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需求细化</a:t>
            </a:r>
            <a:r>
              <a:rPr sz="2400" spc="13" dirty="0">
                <a:latin typeface="Tahoma"/>
                <a:cs typeface="Tahoma"/>
              </a:rPr>
              <a:t>&amp;</a:t>
            </a:r>
            <a:r>
              <a:rPr sz="2400" spc="9" dirty="0">
                <a:latin typeface="Tahoma"/>
                <a:cs typeface="Tahoma"/>
              </a:rPr>
              <a:t>快速</a:t>
            </a:r>
            <a:r>
              <a:rPr sz="2400" spc="-71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成型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最难的部分</a:t>
            </a:r>
            <a:r>
              <a:rPr sz="2400" spc="4" dirty="0">
                <a:latin typeface="Tahoma"/>
                <a:cs typeface="Tahoma"/>
              </a:rPr>
              <a:t>是</a:t>
            </a:r>
            <a:r>
              <a:rPr sz="2400" spc="9" dirty="0">
                <a:latin typeface="Tahoma"/>
                <a:cs typeface="Tahoma"/>
              </a:rPr>
              <a:t>决定构建什么 (或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购买？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必须向客户展示产品才能完成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规范。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需要</a:t>
            </a:r>
            <a:r>
              <a:rPr sz="2400" spc="4" dirty="0">
                <a:latin typeface="Tahoma"/>
                <a:cs typeface="Tahoma"/>
              </a:rPr>
              <a:t>用于迭代</a:t>
            </a:r>
            <a:r>
              <a:rPr sz="2400" spc="-22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反馈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>
            <a:extLst>
              <a:ext uri="{FF2B5EF4-FFF2-40B4-BE49-F238E27FC236}">
                <a16:creationId xmlns:a16="http://schemas.microsoft.com/office/drawing/2014/main" id="{3AC42A6C-01E9-470D-AD26-5288B05D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8113"/>
            <a:ext cx="10793413" cy="684212"/>
          </a:xfrm>
        </p:spPr>
        <p:txBody>
          <a:bodyPr lIns="0" tIns="0" rIns="0" bIns="0">
            <a:spAutoFit/>
          </a:bodyPr>
          <a:lstStyle/>
          <a:p>
            <a:pPr marL="11113">
              <a:lnSpc>
                <a:spcPct val="101000"/>
              </a:lnSpc>
            </a:pPr>
            <a:r>
              <a:rPr lang="zh-CN" altLang="zh-CN"/>
              <a:t>对复杂性的有希望的攻击 (续)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5084B8-ECF5-4F2A-B14E-C4352D2BDD05}"/>
              </a:ext>
            </a:extLst>
          </p:cNvPr>
          <p:cNvSpPr txBox="1"/>
          <p:nvPr/>
        </p:nvSpPr>
        <p:spPr>
          <a:xfrm>
            <a:off x="2573338" y="1476375"/>
            <a:ext cx="7485062" cy="3441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增量/进化/螺旋</a:t>
            </a:r>
            <a:r>
              <a:rPr sz="2400" spc="-62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发展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43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成长系统, 不构建</a:t>
            </a:r>
            <a:r>
              <a:rPr sz="2400" spc="-71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他们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好</a:t>
            </a:r>
            <a:r>
              <a:rPr sz="2400" spc="4" dirty="0">
                <a:latin typeface="Tahoma"/>
                <a:cs typeface="Tahoma"/>
              </a:rPr>
              <a:t>为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士气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容易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回溯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早期</a:t>
            </a:r>
            <a:r>
              <a:rPr sz="2400" spc="-79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原型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65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伟大</a:t>
            </a:r>
            <a:r>
              <a:rPr sz="2400" spc="-62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设计师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良好的设计可以传授;伟大的设计</a:t>
            </a:r>
            <a:r>
              <a:rPr sz="2400" spc="-53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不能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476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4" dirty="0">
                <a:latin typeface="Tahoma"/>
                <a:cs typeface="Tahoma"/>
              </a:rPr>
              <a:t>培育伟大</a:t>
            </a:r>
            <a:r>
              <a:rPr sz="2400" spc="-22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设计师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D8943A-89A8-4744-9BA1-81711E789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的首要地位</a:t>
            </a:r>
            <a:r>
              <a:rPr spc="-26" dirty="0"/>
              <a:t> </a:t>
            </a:r>
            <a:r>
              <a:rPr spc="4" dirty="0"/>
              <a:t>设计</a:t>
            </a:r>
          </a:p>
        </p:txBody>
      </p:sp>
      <p:sp>
        <p:nvSpPr>
          <p:cNvPr id="59395" name="object 3">
            <a:extLst>
              <a:ext uri="{FF2B5EF4-FFF2-40B4-BE49-F238E27FC236}">
                <a16:creationId xmlns:a16="http://schemas.microsoft.com/office/drawing/2014/main" id="{8E855870-3B30-4E15-8A43-D17B5420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8829675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软件工程师收集需求、代码、测试、集成、配置等。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以体系结构为中心的软件工程方法强调设计</a:t>
            </a:r>
          </a:p>
          <a:p>
            <a:pPr lvl="1">
              <a:lnSpc>
                <a:spcPct val="103000"/>
              </a:lnSpc>
              <a:spcBef>
                <a:spcPts val="4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设计从一开始就贯穿于工程活动中</a:t>
            </a:r>
          </a:p>
          <a:p>
            <a:pPr>
              <a:lnSpc>
                <a:spcPct val="103000"/>
              </a:lnSpc>
              <a:spcBef>
                <a:spcPts val="38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但是, 我们如何去做建筑设计的任务呢？</a:t>
            </a:r>
          </a:p>
        </p:txBody>
      </p:sp>
    </p:spTree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2920F9-5B52-458D-9EE3-60E3FE44C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650413" cy="866775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类比: 建筑的</a:t>
            </a:r>
            <a:r>
              <a:rPr spc="18" dirty="0"/>
              <a:t> </a:t>
            </a:r>
            <a:r>
              <a:rPr spc="4" dirty="0"/>
              <a:t>建筑</a:t>
            </a:r>
          </a:p>
        </p:txBody>
      </p:sp>
      <p:sp>
        <p:nvSpPr>
          <p:cNvPr id="60419" name="object 3">
            <a:extLst>
              <a:ext uri="{FF2B5EF4-FFF2-40B4-BE49-F238E27FC236}">
                <a16:creationId xmlns:a16="http://schemas.microsoft.com/office/drawing/2014/main" id="{B6B46C45-4E64-4627-A373-41C35443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76375"/>
            <a:ext cx="8385175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我们都住在他们里面</a:t>
            </a:r>
          </a:p>
          <a:p>
            <a:pPr>
              <a:spcBef>
                <a:spcPts val="53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(我们认为)我们知道他们是如何建造的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要求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设计 (蓝图)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建设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</a:p>
          <a:p>
            <a:pPr>
              <a:lnSpc>
                <a:spcPts val="2463"/>
              </a:lnSpc>
              <a:spcBef>
                <a:spcPts val="6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这与我们构建软件的方式相似 (虽然并不相同)</a:t>
            </a:r>
          </a:p>
        </p:txBody>
      </p:sp>
    </p:spTree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6EE65B-53E6-4CE4-85D8-9C042FE53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一些</a:t>
            </a:r>
            <a:r>
              <a:rPr spc="4" dirty="0"/>
              <a:t>明显</a:t>
            </a:r>
            <a:r>
              <a:rPr spc="-35" dirty="0"/>
              <a:t> </a:t>
            </a:r>
            <a:r>
              <a:rPr spc="4" dirty="0"/>
              <a:t>相似 之 处</a:t>
            </a:r>
          </a:p>
        </p:txBody>
      </p:sp>
      <p:sp>
        <p:nvSpPr>
          <p:cNvPr id="61443" name="object 3">
            <a:extLst>
              <a:ext uri="{FF2B5EF4-FFF2-40B4-BE49-F238E27FC236}">
                <a16:creationId xmlns:a16="http://schemas.microsoft.com/office/drawing/2014/main" id="{92F4F3BE-58C8-4EDF-BCD0-3E6398FC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6375"/>
            <a:ext cx="8007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客户满意度</a:t>
            </a:r>
            <a:r>
              <a:rPr lang="en-US" altLang="zh-CN" sz="28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需要</a:t>
            </a:r>
          </a:p>
          <a:p>
            <a:pPr>
              <a:spcBef>
                <a:spcPts val="53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劳动专业化</a:t>
            </a:r>
          </a:p>
          <a:p>
            <a:pPr>
              <a:spcBef>
                <a:spcPts val="4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最终产品的多种视角</a:t>
            </a:r>
          </a:p>
          <a:p>
            <a:pPr>
              <a:lnSpc>
                <a:spcPts val="2463"/>
              </a:lnSpc>
              <a:spcBef>
                <a:spcPts val="6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审查计划和进展的中间点</a:t>
            </a:r>
          </a:p>
        </p:txBody>
      </p:sp>
    </p:spTree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9763AB-24ED-4DE4-9EF0-04E02735E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6038"/>
            <a:ext cx="83994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更深</a:t>
            </a:r>
            <a:r>
              <a:rPr spc="-62" dirty="0"/>
              <a:t> </a:t>
            </a:r>
            <a:r>
              <a:rPr spc="4" dirty="0"/>
              <a:t>相似 之 处</a:t>
            </a:r>
          </a:p>
        </p:txBody>
      </p:sp>
      <p:sp>
        <p:nvSpPr>
          <p:cNvPr id="62467" name="object 3">
            <a:extLst>
              <a:ext uri="{FF2B5EF4-FFF2-40B4-BE49-F238E27FC236}">
                <a16:creationId xmlns:a16="http://schemas.microsoft.com/office/drawing/2014/main" id="{21E8367B-FFAF-45CF-8227-C52D8488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87709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体系结构不同, 但与产品/结构相关联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结构的性质是由结构设计引起的</a:t>
            </a:r>
          </a:p>
          <a:p>
            <a:pPr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建筑师具有独特的作用</a:t>
            </a:r>
          </a:p>
        </p:txBody>
      </p:sp>
    </p:spTree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0C1172-C524-47E9-98EF-693DBC8E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6038"/>
            <a:ext cx="83994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更深</a:t>
            </a:r>
            <a:r>
              <a:rPr spc="4" dirty="0"/>
              <a:t>相似 之 处</a:t>
            </a:r>
            <a:r>
              <a:rPr spc="-40" dirty="0"/>
              <a:t> </a:t>
            </a:r>
            <a:r>
              <a:rPr spc="4" dirty="0"/>
              <a:t>(续)</a:t>
            </a:r>
          </a:p>
        </p:txBody>
      </p:sp>
      <p:sp>
        <p:nvSpPr>
          <p:cNvPr id="63491" name="object 3">
            <a:extLst>
              <a:ext uri="{FF2B5EF4-FFF2-40B4-BE49-F238E27FC236}">
                <a16:creationId xmlns:a16="http://schemas.microsoft.com/office/drawing/2014/main" id="{1F0027B9-8459-4FD7-98A7-326D25161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76375"/>
            <a:ext cx="8969375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过程不如体系结构重要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设计和产生的质量是最前沿的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过程是一种手段, 而不是结束</a:t>
            </a:r>
          </a:p>
          <a:p>
            <a:pPr>
              <a:spcBef>
                <a:spcPts val="5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建筑随着时间的推移逐渐成熟成为一门学科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作为约束集的体系结构样式</a:t>
            </a:r>
          </a:p>
          <a:p>
            <a:pPr lvl="1">
              <a:lnSpc>
                <a:spcPct val="103000"/>
              </a:lnSpc>
              <a:spcBef>
                <a:spcPts val="50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样式也可作为各种解决方案、技术和调色板的兼容材料、颜色和尺寸</a:t>
            </a:r>
          </a:p>
        </p:txBody>
      </p:sp>
    </p:spTree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2BE9D2-F71D-48B3-A0AF-A26206CC0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6038"/>
            <a:ext cx="81708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学习</a:t>
            </a:r>
            <a:r>
              <a:rPr spc="-26" dirty="0"/>
              <a:t> </a:t>
            </a:r>
            <a:r>
              <a:rPr spc="4" dirty="0"/>
              <a:t>目标</a:t>
            </a:r>
          </a:p>
        </p:txBody>
      </p:sp>
      <p:sp>
        <p:nvSpPr>
          <p:cNvPr id="35843" name="object 3">
            <a:extLst>
              <a:ext uri="{FF2B5EF4-FFF2-40B4-BE49-F238E27FC236}">
                <a16:creationId xmlns:a16="http://schemas.microsoft.com/office/drawing/2014/main" id="{DE9EDC34-D4BE-4FF3-A4A3-CBE62009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476375"/>
            <a:ext cx="9144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定义软件体系结构及其元素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区分软件中的意外和本质困难并列举它们</a:t>
            </a:r>
          </a:p>
          <a:p>
            <a:pPr>
              <a:lnSpc>
                <a:spcPct val="103000"/>
              </a:lnSpc>
              <a:spcBef>
                <a:spcPts val="4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将软件架构与构建架构进行比较和对比, 了解架构师的角色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确定 WWW 和 UNIX 管道和过滤器范例体系结构的基本要素</a:t>
            </a:r>
          </a:p>
          <a:p>
            <a:pPr>
              <a:lnSpc>
                <a:spcPts val="2463"/>
              </a:lnSpc>
              <a:spcBef>
                <a:spcPts val="5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了解软件产品线和重用在软件设计中的作用</a:t>
            </a:r>
          </a:p>
        </p:txBody>
      </p:sp>
    </p:spTree>
  </p:cSld>
  <p:clrMapOvr>
    <a:masterClrMapping/>
  </p:clrMapOvr>
</p:sld>
</file>

<file path=ppt/slides/slide3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859243-1FAC-4318-A3BE-43D31ACB9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更</a:t>
            </a:r>
            <a:r>
              <a:rPr spc="4" dirty="0"/>
              <a:t>关于这</a:t>
            </a:r>
            <a:r>
              <a:rPr spc="-31" dirty="0"/>
              <a:t> </a:t>
            </a:r>
            <a:r>
              <a:rPr spc="4" dirty="0"/>
              <a:t>建筑师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71D4983-2146-4C62-B882-49DE48980341}"/>
              </a:ext>
            </a:extLst>
          </p:cNvPr>
          <p:cNvSpPr txBox="1"/>
          <p:nvPr/>
        </p:nvSpPr>
        <p:spPr>
          <a:xfrm>
            <a:off x="685800" y="1476375"/>
            <a:ext cx="8801100" cy="3008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一个</a:t>
            </a:r>
            <a:r>
              <a:rPr sz="2400" spc="4" dirty="0">
                <a:latin typeface="Tahoma"/>
                <a:cs typeface="Tahoma"/>
              </a:rPr>
              <a:t>独特的作用在</a:t>
            </a:r>
            <a:r>
              <a:rPr sz="2400" spc="9" dirty="0">
                <a:latin typeface="Tahoma"/>
                <a:cs typeface="Tahoma"/>
              </a:rPr>
              <a:t>一个</a:t>
            </a:r>
            <a:r>
              <a:rPr sz="2400" spc="-18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项目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43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非常广泛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培训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476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集结和利用广泛的</a:t>
            </a:r>
            <a:r>
              <a:rPr sz="2400" spc="-57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经验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565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敏锐的感觉</a:t>
            </a:r>
            <a:r>
              <a:rPr sz="2400" spc="-79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美学</a:t>
            </a:r>
            <a:endParaRPr sz="2400" dirty="0">
              <a:latin typeface="Tahoma"/>
              <a:cs typeface="Tahoma"/>
            </a:endParaRPr>
          </a:p>
          <a:p>
            <a:pPr marL="310419" indent="-299213">
              <a:spcBef>
                <a:spcPts val="476"/>
              </a:spcBef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深入了解</a:t>
            </a:r>
            <a:r>
              <a:rPr sz="2400" spc="-53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域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结构的属性,</a:t>
            </a:r>
            <a:r>
              <a:rPr sz="2400" spc="4" dirty="0">
                <a:latin typeface="Tahoma"/>
                <a:cs typeface="Tahoma"/>
              </a:rPr>
              <a:t>材料</a:t>
            </a:r>
            <a:r>
              <a:rPr sz="2400" spc="9" dirty="0">
                <a:latin typeface="Tahoma"/>
                <a:cs typeface="Tahoma"/>
              </a:rPr>
              <a:t>和</a:t>
            </a:r>
            <a:r>
              <a:rPr sz="2400" spc="-31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环境</a:t>
            </a:r>
            <a:endParaRPr sz="2400" dirty="0">
              <a:latin typeface="Tahoma"/>
              <a:cs typeface="Tahoma"/>
            </a:endParaRPr>
          </a:p>
          <a:p>
            <a:pPr marL="659501" lvl="1" indent="-249344">
              <a:spcBef>
                <a:spcPts val="565"/>
              </a:spcBef>
              <a:buClr>
                <a:srgbClr val="8FBAC8"/>
              </a:buClr>
              <a:buSzPct val="70212"/>
              <a:buFont typeface="Arial"/>
              <a:buChar char="◆"/>
              <a:tabLst>
                <a:tab pos="660062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需要的</a:t>
            </a:r>
            <a:r>
              <a:rPr sz="2400" spc="-66" dirty="0">
                <a:latin typeface="Tahoma"/>
                <a:cs typeface="Tahoma"/>
              </a:rPr>
              <a:t> </a:t>
            </a:r>
            <a:r>
              <a:rPr sz="2400" spc="9" dirty="0">
                <a:latin typeface="Tahoma"/>
                <a:cs typeface="Tahoma"/>
              </a:rPr>
              <a:t>客户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0EA94B-52D3-49E7-8B07-8AB1C615A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6038"/>
            <a:ext cx="949801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更</a:t>
            </a:r>
            <a:r>
              <a:rPr spc="4" dirty="0"/>
              <a:t>关于建筑师</a:t>
            </a:r>
            <a:r>
              <a:rPr spc="-4" dirty="0"/>
              <a:t> </a:t>
            </a:r>
            <a:r>
              <a:rPr spc="4" dirty="0"/>
              <a:t>(续)</a:t>
            </a:r>
          </a:p>
        </p:txBody>
      </p:sp>
      <p:sp>
        <p:nvSpPr>
          <p:cNvPr id="65539" name="object 3">
            <a:extLst>
              <a:ext uri="{FF2B5EF4-FFF2-40B4-BE49-F238E27FC236}">
                <a16:creationId xmlns:a16="http://schemas.microsoft.com/office/drawing/2014/main" id="{F8D1288A-C06B-4218-B75D-0375257D5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71613"/>
            <a:ext cx="891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即使是一流的编程技能也不足以创建复杂的软件应用程序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但他们还有必要吗？</a:t>
            </a:r>
          </a:p>
        </p:txBody>
      </p:sp>
    </p:spTree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E2465B-363B-4DC6-8218-8A3179116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的局限性</a:t>
            </a:r>
            <a:r>
              <a:rPr spc="-31" dirty="0"/>
              <a:t> </a:t>
            </a:r>
            <a:r>
              <a:rPr spc="9" dirty="0"/>
              <a:t>类比。。。</a:t>
            </a:r>
          </a:p>
        </p:txBody>
      </p:sp>
      <p:sp>
        <p:nvSpPr>
          <p:cNvPr id="66563" name="object 3">
            <a:extLst>
              <a:ext uri="{FF2B5EF4-FFF2-40B4-BE49-F238E27FC236}">
                <a16:creationId xmlns:a16="http://schemas.microsoft.com/office/drawing/2014/main" id="{3AE503C2-740A-4E0D-9E51-4700B9F40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8816975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我们知道很多关于建筑物, 更少关于软件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软件的本质不同于建筑建筑</a:t>
            </a:r>
          </a:p>
          <a:p>
            <a:pPr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软件比物理材料更具延展性</a:t>
            </a:r>
          </a:p>
          <a:p>
            <a:pPr>
              <a:spcBef>
                <a:spcPts val="5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两个 "建筑业" 截然不同</a:t>
            </a:r>
          </a:p>
          <a:p>
            <a:pPr>
              <a:lnSpc>
                <a:spcPct val="103000"/>
              </a:lnSpc>
              <a:spcBef>
                <a:spcPts val="4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软件部署在构建体系结构中没有对应项</a:t>
            </a:r>
          </a:p>
          <a:p>
            <a:pPr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软件是一台机器;建筑物不是</a:t>
            </a:r>
          </a:p>
        </p:txBody>
      </p:sp>
    </p:spTree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bject 2">
            <a:extLst>
              <a:ext uri="{FF2B5EF4-FFF2-40B4-BE49-F238E27FC236}">
                <a16:creationId xmlns:a16="http://schemas.microsoft.com/office/drawing/2014/main" id="{DDBA7A37-1D9C-4AC2-8D5B-F8DC7872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10058400" cy="684213"/>
          </a:xfrm>
        </p:spPr>
        <p:txBody>
          <a:bodyPr lIns="0" tIns="0" rIns="0" bIns="0">
            <a:spAutoFit/>
          </a:bodyPr>
          <a:lstStyle/>
          <a:p>
            <a:pPr marL="11113">
              <a:lnSpc>
                <a:spcPct val="101000"/>
              </a:lnSpc>
            </a:pPr>
            <a:r>
              <a:rPr lang="zh-CN" altLang="zh-CN"/>
              <a:t>...但仍然非常真实的建筑力量</a:t>
            </a:r>
          </a:p>
        </p:txBody>
      </p:sp>
      <p:sp>
        <p:nvSpPr>
          <p:cNvPr id="67587" name="object 3">
            <a:extLst>
              <a:ext uri="{FF2B5EF4-FFF2-40B4-BE49-F238E27FC236}">
                <a16:creationId xmlns:a16="http://schemas.microsoft.com/office/drawing/2014/main" id="{7EEF3E69-950E-41FB-A76A-6CBDB73D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8556625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为建筑提供卓越的潜力, 为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智能控制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概念完整性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知识重用的有效基础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实现体验、设计和代码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有效的项目沟通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一套变型系统的管理</a:t>
            </a:r>
          </a:p>
          <a:p>
            <a:pPr>
              <a:lnSpc>
                <a:spcPct val="103000"/>
              </a:lnSpc>
              <a:spcBef>
                <a:spcPts val="5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对建筑的有限期限的关注不会产生显著的好处!</a:t>
            </a:r>
          </a:p>
        </p:txBody>
      </p:sp>
    </p:spTree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EA58E6-A8B0-4292-9C96-81E6A31F5A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0" y="152400"/>
            <a:ext cx="7916863" cy="677863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在操作中的体系结构:</a:t>
            </a:r>
            <a:r>
              <a:rPr spc="-62" dirty="0"/>
              <a:t> </a:t>
            </a:r>
            <a:r>
              <a:rPr spc="9" dirty="0"/>
              <a:t>Www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572413-3E94-49C7-960C-955BE1EB947C}"/>
              </a:ext>
            </a:extLst>
          </p:cNvPr>
          <p:cNvSpPr txBox="1"/>
          <p:nvPr/>
        </p:nvSpPr>
        <p:spPr>
          <a:xfrm>
            <a:off x="2057400" y="1476375"/>
            <a:ext cx="26543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这</a:t>
            </a:r>
            <a:r>
              <a:rPr sz="2400" spc="4" dirty="0">
                <a:latin typeface="Tahoma"/>
                <a:cs typeface="Tahoma"/>
              </a:rPr>
              <a:t>是</a:t>
            </a:r>
            <a:r>
              <a:rPr sz="2400" spc="9" dirty="0">
                <a:latin typeface="Tahoma"/>
                <a:cs typeface="Tahoma"/>
              </a:rPr>
              <a:t>的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13" dirty="0">
                <a:latin typeface="Tahoma"/>
                <a:cs typeface="Tahoma"/>
              </a:rPr>
              <a:t>Web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8612" name="object 4">
            <a:extLst>
              <a:ext uri="{FF2B5EF4-FFF2-40B4-BE49-F238E27FC236}">
                <a16:creationId xmlns:a16="http://schemas.microsoft.com/office/drawing/2014/main" id="{1901B12F-4C62-4923-AB46-966A3DF7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76400"/>
            <a:ext cx="5410200" cy="472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BB4C86-677D-42E1-8FF0-2D114FECB6C0}"/>
              </a:ext>
            </a:extLst>
          </p:cNvPr>
          <p:cNvSpPr txBox="1"/>
          <p:nvPr/>
        </p:nvSpPr>
        <p:spPr>
          <a:xfrm>
            <a:off x="1676400" y="152400"/>
            <a:ext cx="7637463" cy="677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>
              <a:defRPr/>
            </a:pPr>
            <a:r>
              <a:rPr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建筑</a:t>
            </a:r>
            <a:r>
              <a:rPr sz="2427" b="1" spc="4" dirty="0">
                <a:latin typeface="Verdana"/>
                <a:cs typeface="Verdana"/>
              </a:rPr>
              <a:t> </a:t>
            </a:r>
            <a:r>
              <a:rPr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在行动: WWW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EA742E-9E51-4FB7-B0C7-EAD4AB086551}"/>
              </a:ext>
            </a:extLst>
          </p:cNvPr>
          <p:cNvSpPr txBox="1"/>
          <p:nvPr/>
        </p:nvSpPr>
        <p:spPr>
          <a:xfrm>
            <a:off x="2286000" y="1874838"/>
            <a:ext cx="1665288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所以</a:t>
            </a:r>
            <a:r>
              <a:rPr sz="2400" spc="4" dirty="0">
                <a:latin typeface="Tahoma"/>
                <a:cs typeface="Tahoma"/>
              </a:rPr>
              <a:t>是</a:t>
            </a:r>
            <a:r>
              <a:rPr sz="2400" spc="-66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这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9636" name="object 5">
            <a:extLst>
              <a:ext uri="{FF2B5EF4-FFF2-40B4-BE49-F238E27FC236}">
                <a16:creationId xmlns:a16="http://schemas.microsoft.com/office/drawing/2014/main" id="{2C40E9FD-843F-4080-B0EB-4742A875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752600"/>
            <a:ext cx="6019800" cy="472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E20D89-58E1-4A02-B347-E9497B28F5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08188" y="141288"/>
            <a:ext cx="6924675" cy="677862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在操作中的体系结构:</a:t>
            </a:r>
            <a:r>
              <a:rPr spc="-62" dirty="0"/>
              <a:t> </a:t>
            </a:r>
            <a:r>
              <a:rPr spc="9" dirty="0"/>
              <a:t>Www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B4ABE3-958B-4398-B6E7-06220097364F}"/>
              </a:ext>
            </a:extLst>
          </p:cNvPr>
          <p:cNvSpPr txBox="1"/>
          <p:nvPr/>
        </p:nvSpPr>
        <p:spPr>
          <a:xfrm>
            <a:off x="2573338" y="1941513"/>
            <a:ext cx="1846262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400" spc="9" dirty="0">
                <a:latin typeface="Tahoma"/>
                <a:cs typeface="Tahoma"/>
              </a:rPr>
              <a:t>和</a:t>
            </a:r>
            <a:r>
              <a:rPr sz="2400" spc="-62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这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0660" name="object 4">
            <a:extLst>
              <a:ext uri="{FF2B5EF4-FFF2-40B4-BE49-F238E27FC236}">
                <a16:creationId xmlns:a16="http://schemas.microsoft.com/office/drawing/2014/main" id="{4EA2C660-25D6-4C2F-88D9-5CAE8185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1766888"/>
            <a:ext cx="39782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zh-CN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zh-CN" sz="1000">
              <a:latin typeface="Arial Black" panose="020B0A04020102020204" pitchFamily="34" charset="0"/>
            </a:endParaRPr>
          </a:p>
        </p:txBody>
      </p:sp>
      <p:sp>
        <p:nvSpPr>
          <p:cNvPr id="70661" name="object 5">
            <a:extLst>
              <a:ext uri="{FF2B5EF4-FFF2-40B4-BE49-F238E27FC236}">
                <a16:creationId xmlns:a16="http://schemas.microsoft.com/office/drawing/2014/main" id="{838466E7-2A53-4FA3-AC7B-D62BA1AD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95400"/>
            <a:ext cx="5254625" cy="4794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92E396-2973-4AE5-AC2C-171B586EA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13" dirty="0"/>
              <a:t>Www</a:t>
            </a:r>
            <a:r>
              <a:rPr spc="4" dirty="0"/>
              <a:t>在</a:t>
            </a:r>
            <a:r>
              <a:rPr spc="9" dirty="0"/>
              <a:t>一个</a:t>
            </a:r>
            <a:r>
              <a:rPr spc="4" dirty="0"/>
              <a:t>大</a:t>
            </a:r>
            <a:r>
              <a:rPr spc="-44" dirty="0"/>
              <a:t> </a:t>
            </a:r>
            <a:r>
              <a:rPr spc="4" dirty="0"/>
              <a:t>简而言之</a:t>
            </a:r>
          </a:p>
        </p:txBody>
      </p:sp>
      <p:sp>
        <p:nvSpPr>
          <p:cNvPr id="71683" name="object 3">
            <a:extLst>
              <a:ext uri="{FF2B5EF4-FFF2-40B4-BE49-F238E27FC236}">
                <a16:creationId xmlns:a16="http://schemas.microsoft.com/office/drawing/2014/main" id="{ED0AA739-0B87-4E14-8379-6A10E640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71613"/>
            <a:ext cx="102870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Web 是资源的集合, 每一个都有一个唯一名称, 称为 "统一资源</a:t>
            </a:r>
          </a:p>
          <a:p>
            <a:pPr>
              <a:spcBef>
                <a:spcPts val="38"/>
              </a:spcBef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定位器 "(URL)</a:t>
            </a:r>
          </a:p>
          <a:p>
            <a:pPr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每个资源都表示, 非正式地, 一些信息。</a:t>
            </a:r>
          </a:p>
          <a:p>
            <a:pPr>
              <a:spcBef>
                <a:spcPts val="5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URI 可用于确定 Internet 上的计算机 (称为源服务器) 的标识, 其中可以确定资源的值。</a:t>
            </a:r>
          </a:p>
          <a:p>
            <a:pPr>
              <a:lnSpc>
                <a:spcPct val="103000"/>
              </a:lnSpc>
              <a:spcBef>
                <a:spcPts val="475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通信由客户端 (称为用户代理) 发起, 后者向服务器发出请求。</a:t>
            </a:r>
          </a:p>
          <a:p>
            <a:pPr lvl="1">
              <a:spcBef>
                <a:spcPts val="4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Web 浏览器是用户代理的常见实例。</a:t>
            </a:r>
          </a:p>
        </p:txBody>
      </p:sp>
    </p:spTree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13B1F-167A-4CA1-AC96-2279513B9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949801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13" dirty="0"/>
              <a:t>Www</a:t>
            </a:r>
            <a:r>
              <a:rPr spc="4" dirty="0"/>
              <a:t>在</a:t>
            </a:r>
            <a:r>
              <a:rPr spc="9" dirty="0"/>
              <a:t>一个</a:t>
            </a:r>
            <a:r>
              <a:rPr spc="4" dirty="0"/>
              <a:t>大简而言之</a:t>
            </a:r>
            <a:r>
              <a:rPr spc="-22" dirty="0"/>
              <a:t> </a:t>
            </a:r>
            <a:r>
              <a:rPr spc="4" dirty="0"/>
              <a:t>(续)</a:t>
            </a:r>
          </a:p>
        </p:txBody>
      </p:sp>
      <p:sp>
        <p:nvSpPr>
          <p:cNvPr id="72707" name="object 3">
            <a:extLst>
              <a:ext uri="{FF2B5EF4-FFF2-40B4-BE49-F238E27FC236}">
                <a16:creationId xmlns:a16="http://schemas.microsoft.com/office/drawing/2014/main" id="{85ACA5AF-866E-40B1-BDFE-878142C27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104394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可以通过它们的表示来操作资源。</a:t>
            </a:r>
          </a:p>
          <a:p>
            <a:pPr lvl="1">
              <a:lnSpc>
                <a:spcPts val="2463"/>
              </a:lnSpc>
              <a:spcBef>
                <a:spcPts val="65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HTML 是 Web 上使用的一种非常常见的表示语言。</a:t>
            </a:r>
          </a:p>
          <a:p>
            <a:pPr>
              <a:lnSpc>
                <a:spcPct val="101000"/>
              </a:lnSpc>
              <a:spcBef>
                <a:spcPts val="4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用户代理和源服务器之间的所有通信必须由一个简单的通用协议 (HTTP) 执行, 它提供命令方法 GET、POST 等。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用户代理和源服务器之间的通信完全是自包含的。</a:t>
            </a:r>
          </a:p>
          <a:p>
            <a:pPr lvl="1">
              <a:spcBef>
                <a:spcPts val="4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(所谓的 "无状态交互")</a:t>
            </a:r>
          </a:p>
        </p:txBody>
      </p:sp>
    </p:spTree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6AA932-0B3D-4D8E-AB0C-831218AE3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WWW 的</a:t>
            </a:r>
            <a:r>
              <a:rPr spc="-35" dirty="0"/>
              <a:t> </a:t>
            </a:r>
            <a:r>
              <a:rPr spc="4" dirty="0"/>
              <a:t>建筑</a:t>
            </a:r>
          </a:p>
        </p:txBody>
      </p:sp>
      <p:sp>
        <p:nvSpPr>
          <p:cNvPr id="73731" name="object 3">
            <a:extLst>
              <a:ext uri="{FF2B5EF4-FFF2-40B4-BE49-F238E27FC236}">
                <a16:creationId xmlns:a16="http://schemas.microsoft.com/office/drawing/2014/main" id="{20E0C406-AA7E-445E-B39C-C3963771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76375"/>
            <a:ext cx="891698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Web 的体系结构与代码完全不同</a:t>
            </a:r>
          </a:p>
          <a:p>
            <a:pPr>
              <a:lnSpc>
                <a:spcPts val="2463"/>
              </a:lnSpc>
              <a:spcBef>
                <a:spcPts val="65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没有一条实现体系结构的代码。</a:t>
            </a:r>
          </a:p>
          <a:p>
            <a:pPr>
              <a:lnSpc>
                <a:spcPct val="103000"/>
              </a:lnSpc>
              <a:spcBef>
                <a:spcPts val="400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有多个代码段实现体系结构的各个组件。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例如, 不同的 Web 浏览器</a:t>
            </a:r>
          </a:p>
        </p:txBody>
      </p:sp>
    </p:spTree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10">
            <a:extLst>
              <a:ext uri="{FF2B5EF4-FFF2-40B4-BE49-F238E27FC236}">
                <a16:creationId xmlns:a16="http://schemas.microsoft.com/office/drawing/2014/main" id="{AADA6A45-302B-4227-AD91-DAF8EF03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7391400" cy="4800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5564BCC-2E7B-423A-8C24-F46CE53C11B3}"/>
              </a:ext>
            </a:extLst>
          </p:cNvPr>
          <p:cNvSpPr txBox="1"/>
          <p:nvPr/>
        </p:nvSpPr>
        <p:spPr>
          <a:xfrm>
            <a:off x="1752600" y="1158875"/>
            <a:ext cx="7058025" cy="882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  <a:defRPr/>
            </a:pPr>
            <a:r>
              <a:rPr dirty="0">
                <a:latin typeface="Cambria"/>
                <a:cs typeface="Cambria"/>
              </a:rPr>
              <a:t>指导</a:t>
            </a:r>
            <a:r>
              <a:rPr spc="-25" dirty="0">
                <a:latin typeface="Cambria"/>
                <a:cs typeface="Cambria"/>
              </a:rPr>
              <a:t>自</a:t>
            </a:r>
            <a:r>
              <a:rPr spc="-10" dirty="0">
                <a:latin typeface="Cambria"/>
                <a:cs typeface="Cambria"/>
              </a:rPr>
              <a:t>的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秒</a:t>
            </a:r>
            <a:r>
              <a:rPr spc="-10" dirty="0">
                <a:latin typeface="Cambria"/>
                <a:cs typeface="Cambria"/>
              </a:rPr>
              <a:t>经常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pc="-10" dirty="0">
                <a:latin typeface="Cambria"/>
                <a:cs typeface="Cambria"/>
              </a:rPr>
              <a:t>是</a:t>
            </a:r>
            <a:r>
              <a:rPr spc="-5" dirty="0">
                <a:solidFill>
                  <a:srgbClr val="FF0000"/>
                </a:solidFill>
                <a:latin typeface="Cambria"/>
                <a:cs typeface="Cambria"/>
              </a:rPr>
              <a:t>电子邮件</a:t>
            </a:r>
            <a:r>
              <a:rPr spc="-5" dirty="0">
                <a:latin typeface="Cambria"/>
                <a:cs typeface="Cambria"/>
              </a:rPr>
              <a:t>工程设计</a:t>
            </a:r>
            <a:r>
              <a:rPr spc="-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pc="-5" dirty="0">
                <a:latin typeface="Cambria"/>
                <a:cs typeface="Cambria"/>
              </a:rPr>
              <a:t>奥迪</a:t>
            </a:r>
            <a:r>
              <a:rPr spc="-2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pc="-25" dirty="0">
                <a:latin typeface="Cambria"/>
                <a:cs typeface="Cambria"/>
              </a:rPr>
              <a:t>F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pc="-15" dirty="0">
                <a:latin typeface="Cambria"/>
                <a:cs typeface="Cambria"/>
              </a:rPr>
              <a:t>nowledge</a:t>
            </a:r>
            <a:endParaRPr dirty="0">
              <a:latin typeface="Cambria"/>
              <a:cs typeface="Cambria"/>
            </a:endParaRPr>
          </a:p>
          <a:p>
            <a:pPr marL="469900">
              <a:spcBef>
                <a:spcPts val="380"/>
              </a:spcBef>
              <a:tabLst>
                <a:tab pos="761365" algn="l"/>
              </a:tabLst>
              <a:defRPr/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Cambria"/>
                <a:cs typeface="Cambria"/>
              </a:rPr>
              <a:t>一个</a:t>
            </a:r>
            <a:r>
              <a:rPr spc="-5" dirty="0">
                <a:latin typeface="Cambria"/>
                <a:cs typeface="Cambria"/>
              </a:rPr>
              <a:t>项目</a:t>
            </a:r>
            <a:r>
              <a:rPr spc="-25" dirty="0">
                <a:latin typeface="Cambria"/>
                <a:cs typeface="Cambria"/>
              </a:rPr>
              <a:t>的</a:t>
            </a:r>
            <a:r>
              <a:rPr spc="-10" dirty="0">
                <a:latin typeface="Cambria"/>
                <a:cs typeface="Cambria"/>
              </a:rPr>
              <a:t>的</a:t>
            </a:r>
            <a:r>
              <a:rPr spc="-20" dirty="0">
                <a:latin typeface="Cambria"/>
                <a:cs typeface="Cambria"/>
              </a:rPr>
              <a:t>Ieee</a:t>
            </a:r>
            <a:r>
              <a:rPr spc="-15" dirty="0">
                <a:latin typeface="Cambria"/>
                <a:cs typeface="Cambria"/>
              </a:rPr>
              <a:t>计算机</a:t>
            </a:r>
            <a:r>
              <a:rPr spc="-20" dirty="0">
                <a:latin typeface="Cambria"/>
                <a:cs typeface="Cambria"/>
              </a:rPr>
              <a:t>社会</a:t>
            </a:r>
            <a:r>
              <a:rPr spc="-5" dirty="0">
                <a:latin typeface="Cambria"/>
                <a:cs typeface="Cambria"/>
              </a:rPr>
              <a:t>专业</a:t>
            </a:r>
            <a:r>
              <a:rPr spc="-10" dirty="0">
                <a:latin typeface="Cambria"/>
                <a:cs typeface="Cambria"/>
              </a:rPr>
              <a:t>实践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委员会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36868" name="object 14">
            <a:extLst>
              <a:ext uri="{FF2B5EF4-FFF2-40B4-BE49-F238E27FC236}">
                <a16:creationId xmlns:a16="http://schemas.microsoft.com/office/drawing/2014/main" id="{3CDEFBA1-885E-45CC-9E44-26C85D829B3F}"/>
              </a:ext>
            </a:extLst>
          </p:cNvPr>
          <p:cNvSpPr>
            <a:spLocks/>
          </p:cNvSpPr>
          <p:nvPr/>
        </p:nvSpPr>
        <p:spPr bwMode="auto">
          <a:xfrm>
            <a:off x="3359150" y="4425950"/>
            <a:ext cx="1752600" cy="533400"/>
          </a:xfrm>
          <a:custGeom>
            <a:avLst/>
            <a:gdLst>
              <a:gd name="T0" fmla="*/ 0 w 1752600"/>
              <a:gd name="T1" fmla="*/ 0 h 533400"/>
              <a:gd name="T2" fmla="*/ 1752600 w 1752600"/>
              <a:gd name="T3" fmla="*/ 0 h 533400"/>
              <a:gd name="T4" fmla="*/ 1752600 w 1752600"/>
              <a:gd name="T5" fmla="*/ 533400 h 533400"/>
              <a:gd name="T6" fmla="*/ 0 w 1752600"/>
              <a:gd name="T7" fmla="*/ 533400 h 533400"/>
              <a:gd name="T8" fmla="*/ 0 w 1752600"/>
              <a:gd name="T9" fmla="*/ 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600" h="533400">
                <a:moveTo>
                  <a:pt x="0" y="0"/>
                </a:moveTo>
                <a:lnTo>
                  <a:pt x="1752600" y="0"/>
                </a:lnTo>
                <a:lnTo>
                  <a:pt x="1752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CA4E0036-F029-4A31-9D91-1FCDDAE33709}"/>
              </a:ext>
            </a:extLst>
          </p:cNvPr>
          <p:cNvSpPr txBox="1">
            <a:spLocks/>
          </p:cNvSpPr>
          <p:nvPr/>
        </p:nvSpPr>
        <p:spPr bwMode="auto">
          <a:xfrm>
            <a:off x="685800" y="233363"/>
            <a:ext cx="883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14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293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4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58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15875">
              <a:defRPr/>
            </a:pPr>
            <a:r>
              <a:rPr lang="en-US" spc="15" dirty="0"/>
              <a:t>秒</a:t>
            </a:r>
            <a:r>
              <a:rPr lang="en-US" spc="10" dirty="0"/>
              <a:t>W</a:t>
            </a:r>
            <a:r>
              <a:rPr lang="en-US" dirty="0"/>
              <a:t>电子邮件</a:t>
            </a:r>
            <a:r>
              <a:rPr lang="en-US" spc="10" dirty="0"/>
              <a:t>B</a:t>
            </a:r>
            <a:r>
              <a:rPr lang="en-US" spc="35" dirty="0"/>
              <a:t>O</a:t>
            </a:r>
            <a:r>
              <a:rPr lang="en-US" dirty="0"/>
              <a:t>K</a:t>
            </a:r>
          </a:p>
        </p:txBody>
      </p:sp>
    </p:spTree>
  </p:cSld>
  <p:clrMapOvr>
    <a:masterClrMapping/>
  </p:clrMapOvr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8B41BD-603C-44A7-80D7-51DDD20D4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38"/>
            <a:ext cx="83232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WWW 的</a:t>
            </a:r>
            <a:r>
              <a:rPr spc="4" dirty="0"/>
              <a:t>建筑</a:t>
            </a:r>
            <a:r>
              <a:rPr spc="-13" dirty="0"/>
              <a:t> </a:t>
            </a:r>
            <a:r>
              <a:rPr spc="4" dirty="0"/>
              <a:t>(续)</a:t>
            </a:r>
          </a:p>
        </p:txBody>
      </p:sp>
      <p:sp>
        <p:nvSpPr>
          <p:cNvPr id="74755" name="object 3">
            <a:extLst>
              <a:ext uri="{FF2B5EF4-FFF2-40B4-BE49-F238E27FC236}">
                <a16:creationId xmlns:a16="http://schemas.microsoft.com/office/drawing/2014/main" id="{73203FAD-1710-4884-82FE-4CD151201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71613"/>
            <a:ext cx="88360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网络的文体约束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s 架构样式在代码中不明显</a:t>
            </a:r>
          </a:p>
          <a:p>
            <a:pPr lvl="1"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约束的影响在 Web 上很明显</a:t>
            </a:r>
          </a:p>
          <a:p>
            <a:pPr lvl="1">
              <a:buClr>
                <a:srgbClr val="8FBAC8"/>
              </a:buClr>
              <a:buFont typeface="Arial" panose="020B0604020202020204" pitchFamily="34" charset="0"/>
              <a:buChar char="◆"/>
            </a:pPr>
            <a:endParaRPr lang="zh-CN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世界上的一个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最成功的应用程序只能从体系结构的有利点充分理解。</a:t>
            </a:r>
          </a:p>
        </p:txBody>
      </p:sp>
    </p:spTree>
  </p:cSld>
  <p:clrMapOvr>
    <a:masterClrMapping/>
  </p:clrMapOvr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48F567-DDED-484C-88DA-9929B9806422}"/>
              </a:ext>
            </a:extLst>
          </p:cNvPr>
          <p:cNvSpPr txBox="1"/>
          <p:nvPr/>
        </p:nvSpPr>
        <p:spPr>
          <a:xfrm>
            <a:off x="2573338" y="1476375"/>
            <a:ext cx="2655887" cy="1046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074" spc="9" dirty="0">
                <a:latin typeface="Tahoma"/>
                <a:cs typeface="Tahoma"/>
              </a:rPr>
              <a:t>Unix 命令</a:t>
            </a:r>
            <a:r>
              <a:rPr sz="2074" spc="-49" dirty="0">
                <a:latin typeface="Tahoma"/>
                <a:cs typeface="Tahoma"/>
              </a:rPr>
              <a:t> </a:t>
            </a:r>
            <a:r>
              <a:rPr sz="2074" spc="4" dirty="0">
                <a:latin typeface="Tahoma"/>
                <a:cs typeface="Tahoma"/>
              </a:rPr>
              <a:t>线</a:t>
            </a:r>
            <a:endParaRPr sz="2074">
              <a:latin typeface="Tahoma"/>
              <a:cs typeface="Tahoma"/>
            </a:endParaRPr>
          </a:p>
          <a:p>
            <a:pPr>
              <a:spcBef>
                <a:spcPts val="31"/>
              </a:spcBef>
              <a:defRPr/>
            </a:pPr>
            <a:endParaRPr sz="2647">
              <a:latin typeface="Times New Roman"/>
              <a:cs typeface="Times New Roman"/>
            </a:endParaRPr>
          </a:p>
          <a:p>
            <a:pPr marL="569850">
              <a:defRPr/>
            </a:pPr>
            <a:r>
              <a:rPr sz="2074" b="1" spc="9" dirty="0">
                <a:latin typeface="Courier New"/>
                <a:cs typeface="Courier New"/>
              </a:rPr>
              <a:t>ls 发票</a:t>
            </a:r>
            <a:r>
              <a:rPr sz="2074" b="1" spc="-71" dirty="0">
                <a:latin typeface="Courier New"/>
                <a:cs typeface="Courier New"/>
              </a:rPr>
              <a:t> </a:t>
            </a:r>
            <a:r>
              <a:rPr sz="2074" b="1" spc="9" dirty="0">
                <a:latin typeface="Courier New"/>
                <a:cs typeface="Courier New"/>
              </a:rPr>
              <a:t>|</a:t>
            </a:r>
            <a:endParaRPr sz="2074">
              <a:latin typeface="Courier New"/>
              <a:cs typeface="Courier New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C5C933-CA22-4885-AFD6-3B2037315C85}"/>
              </a:ext>
            </a:extLst>
          </p:cNvPr>
          <p:cNvSpPr txBox="1"/>
          <p:nvPr/>
        </p:nvSpPr>
        <p:spPr>
          <a:xfrm>
            <a:off x="5367338" y="2182813"/>
            <a:ext cx="660400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>
              <a:defRPr/>
            </a:pPr>
            <a:r>
              <a:rPr sz="2074" b="1" spc="4" dirty="0">
                <a:latin typeface="Courier New"/>
                <a:cs typeface="Courier New"/>
              </a:rPr>
              <a:t>Grep</a:t>
            </a:r>
            <a:endParaRPr sz="2074">
              <a:latin typeface="Courier New"/>
              <a:cs typeface="Courier New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D47045-AF64-4D6E-893F-99EFB54A0965}"/>
              </a:ext>
            </a:extLst>
          </p:cNvPr>
          <p:cNvSpPr txBox="1"/>
          <p:nvPr/>
        </p:nvSpPr>
        <p:spPr>
          <a:xfrm>
            <a:off x="6165850" y="2182813"/>
            <a:ext cx="1458913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>
              <a:defRPr/>
            </a:pPr>
            <a:r>
              <a:rPr sz="2074" b="1" spc="9" dirty="0">
                <a:latin typeface="Courier New"/>
                <a:cs typeface="Courier New"/>
              </a:rPr>
              <a:t>-e</a:t>
            </a:r>
            <a:r>
              <a:rPr sz="2074" b="1" spc="-57" dirty="0">
                <a:latin typeface="Courier New"/>
                <a:cs typeface="Courier New"/>
              </a:rPr>
              <a:t> </a:t>
            </a:r>
            <a:r>
              <a:rPr sz="2074" b="1" spc="4" dirty="0">
                <a:latin typeface="Courier New"/>
                <a:cs typeface="Courier New"/>
              </a:rPr>
              <a:t>八月</a:t>
            </a:r>
            <a:endParaRPr sz="2074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C0B698-A094-4B62-97BE-7D5AA260F821}"/>
              </a:ext>
            </a:extLst>
          </p:cNvPr>
          <p:cNvSpPr txBox="1"/>
          <p:nvPr/>
        </p:nvSpPr>
        <p:spPr>
          <a:xfrm>
            <a:off x="7761288" y="2182813"/>
            <a:ext cx="981075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206">
              <a:defRPr/>
            </a:pPr>
            <a:r>
              <a:rPr sz="2074" b="1" spc="9" dirty="0">
                <a:latin typeface="Courier New"/>
                <a:cs typeface="Courier New"/>
              </a:rPr>
              <a:t>|</a:t>
            </a:r>
            <a:r>
              <a:rPr sz="2074" b="1" spc="-62" dirty="0">
                <a:latin typeface="Courier New"/>
                <a:cs typeface="Courier New"/>
              </a:rPr>
              <a:t> </a:t>
            </a:r>
            <a:r>
              <a:rPr sz="2074" b="1" spc="4" dirty="0">
                <a:latin typeface="Courier New"/>
                <a:cs typeface="Courier New"/>
              </a:rPr>
              <a:t>排序</a:t>
            </a:r>
            <a:endParaRPr sz="2074">
              <a:latin typeface="Courier New"/>
              <a:cs typeface="Courier New"/>
            </a:endParaRPr>
          </a:p>
        </p:txBody>
      </p:sp>
      <p:sp>
        <p:nvSpPr>
          <p:cNvPr id="75782" name="object 6">
            <a:extLst>
              <a:ext uri="{FF2B5EF4-FFF2-40B4-BE49-F238E27FC236}">
                <a16:creationId xmlns:a16="http://schemas.microsoft.com/office/drawing/2014/main" id="{662E497F-4A79-41E6-8992-6E032EF7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2960688"/>
            <a:ext cx="6499225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463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000">
                <a:latin typeface="Tahoma" panose="020B0604030504040204" pitchFamily="34" charset="0"/>
                <a:cs typeface="Tahoma" panose="020B0604030504040204" pitchFamily="34" charset="0"/>
              </a:rPr>
              <a:t>可以根据很少的规则理解应用程序体系结构</a:t>
            </a:r>
          </a:p>
          <a:p>
            <a:pPr>
              <a:spcBef>
                <a:spcPts val="46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000">
                <a:latin typeface="Tahoma" panose="020B0604030504040204" pitchFamily="34" charset="0"/>
                <a:cs typeface="Tahoma" panose="020B0604030504040204" pitchFamily="34" charset="0"/>
              </a:rPr>
              <a:t>应用程序可以由非程序员组成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000">
                <a:latin typeface="Tahoma" panose="020B0604030504040204" pitchFamily="34" charset="0"/>
                <a:cs typeface="Tahoma" panose="020B0604030504040204" pitchFamily="34" charset="0"/>
              </a:rPr>
              <a:t>类似于乐高积木</a:t>
            </a:r>
          </a:p>
          <a:p>
            <a:pPr>
              <a:lnSpc>
                <a:spcPct val="103000"/>
              </a:lnSpc>
              <a:spcBef>
                <a:spcPts val="413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000">
                <a:latin typeface="Tahoma" panose="020B0604030504040204" pitchFamily="34" charset="0"/>
                <a:cs typeface="Tahoma" panose="020B0604030504040204" pitchFamily="34" charset="0"/>
              </a:rPr>
              <a:t>一个简单的架构概念, 可以被广泛的受众理解和应用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6BC2029-EC80-4054-A51F-46A7055D0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258425" cy="677863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spc="9" dirty="0"/>
              <a:t>在行动中的体系结构</a:t>
            </a:r>
            <a:r>
              <a:rPr spc="4" dirty="0"/>
              <a:t>(2):</a:t>
            </a:r>
            <a:r>
              <a:rPr spc="13" dirty="0"/>
              <a:t>@</a:t>
            </a:r>
            <a:r>
              <a:rPr spc="9" dirty="0"/>
              <a:t>小</a:t>
            </a:r>
            <a:r>
              <a:rPr spc="-53" dirty="0"/>
              <a:t> </a:t>
            </a:r>
            <a:r>
              <a:rPr spc="9" dirty="0"/>
              <a:t>规模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750D8E-7491-4D57-875C-BB4849F28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824706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软件产品</a:t>
            </a:r>
            <a:r>
              <a:rPr spc="-18" dirty="0"/>
              <a:t> </a:t>
            </a:r>
            <a:r>
              <a:rPr spc="4" dirty="0"/>
              <a:t>线</a:t>
            </a:r>
          </a:p>
        </p:txBody>
      </p:sp>
      <p:sp>
        <p:nvSpPr>
          <p:cNvPr id="76803" name="object 3">
            <a:extLst>
              <a:ext uri="{FF2B5EF4-FFF2-40B4-BE49-F238E27FC236}">
                <a16:creationId xmlns:a16="http://schemas.microsoft.com/office/drawing/2014/main" id="{1592F166-4FA2-4A85-B056-0CDAB8C9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54150"/>
            <a:ext cx="105918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激励示例</a:t>
            </a:r>
          </a:p>
          <a:p>
            <a:pPr lvl="1">
              <a:lnSpc>
                <a:spcPts val="1850"/>
              </a:lnSpc>
              <a:spcBef>
                <a:spcPts val="513"/>
              </a:spcBef>
              <a:buClr>
                <a:srgbClr val="8FBAC8"/>
              </a:buClr>
              <a:buSzPct val="69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消费者有兴趣在35英寸 HDTV 与一个内置 DVD 播放器为北美市场。</a:t>
            </a:r>
          </a:p>
          <a:p>
            <a:pPr>
              <a:spcBef>
                <a:spcPts val="13"/>
              </a:spcBef>
            </a:pPr>
            <a:endParaRPr lang="zh-CN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25"/>
              </a:lnSpc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此类设备可能包含100万行嵌入式软件。</a:t>
            </a:r>
          </a:p>
          <a:p>
            <a:pPr>
              <a:spcBef>
                <a:spcPts val="13"/>
              </a:spcBef>
            </a:pPr>
            <a:endParaRPr lang="zh-CN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这个特定的电视/DVD 播放器将非常类似于一个35英寸的 hdtv 没有 DVD 播放机, 还有一个35英寸 hdtv 与内置 DVD 播放器为欧洲市场, 在那里电视必须能够处理 PAL 或制式编码的广播, 而不是北美洲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s NTSC 格式。</a:t>
            </a:r>
          </a:p>
          <a:p>
            <a:pPr>
              <a:spcBef>
                <a:spcPts val="50"/>
              </a:spcBef>
            </a:pP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38"/>
              </a:lnSpc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这些紧密相关的电视同样会在它们里面嵌入100万或更多代码行。</a:t>
            </a:r>
          </a:p>
        </p:txBody>
      </p:sp>
    </p:spTree>
  </p:cSld>
  <p:clrMapOvr>
    <a:masterClrMapping/>
  </p:clrMapOvr>
</p:sld>
</file>

<file path=ppt/slides/slide4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4CCF4C-737F-47A1-A841-4057F4245D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1125200" cy="677863"/>
          </a:xfrm>
        </p:spPr>
        <p:txBody>
          <a:bodyPr lIns="0" tIns="0" rIns="0" bIns="0" rtlCol="0">
            <a:spAutoFit/>
          </a:bodyPr>
          <a:lstStyle/>
          <a:p>
            <a:pPr marL="11206" algn="l">
              <a:defRPr/>
            </a:pPr>
            <a:r>
              <a:rPr spc="4" dirty="0">
                <a:solidFill>
                  <a:schemeClr val="bg1"/>
                </a:solidFill>
              </a:rPr>
              <a:t>增长</a:t>
            </a:r>
            <a:r>
              <a:rPr sz="2427" spc="9" dirty="0">
                <a:latin typeface="Verdana"/>
                <a:cs typeface="Verdana"/>
              </a:rPr>
              <a:t> </a:t>
            </a:r>
            <a:r>
              <a:rPr spc="4" dirty="0">
                <a:solidFill>
                  <a:schemeClr val="bg1"/>
                </a:solidFill>
              </a:rPr>
              <a:t>复杂</a:t>
            </a:r>
            <a:r>
              <a:rPr sz="2427" spc="4" dirty="0">
                <a:latin typeface="Verdana"/>
                <a:cs typeface="Verdana"/>
              </a:rPr>
              <a:t> </a:t>
            </a:r>
            <a:r>
              <a:rPr spc="4" dirty="0">
                <a:solidFill>
                  <a:schemeClr val="bg1"/>
                </a:solidFill>
              </a:rPr>
              <a:t>的消费类设备</a:t>
            </a:r>
          </a:p>
        </p:txBody>
      </p:sp>
      <p:sp>
        <p:nvSpPr>
          <p:cNvPr id="77827" name="object 3">
            <a:extLst>
              <a:ext uri="{FF2B5EF4-FFF2-40B4-BE49-F238E27FC236}">
                <a16:creationId xmlns:a16="http://schemas.microsoft.com/office/drawing/2014/main" id="{9A4EF0ED-4647-48E4-B5FE-232B041ED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71600"/>
            <a:ext cx="7848600" cy="525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90652C-6392-4640-8DD5-8086319E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80963"/>
            <a:ext cx="8077200" cy="833437"/>
          </a:xfrm>
        </p:spPr>
        <p:txBody>
          <a:bodyPr lIns="0" tIns="155090" rIns="0" bIns="0" rtlCol="0">
            <a:spAutoFit/>
          </a:bodyPr>
          <a:lstStyle/>
          <a:p>
            <a:pPr marL="11206" algn="l">
              <a:defRPr/>
            </a:pPr>
            <a:r>
              <a:rPr spc="4" dirty="0">
                <a:solidFill>
                  <a:schemeClr val="bg1"/>
                </a:solidFill>
              </a:rPr>
              <a:t>相关产品系列</a:t>
            </a:r>
          </a:p>
        </p:txBody>
      </p:sp>
      <p:sp>
        <p:nvSpPr>
          <p:cNvPr id="78851" name="object 3">
            <a:extLst>
              <a:ext uri="{FF2B5EF4-FFF2-40B4-BE49-F238E27FC236}">
                <a16:creationId xmlns:a16="http://schemas.microsoft.com/office/drawing/2014/main" id="{F2915F0D-C4D3-4F58-91A2-514F650D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8153400" cy="5410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E4EFB2-B3D2-4087-A4C5-F757C522E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23825"/>
            <a:ext cx="8763000" cy="866775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4" dirty="0"/>
              <a:t>的必要性</a:t>
            </a:r>
            <a:r>
              <a:rPr spc="9" dirty="0"/>
              <a:t>和</a:t>
            </a:r>
            <a:r>
              <a:rPr spc="4" dirty="0"/>
              <a:t>的好处</a:t>
            </a:r>
            <a:r>
              <a:rPr spc="-4" dirty="0"/>
              <a:t> </a:t>
            </a:r>
            <a:r>
              <a:rPr spc="4" dirty="0"/>
              <a:t>请</a:t>
            </a:r>
          </a:p>
        </p:txBody>
      </p:sp>
      <p:sp>
        <p:nvSpPr>
          <p:cNvPr id="79875" name="object 3">
            <a:extLst>
              <a:ext uri="{FF2B5EF4-FFF2-40B4-BE49-F238E27FC236}">
                <a16:creationId xmlns:a16="http://schemas.microsoft.com/office/drawing/2014/main" id="{D488ACFA-35AF-48AF-A937-3A0EF98D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71613"/>
            <a:ext cx="94488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8813" indent="-2492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从头开始构建这些电视可能会使飞利浦退出业务</a:t>
            </a:r>
          </a:p>
          <a:p>
            <a:pPr>
              <a:spcBef>
                <a:spcPts val="13"/>
              </a:spcBef>
              <a:buClr>
                <a:srgbClr val="00355E"/>
              </a:buClr>
              <a:buFont typeface="Wingdings" panose="05000000000000000000" pitchFamily="2" charset="2"/>
              <a:buChar char=""/>
            </a:pPr>
            <a:endParaRPr lang="zh-CN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重用结构、行为和组件实现对成功的业务实践越来越重要</a:t>
            </a:r>
          </a:p>
          <a:p>
            <a:pPr lvl="1">
              <a:spcBef>
                <a:spcPts val="4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它简化了软件开发任务</a:t>
            </a:r>
          </a:p>
          <a:p>
            <a:pPr lvl="1">
              <a:spcBef>
                <a:spcPts val="563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它减少了开发时间和成本</a:t>
            </a:r>
          </a:p>
          <a:p>
            <a:pPr lvl="1">
              <a:spcBef>
                <a:spcPts val="47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它提高了系统的整体可靠性</a:t>
            </a:r>
          </a:p>
          <a:p>
            <a:pPr lvl="1">
              <a:buClr>
                <a:srgbClr val="8FBAC8"/>
              </a:buClr>
              <a:buFont typeface="Arial" panose="020B0604020202020204" pitchFamily="34" charset="0"/>
              <a:buChar char="◆"/>
            </a:pP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63"/>
              </a:lnSpc>
              <a:spcBef>
                <a:spcPts val="138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识别和利用产品间的通用性和变异性</a:t>
            </a:r>
          </a:p>
        </p:txBody>
      </p:sp>
    </p:spTree>
  </p:cSld>
  <p:clrMapOvr>
    <a:masterClrMapping/>
  </p:clrMapOvr>
</p:sld>
</file>

<file path=ppt/slides/slide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bject 2">
            <a:extLst>
              <a:ext uri="{FF2B5EF4-FFF2-40B4-BE49-F238E27FC236}">
                <a16:creationId xmlns:a16="http://schemas.microsoft.com/office/drawing/2014/main" id="{69C6FE4E-A2D0-416D-B5E1-386CC04A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625"/>
            <a:ext cx="8461375" cy="866775"/>
          </a:xfrm>
        </p:spPr>
        <p:txBody>
          <a:bodyPr tIns="188341">
            <a:spAutoFit/>
          </a:bodyPr>
          <a:lstStyle/>
          <a:p>
            <a:pPr marL="11113" algn="l">
              <a:defRPr/>
            </a:pPr>
            <a:r>
              <a:rPr lang="zh-CN" altLang="zh-CN" sz="4400" b="0" spc="4" dirty="0">
                <a:solidFill>
                  <a:schemeClr val="bg1"/>
                </a:solidFill>
                <a:latin typeface="+mj-lt"/>
                <a:cs typeface="+mj-cs"/>
              </a:rPr>
              <a:t>再利用作为大赢家</a:t>
            </a:r>
          </a:p>
        </p:txBody>
      </p:sp>
      <p:sp>
        <p:nvSpPr>
          <p:cNvPr id="80899" name="object 3">
            <a:extLst>
              <a:ext uri="{FF2B5EF4-FFF2-40B4-BE49-F238E27FC236}">
                <a16:creationId xmlns:a16="http://schemas.microsoft.com/office/drawing/2014/main" id="{5342C8A9-213A-49BC-B848-3430416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0"/>
            <a:ext cx="38100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体系结构: 重用</a:t>
            </a:r>
          </a:p>
          <a:p>
            <a:pPr lvl="1">
              <a:spcBef>
                <a:spcPts val="588"/>
              </a:spcBef>
              <a:buClr>
                <a:srgbClr val="8FBAC8"/>
              </a:buClr>
              <a:buSzPct val="71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想法</a:t>
            </a:r>
          </a:p>
          <a:p>
            <a:pPr lvl="1">
              <a:spcBef>
                <a:spcPts val="525"/>
              </a:spcBef>
              <a:buClr>
                <a:srgbClr val="8FBAC8"/>
              </a:buClr>
              <a:buSzPct val="71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知识</a:t>
            </a:r>
          </a:p>
          <a:p>
            <a:pPr lvl="1">
              <a:spcBef>
                <a:spcPts val="613"/>
              </a:spcBef>
              <a:buClr>
                <a:srgbClr val="8FBAC8"/>
              </a:buClr>
              <a:buSzPct val="71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模式</a:t>
            </a:r>
          </a:p>
          <a:p>
            <a:pPr lvl="1">
              <a:lnSpc>
                <a:spcPct val="103000"/>
              </a:lnSpc>
              <a:spcBef>
                <a:spcPts val="450"/>
              </a:spcBef>
              <a:buClr>
                <a:srgbClr val="8FBAC8"/>
              </a:buClr>
              <a:buSzPct val="71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工程指导</a:t>
            </a:r>
          </a:p>
          <a:p>
            <a:pPr lvl="1">
              <a:lnSpc>
                <a:spcPts val="2688"/>
              </a:lnSpc>
              <a:spcBef>
                <a:spcPts val="650"/>
              </a:spcBef>
              <a:buClr>
                <a:srgbClr val="8FBAC8"/>
              </a:buClr>
              <a:buSzPct val="71000"/>
              <a:buFont typeface="Arial" panose="020B0604020202020204" pitchFamily="34" charset="0"/>
              <a:buChar char="◆"/>
            </a:pPr>
            <a:r>
              <a:rPr lang="zh-CN" altLang="zh-CN" sz="2800">
                <a:latin typeface="Tahoma" panose="020B0604030504040204" pitchFamily="34" charset="0"/>
                <a:cs typeface="Tahoma" panose="020B0604030504040204" pitchFamily="34" charset="0"/>
              </a:rPr>
              <a:t>良好的经验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FDD428-DFA0-4386-85A0-AF4DD29D8C29}"/>
              </a:ext>
            </a:extLst>
          </p:cNvPr>
          <p:cNvSpPr txBox="1"/>
          <p:nvPr/>
        </p:nvSpPr>
        <p:spPr>
          <a:xfrm>
            <a:off x="6400800" y="1828800"/>
            <a:ext cx="3321050" cy="286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0419" indent="-299213">
              <a:buClr>
                <a:srgbClr val="00355E"/>
              </a:buClr>
              <a:buSzPct val="74468"/>
              <a:buFont typeface="Wingdings"/>
              <a:buChar char=""/>
              <a:tabLst>
                <a:tab pos="310980" algn="l"/>
              </a:tabLst>
              <a:defRPr/>
            </a:pPr>
            <a:r>
              <a:rPr sz="2800" spc="9" dirty="0">
                <a:latin typeface="Tahoma"/>
                <a:cs typeface="Tahoma"/>
              </a:rPr>
              <a:t>产品</a:t>
            </a:r>
            <a:r>
              <a:rPr sz="2800" spc="4" dirty="0">
                <a:latin typeface="Tahoma"/>
                <a:cs typeface="Tahoma"/>
              </a:rPr>
              <a:t>家庭：</a:t>
            </a:r>
            <a:r>
              <a:rPr sz="2800" spc="9" dirty="0">
                <a:latin typeface="Tahoma"/>
                <a:cs typeface="Tahoma"/>
              </a:rPr>
              <a:t>重用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的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582"/>
              </a:spcBef>
              <a:buClr>
                <a:srgbClr val="8FBAC8"/>
              </a:buClr>
              <a:buSzPct val="70588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4" dirty="0">
                <a:latin typeface="Tahoma"/>
                <a:cs typeface="Tahoma"/>
              </a:rPr>
              <a:t>结构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529"/>
              </a:spcBef>
              <a:buClr>
                <a:srgbClr val="8FBAC8"/>
              </a:buClr>
              <a:buSzPct val="70588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4" dirty="0">
                <a:latin typeface="Tahoma"/>
                <a:cs typeface="Tahoma"/>
              </a:rPr>
              <a:t>行为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613"/>
              </a:spcBef>
              <a:buClr>
                <a:srgbClr val="8FBAC8"/>
              </a:buClr>
              <a:buSzPct val="70588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4" dirty="0">
                <a:latin typeface="Tahoma"/>
                <a:cs typeface="Tahoma"/>
              </a:rPr>
              <a:t>实现</a:t>
            </a:r>
            <a:endParaRPr sz="2800" dirty="0">
              <a:latin typeface="Tahoma"/>
              <a:cs typeface="Tahoma"/>
            </a:endParaRPr>
          </a:p>
          <a:p>
            <a:pPr marL="659501" lvl="1" indent="-249344">
              <a:spcBef>
                <a:spcPts val="529"/>
              </a:spcBef>
              <a:buClr>
                <a:srgbClr val="8FBAC8"/>
              </a:buClr>
              <a:buSzPct val="70588"/>
              <a:buFont typeface="Arial"/>
              <a:buChar char="◆"/>
              <a:tabLst>
                <a:tab pos="660062" algn="l"/>
              </a:tabLst>
              <a:defRPr/>
            </a:pPr>
            <a:r>
              <a:rPr sz="2800" spc="9" dirty="0">
                <a:latin typeface="Tahoma"/>
                <a:cs typeface="Tahoma"/>
              </a:rPr>
              <a:t>测试</a:t>
            </a:r>
            <a:r>
              <a:rPr sz="2800" spc="-84" dirty="0">
                <a:latin typeface="Tahoma"/>
                <a:cs typeface="Tahoma"/>
              </a:rPr>
              <a:t> </a:t>
            </a:r>
            <a:r>
              <a:rPr sz="2800" spc="9" dirty="0">
                <a:latin typeface="Tahoma"/>
                <a:cs typeface="Tahoma"/>
              </a:rPr>
              <a:t>套房。。。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3ADFAE-FC3D-4CDA-AFCB-9034FCEB7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251825" cy="800100"/>
          </a:xfrm>
        </p:spPr>
        <p:txBody>
          <a:bodyPr lIns="0" tIns="121838" rIns="0" bIns="0" rtlCol="0">
            <a:spAutoFit/>
          </a:bodyPr>
          <a:lstStyle/>
          <a:p>
            <a:pPr marL="11206">
              <a:defRPr/>
            </a:pPr>
            <a:r>
              <a:rPr spc="4" dirty="0">
                <a:solidFill>
                  <a:schemeClr val="bg1"/>
                </a:solidFill>
              </a:rPr>
              <a:t>的</a:t>
            </a:r>
            <a:r>
              <a:rPr spc="4" dirty="0"/>
              <a:t> </a:t>
            </a:r>
            <a:r>
              <a:rPr spc="4" dirty="0">
                <a:solidFill>
                  <a:schemeClr val="bg1"/>
                </a:solidFill>
              </a:rPr>
              <a:t>核心</a:t>
            </a:r>
            <a:r>
              <a:rPr spc="4" dirty="0"/>
              <a:t> </a:t>
            </a:r>
            <a:r>
              <a:rPr spc="4" dirty="0">
                <a:solidFill>
                  <a:schemeClr val="bg1"/>
                </a:solidFill>
              </a:rPr>
              <a:t>–</a:t>
            </a:r>
            <a:r>
              <a:rPr spc="-18" dirty="0"/>
              <a:t> </a:t>
            </a:r>
            <a:r>
              <a:rPr spc="4" dirty="0">
                <a:solidFill>
                  <a:schemeClr val="bg1"/>
                </a:solidFill>
              </a:rPr>
              <a:t>建筑</a:t>
            </a:r>
          </a:p>
        </p:txBody>
      </p:sp>
      <p:sp>
        <p:nvSpPr>
          <p:cNvPr id="81923" name="object 3">
            <a:extLst>
              <a:ext uri="{FF2B5EF4-FFF2-40B4-BE49-F238E27FC236}">
                <a16:creationId xmlns:a16="http://schemas.microsoft.com/office/drawing/2014/main" id="{63CA663F-2795-4A47-A8D1-ADD79C6C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844675"/>
            <a:ext cx="6610350" cy="42560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336B9486-2F97-41A7-9D6E-AA413828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-26988"/>
            <a:ext cx="10464800" cy="1143001"/>
          </a:xfrm>
        </p:spPr>
        <p:txBody>
          <a:bodyPr/>
          <a:lstStyle/>
          <a:p>
            <a:pPr/>
            <a:r>
              <a:rPr lang="en-US" altLang="zh-CN"/>
              <a:t>让我们举一个例子</a:t>
            </a:r>
            <a:endParaRPr lang="zh-CN" altLang="en-US"/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1EF62181-9D29-45B8-93F8-C06C01EE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/>
              <a:t>学生管理系统</a:t>
            </a:r>
          </a:p>
          <a:p>
            <a:pPr lvl="1"/>
            <a:r>
              <a:rPr lang="en-US" altLang="zh-CN"/>
              <a:t>功能: 查询/更新/插入/删除学生信息</a:t>
            </a:r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B7AD7EB0-4969-4C9A-BDC6-BA3B4F569377}"/>
              </a:ext>
            </a:extLst>
          </p:cNvPr>
          <p:cNvSpPr/>
          <p:nvPr/>
        </p:nvSpPr>
        <p:spPr>
          <a:xfrm>
            <a:off x="7751763" y="3789363"/>
            <a:ext cx="1081087" cy="1511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学生</a:t>
            </a:r>
          </a:p>
          <a:p>
            <a:pPr algn="ctr">
              <a:defRPr/>
            </a:pPr>
            <a:r>
              <a:rPr lang="en-US" altLang="zh-CN" dirty="0"/>
              <a:t>信息</a:t>
            </a:r>
            <a:endParaRPr lang="zh-CN" altLang="en-US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BEBB8A1B-C735-457A-BE9E-B54DBDD6E0BA}"/>
              </a:ext>
            </a:extLst>
          </p:cNvPr>
          <p:cNvSpPr/>
          <p:nvPr/>
        </p:nvSpPr>
        <p:spPr>
          <a:xfrm>
            <a:off x="3575050" y="4005263"/>
            <a:ext cx="1081088" cy="10080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客户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AA5622-E632-4D9C-BFC1-A35D36CA8ACE}"/>
              </a:ext>
            </a:extLst>
          </p:cNvPr>
          <p:cNvCxnSpPr>
            <a:endCxn id="4" idx="2"/>
          </p:cNvCxnSpPr>
          <p:nvPr/>
        </p:nvCxnSpPr>
        <p:spPr>
          <a:xfrm>
            <a:off x="4440238" y="4473575"/>
            <a:ext cx="33115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911D82C7-91DB-4267-A45D-829333C4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-26988"/>
            <a:ext cx="10464800" cy="1143001"/>
          </a:xfrm>
        </p:spPr>
        <p:txBody>
          <a:bodyPr/>
          <a:lstStyle/>
          <a:p>
            <a:pPr/>
            <a:r>
              <a:rPr lang="en-US" altLang="zh-CN"/>
              <a:t>您可以</a:t>
            </a:r>
            <a:endParaRPr lang="zh-CN" altLang="en-US"/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2F3C76DB-FD3A-4FFD-AFDF-E3EE0267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54D16E79-04EA-4487-B459-CBF7A03D53B0}"/>
              </a:ext>
            </a:extLst>
          </p:cNvPr>
          <p:cNvSpPr/>
          <p:nvPr/>
        </p:nvSpPr>
        <p:spPr>
          <a:xfrm>
            <a:off x="7751763" y="3789363"/>
            <a:ext cx="1296987" cy="1511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学生</a:t>
            </a:r>
          </a:p>
          <a:p>
            <a:pPr algn="ctr">
              <a:defRPr/>
            </a:pPr>
            <a:r>
              <a:rPr lang="en-US" altLang="zh-CN" dirty="0"/>
              <a:t>数据库</a:t>
            </a:r>
            <a:endParaRPr lang="zh-CN" altLang="en-US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98D2E881-AF8A-486E-80B8-030C38419B96}"/>
              </a:ext>
            </a:extLst>
          </p:cNvPr>
          <p:cNvSpPr/>
          <p:nvPr/>
        </p:nvSpPr>
        <p:spPr>
          <a:xfrm>
            <a:off x="3575050" y="4005263"/>
            <a:ext cx="1081088" cy="10080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客户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7DE2FE2-ABDB-42EB-8EA3-E44200F4A6F4}"/>
              </a:ext>
            </a:extLst>
          </p:cNvPr>
          <p:cNvCxnSpPr>
            <a:endCxn id="4" idx="2"/>
          </p:cNvCxnSpPr>
          <p:nvPr/>
        </p:nvCxnSpPr>
        <p:spPr>
          <a:xfrm>
            <a:off x="4440238" y="4473575"/>
            <a:ext cx="33115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9BD4076-C8BB-4867-91B0-6B49B9DFBBA1}"/>
              </a:ext>
            </a:extLst>
          </p:cNvPr>
          <p:cNvSpPr/>
          <p:nvPr/>
        </p:nvSpPr>
        <p:spPr>
          <a:xfrm>
            <a:off x="3648075" y="5084763"/>
            <a:ext cx="9350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Jdbc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11D546-18CA-474F-984A-C284A35D4688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2420938"/>
            <a:ext cx="4248150" cy="2124075"/>
            <a:chOff x="1979712" y="2420888"/>
            <a:chExt cx="4248472" cy="2124236"/>
          </a:xfrm>
        </p:grpSpPr>
        <p:sp>
          <p:nvSpPr>
            <p:cNvPr id="9" name="笑脸 8">
              <a:extLst>
                <a:ext uri="{FF2B5EF4-FFF2-40B4-BE49-F238E27FC236}">
                  <a16:creationId xmlns:a16="http://schemas.microsoft.com/office/drawing/2014/main" id="{A30CB0F8-C4EA-4AE4-B163-7E52FC0AD4A5}"/>
                </a:ext>
              </a:extLst>
            </p:cNvPr>
            <p:cNvSpPr/>
            <p:nvPr/>
          </p:nvSpPr>
          <p:spPr>
            <a:xfrm>
              <a:off x="1979712" y="2420888"/>
              <a:ext cx="1079582" cy="100813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客户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A464A2-ECEE-4C2B-9A97-839C992408D2}"/>
                </a:ext>
              </a:extLst>
            </p:cNvPr>
            <p:cNvSpPr/>
            <p:nvPr/>
          </p:nvSpPr>
          <p:spPr>
            <a:xfrm>
              <a:off x="2051154" y="3500470"/>
              <a:ext cx="936696" cy="431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Jdbc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9C8C81-416A-47A9-8014-F9D9F9E20A5B}"/>
                </a:ext>
              </a:extLst>
            </p:cNvPr>
            <p:cNvCxnSpPr/>
            <p:nvPr/>
          </p:nvCxnSpPr>
          <p:spPr>
            <a:xfrm>
              <a:off x="2987850" y="2846370"/>
              <a:ext cx="3240334" cy="1698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268281-1B8D-4154-B776-FD65926E2051}"/>
              </a:ext>
            </a:extLst>
          </p:cNvPr>
          <p:cNvSpPr txBox="1"/>
          <p:nvPr/>
        </p:nvSpPr>
        <p:spPr>
          <a:xfrm>
            <a:off x="7977188" y="-666750"/>
            <a:ext cx="1941512" cy="138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defRPr/>
            </a:pPr>
            <a:r>
              <a:rPr sz="900" spc="-15" dirty="0">
                <a:solidFill>
                  <a:srgbClr val="FFFFFF"/>
                </a:solidFill>
                <a:latin typeface="Cambria"/>
                <a:cs typeface="Cambria"/>
              </a:rPr>
              <a:t>可靠</a:t>
            </a:r>
            <a:r>
              <a:rPr sz="900" spc="-20" dirty="0">
                <a:solidFill>
                  <a:srgbClr val="FFFFFF"/>
                </a:solidFill>
                <a:latin typeface="Cambria"/>
                <a:cs typeface="Cambria"/>
              </a:rPr>
              <a:t>智能</a:t>
            </a:r>
            <a:r>
              <a:rPr sz="9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900" spc="-30" dirty="0">
                <a:solidFill>
                  <a:srgbClr val="FFFFFF"/>
                </a:solidFill>
                <a:latin typeface="Cambria"/>
                <a:cs typeface="Cambria"/>
              </a:rPr>
              <a:t>可 伸缩</a:t>
            </a:r>
            <a:r>
              <a:rPr sz="9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Cambria"/>
                <a:cs typeface="Cambria"/>
              </a:rPr>
              <a:t>系统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6234EEB-59FF-4FD6-BB0B-609B1FE12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33363"/>
            <a:ext cx="8839200" cy="676275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15" dirty="0"/>
              <a:t>秒</a:t>
            </a:r>
            <a:r>
              <a:rPr spc="10" dirty="0"/>
              <a:t>W</a:t>
            </a:r>
            <a:r>
              <a:rPr dirty="0"/>
              <a:t>电子邮件</a:t>
            </a:r>
            <a:r>
              <a:rPr spc="10" dirty="0"/>
              <a:t>B</a:t>
            </a:r>
            <a:r>
              <a:rPr spc="35" dirty="0"/>
              <a:t>O</a:t>
            </a:r>
            <a:r>
              <a:rPr dirty="0"/>
              <a:t>K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D36C421-5B31-43B8-8909-C38C7DE0E54C}"/>
              </a:ext>
            </a:extLst>
          </p:cNvPr>
          <p:cNvSpPr txBox="1"/>
          <p:nvPr/>
        </p:nvSpPr>
        <p:spPr>
          <a:xfrm>
            <a:off x="1676400" y="1117600"/>
            <a:ext cx="7058025" cy="882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  <a:defRPr/>
            </a:pPr>
            <a:r>
              <a:rPr dirty="0">
                <a:latin typeface="Cambria"/>
                <a:cs typeface="Cambria"/>
              </a:rPr>
              <a:t>指导</a:t>
            </a:r>
            <a:r>
              <a:rPr spc="-25" dirty="0">
                <a:latin typeface="Cambria"/>
                <a:cs typeface="Cambria"/>
              </a:rPr>
              <a:t>自</a:t>
            </a:r>
            <a:r>
              <a:rPr spc="-10" dirty="0">
                <a:latin typeface="Cambria"/>
                <a:cs typeface="Cambria"/>
              </a:rPr>
              <a:t>的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秒</a:t>
            </a:r>
            <a:r>
              <a:rPr spc="-10" dirty="0">
                <a:latin typeface="Cambria"/>
                <a:cs typeface="Cambria"/>
              </a:rPr>
              <a:t>经常</a:t>
            </a:r>
            <a:r>
              <a:rPr spc="-10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pc="-10" dirty="0">
                <a:latin typeface="Cambria"/>
                <a:cs typeface="Cambria"/>
              </a:rPr>
              <a:t>是</a:t>
            </a:r>
            <a:r>
              <a:rPr spc="-5" dirty="0">
                <a:solidFill>
                  <a:srgbClr val="FF0000"/>
                </a:solidFill>
                <a:latin typeface="Cambria"/>
                <a:cs typeface="Cambria"/>
              </a:rPr>
              <a:t>电子邮件</a:t>
            </a:r>
            <a:r>
              <a:rPr spc="-5" dirty="0">
                <a:latin typeface="Cambria"/>
                <a:cs typeface="Cambria"/>
              </a:rPr>
              <a:t>工程设计</a:t>
            </a:r>
            <a:r>
              <a:rPr spc="-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pc="-5" dirty="0">
                <a:latin typeface="Cambria"/>
                <a:cs typeface="Cambria"/>
              </a:rPr>
              <a:t>奥迪</a:t>
            </a:r>
            <a:r>
              <a:rPr spc="-25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pc="-25" dirty="0">
                <a:latin typeface="Cambria"/>
                <a:cs typeface="Cambria"/>
              </a:rPr>
              <a:t>F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pc="-15" dirty="0">
                <a:latin typeface="Cambria"/>
                <a:cs typeface="Cambria"/>
              </a:rPr>
              <a:t>nowledge</a:t>
            </a:r>
            <a:endParaRPr dirty="0">
              <a:latin typeface="Cambria"/>
              <a:cs typeface="Cambria"/>
            </a:endParaRPr>
          </a:p>
          <a:p>
            <a:pPr marL="469900">
              <a:spcBef>
                <a:spcPts val="380"/>
              </a:spcBef>
              <a:tabLst>
                <a:tab pos="761365" algn="l"/>
              </a:tabLst>
              <a:defRPr/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Cambria"/>
                <a:cs typeface="Cambria"/>
              </a:rPr>
              <a:t>一个</a:t>
            </a:r>
            <a:r>
              <a:rPr spc="-5" dirty="0">
                <a:latin typeface="Cambria"/>
                <a:cs typeface="Cambria"/>
              </a:rPr>
              <a:t>项目</a:t>
            </a:r>
            <a:r>
              <a:rPr spc="-25" dirty="0">
                <a:latin typeface="Cambria"/>
                <a:cs typeface="Cambria"/>
              </a:rPr>
              <a:t>的</a:t>
            </a:r>
            <a:r>
              <a:rPr spc="-10" dirty="0">
                <a:latin typeface="Cambria"/>
                <a:cs typeface="Cambria"/>
              </a:rPr>
              <a:t>的</a:t>
            </a:r>
            <a:r>
              <a:rPr spc="-20" dirty="0">
                <a:latin typeface="Cambria"/>
                <a:cs typeface="Cambria"/>
              </a:rPr>
              <a:t>Ieee</a:t>
            </a:r>
            <a:r>
              <a:rPr spc="-15" dirty="0">
                <a:latin typeface="Cambria"/>
                <a:cs typeface="Cambria"/>
              </a:rPr>
              <a:t>计算机</a:t>
            </a:r>
            <a:r>
              <a:rPr spc="-20" dirty="0">
                <a:latin typeface="Cambria"/>
                <a:cs typeface="Cambria"/>
              </a:rPr>
              <a:t>社会</a:t>
            </a:r>
            <a:r>
              <a:rPr spc="-5" dirty="0">
                <a:latin typeface="Cambria"/>
                <a:cs typeface="Cambria"/>
              </a:rPr>
              <a:t>专业</a:t>
            </a:r>
            <a:r>
              <a:rPr spc="-10" dirty="0">
                <a:latin typeface="Cambria"/>
                <a:cs typeface="Cambria"/>
              </a:rPr>
              <a:t>实践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委员会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37893" name="object 13">
            <a:extLst>
              <a:ext uri="{FF2B5EF4-FFF2-40B4-BE49-F238E27FC236}">
                <a16:creationId xmlns:a16="http://schemas.microsoft.com/office/drawing/2014/main" id="{27CEE5C8-265E-455F-ADDD-FFEC30CB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9144000" cy="457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7894" name="object 14">
            <a:extLst>
              <a:ext uri="{FF2B5EF4-FFF2-40B4-BE49-F238E27FC236}">
                <a16:creationId xmlns:a16="http://schemas.microsoft.com/office/drawing/2014/main" id="{EB729B26-87A3-42AF-AA90-4C35CBC1E73E}"/>
              </a:ext>
            </a:extLst>
          </p:cNvPr>
          <p:cNvSpPr>
            <a:spLocks/>
          </p:cNvSpPr>
          <p:nvPr/>
        </p:nvSpPr>
        <p:spPr bwMode="auto">
          <a:xfrm>
            <a:off x="4654550" y="3054350"/>
            <a:ext cx="1447800" cy="3200400"/>
          </a:xfrm>
          <a:custGeom>
            <a:avLst/>
            <a:gdLst>
              <a:gd name="T0" fmla="*/ 0 w 1447800"/>
              <a:gd name="T1" fmla="*/ 0 h 3200400"/>
              <a:gd name="T2" fmla="*/ 1447800 w 1447800"/>
              <a:gd name="T3" fmla="*/ 0 h 3200400"/>
              <a:gd name="T4" fmla="*/ 1447800 w 1447800"/>
              <a:gd name="T5" fmla="*/ 3200400 h 3200400"/>
              <a:gd name="T6" fmla="*/ 0 w 1447800"/>
              <a:gd name="T7" fmla="*/ 3200400 h 3200400"/>
              <a:gd name="T8" fmla="*/ 0 w 1447800"/>
              <a:gd name="T9" fmla="*/ 0 h 3200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7800" h="3200400">
                <a:moveTo>
                  <a:pt x="0" y="0"/>
                </a:moveTo>
                <a:lnTo>
                  <a:pt x="1447800" y="0"/>
                </a:lnTo>
                <a:lnTo>
                  <a:pt x="1447800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572AC033-1BE0-4DF1-AD59-5598C73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-26988"/>
            <a:ext cx="10464800" cy="1143001"/>
          </a:xfrm>
        </p:spPr>
        <p:txBody>
          <a:bodyPr/>
          <a:lstStyle/>
          <a:p>
            <a:pPr/>
            <a:r>
              <a:rPr lang="en-US" altLang="zh-CN"/>
              <a:t>您还可以</a:t>
            </a:r>
            <a:endParaRPr lang="zh-CN" altLang="en-US"/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DD626D0C-2F7C-4298-AAE1-EF5D1C24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柱形 3">
            <a:extLst>
              <a:ext uri="{FF2B5EF4-FFF2-40B4-BE49-F238E27FC236}">
                <a16:creationId xmlns:a16="http://schemas.microsoft.com/office/drawing/2014/main" id="{59A54428-61D3-4C04-9FA7-1C04E5EA030A}"/>
              </a:ext>
            </a:extLst>
          </p:cNvPr>
          <p:cNvSpPr/>
          <p:nvPr/>
        </p:nvSpPr>
        <p:spPr>
          <a:xfrm>
            <a:off x="7751763" y="3789363"/>
            <a:ext cx="1296987" cy="1511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学生</a:t>
            </a:r>
          </a:p>
          <a:p>
            <a:pPr algn="ctr">
              <a:defRPr/>
            </a:pPr>
            <a:r>
              <a:rPr lang="en-US" altLang="zh-CN" dirty="0"/>
              <a:t>文件</a:t>
            </a:r>
            <a:endParaRPr lang="zh-CN" altLang="en-US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0FD7BDDE-7F8D-4867-9EAD-E84CBCF062A6}"/>
              </a:ext>
            </a:extLst>
          </p:cNvPr>
          <p:cNvSpPr/>
          <p:nvPr/>
        </p:nvSpPr>
        <p:spPr>
          <a:xfrm>
            <a:off x="3575050" y="4005263"/>
            <a:ext cx="1081088" cy="10080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客户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C99B97E-46DF-491B-9738-9FA029015C9A}"/>
              </a:ext>
            </a:extLst>
          </p:cNvPr>
          <p:cNvCxnSpPr>
            <a:endCxn id="8" idx="2"/>
          </p:cNvCxnSpPr>
          <p:nvPr/>
        </p:nvCxnSpPr>
        <p:spPr>
          <a:xfrm>
            <a:off x="4440238" y="4473575"/>
            <a:ext cx="12239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1027F21-C79F-4F80-A63A-200F9C64B112}"/>
              </a:ext>
            </a:extLst>
          </p:cNvPr>
          <p:cNvSpPr/>
          <p:nvPr/>
        </p:nvSpPr>
        <p:spPr>
          <a:xfrm>
            <a:off x="3648075" y="5084763"/>
            <a:ext cx="9350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插座</a:t>
            </a:r>
            <a:endParaRPr lang="zh-CN" altLang="en-US" dirty="0"/>
          </a:p>
        </p:txBody>
      </p:sp>
      <p:sp>
        <p:nvSpPr>
          <p:cNvPr id="8" name="圆柱形 7">
            <a:extLst>
              <a:ext uri="{FF2B5EF4-FFF2-40B4-BE49-F238E27FC236}">
                <a16:creationId xmlns:a16="http://schemas.microsoft.com/office/drawing/2014/main" id="{D5065B11-399F-4FCD-81CB-153273E9A9CB}"/>
              </a:ext>
            </a:extLst>
          </p:cNvPr>
          <p:cNvSpPr/>
          <p:nvPr/>
        </p:nvSpPr>
        <p:spPr>
          <a:xfrm>
            <a:off x="5664200" y="3789363"/>
            <a:ext cx="1295400" cy="1511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服务器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1209F5-D5ED-4D64-B3C7-94B973AA0E59}"/>
              </a:ext>
            </a:extLst>
          </p:cNvPr>
          <p:cNvCxnSpPr>
            <a:endCxn id="4" idx="2"/>
          </p:cNvCxnSpPr>
          <p:nvPr/>
        </p:nvCxnSpPr>
        <p:spPr>
          <a:xfrm flipV="1">
            <a:off x="6672263" y="4545013"/>
            <a:ext cx="1079500" cy="5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62BC050-2C50-453F-88BC-ADB2D297F1C3}"/>
              </a:ext>
            </a:extLst>
          </p:cNvPr>
          <p:cNvSpPr/>
          <p:nvPr/>
        </p:nvSpPr>
        <p:spPr>
          <a:xfrm>
            <a:off x="5756275" y="5427663"/>
            <a:ext cx="9350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插座</a:t>
            </a:r>
            <a:endParaRPr lang="zh-CN" altLang="en-US" dirty="0"/>
          </a:p>
        </p:txBody>
      </p:sp>
      <p:sp>
        <p:nvSpPr>
          <p:cNvPr id="13" name="笑脸 12">
            <a:extLst>
              <a:ext uri="{FF2B5EF4-FFF2-40B4-BE49-F238E27FC236}">
                <a16:creationId xmlns:a16="http://schemas.microsoft.com/office/drawing/2014/main" id="{C8A2E8AC-A6E0-436F-9190-229902721A76}"/>
              </a:ext>
            </a:extLst>
          </p:cNvPr>
          <p:cNvSpPr/>
          <p:nvPr/>
        </p:nvSpPr>
        <p:spPr>
          <a:xfrm>
            <a:off x="3575050" y="2349500"/>
            <a:ext cx="1081088" cy="10080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客户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1D083B-56DF-4D80-934E-9505F05A0FFA}"/>
              </a:ext>
            </a:extLst>
          </p:cNvPr>
          <p:cNvSpPr/>
          <p:nvPr/>
        </p:nvSpPr>
        <p:spPr>
          <a:xfrm>
            <a:off x="3648075" y="3429000"/>
            <a:ext cx="9350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插座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1F3BD4-10B3-4AF2-8F68-C6360124266B}"/>
              </a:ext>
            </a:extLst>
          </p:cNvPr>
          <p:cNvCxnSpPr/>
          <p:nvPr/>
        </p:nvCxnSpPr>
        <p:spPr>
          <a:xfrm>
            <a:off x="4530725" y="2997200"/>
            <a:ext cx="1133475" cy="147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标注 16">
            <a:extLst>
              <a:ext uri="{FF2B5EF4-FFF2-40B4-BE49-F238E27FC236}">
                <a16:creationId xmlns:a16="http://schemas.microsoft.com/office/drawing/2014/main" id="{AAE0E419-F822-4351-A399-2FBE840833FD}"/>
              </a:ext>
            </a:extLst>
          </p:cNvPr>
          <p:cNvSpPr/>
          <p:nvPr/>
        </p:nvSpPr>
        <p:spPr>
          <a:xfrm>
            <a:off x="1703388" y="2852738"/>
            <a:ext cx="1439862" cy="792162"/>
          </a:xfrm>
          <a:prstGeom prst="wedgeRectCallout">
            <a:avLst>
              <a:gd name="adj1" fmla="val 81647"/>
              <a:gd name="adj2" fmla="val 40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发送请求</a:t>
            </a:r>
            <a:endParaRPr lang="zh-CN" altLang="en-US" dirty="0"/>
          </a:p>
        </p:txBody>
      </p:sp>
      <p:sp>
        <p:nvSpPr>
          <p:cNvPr id="18" name="矩形标注 17">
            <a:extLst>
              <a:ext uri="{FF2B5EF4-FFF2-40B4-BE49-F238E27FC236}">
                <a16:creationId xmlns:a16="http://schemas.microsoft.com/office/drawing/2014/main" id="{78F0B9D8-C1C3-4CFF-9DE9-31A256140C9B}"/>
              </a:ext>
            </a:extLst>
          </p:cNvPr>
          <p:cNvSpPr/>
          <p:nvPr/>
        </p:nvSpPr>
        <p:spPr>
          <a:xfrm>
            <a:off x="4097338" y="5859463"/>
            <a:ext cx="1441450" cy="792162"/>
          </a:xfrm>
          <a:prstGeom prst="wedgeRectCallout">
            <a:avLst>
              <a:gd name="adj1" fmla="val 66052"/>
              <a:gd name="adj2" fmla="val -8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听</a:t>
            </a:r>
            <a:endParaRPr lang="zh-CN" altLang="en-US" dirty="0"/>
          </a:p>
        </p:txBody>
      </p:sp>
      <p:sp>
        <p:nvSpPr>
          <p:cNvPr id="19" name="矩形标注 18">
            <a:extLst>
              <a:ext uri="{FF2B5EF4-FFF2-40B4-BE49-F238E27FC236}">
                <a16:creationId xmlns:a16="http://schemas.microsoft.com/office/drawing/2014/main" id="{0299C67B-2041-4D5C-A532-E978903F3341}"/>
              </a:ext>
            </a:extLst>
          </p:cNvPr>
          <p:cNvSpPr/>
          <p:nvPr/>
        </p:nvSpPr>
        <p:spPr>
          <a:xfrm>
            <a:off x="6335713" y="2457450"/>
            <a:ext cx="1847850" cy="792163"/>
          </a:xfrm>
          <a:prstGeom prst="wedgeRectCallout">
            <a:avLst>
              <a:gd name="adj1" fmla="val -47379"/>
              <a:gd name="adj2" fmla="val 139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启动一个新线程来实现函数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138F18EF-A71B-448F-A1BF-D44730DA34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981200" y="1577975"/>
            <a:ext cx="3978275" cy="4965700"/>
          </a:xfrm>
        </p:spPr>
        <p:txBody>
          <a:bodyPr rtlCol="0"/>
          <a:lstStyle/>
          <a:p>
            <a:pPr marL="419100" indent="-406400">
              <a:buFont typeface="Arial"/>
              <a:buChar char="•"/>
              <a:tabLst>
                <a:tab pos="419100" algn="l"/>
              </a:tabLst>
              <a:defRPr/>
            </a:pPr>
            <a:r>
              <a:rPr spc="-5" dirty="0"/>
              <a:t>可用 性</a:t>
            </a:r>
          </a:p>
          <a:p>
            <a:pPr marL="419100" indent="-406400">
              <a:spcBef>
                <a:spcPts val="12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15" dirty="0"/>
              <a:t>可靠性</a:t>
            </a:r>
          </a:p>
          <a:p>
            <a:pPr marL="419100" indent="-406400">
              <a:spcBef>
                <a:spcPts val="11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10" dirty="0"/>
              <a:t>可修改性</a:t>
            </a:r>
          </a:p>
          <a:p>
            <a:pPr marL="419100" indent="-406400">
              <a:spcBef>
                <a:spcPts val="11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5" dirty="0"/>
              <a:t>性能</a:t>
            </a:r>
          </a:p>
          <a:p>
            <a:pPr marL="419100" indent="-406400">
              <a:spcBef>
                <a:spcPts val="12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5" dirty="0"/>
              <a:t>安全</a:t>
            </a:r>
          </a:p>
          <a:p>
            <a:pPr marL="419100" indent="-406400">
              <a:spcBef>
                <a:spcPts val="11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-15" dirty="0"/>
              <a:t>测试</a:t>
            </a:r>
          </a:p>
          <a:p>
            <a:pPr marL="419100" indent="-406400">
              <a:spcBef>
                <a:spcPts val="11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spc="10" dirty="0"/>
              <a:t>可用 性</a:t>
            </a:r>
          </a:p>
          <a:p>
            <a:pPr marL="419100" indent="-406400">
              <a:spcBef>
                <a:spcPts val="1220"/>
              </a:spcBef>
              <a:buFont typeface="Arial"/>
              <a:buChar char="•"/>
              <a:tabLst>
                <a:tab pos="419100" algn="l"/>
              </a:tabLst>
              <a:defRPr/>
            </a:pPr>
            <a:r>
              <a:rPr dirty="0"/>
              <a:t>保障性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AF3D4F-A318-441A-890B-369A50E6973C}"/>
              </a:ext>
            </a:extLst>
          </p:cNvPr>
          <p:cNvSpPr/>
          <p:nvPr/>
        </p:nvSpPr>
        <p:spPr>
          <a:xfrm>
            <a:off x="1676400" y="144463"/>
            <a:ext cx="86312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软件</a:t>
            </a:r>
            <a:r>
              <a:rPr lang="en-US" altLang="zh-CN" spc="5" dirty="0"/>
              <a:t> </a:t>
            </a:r>
            <a:r>
              <a:rPr lang="en-US" altLang="zh-CN"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建筑</a:t>
            </a:r>
            <a:r>
              <a:rPr lang="en-US" altLang="zh-CN" spc="10" dirty="0"/>
              <a:t> </a:t>
            </a:r>
            <a:r>
              <a:rPr lang="en-US" altLang="zh-CN"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质量</a:t>
            </a:r>
            <a:r>
              <a:rPr lang="en-US" altLang="zh-CN" spc="-385" dirty="0"/>
              <a:t> </a:t>
            </a:r>
            <a:r>
              <a:rPr lang="en-US" altLang="zh-CN" sz="4400" spc="4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指标</a:t>
            </a:r>
            <a:endParaRPr lang="zh-CN" altLang="en-US" sz="4400" spc="4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FCD629EB-589D-4720-9976-30464F139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9482138" cy="677863"/>
          </a:xfrm>
        </p:spPr>
        <p:txBody>
          <a:bodyPr lIns="0" tIns="0" rIns="0" bIns="0" rtlCol="0">
            <a:spAutoFit/>
          </a:bodyPr>
          <a:lstStyle/>
          <a:p>
            <a:pPr marL="15875">
              <a:defRPr/>
            </a:pPr>
            <a:r>
              <a:rPr spc="5" dirty="0"/>
              <a:t>软件</a:t>
            </a:r>
            <a:r>
              <a:rPr spc="10" dirty="0"/>
              <a:t>建筑</a:t>
            </a:r>
            <a:r>
              <a:rPr dirty="0"/>
              <a:t>质量</a:t>
            </a:r>
            <a:r>
              <a:rPr spc="-385" dirty="0"/>
              <a:t> </a:t>
            </a:r>
            <a:r>
              <a:rPr spc="15" dirty="0"/>
              <a:t>指标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F2BC6E1-CE0D-4CFF-8D9B-96BA5E8995FC}"/>
              </a:ext>
            </a:extLst>
          </p:cNvPr>
          <p:cNvSpPr txBox="1"/>
          <p:nvPr/>
        </p:nvSpPr>
        <p:spPr>
          <a:xfrm>
            <a:off x="990600" y="1122363"/>
            <a:ext cx="9829800" cy="3686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-10" dirty="0">
                <a:latin typeface="Cambria"/>
                <a:cs typeface="Cambria"/>
              </a:rPr>
              <a:t>业务目标 (T2M, 目标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spc="15" dirty="0">
                <a:latin typeface="Cambria"/>
                <a:cs typeface="Cambria"/>
              </a:rPr>
              <a:t>市场</a:t>
            </a:r>
            <a:endParaRPr sz="3200" dirty="0">
              <a:latin typeface="Cambria"/>
              <a:cs typeface="Cambria"/>
            </a:endParaRPr>
          </a:p>
          <a:p>
            <a:pPr marL="355600" indent="-342900">
              <a:spcBef>
                <a:spcPts val="12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20" dirty="0">
                <a:latin typeface="Cambria"/>
                <a:cs typeface="Cambria"/>
              </a:rPr>
              <a:t>技能</a:t>
            </a:r>
            <a:r>
              <a:rPr sz="3200" spc="-180" dirty="0">
                <a:latin typeface="Cambria"/>
                <a:cs typeface="Cambria"/>
              </a:rPr>
              <a:t> </a:t>
            </a:r>
            <a:r>
              <a:rPr sz="3200" spc="10" dirty="0">
                <a:latin typeface="Cambria"/>
                <a:cs typeface="Cambria"/>
              </a:rPr>
              <a:t>的</a:t>
            </a:r>
            <a:r>
              <a:rPr sz="3200" spc="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发展</a:t>
            </a:r>
            <a:r>
              <a:rPr sz="3200" spc="-145" dirty="0">
                <a:latin typeface="Cambria"/>
                <a:cs typeface="Cambria"/>
              </a:rPr>
              <a:t> </a:t>
            </a:r>
            <a:r>
              <a:rPr sz="3200" spc="5" dirty="0">
                <a:latin typeface="Cambria"/>
                <a:cs typeface="Cambria"/>
              </a:rPr>
              <a:t>团队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和</a:t>
            </a:r>
            <a:r>
              <a:rPr sz="3200" spc="40" dirty="0">
                <a:latin typeface="Cambria"/>
                <a:cs typeface="Cambria"/>
              </a:rPr>
              <a:t> </a:t>
            </a:r>
            <a:r>
              <a:rPr sz="3200" spc="25" dirty="0">
                <a:latin typeface="Cambria"/>
                <a:cs typeface="Cambria"/>
              </a:rPr>
              <a:t>当地</a:t>
            </a:r>
            <a:r>
              <a:rPr sz="3200" spc="-180" dirty="0">
                <a:latin typeface="Cambria"/>
                <a:cs typeface="Cambria"/>
              </a:rPr>
              <a:t> </a:t>
            </a:r>
            <a:r>
              <a:rPr sz="3200" spc="15" dirty="0">
                <a:latin typeface="Cambria"/>
                <a:cs typeface="Cambria"/>
              </a:rPr>
              <a:t>市场</a:t>
            </a:r>
            <a:r>
              <a:rPr sz="3200" spc="-145" dirty="0">
                <a:latin typeface="Cambria"/>
                <a:cs typeface="Cambria"/>
              </a:rPr>
              <a:t> </a:t>
            </a:r>
            <a:r>
              <a:rPr sz="3200" spc="10" dirty="0">
                <a:latin typeface="Cambria"/>
                <a:cs typeface="Cambria"/>
              </a:rPr>
              <a:t>的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spc="5" dirty="0">
                <a:latin typeface="Cambria"/>
                <a:cs typeface="Cambria"/>
              </a:rPr>
              <a:t>团队</a:t>
            </a:r>
            <a:endParaRPr sz="3200" dirty="0">
              <a:latin typeface="Cambria"/>
              <a:cs typeface="Cambria"/>
            </a:endParaRPr>
          </a:p>
          <a:p>
            <a:pPr marL="355600" indent="-342900">
              <a:spcBef>
                <a:spcPts val="11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10" dirty="0">
                <a:latin typeface="Cambria"/>
                <a:cs typeface="Cambria"/>
              </a:rPr>
              <a:t>成本</a:t>
            </a:r>
            <a:r>
              <a:rPr sz="3200" spc="-10" dirty="0">
                <a:latin typeface="Cambria"/>
                <a:cs typeface="Cambria"/>
              </a:rPr>
              <a:t>自</a:t>
            </a:r>
            <a:r>
              <a:rPr sz="3200" spc="5" dirty="0">
                <a:latin typeface="Cambria"/>
                <a:cs typeface="Cambria"/>
              </a:rPr>
              <a:t>建立</a:t>
            </a:r>
            <a:r>
              <a:rPr sz="3200" spc="-10" dirty="0">
                <a:latin typeface="Cambria"/>
                <a:cs typeface="Cambria"/>
              </a:rPr>
              <a:t>和</a:t>
            </a:r>
            <a:r>
              <a:rPr sz="3200" spc="10" dirty="0">
                <a:latin typeface="Cambria"/>
                <a:cs typeface="Cambria"/>
              </a:rPr>
              <a:t>保持</a:t>
            </a:r>
            <a:r>
              <a:rPr sz="3200" spc="-60" dirty="0">
                <a:latin typeface="Cambria"/>
                <a:cs typeface="Cambria"/>
              </a:rPr>
              <a:t>v.s。</a:t>
            </a:r>
            <a:r>
              <a:rPr sz="3200" spc="-220" dirty="0">
                <a:latin typeface="Cambria"/>
                <a:cs typeface="Cambria"/>
              </a:rPr>
              <a:t> </a:t>
            </a:r>
            <a:r>
              <a:rPr sz="3200" spc="5" dirty="0">
                <a:latin typeface="Cambria"/>
                <a:cs typeface="Cambria"/>
              </a:rPr>
              <a:t>效益</a:t>
            </a:r>
            <a:endParaRPr sz="3200" dirty="0">
              <a:latin typeface="Cambria"/>
              <a:cs typeface="Cambria"/>
            </a:endParaRPr>
          </a:p>
          <a:p>
            <a:pPr marL="355600" indent="-342900">
              <a:spcBef>
                <a:spcPts val="11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35" dirty="0">
                <a:latin typeface="Cambria"/>
                <a:cs typeface="Cambria"/>
              </a:rPr>
              <a:t>Materialityof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spc="-15" dirty="0">
                <a:latin typeface="Cambria"/>
                <a:cs typeface="Cambria"/>
              </a:rPr>
              <a:t>技术</a:t>
            </a:r>
            <a:endParaRPr sz="3200" dirty="0">
              <a:latin typeface="Cambria"/>
              <a:cs typeface="Cambria"/>
            </a:endParaRPr>
          </a:p>
          <a:p>
            <a:pPr marL="355600" indent="-342900">
              <a:spcBef>
                <a:spcPts val="12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3200" dirty="0">
                <a:latin typeface="Cambria"/>
                <a:cs typeface="Cambria"/>
              </a:rPr>
              <a:t>当前</a:t>
            </a:r>
            <a:r>
              <a:rPr sz="3200" spc="-5" dirty="0">
                <a:latin typeface="Cambria"/>
                <a:cs typeface="Cambria"/>
              </a:rPr>
              <a:t>系统限制,</a:t>
            </a:r>
            <a:r>
              <a:rPr sz="3200" spc="-210" dirty="0">
                <a:latin typeface="Cambria"/>
                <a:cs typeface="Cambria"/>
              </a:rPr>
              <a:t> </a:t>
            </a:r>
            <a:r>
              <a:rPr sz="3200" spc="5" dirty="0">
                <a:latin typeface="Cambria"/>
                <a:cs typeface="Cambria"/>
              </a:rPr>
              <a:t>集成</a:t>
            </a:r>
            <a:endParaRPr sz="3200" dirty="0">
              <a:latin typeface="Cambria"/>
              <a:cs typeface="Cambria"/>
            </a:endParaRPr>
          </a:p>
          <a:p>
            <a:pPr marL="355600" indent="-342900">
              <a:spcBef>
                <a:spcPts val="1120"/>
              </a:spcBef>
              <a:buFont typeface="Arial"/>
              <a:buChar char="•"/>
              <a:tabLst>
                <a:tab pos="355600" algn="l"/>
              </a:tabLst>
              <a:defRPr/>
            </a:pPr>
            <a:r>
              <a:rPr sz="3200" spc="10" dirty="0">
                <a:latin typeface="Cambria"/>
                <a:cs typeface="Cambria"/>
              </a:rPr>
              <a:t>迁移</a:t>
            </a:r>
            <a:r>
              <a:rPr sz="3200" spc="-409" dirty="0">
                <a:latin typeface="Cambria"/>
                <a:cs typeface="Cambria"/>
              </a:rPr>
              <a:t> </a:t>
            </a:r>
            <a:r>
              <a:rPr sz="3200" spc="5" dirty="0">
                <a:latin typeface="Cambria"/>
                <a:cs typeface="Cambria"/>
              </a:rPr>
              <a:t>迁移</a:t>
            </a:r>
            <a:r>
              <a:rPr sz="3200" spc="10" dirty="0">
                <a:latin typeface="Cambria"/>
                <a:cs typeface="Cambria"/>
              </a:rPr>
              <a:t>迁移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>
            <a:extLst>
              <a:ext uri="{FF2B5EF4-FFF2-40B4-BE49-F238E27FC236}">
                <a16:creationId xmlns:a16="http://schemas.microsoft.com/office/drawing/2014/main" id="{5A9E5D99-3EBA-41FE-B893-4FE4435F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体系结构和多维数据集</a:t>
            </a:r>
          </a:p>
        </p:txBody>
      </p:sp>
      <p:pic>
        <p:nvPicPr>
          <p:cNvPr id="88067" name="Picture 4">
            <a:extLst>
              <a:ext uri="{FF2B5EF4-FFF2-40B4-BE49-F238E27FC236}">
                <a16:creationId xmlns:a16="http://schemas.microsoft.com/office/drawing/2014/main" id="{AF40A506-4EC5-463E-9B2C-3E04E88E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341438"/>
            <a:ext cx="6911975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8" name="灯片编号占位符 1">
            <a:extLst>
              <a:ext uri="{FF2B5EF4-FFF2-40B4-BE49-F238E27FC236}">
                <a16:creationId xmlns:a16="http://schemas.microsoft.com/office/drawing/2014/main" id="{71A77785-DCDD-48D8-9E1C-0CACCA7C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2DFDF-BCFA-4E37-86D9-3879B25CCF3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>
            <a:extLst>
              <a:ext uri="{FF2B5EF4-FFF2-40B4-BE49-F238E27FC236}">
                <a16:creationId xmlns:a16="http://schemas.microsoft.com/office/drawing/2014/main" id="{54F4CAA3-6EE1-4584-ACA4-7D48F038C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层和层</a:t>
            </a: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24184A81-4093-4441-848E-4A5794AFD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412875"/>
            <a:ext cx="756761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6" name="灯片编号占位符 1">
            <a:extLst>
              <a:ext uri="{FF2B5EF4-FFF2-40B4-BE49-F238E27FC236}">
                <a16:creationId xmlns:a16="http://schemas.microsoft.com/office/drawing/2014/main" id="{8D451E47-648D-427A-A8F3-51079A1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7335F-CDA2-4A84-8D57-9121E586ADE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>
            <a:extLst>
              <a:ext uri="{FF2B5EF4-FFF2-40B4-BE49-F238E27FC236}">
                <a16:creationId xmlns:a16="http://schemas.microsoft.com/office/drawing/2014/main" id="{36918D27-76AC-489B-9698-9A81DA86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能力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1229668-22E0-4A95-A8DD-8B5B886F0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非功能、可观察的系统质量:</a:t>
            </a:r>
          </a:p>
          <a:p>
            <a:pPr lvl="1" eaLnBrk="1" hangingPunct="1"/>
            <a:r>
              <a:rPr lang="en-US" altLang="zh-CN"/>
              <a:t>不表示单独的指定函数</a:t>
            </a:r>
          </a:p>
          <a:p>
            <a:pPr lvl="1" eaLnBrk="1" hangingPunct="1"/>
            <a:r>
              <a:rPr lang="en-US" altLang="zh-CN"/>
              <a:t>不能满足任何一个组件</a:t>
            </a:r>
          </a:p>
          <a:p>
            <a:pPr eaLnBrk="1" hangingPunct="1"/>
            <a:r>
              <a:rPr lang="en-US" altLang="zh-CN"/>
              <a:t>例子：</a:t>
            </a:r>
          </a:p>
          <a:p>
            <a:pPr lvl="1" eaLnBrk="1" hangingPunct="1"/>
            <a:r>
              <a:rPr lang="en-US" altLang="zh-CN"/>
              <a:t>零售玩具商店的网站无法处理负载和崩溃:</a:t>
            </a:r>
          </a:p>
          <a:p>
            <a:pPr lvl="1" eaLnBrk="1" hangingPunct="1"/>
            <a:r>
              <a:rPr lang="en-US" altLang="zh-CN"/>
              <a:t>圣诞节前两周</a:t>
            </a:r>
          </a:p>
          <a:p>
            <a:pPr lvl="1" eaLnBrk="1" hangingPunct="1"/>
            <a:r>
              <a:rPr lang="en-US" altLang="zh-CN"/>
              <a:t>经过5000万美元的广告宣传活动</a:t>
            </a:r>
          </a:p>
          <a:p>
            <a:pPr lvl="1" eaLnBrk="1" hangingPunct="1"/>
            <a:r>
              <a:rPr lang="en-US" altLang="zh-CN"/>
              <a:t>扩充产能需时六周</a:t>
            </a:r>
          </a:p>
        </p:txBody>
      </p:sp>
      <p:sp>
        <p:nvSpPr>
          <p:cNvPr id="92164" name="灯片编号占位符 1">
            <a:extLst>
              <a:ext uri="{FF2B5EF4-FFF2-40B4-BE49-F238E27FC236}">
                <a16:creationId xmlns:a16="http://schemas.microsoft.com/office/drawing/2014/main" id="{C73CB3D2-4566-43D2-83AE-B7934B2A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5523C-D013-4198-BAD7-274EF0DEFE3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>
            <a:extLst>
              <a:ext uri="{FF2B5EF4-FFF2-40B4-BE49-F238E27FC236}">
                <a16:creationId xmlns:a16="http://schemas.microsoft.com/office/drawing/2014/main" id="{ABBB7403-59C0-48DB-A7D1-A5204CC74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能力</a:t>
            </a:r>
          </a:p>
        </p:txBody>
      </p:sp>
      <p:pic>
        <p:nvPicPr>
          <p:cNvPr id="94211" name="Picture 4">
            <a:extLst>
              <a:ext uri="{FF2B5EF4-FFF2-40B4-BE49-F238E27FC236}">
                <a16:creationId xmlns:a16="http://schemas.microsoft.com/office/drawing/2014/main" id="{256183B3-734A-4CC5-9914-C650F9B9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00213"/>
            <a:ext cx="8778875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灯片编号占位符 1">
            <a:extLst>
              <a:ext uri="{FF2B5EF4-FFF2-40B4-BE49-F238E27FC236}">
                <a16:creationId xmlns:a16="http://schemas.microsoft.com/office/drawing/2014/main" id="{85C28685-BD4B-4DC6-8F2C-94B0E861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61470-0DE6-43DB-B042-9A62707C716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>
            <a:extLst>
              <a:ext uri="{FF2B5EF4-FFF2-40B4-BE49-F238E27FC236}">
                <a16:creationId xmlns:a16="http://schemas.microsoft.com/office/drawing/2014/main" id="{434C6B83-B799-45A7-B4BC-8A4B0F58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可用性和可靠性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CC4913F-D16D-43B1-8639-869D1AD93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可用 性</a:t>
            </a:r>
          </a:p>
          <a:p>
            <a:pPr eaLnBrk="1" hangingPunct="1"/>
            <a:r>
              <a:rPr lang="en-US" altLang="zh-CN" sz="2800"/>
              <a:t>保证服务或资源是高度可访问的。(可用时间)/(可能时间)</a:t>
            </a:r>
          </a:p>
          <a:p>
            <a:pPr eaLnBrk="1" hangingPunct="1"/>
            <a:r>
              <a:rPr lang="en-US" altLang="zh-CN" sz="2800"/>
              <a:t>示例–201秒/周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可靠性</a:t>
            </a:r>
          </a:p>
          <a:p>
            <a:pPr eaLnBrk="1" hangingPunct="1"/>
            <a:r>
              <a:rPr lang="en-US" altLang="zh-CN" sz="2800"/>
              <a:t>确保应用程序及其所有事务的完整性和一致性的能力。</a:t>
            </a:r>
          </a:p>
          <a:p>
            <a:pPr eaLnBrk="1" hangingPunct="1"/>
            <a:r>
              <a:rPr lang="en-US" altLang="zh-CN" sz="2800"/>
              <a:t>示例–用户将体验失败的会话不超过1次在1000年尝试 (99.9% 可靠性)。</a:t>
            </a:r>
          </a:p>
        </p:txBody>
      </p:sp>
      <p:sp>
        <p:nvSpPr>
          <p:cNvPr id="96260" name="灯片编号占位符 1">
            <a:extLst>
              <a:ext uri="{FF2B5EF4-FFF2-40B4-BE49-F238E27FC236}">
                <a16:creationId xmlns:a16="http://schemas.microsoft.com/office/drawing/2014/main" id="{A9EB3172-6BB0-4107-A0CA-572032B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E374B-AFD0-4A51-A7FC-7629E5CE13F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>
            <a:extLst>
              <a:ext uri="{FF2B5EF4-FFF2-40B4-BE49-F238E27FC236}">
                <a16:creationId xmlns:a16="http://schemas.microsoft.com/office/drawing/2014/main" id="{4399EA44-AAB8-4B3F-A5BC-25C00F29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提高可靠性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DA25019-D2F8-42A2-8B6C-2DA309058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0" y="1341438"/>
            <a:ext cx="8137525" cy="1512887"/>
          </a:xfrm>
        </p:spPr>
        <p:txBody>
          <a:bodyPr/>
          <a:lstStyle/>
          <a:p>
            <a:pPr eaLnBrk="1" hangingPunct="1"/>
            <a:r>
              <a:rPr lang="en-US" altLang="zh-CN" sz="2800"/>
              <a:t>假定 web 服务器的 MTBF 为10万小时。</a:t>
            </a:r>
          </a:p>
          <a:p>
            <a:pPr eaLnBrk="1" hangingPunct="1"/>
            <a:r>
              <a:rPr lang="en-US" altLang="zh-CN" sz="2800"/>
              <a:t>以下的可靠性是什么？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B5EE1F76-4C86-47B6-93C5-261DA501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805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可用性增加。</a:t>
            </a:r>
          </a:p>
        </p:txBody>
      </p:sp>
      <p:pic>
        <p:nvPicPr>
          <p:cNvPr id="98309" name="Picture 5">
            <a:extLst>
              <a:ext uri="{FF2B5EF4-FFF2-40B4-BE49-F238E27FC236}">
                <a16:creationId xmlns:a16="http://schemas.microsoft.com/office/drawing/2014/main" id="{D94097C6-7342-4FB5-98A2-BC277110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924175"/>
            <a:ext cx="6049963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10" name="灯片编号占位符 1">
            <a:extLst>
              <a:ext uri="{FF2B5EF4-FFF2-40B4-BE49-F238E27FC236}">
                <a16:creationId xmlns:a16="http://schemas.microsoft.com/office/drawing/2014/main" id="{DFD53658-647E-4964-82F1-670C66C9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846C0-6525-44DF-8BC0-39532257234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>
            <a:extLst>
              <a:ext uri="{FF2B5EF4-FFF2-40B4-BE49-F238E27FC236}">
                <a16:creationId xmlns:a16="http://schemas.microsoft.com/office/drawing/2014/main" id="{3153D934-CFB8-412E-A801-6B908BF35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可管理性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C47F422-64C2-48EF-91FA-0A0CE1C95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管理系统的能力, 以确保系统在其他系统质量方面的持续运行。</a:t>
            </a:r>
          </a:p>
          <a:p>
            <a:pPr eaLnBrk="1" hangingPunct="1"/>
            <a:r>
              <a:rPr lang="en-US" altLang="zh-CN"/>
              <a:t>公制示例–每月执行正常升级的员工工时数。</a:t>
            </a:r>
          </a:p>
        </p:txBody>
      </p:sp>
      <p:sp>
        <p:nvSpPr>
          <p:cNvPr id="100356" name="灯片编号占位符 1">
            <a:extLst>
              <a:ext uri="{FF2B5EF4-FFF2-40B4-BE49-F238E27FC236}">
                <a16:creationId xmlns:a16="http://schemas.microsoft.com/office/drawing/2014/main" id="{334A04FE-F0C3-4627-A6CA-FE4626A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5477D-3B5C-4172-99E1-487DBC7FBB7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0">
            <a:extLst>
              <a:ext uri="{FF2B5EF4-FFF2-40B4-BE49-F238E27FC236}">
                <a16:creationId xmlns:a16="http://schemas.microsoft.com/office/drawing/2014/main" id="{67EC7C9B-CFA5-4547-8FF4-EAC8AC06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89200"/>
            <a:ext cx="10556875" cy="1362075"/>
          </a:xfrm>
        </p:spPr>
        <p:txBody>
          <a:bodyPr/>
          <a:lstStyle/>
          <a:p>
            <a:pPr marL="33585" eaLnBrk="1" fontAlgn="auto" hangingPunct="1">
              <a:spcBef>
                <a:spcPts val="252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rgbClr val="000000"/>
                </a:solidFill>
              </a:rPr>
              <a:t>建筑</a:t>
            </a:r>
            <a:endParaRPr lang="en-US" altLang="zh-CN" sz="9511" dirty="0"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C17970D-3319-4B2E-89AC-C441C86455F6}"/>
              </a:ext>
            </a:extLst>
          </p:cNvPr>
          <p:cNvSpPr txBox="1">
            <a:spLocks/>
          </p:cNvSpPr>
          <p:nvPr/>
        </p:nvSpPr>
        <p:spPr bwMode="auto">
          <a:xfrm>
            <a:off x="3076575" y="3783013"/>
            <a:ext cx="71215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40" b="1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669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9009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580193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870291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160387" algn="ctr" rtl="0" fontAlgn="base">
              <a:spcBef>
                <a:spcPct val="0"/>
              </a:spcBef>
              <a:spcAft>
                <a:spcPct val="0"/>
              </a:spcAft>
              <a:defRPr sz="2792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7379"/>
              </a:lnSpc>
              <a:defRPr/>
            </a:pPr>
            <a:r>
              <a:rPr lang="en-US" sz="3703" spc="-65" dirty="0">
                <a:solidFill>
                  <a:srgbClr val="000000"/>
                </a:solidFill>
              </a:rPr>
              <a:t>什么</a:t>
            </a:r>
            <a:r>
              <a:rPr lang="en-US" sz="3703" spc="65" dirty="0">
                <a:solidFill>
                  <a:srgbClr val="000000"/>
                </a:solidFill>
              </a:rPr>
              <a:t>是</a:t>
            </a:r>
            <a:r>
              <a:rPr lang="en-US" sz="3703" dirty="0">
                <a:solidFill>
                  <a:srgbClr val="000000"/>
                </a:solidFill>
              </a:rPr>
              <a:t>建筑？</a:t>
            </a:r>
            <a:endParaRPr lang="en-US" sz="3703" dirty="0"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>
            <a:extLst>
              <a:ext uri="{FF2B5EF4-FFF2-40B4-BE49-F238E27FC236}">
                <a16:creationId xmlns:a16="http://schemas.microsoft.com/office/drawing/2014/main" id="{EB6929C1-9DD4-4D22-BFC9-20235EAAF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灵活性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1F94A52-E6D3-43DE-8030-9A65A3471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能够以经济高效的方式改变架构以满足新的要求</a:t>
            </a:r>
          </a:p>
          <a:p>
            <a:pPr eaLnBrk="1" hangingPunct="1"/>
            <a:r>
              <a:rPr lang="en-US" altLang="zh-CN"/>
              <a:t>是可用、可靠且可扩展的应用程序的关键</a:t>
            </a:r>
          </a:p>
          <a:p>
            <a:pPr eaLnBrk="1" hangingPunct="1"/>
            <a:r>
              <a:rPr lang="en-US" altLang="zh-CN"/>
              <a:t>可以通过应用程序代码的位置独立性来改进</a:t>
            </a:r>
          </a:p>
        </p:txBody>
      </p:sp>
      <p:sp>
        <p:nvSpPr>
          <p:cNvPr id="102404" name="灯片编号占位符 1">
            <a:extLst>
              <a:ext uri="{FF2B5EF4-FFF2-40B4-BE49-F238E27FC236}">
                <a16:creationId xmlns:a16="http://schemas.microsoft.com/office/drawing/2014/main" id="{86CFF0D2-B567-4C2B-A6E2-D301CAA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C578C-93F0-4BA7-A996-A154EB79B7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>
            <a:extLst>
              <a:ext uri="{FF2B5EF4-FFF2-40B4-BE49-F238E27FC236}">
                <a16:creationId xmlns:a16="http://schemas.microsoft.com/office/drawing/2014/main" id="{982AEF8F-4387-4622-A098-732830D1B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灵活性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204DB8E-29E0-4678-A892-EEA1DBBF8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例子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允许您通过更改演示语言 (例如, 英语到德语) 来更改受影响的内容吗？</a:t>
            </a:r>
          </a:p>
          <a:p>
            <a:pPr eaLnBrk="1" hangingPunct="1"/>
            <a:r>
              <a:rPr lang="en-US" altLang="zh-CN" sz="2400"/>
              <a:t>必须更改哪些内容才能添加 "fat 客户端" 以供强烈使用？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D73D60A5-38A8-4732-88FB-4F48F5E1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0938"/>
            <a:ext cx="64087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3" name="灯片编号占位符 1">
            <a:extLst>
              <a:ext uri="{FF2B5EF4-FFF2-40B4-BE49-F238E27FC236}">
                <a16:creationId xmlns:a16="http://schemas.microsoft.com/office/drawing/2014/main" id="{2826B4BA-58CD-415E-ADC2-FD7C75D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3E6CB-54B5-4E5E-AC7C-BBB0B0FED0B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>
            <a:extLst>
              <a:ext uri="{FF2B5EF4-FFF2-40B4-BE49-F238E27FC236}">
                <a16:creationId xmlns:a16="http://schemas.microsoft.com/office/drawing/2014/main" id="{CED787BA-7798-4C05-AF43-83EBAF34D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灵活性指标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8D2197C-4936-42FE-AC7B-56790C566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无标准测量灵活性的方法</a:t>
            </a:r>
          </a:p>
          <a:p>
            <a:pPr eaLnBrk="1" hangingPunct="1"/>
            <a:r>
              <a:rPr lang="en-US" altLang="zh-CN"/>
              <a:t>基本措施是成本的变化, 但这取决于什么变化是可能的。</a:t>
            </a:r>
          </a:p>
          <a:p>
            <a:pPr eaLnBrk="1" hangingPunct="1"/>
            <a:r>
              <a:rPr lang="en-US" altLang="zh-CN"/>
              <a:t>使用更改案例评估系统必须更改的内容。</a:t>
            </a:r>
          </a:p>
        </p:txBody>
      </p:sp>
      <p:sp>
        <p:nvSpPr>
          <p:cNvPr id="106500" name="灯片编号占位符 1">
            <a:extLst>
              <a:ext uri="{FF2B5EF4-FFF2-40B4-BE49-F238E27FC236}">
                <a16:creationId xmlns:a16="http://schemas.microsoft.com/office/drawing/2014/main" id="{2E21B246-AA0F-48CE-B6B4-8B03BA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02D5F-9773-43C7-A084-90E730EED68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>
            <a:extLst>
              <a:ext uri="{FF2B5EF4-FFF2-40B4-BE49-F238E27FC236}">
                <a16:creationId xmlns:a16="http://schemas.microsoft.com/office/drawing/2014/main" id="{C9DF6DD0-1C0C-406A-AF24-601343716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灵活性的影响</a:t>
            </a:r>
          </a:p>
        </p:txBody>
      </p:sp>
      <p:pic>
        <p:nvPicPr>
          <p:cNvPr id="108547" name="Picture 4">
            <a:extLst>
              <a:ext uri="{FF2B5EF4-FFF2-40B4-BE49-F238E27FC236}">
                <a16:creationId xmlns:a16="http://schemas.microsoft.com/office/drawing/2014/main" id="{DA86BD07-2BE3-4EF1-B7CD-D5239635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16113"/>
            <a:ext cx="7777163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48" name="灯片编号占位符 1">
            <a:extLst>
              <a:ext uri="{FF2B5EF4-FFF2-40B4-BE49-F238E27FC236}">
                <a16:creationId xmlns:a16="http://schemas.microsoft.com/office/drawing/2014/main" id="{86C973C0-7249-437B-A445-16E26287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83336-310F-440E-80DF-30592318F3C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>
            <a:extLst>
              <a:ext uri="{FF2B5EF4-FFF2-40B4-BE49-F238E27FC236}">
                <a16:creationId xmlns:a16="http://schemas.microsoft.com/office/drawing/2014/main" id="{4F10A8D2-1E3D-404C-B45F-F8E87E131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性能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330B313-C41A-478B-AF1D-154684E7D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能够快速执行功能以满足性能目标。</a:t>
            </a:r>
          </a:p>
          <a:p>
            <a:pPr eaLnBrk="1" hangingPunct="1"/>
            <a:r>
              <a:rPr lang="en-US" altLang="zh-CN" sz="2800"/>
              <a:t>响应时间对应用程序很重要。</a:t>
            </a:r>
          </a:p>
          <a:p>
            <a:pPr eaLnBrk="1" hangingPunct="1"/>
            <a:r>
              <a:rPr lang="en-US" altLang="zh-CN" sz="2800"/>
              <a:t>识别和控制昂贵的呼叫。</a:t>
            </a:r>
          </a:p>
          <a:p>
            <a:pPr eaLnBrk="1" hangingPunct="1"/>
            <a:r>
              <a:rPr lang="en-US" altLang="zh-CN" sz="2800"/>
              <a:t>国家绩效目标</a:t>
            </a:r>
            <a:r>
              <a:rPr lang="en-US" altLang="zh-CN" sz="2800" i="1"/>
              <a:t>之前</a:t>
            </a:r>
            <a:r>
              <a:rPr lang="en-US" altLang="zh-CN" sz="2800"/>
              <a:t>实施。</a:t>
            </a:r>
          </a:p>
          <a:p>
            <a:pPr eaLnBrk="1" hangingPunct="1"/>
            <a:r>
              <a:rPr lang="en-US" altLang="zh-CN" sz="2800"/>
              <a:t>示例-在浏览器的最大指定负载下的第一个可见响应发生在不到3秒, 95% 的时间。在公司外部防火墙进行测量。</a:t>
            </a:r>
          </a:p>
        </p:txBody>
      </p:sp>
      <p:sp>
        <p:nvSpPr>
          <p:cNvPr id="110596" name="灯片编号占位符 1">
            <a:extLst>
              <a:ext uri="{FF2B5EF4-FFF2-40B4-BE49-F238E27FC236}">
                <a16:creationId xmlns:a16="http://schemas.microsoft.com/office/drawing/2014/main" id="{D52106E3-E7FE-4891-8D79-E48A06E6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41266-A5F8-4F46-B230-D444324EB2C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>
            <a:extLst>
              <a:ext uri="{FF2B5EF4-FFF2-40B4-BE49-F238E27FC236}">
                <a16:creationId xmlns:a16="http://schemas.microsoft.com/office/drawing/2014/main" id="{1E75AF27-9D64-48FE-B681-A2BB1EA5C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性能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5C9FF8D-2965-4A88-B97A-A37E9C31E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484313"/>
            <a:ext cx="76930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识别和控制对昂贵流程和网络边界的访问。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pic>
        <p:nvPicPr>
          <p:cNvPr id="112644" name="Picture 4">
            <a:extLst>
              <a:ext uri="{FF2B5EF4-FFF2-40B4-BE49-F238E27FC236}">
                <a16:creationId xmlns:a16="http://schemas.microsoft.com/office/drawing/2014/main" id="{6DB89D2D-FD62-4597-AC6F-346ADA8A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81300"/>
            <a:ext cx="6913563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5" name="灯片编号占位符 1">
            <a:extLst>
              <a:ext uri="{FF2B5EF4-FFF2-40B4-BE49-F238E27FC236}">
                <a16:creationId xmlns:a16="http://schemas.microsoft.com/office/drawing/2014/main" id="{4ED53087-E7C9-4B28-8667-81266629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85B0B-8B84-4CF5-BD5A-4BD0DAA3D75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>
            <a:extLst>
              <a:ext uri="{FF2B5EF4-FFF2-40B4-BE49-F238E27FC236}">
                <a16:creationId xmlns:a16="http://schemas.microsoft.com/office/drawing/2014/main" id="{214E07DF-B76B-4701-B2B7-013722E09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性能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2059D29-C910-457D-ABEC-F54DA4F77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3788" y="1412875"/>
            <a:ext cx="7693025" cy="576263"/>
          </a:xfrm>
        </p:spPr>
        <p:txBody>
          <a:bodyPr/>
          <a:lstStyle/>
          <a:p>
            <a:pPr eaLnBrk="1" hangingPunct="1"/>
            <a:r>
              <a:rPr lang="en-US" altLang="zh-CN"/>
              <a:t>确定昂贵呼叫的类别。</a:t>
            </a:r>
          </a:p>
        </p:txBody>
      </p:sp>
      <p:pic>
        <p:nvPicPr>
          <p:cNvPr id="114692" name="Picture 5">
            <a:extLst>
              <a:ext uri="{FF2B5EF4-FFF2-40B4-BE49-F238E27FC236}">
                <a16:creationId xmlns:a16="http://schemas.microsoft.com/office/drawing/2014/main" id="{BAEF9487-5DC8-4770-B168-53E8E241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852738"/>
            <a:ext cx="7559675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3" name="灯片编号占位符 1">
            <a:extLst>
              <a:ext uri="{FF2B5EF4-FFF2-40B4-BE49-F238E27FC236}">
                <a16:creationId xmlns:a16="http://schemas.microsoft.com/office/drawing/2014/main" id="{F70A2BE2-5A12-478D-A8EB-722A02FC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5CD2E-4A5C-472A-93BF-73684897BE0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>
            <a:extLst>
              <a:ext uri="{FF2B5EF4-FFF2-40B4-BE49-F238E27FC236}">
                <a16:creationId xmlns:a16="http://schemas.microsoft.com/office/drawing/2014/main" id="{346086EC-494C-4B2A-B634-D5897C91C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能力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5533992-6EF6-4A57-86B1-64710831E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412875"/>
            <a:ext cx="7693025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每单位时间运行一定数量的作业的能力。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例子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CE683C98-4FDF-4177-B950-2F9C07B8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2781300"/>
            <a:ext cx="89154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41" name="灯片编号占位符 1">
            <a:extLst>
              <a:ext uri="{FF2B5EF4-FFF2-40B4-BE49-F238E27FC236}">
                <a16:creationId xmlns:a16="http://schemas.microsoft.com/office/drawing/2014/main" id="{34C0BAC3-233A-47F9-869B-C089F7B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73897-529B-4886-8BAE-8BC07442586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>
            <a:extLst>
              <a:ext uri="{FF2B5EF4-FFF2-40B4-BE49-F238E27FC236}">
                <a16:creationId xmlns:a16="http://schemas.microsoft.com/office/drawing/2014/main" id="{91CBB16D-23A1-438D-B33D-91AF74C86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延迟空间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C098A4E-A187-43EC-A3A0-BDFB76305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412875"/>
            <a:ext cx="7693025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延迟是固有的通信延迟, 如 ping 时间。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ED757491-0F7D-4533-8B3B-76DFB33D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119438"/>
            <a:ext cx="80645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9" name="灯片编号占位符 1">
            <a:extLst>
              <a:ext uri="{FF2B5EF4-FFF2-40B4-BE49-F238E27FC236}">
                <a16:creationId xmlns:a16="http://schemas.microsoft.com/office/drawing/2014/main" id="{DD4B5F61-B56D-4FDA-8F1D-161EE4B0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E5721-6793-4A48-9E0D-DE792C4F5E2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extLst>
              <a:ext uri="{FF2B5EF4-FFF2-40B4-BE49-F238E27FC236}">
                <a16:creationId xmlns:a16="http://schemas.microsoft.com/office/drawing/2014/main" id="{B00FF298-5A37-4596-A6E2-E4BE5B45A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可 伸缩 性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8DD252F-B07D-4734-9EBD-71BA1970B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当负载增加时, 能够经济地支持所需的服务质量。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垂直可扩展性</a:t>
            </a:r>
            <a:r>
              <a:rPr lang="en-US" altLang="zh-CN"/>
              <a:t>来自向现有服务器添加容量 (内存、cpu)。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对体系结构的要求更少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受资源限制约束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水平可扩展性</a:t>
            </a:r>
            <a:r>
              <a:rPr lang="en-US" altLang="zh-CN"/>
              <a:t>来自添加服务器。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分布式状态, 负载平衡</a:t>
            </a:r>
          </a:p>
        </p:txBody>
      </p:sp>
      <p:sp>
        <p:nvSpPr>
          <p:cNvPr id="120836" name="灯片编号占位符 1">
            <a:extLst>
              <a:ext uri="{FF2B5EF4-FFF2-40B4-BE49-F238E27FC236}">
                <a16:creationId xmlns:a16="http://schemas.microsoft.com/office/drawing/2014/main" id="{7C4554DD-D1B5-48F8-9C68-DF23E9C5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5B64A-8E5E-4C6F-9685-D5291E78B3D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540785-D069-47DE-AFDB-57A696F9B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6038"/>
            <a:ext cx="9040813" cy="868362"/>
          </a:xfrm>
        </p:spPr>
        <p:txBody>
          <a:bodyPr lIns="0" tIns="188341" rIns="0" bIns="0" rtlCol="0">
            <a:spAutoFit/>
          </a:bodyPr>
          <a:lstStyle/>
          <a:p>
            <a:pPr marL="11206">
              <a:defRPr/>
            </a:pPr>
            <a:r>
              <a:rPr spc="9" dirty="0"/>
              <a:t>什么</a:t>
            </a:r>
            <a:r>
              <a:rPr spc="4" dirty="0"/>
              <a:t>是软件</a:t>
            </a:r>
            <a:r>
              <a:rPr spc="-13" dirty="0"/>
              <a:t> </a:t>
            </a:r>
            <a:r>
              <a:rPr spc="4" dirty="0"/>
              <a:t>建筑？</a:t>
            </a:r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7764AAB1-6F8B-43C3-A825-931C8D74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58925"/>
            <a:ext cx="75692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8063" indent="-198438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它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s 所有关于软件设计</a:t>
            </a:r>
          </a:p>
          <a:p>
            <a:pPr lvl="1">
              <a:lnSpc>
                <a:spcPts val="2300"/>
              </a:lnSpc>
              <a:spcBef>
                <a:spcPts val="525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体系结构是软件设计, 但并非所有设计都是软件体系结构</a:t>
            </a:r>
          </a:p>
          <a:p>
            <a:pPr lvl="2">
              <a:spcBef>
                <a:spcPts val="238"/>
              </a:spcBef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设计过程的一部分</a:t>
            </a:r>
          </a:p>
        </p:txBody>
      </p:sp>
      <p:sp>
        <p:nvSpPr>
          <p:cNvPr id="40964" name="object 4">
            <a:extLst>
              <a:ext uri="{FF2B5EF4-FFF2-40B4-BE49-F238E27FC236}">
                <a16:creationId xmlns:a16="http://schemas.microsoft.com/office/drawing/2014/main" id="{C956352C-F2F1-4AB4-BA0B-8D5B1BBB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46488"/>
            <a:ext cx="748347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3575" indent="-2540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200"/>
              </a:lnSpc>
              <a:buClr>
                <a:srgbClr val="00355E"/>
              </a:buClr>
              <a:buSzPct val="74000"/>
              <a:buFont typeface="Wingdings" panose="05000000000000000000" pitchFamily="2" charset="2"/>
              <a:buChar char="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高顿体系结构侧重于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一旦系统建立, 将很难/不可能改变的问题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zh-CN" altLang="zh-CN" sz="24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250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例如, 质量属性, 如安全性、性能</a:t>
            </a:r>
          </a:p>
          <a:p>
            <a:pPr lvl="1">
              <a:lnSpc>
                <a:spcPts val="2300"/>
              </a:lnSpc>
              <a:spcBef>
                <a:spcPts val="538"/>
              </a:spcBef>
              <a:buClr>
                <a:srgbClr val="8FBAC8"/>
              </a:buClr>
              <a:buSzPct val="70000"/>
              <a:buFont typeface="Arial" panose="020B0604020202020204" pitchFamily="34" charset="0"/>
              <a:buChar char="◆"/>
            </a:pPr>
            <a:r>
              <a:rPr lang="zh-CN" altLang="zh-CN" sz="2400">
                <a:latin typeface="Tahoma" panose="020B0604030504040204" pitchFamily="34" charset="0"/>
                <a:cs typeface="Tahoma" panose="020B0604030504040204" pitchFamily="34" charset="0"/>
              </a:rPr>
              <a:t>如成本、部署硬件等非功能性需求</a:t>
            </a:r>
          </a:p>
        </p:txBody>
      </p:sp>
    </p:spTree>
  </p:cSld>
  <p:clrMapOvr>
    <a:masterClrMapping/>
  </p:clrMapOvr>
</p:sld>
</file>

<file path=ppt/slides/slide7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>
            <a:extLst>
              <a:ext uri="{FF2B5EF4-FFF2-40B4-BE49-F238E27FC236}">
                <a16:creationId xmlns:a16="http://schemas.microsoft.com/office/drawing/2014/main" id="{E9037005-90D4-4836-A6DB-180B5FDFD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垂直可扩展性</a:t>
            </a:r>
          </a:p>
        </p:txBody>
      </p:sp>
      <p:pic>
        <p:nvPicPr>
          <p:cNvPr id="122883" name="Picture 4">
            <a:extLst>
              <a:ext uri="{FF2B5EF4-FFF2-40B4-BE49-F238E27FC236}">
                <a16:creationId xmlns:a16="http://schemas.microsoft.com/office/drawing/2014/main" id="{D281A810-2707-4BCA-B1B5-16A3AF57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0"/>
            <a:ext cx="8027987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4" name="灯片编号占位符 1">
            <a:extLst>
              <a:ext uri="{FF2B5EF4-FFF2-40B4-BE49-F238E27FC236}">
                <a16:creationId xmlns:a16="http://schemas.microsoft.com/office/drawing/2014/main" id="{21556E1C-94F0-46E3-BF54-4463151A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08EAC-C05B-4CED-AAA2-A144E8E7632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">
            <a:extLst>
              <a:ext uri="{FF2B5EF4-FFF2-40B4-BE49-F238E27FC236}">
                <a16:creationId xmlns:a16="http://schemas.microsoft.com/office/drawing/2014/main" id="{9C8D8630-C923-41EE-B2C5-13C67EF5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水平可扩展性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8CCE9E2-8B93-46A2-88C9-A8AE44BF4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5445125"/>
            <a:ext cx="7693025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如果系统出现故障, 所有 Web 服务器或所有应用程序服务器都必须失败。</a:t>
            </a:r>
          </a:p>
        </p:txBody>
      </p:sp>
      <p:pic>
        <p:nvPicPr>
          <p:cNvPr id="124932" name="Picture 4">
            <a:extLst>
              <a:ext uri="{FF2B5EF4-FFF2-40B4-BE49-F238E27FC236}">
                <a16:creationId xmlns:a16="http://schemas.microsoft.com/office/drawing/2014/main" id="{EEB2A66C-4700-43FA-841E-EF347418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503363"/>
            <a:ext cx="6842125" cy="38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3" name="灯片编号占位符 1">
            <a:extLst>
              <a:ext uri="{FF2B5EF4-FFF2-40B4-BE49-F238E27FC236}">
                <a16:creationId xmlns:a16="http://schemas.microsoft.com/office/drawing/2014/main" id="{4CF03999-5AF0-4231-9F48-7ACBDC18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AADB1-926B-4A32-B6F3-F6A2FDE3A29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2">
            <a:extLst>
              <a:ext uri="{FF2B5EF4-FFF2-40B4-BE49-F238E27FC236}">
                <a16:creationId xmlns:a16="http://schemas.microsoft.com/office/drawing/2014/main" id="{CC006842-E8CC-4CE8-B95A-6FB7B8279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可伸缩性的影响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2A8D661-9328-4E68-93CE-7C5A521A4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其他功能如何由可伸缩性驱动？</a:t>
            </a:r>
          </a:p>
          <a:p>
            <a:pPr eaLnBrk="1" hangingPunct="1"/>
            <a:r>
              <a:rPr lang="en-US" altLang="zh-CN"/>
              <a:t>可用性和可靠性可通过扩展获得。</a:t>
            </a:r>
          </a:p>
          <a:p>
            <a:pPr eaLnBrk="1" hangingPunct="1"/>
            <a:r>
              <a:rPr lang="en-US" altLang="zh-CN"/>
              <a:t>容量受可伸缩性的影响:</a:t>
            </a:r>
          </a:p>
          <a:p>
            <a:pPr lvl="1" eaLnBrk="1" hangingPunct="1"/>
            <a:r>
              <a:rPr lang="en-US" altLang="zh-CN"/>
              <a:t>一台机器处理500笔交易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或</a:t>
            </a:r>
          </a:p>
          <a:p>
            <a:pPr lvl="1" eaLnBrk="1" hangingPunct="1"/>
            <a:r>
              <a:rPr lang="en-US" altLang="zh-CN"/>
              <a:t>5台机器处理100个事务</a:t>
            </a:r>
          </a:p>
          <a:p>
            <a:pPr lvl="1" eaLnBrk="1" hangingPunct="1"/>
            <a:r>
              <a:rPr lang="en-US" altLang="zh-CN"/>
              <a:t>50台机器处理10个事务</a:t>
            </a:r>
          </a:p>
        </p:txBody>
      </p:sp>
      <p:sp>
        <p:nvSpPr>
          <p:cNvPr id="126980" name="灯片编号占位符 1">
            <a:extLst>
              <a:ext uri="{FF2B5EF4-FFF2-40B4-BE49-F238E27FC236}">
                <a16:creationId xmlns:a16="http://schemas.microsoft.com/office/drawing/2014/main" id="{B0AD4C92-B103-4B0C-90AA-BD1E54FE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D3273-8196-4A52-B2C6-BFFE38ACEA4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>
            <a:extLst>
              <a:ext uri="{FF2B5EF4-FFF2-40B4-BE49-F238E27FC236}">
                <a16:creationId xmlns:a16="http://schemas.microsoft.com/office/drawing/2014/main" id="{7291EA02-5990-461E-A731-692EE5F0A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扩展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4E5FF66-B5C8-4606-AD0D-B6F74CAD9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196975"/>
            <a:ext cx="7693025" cy="2447925"/>
          </a:xfrm>
        </p:spPr>
        <p:txBody>
          <a:bodyPr/>
          <a:lstStyle/>
          <a:p>
            <a:pPr eaLnBrk="1" hangingPunct="1"/>
            <a:r>
              <a:rPr lang="en-US" altLang="zh-CN" sz="2800"/>
              <a:t>在不影响现有功能的情况下修改或添加功能的功能。</a:t>
            </a:r>
          </a:p>
          <a:p>
            <a:pPr eaLnBrk="1" hangingPunct="1"/>
            <a:r>
              <a:rPr lang="en-US" altLang="zh-CN" sz="2800"/>
              <a:t>需要对业务域进行仔细建模, 以根据业务模型添加新功能。</a:t>
            </a:r>
          </a:p>
        </p:txBody>
      </p:sp>
      <p:pic>
        <p:nvPicPr>
          <p:cNvPr id="129028" name="Picture 4">
            <a:extLst>
              <a:ext uri="{FF2B5EF4-FFF2-40B4-BE49-F238E27FC236}">
                <a16:creationId xmlns:a16="http://schemas.microsoft.com/office/drawing/2014/main" id="{17A2FD7D-7BD7-45D9-85A0-6B4E3EF8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3573463"/>
            <a:ext cx="6049962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9" name="灯片编号占位符 1">
            <a:extLst>
              <a:ext uri="{FF2B5EF4-FFF2-40B4-BE49-F238E27FC236}">
                <a16:creationId xmlns:a16="http://schemas.microsoft.com/office/drawing/2014/main" id="{DC3655E8-93E6-48BE-9625-70248C4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0A8EE-4BA3-4405-B74D-6C1562AEBF3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AutoShape 2">
            <a:extLst>
              <a:ext uri="{FF2B5EF4-FFF2-40B4-BE49-F238E27FC236}">
                <a16:creationId xmlns:a16="http://schemas.microsoft.com/office/drawing/2014/main" id="{873C85FC-26DC-45C7-B013-B6463CD38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扩展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BC5E0FD-7B50-4CC9-8DD6-1092CD484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粗略指南:</a:t>
            </a:r>
          </a:p>
          <a:p>
            <a:pPr eaLnBrk="1" hangingPunct="1"/>
            <a:r>
              <a:rPr lang="en-US" altLang="zh-CN"/>
              <a:t>25多个顶级类将导致问题。</a:t>
            </a:r>
          </a:p>
          <a:p>
            <a:pPr eaLnBrk="1" hangingPunct="1"/>
            <a:r>
              <a:rPr lang="en-US" altLang="zh-CN"/>
              <a:t>每个用例都可以使用域模型方法直接实现。</a:t>
            </a:r>
          </a:p>
          <a:p>
            <a:pPr eaLnBrk="1" hangingPunct="1"/>
            <a:r>
              <a:rPr lang="en-US" altLang="zh-CN"/>
              <a:t>平均而言, 每一个变化都涉及1.3 类。</a:t>
            </a:r>
          </a:p>
        </p:txBody>
      </p:sp>
      <p:sp>
        <p:nvSpPr>
          <p:cNvPr id="131076" name="灯片编号占位符 1">
            <a:extLst>
              <a:ext uri="{FF2B5EF4-FFF2-40B4-BE49-F238E27FC236}">
                <a16:creationId xmlns:a16="http://schemas.microsoft.com/office/drawing/2014/main" id="{CDF9CBCE-DA18-40A9-A4F7-0DD80D8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9CC4E-1F44-4B93-A911-010FE009FF8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>
            <a:extLst>
              <a:ext uri="{FF2B5EF4-FFF2-40B4-BE49-F238E27FC236}">
                <a16:creationId xmlns:a16="http://schemas.microsoft.com/office/drawing/2014/main" id="{82844B96-F7B3-44AA-8CD6-8EB3D687F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扩展</a:t>
            </a:r>
          </a:p>
        </p:txBody>
      </p:sp>
      <p:pic>
        <p:nvPicPr>
          <p:cNvPr id="133123" name="Picture 4">
            <a:extLst>
              <a:ext uri="{FF2B5EF4-FFF2-40B4-BE49-F238E27FC236}">
                <a16:creationId xmlns:a16="http://schemas.microsoft.com/office/drawing/2014/main" id="{362C5396-B917-4A16-8542-89A5F903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341438"/>
            <a:ext cx="7512050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4" name="灯片编号占位符 1">
            <a:extLst>
              <a:ext uri="{FF2B5EF4-FFF2-40B4-BE49-F238E27FC236}">
                <a16:creationId xmlns:a16="http://schemas.microsoft.com/office/drawing/2014/main" id="{4EE2425F-101E-4C9D-BC12-4EA1063F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9A4A2-2A1F-4786-B7D0-5E88F09D4CC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extLst>
              <a:ext uri="{FF2B5EF4-FFF2-40B4-BE49-F238E27FC236}">
                <a16:creationId xmlns:a16="http://schemas.microsoft.com/office/drawing/2014/main" id="{4376C6CF-CC84-4019-BCEB-AD447AD53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测试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0B8502BD-D512-4CC8-B8D3-A826E9E87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341438"/>
            <a:ext cx="7693025" cy="2735262"/>
          </a:xfrm>
        </p:spPr>
        <p:txBody>
          <a:bodyPr/>
          <a:lstStyle/>
          <a:p>
            <a:pPr eaLnBrk="1" hangingPunct="1"/>
            <a:r>
              <a:rPr lang="en-US" altLang="zh-CN"/>
              <a:t>确定预期结果的能力。</a:t>
            </a:r>
          </a:p>
          <a:p>
            <a:pPr eaLnBrk="1" hangingPunct="1"/>
            <a:r>
              <a:rPr lang="en-US" altLang="zh-CN"/>
              <a:t>多层体系结构为中间测试和调试提供了许多测试点。</a:t>
            </a:r>
          </a:p>
        </p:txBody>
      </p:sp>
      <p:pic>
        <p:nvPicPr>
          <p:cNvPr id="135172" name="Picture 4">
            <a:extLst>
              <a:ext uri="{FF2B5EF4-FFF2-40B4-BE49-F238E27FC236}">
                <a16:creationId xmlns:a16="http://schemas.microsoft.com/office/drawing/2014/main" id="{149AE36D-33A4-4F87-8EB3-7E837AC9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292600"/>
            <a:ext cx="7920038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3" name="灯片编号占位符 1">
            <a:extLst>
              <a:ext uri="{FF2B5EF4-FFF2-40B4-BE49-F238E27FC236}">
                <a16:creationId xmlns:a16="http://schemas.microsoft.com/office/drawing/2014/main" id="{6CC37343-0BE2-42CA-B5D5-FDC58E28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4887A-047F-41D6-AC8D-39DF73F1BC8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>
            <a:extLst>
              <a:ext uri="{FF2B5EF4-FFF2-40B4-BE49-F238E27FC236}">
                <a16:creationId xmlns:a16="http://schemas.microsoft.com/office/drawing/2014/main" id="{86A4386B-6D9F-4A36-816D-371B10207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安全</a:t>
            </a:r>
          </a:p>
        </p:txBody>
      </p:sp>
      <p:pic>
        <p:nvPicPr>
          <p:cNvPr id="137219" name="Picture 4">
            <a:extLst>
              <a:ext uri="{FF2B5EF4-FFF2-40B4-BE49-F238E27FC236}">
                <a16:creationId xmlns:a16="http://schemas.microsoft.com/office/drawing/2014/main" id="{4095CBC0-152C-4000-B3CF-C5D55591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00213"/>
            <a:ext cx="862330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0" name="灯片编号占位符 1">
            <a:extLst>
              <a:ext uri="{FF2B5EF4-FFF2-40B4-BE49-F238E27FC236}">
                <a16:creationId xmlns:a16="http://schemas.microsoft.com/office/drawing/2014/main" id="{105F77CF-2B1D-4709-8132-BC7A4DFC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88EB0-4FF0-4546-BD79-CEF562444CC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2">
            <a:extLst>
              <a:ext uri="{FF2B5EF4-FFF2-40B4-BE49-F238E27FC236}">
                <a16:creationId xmlns:a16="http://schemas.microsoft.com/office/drawing/2014/main" id="{EEA9477E-3030-40F5-81C2-BD29BAD0C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安全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9ACD0FF-2BE4-4966-BF5F-C97CAA3BD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正确使用技术。</a:t>
            </a:r>
          </a:p>
          <a:p>
            <a:pPr eaLnBrk="1" hangingPunct="1"/>
            <a:r>
              <a:rPr lang="en-US" altLang="zh-CN"/>
              <a:t>不仅仅是技术。</a:t>
            </a:r>
          </a:p>
          <a:p>
            <a:pPr lvl="1" eaLnBrk="1" hangingPunct="1"/>
            <a:r>
              <a:rPr lang="en-US" altLang="zh-CN"/>
              <a:t>雇用受信任的员工</a:t>
            </a:r>
          </a:p>
          <a:p>
            <a:pPr lvl="1" eaLnBrk="1" hangingPunct="1"/>
            <a:r>
              <a:rPr lang="en-US" altLang="zh-CN"/>
              <a:t>程序–入侵检测</a:t>
            </a:r>
          </a:p>
          <a:p>
            <a:pPr lvl="1" eaLnBrk="1" hangingPunct="1"/>
            <a:r>
              <a:rPr lang="en-US" altLang="zh-CN"/>
              <a:t>将服务器保留在锁定的房间中</a:t>
            </a:r>
          </a:p>
          <a:p>
            <a:pPr eaLnBrk="1" hangingPunct="1"/>
            <a:r>
              <a:rPr lang="en-US" altLang="zh-CN"/>
              <a:t>隐私、易用性和费用之间的权衡</a:t>
            </a:r>
          </a:p>
        </p:txBody>
      </p:sp>
      <p:sp>
        <p:nvSpPr>
          <p:cNvPr id="139268" name="灯片编号占位符 1">
            <a:extLst>
              <a:ext uri="{FF2B5EF4-FFF2-40B4-BE49-F238E27FC236}">
                <a16:creationId xmlns:a16="http://schemas.microsoft.com/office/drawing/2014/main" id="{8003D2A6-C6F7-486B-BC8F-5C04189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5ECACD-D158-43A4-BF79-77C8A0022EC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AutoShape 2">
            <a:extLst>
              <a:ext uri="{FF2B5EF4-FFF2-40B4-BE49-F238E27FC236}">
                <a16:creationId xmlns:a16="http://schemas.microsoft.com/office/drawing/2014/main" id="{1F0A5E6A-AB46-40BD-816A-C6DFBF022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安全策略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0636166-4155-459E-B725-1EC999F35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安全策略应说明可接受的风险和成本。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它需要至少30小时使用最已知的攻击, 以损害一个客户帐户。三或更多连续登录失败将被记录。</a:t>
            </a:r>
          </a:p>
          <a:p>
            <a:pPr eaLnBrk="1" hangingPunct="1"/>
            <a:endParaRPr lang="en-US" altLang="zh-CN"/>
          </a:p>
        </p:txBody>
      </p:sp>
      <p:sp>
        <p:nvSpPr>
          <p:cNvPr id="141316" name="灯片编号占位符 1">
            <a:extLst>
              <a:ext uri="{FF2B5EF4-FFF2-40B4-BE49-F238E27FC236}">
                <a16:creationId xmlns:a16="http://schemas.microsoft.com/office/drawing/2014/main" id="{E8818DAC-9827-43C4-BA71-E72FF85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B677B-0190-48C3-92F0-41CE06DC90F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C3089E-A2DF-4A80-8EF8-A165E6336D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2000" y="141288"/>
            <a:ext cx="8170863" cy="677862"/>
          </a:xfrm>
        </p:spPr>
        <p:txBody>
          <a:bodyPr lIns="0" tIns="0" rIns="0" bIns="0" rtlCol="0">
            <a:spAutoFit/>
          </a:bodyPr>
          <a:lstStyle/>
          <a:p>
            <a:pPr marL="11206">
              <a:defRPr/>
            </a:pPr>
            <a:r>
              <a:rPr spc="4" dirty="0"/>
              <a:t>定义</a:t>
            </a:r>
            <a:r>
              <a:rPr spc="9" dirty="0"/>
              <a:t>–</a:t>
            </a:r>
            <a:r>
              <a:rPr spc="4" dirty="0"/>
              <a:t>泰勒等</a:t>
            </a:r>
            <a:r>
              <a:rPr spc="-31" dirty="0"/>
              <a:t> </a:t>
            </a:r>
            <a:r>
              <a:rPr spc="4" dirty="0"/>
              <a:t>铝。</a:t>
            </a:r>
          </a:p>
        </p:txBody>
      </p:sp>
      <p:sp>
        <p:nvSpPr>
          <p:cNvPr id="41987" name="object 3">
            <a:extLst>
              <a:ext uri="{FF2B5EF4-FFF2-40B4-BE49-F238E27FC236}">
                <a16:creationId xmlns:a16="http://schemas.microsoft.com/office/drawing/2014/main" id="{5CBFBDCC-7758-46D8-AD75-19DABB118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6418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38"/>
              </a:lnSpc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[软件体系结构是] 管理系统的主要设计决策集</a:t>
            </a:r>
            <a:endParaRPr lang="zh-CN" altLang="zh-CN" sz="2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>
            <a:extLst>
              <a:ext uri="{FF2B5EF4-FFF2-40B4-BE49-F238E27FC236}">
                <a16:creationId xmlns:a16="http://schemas.microsoft.com/office/drawing/2014/main" id="{9E4D1911-F42B-4757-8078-0B4FCE32D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基于服务的功能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09C40C44-F73F-4980-9FC6-B23EBE738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可扩展的可用架构通常</a:t>
            </a:r>
            <a:r>
              <a:rPr lang="en-US" altLang="zh-CN" i="1"/>
              <a:t>基于服务的</a:t>
            </a:r>
            <a:r>
              <a:rPr lang="en-US" altLang="zh-CN"/>
              <a:t>具有协作、通信服务集合的体系结构。</a:t>
            </a:r>
          </a:p>
          <a:p>
            <a:pPr lvl="1" eaLnBrk="1" hangingPunct="1"/>
            <a:r>
              <a:rPr lang="en-US" altLang="zh-CN"/>
              <a:t>针对业务的小型、连贯的 api 集</a:t>
            </a:r>
          </a:p>
          <a:p>
            <a:pPr lvl="1" eaLnBrk="1" hangingPunct="1"/>
            <a:r>
              <a:rPr lang="en-US" altLang="zh-CN"/>
              <a:t>提供连接到服务的 "网点"</a:t>
            </a:r>
          </a:p>
          <a:p>
            <a:pPr lvl="1" eaLnBrk="1" hangingPunct="1"/>
            <a:r>
              <a:rPr lang="en-US" altLang="zh-CN"/>
              <a:t>将客户端与实现分离</a:t>
            </a:r>
          </a:p>
          <a:p>
            <a:pPr lvl="1" eaLnBrk="1" hangingPunct="1"/>
            <a:r>
              <a:rPr lang="en-US" altLang="zh-CN"/>
              <a:t>正确实施服务是安全、可扩展性和可用性的关键</a:t>
            </a:r>
          </a:p>
        </p:txBody>
      </p:sp>
      <p:sp>
        <p:nvSpPr>
          <p:cNvPr id="143364" name="灯片编号占位符 1">
            <a:extLst>
              <a:ext uri="{FF2B5EF4-FFF2-40B4-BE49-F238E27FC236}">
                <a16:creationId xmlns:a16="http://schemas.microsoft.com/office/drawing/2014/main" id="{E7635908-E976-48F6-9DB8-EEDBF8F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DC151-936A-4A4E-8FDB-74B9A379B91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extLst>
              <a:ext uri="{FF2B5EF4-FFF2-40B4-BE49-F238E27FC236}">
                <a16:creationId xmlns:a16="http://schemas.microsoft.com/office/drawing/2014/main" id="{DAA01FB7-5760-4733-A601-26EEEB8A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为什么使用基于服务的体系结构？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1C4F4CED-2B17-4922-82CB-E49502097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基于服务的体系结构: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不易脆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轻松响应业务需求的变化。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可以为每个系统调整其提供的功能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选择：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按层划分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按特殊功能划分</a:t>
            </a:r>
          </a:p>
        </p:txBody>
      </p:sp>
      <p:sp>
        <p:nvSpPr>
          <p:cNvPr id="145412" name="灯片编号占位符 1">
            <a:extLst>
              <a:ext uri="{FF2B5EF4-FFF2-40B4-BE49-F238E27FC236}">
                <a16:creationId xmlns:a16="http://schemas.microsoft.com/office/drawing/2014/main" id="{8D11A22D-C557-4368-822B-ACE5E87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D9D58-414F-4C32-8BCE-41EAD4C1A28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>
            <a:extLst>
              <a:ext uri="{FF2B5EF4-FFF2-40B4-BE49-F238E27FC236}">
                <a16:creationId xmlns:a16="http://schemas.microsoft.com/office/drawing/2014/main" id="{6DE95D46-0E05-4543-A8AD-D0CFD2565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创建基于服务的体系结构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C54E70F1-8D2D-43E2-BE50-7E0011E1B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268413"/>
            <a:ext cx="7693025" cy="3384550"/>
          </a:xfrm>
        </p:spPr>
        <p:txBody>
          <a:bodyPr/>
          <a:lstStyle/>
          <a:p>
            <a:pPr eaLnBrk="1" hangingPunct="1"/>
            <a:r>
              <a:rPr lang="en-US" altLang="zh-CN"/>
              <a:t>垂直服务:</a:t>
            </a:r>
          </a:p>
          <a:p>
            <a:pPr lvl="1" eaLnBrk="1" hangingPunct="1"/>
            <a:r>
              <a:rPr lang="en-US" altLang="zh-CN"/>
              <a:t>基于内容的服务</a:t>
            </a:r>
          </a:p>
          <a:p>
            <a:pPr lvl="1" eaLnBrk="1" hangingPunct="1"/>
            <a:r>
              <a:rPr lang="en-US" altLang="zh-CN"/>
              <a:t>反映业务模式</a:t>
            </a:r>
          </a:p>
          <a:p>
            <a:pPr eaLnBrk="1" hangingPunct="1"/>
            <a:r>
              <a:rPr lang="en-US" altLang="zh-CN"/>
              <a:t>水平服务:</a:t>
            </a:r>
          </a:p>
          <a:p>
            <a:pPr lvl="1" eaLnBrk="1" hangingPunct="1"/>
            <a:r>
              <a:rPr lang="en-US" altLang="zh-CN"/>
              <a:t>基于基础设施的服务</a:t>
            </a:r>
          </a:p>
          <a:p>
            <a:pPr lvl="1" eaLnBrk="1" hangingPunct="1"/>
            <a:r>
              <a:rPr lang="en-US" altLang="zh-CN"/>
              <a:t>在多个图层中访问</a:t>
            </a: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EF1EE809-09E6-41A5-B08E-4A107699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9C"/>
              </a:clrFrom>
              <a:clrTo>
                <a:srgbClr val="FFFF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652963"/>
            <a:ext cx="830262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61" name="灯片编号占位符 1">
            <a:extLst>
              <a:ext uri="{FF2B5EF4-FFF2-40B4-BE49-F238E27FC236}">
                <a16:creationId xmlns:a16="http://schemas.microsoft.com/office/drawing/2014/main" id="{8B0D7861-C9C1-448E-87DA-953CE70D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24C7E6-F26C-45C5-96A1-9A557D46660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extLst>
              <a:ext uri="{FF2B5EF4-FFF2-40B4-BE49-F238E27FC236}">
                <a16:creationId xmlns:a16="http://schemas.microsoft.com/office/drawing/2014/main" id="{B5AAD4EC-C58C-4846-A66A-6DBE8A658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6988"/>
            <a:ext cx="9158288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开发基于服务的体系结构的启发式算法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97B0E73-DB9F-4315-BDAF-6BE0E6C79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服务就像客户端-服务器体系结构中的服务器:</a:t>
            </a:r>
          </a:p>
          <a:p>
            <a:pPr lvl="1" eaLnBrk="1" hangingPunct="1"/>
            <a:r>
              <a:rPr lang="en-US" altLang="zh-CN"/>
              <a:t>表示共享资源</a:t>
            </a:r>
          </a:p>
          <a:p>
            <a:pPr lvl="1" eaLnBrk="1" hangingPunct="1"/>
            <a:r>
              <a:rPr lang="en-US" altLang="zh-CN"/>
              <a:t>同时访问</a:t>
            </a:r>
          </a:p>
          <a:p>
            <a:pPr lvl="1" eaLnBrk="1" hangingPunct="1"/>
            <a:r>
              <a:rPr lang="en-US" altLang="zh-CN"/>
              <a:t>维护完整性</a:t>
            </a:r>
          </a:p>
          <a:p>
            <a:pPr eaLnBrk="1" hangingPunct="1"/>
            <a:r>
              <a:rPr lang="en-US" altLang="zh-CN"/>
              <a:t>服务映射到基本的业务主题, 其中映射到顶级域对象。</a:t>
            </a:r>
          </a:p>
        </p:txBody>
      </p:sp>
      <p:sp>
        <p:nvSpPr>
          <p:cNvPr id="149508" name="灯片编号占位符 1">
            <a:extLst>
              <a:ext uri="{FF2B5EF4-FFF2-40B4-BE49-F238E27FC236}">
                <a16:creationId xmlns:a16="http://schemas.microsoft.com/office/drawing/2014/main" id="{F0C75E45-C716-482A-8883-1705531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5717F-2945-4DEB-B722-3C4C4AC60C9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>
            <a:extLst>
              <a:ext uri="{FF2B5EF4-FFF2-40B4-BE49-F238E27FC236}">
                <a16:creationId xmlns:a16="http://schemas.microsoft.com/office/drawing/2014/main" id="{02F98CD7-5EB2-4DC1-98C0-607DDF13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建筑设计目标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FAD3C60-3F78-4019-B069-286485441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为了实现功能, 架构师创建了一个具有以下目标的体系结构。</a:t>
            </a:r>
          </a:p>
          <a:p>
            <a:pPr lvl="1" eaLnBrk="1" hangingPunct="1"/>
            <a:r>
              <a:rPr lang="en-US" altLang="zh-CN"/>
              <a:t>模块 化</a:t>
            </a:r>
          </a:p>
          <a:p>
            <a:pPr lvl="1" eaLnBrk="1" hangingPunct="1"/>
            <a:r>
              <a:rPr lang="en-US" altLang="zh-CN"/>
              <a:t>保护和曝光</a:t>
            </a:r>
          </a:p>
          <a:p>
            <a:pPr lvl="1" eaLnBrk="1" hangingPunct="1"/>
            <a:r>
              <a:rPr lang="en-US" altLang="zh-CN"/>
              <a:t>组件扩展性</a:t>
            </a:r>
          </a:p>
          <a:p>
            <a:pPr lvl="1" eaLnBrk="1" hangingPunct="1"/>
            <a:r>
              <a:rPr lang="en-US" altLang="zh-CN"/>
              <a:t>角色和职责</a:t>
            </a:r>
          </a:p>
          <a:p>
            <a:pPr lvl="1" eaLnBrk="1" hangingPunct="1"/>
            <a:r>
              <a:rPr lang="en-US" altLang="zh-CN"/>
              <a:t>合同</a:t>
            </a:r>
          </a:p>
          <a:p>
            <a:pPr lvl="1" eaLnBrk="1" hangingPunct="1"/>
            <a:r>
              <a:rPr lang="en-US" altLang="zh-CN"/>
              <a:t>可插入行为</a:t>
            </a:r>
          </a:p>
        </p:txBody>
      </p:sp>
      <p:sp>
        <p:nvSpPr>
          <p:cNvPr id="151556" name="灯片编号占位符 1">
            <a:extLst>
              <a:ext uri="{FF2B5EF4-FFF2-40B4-BE49-F238E27FC236}">
                <a16:creationId xmlns:a16="http://schemas.microsoft.com/office/drawing/2014/main" id="{F1672E12-1DE2-41DF-BB32-61B1020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F2AF03-4DA5-423B-BBCC-42E8A9E3DE8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>
            <a:extLst>
              <a:ext uri="{FF2B5EF4-FFF2-40B4-BE49-F238E27FC236}">
                <a16:creationId xmlns:a16="http://schemas.microsoft.com/office/drawing/2014/main" id="{41BA3995-BF17-433E-898E-EADE04372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模块 化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29F2BA0-80CA-448B-8E97-EB655C22B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将代码分离成自给自足、高度凝聚力、低耦合的部分。</a:t>
            </a:r>
          </a:p>
          <a:p>
            <a:pPr lvl="1" eaLnBrk="1" hangingPunct="1"/>
            <a:r>
              <a:rPr lang="en-US" altLang="zh-CN"/>
              <a:t>模块化创建了良好的代码抽象。</a:t>
            </a:r>
          </a:p>
          <a:p>
            <a:pPr lvl="1" eaLnBrk="1" hangingPunct="1"/>
            <a:r>
              <a:rPr lang="en-US" altLang="zh-CN"/>
              <a:t>模块化隐藏详细信息。</a:t>
            </a:r>
          </a:p>
          <a:p>
            <a:pPr lvl="1" eaLnBrk="1" hangingPunct="1"/>
            <a:r>
              <a:rPr lang="en-US" altLang="zh-CN"/>
              <a:t>模块化代码就像一个黑盒子。</a:t>
            </a:r>
          </a:p>
        </p:txBody>
      </p:sp>
      <p:sp>
        <p:nvSpPr>
          <p:cNvPr id="153604" name="灯片编号占位符 1">
            <a:extLst>
              <a:ext uri="{FF2B5EF4-FFF2-40B4-BE49-F238E27FC236}">
                <a16:creationId xmlns:a16="http://schemas.microsoft.com/office/drawing/2014/main" id="{EA2BFCAC-075D-405C-B749-5933625A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5EE94-5FF3-4E46-9A03-872BEE201A4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extLst>
              <a:ext uri="{FF2B5EF4-FFF2-40B4-BE49-F238E27FC236}">
                <a16:creationId xmlns:a16="http://schemas.microsoft.com/office/drawing/2014/main" id="{62AFBFF9-F8CC-4DFB-ABB3-93C93F0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保护和曝光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730E912-77E2-40CF-80CD-4394675D31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341438"/>
            <a:ext cx="7693025" cy="2232025"/>
          </a:xfrm>
        </p:spPr>
        <p:txBody>
          <a:bodyPr/>
          <a:lstStyle/>
          <a:p>
            <a:pPr eaLnBrk="1" hangingPunct="1"/>
            <a:r>
              <a:rPr lang="en-US" altLang="zh-CN" sz="2800"/>
              <a:t>保护昂贵的资源以防止不当使用。</a:t>
            </a:r>
          </a:p>
          <a:p>
            <a:pPr eaLnBrk="1" hangingPunct="1"/>
            <a:r>
              <a:rPr lang="en-US" altLang="zh-CN" sz="2800"/>
              <a:t>共享资源通常是昂贵的访问。</a:t>
            </a:r>
          </a:p>
          <a:p>
            <a:pPr eaLnBrk="1" hangingPunct="1"/>
            <a:r>
              <a:rPr lang="en-US" altLang="zh-CN" sz="2800"/>
              <a:t>保护任务受控曝光使用</a:t>
            </a:r>
            <a:r>
              <a:rPr lang="en-US" altLang="zh-CN" sz="2800" i="1"/>
              <a:t>可见性访问</a:t>
            </a:r>
            <a:r>
              <a:rPr lang="en-US" altLang="zh-CN" sz="2800"/>
              <a:t>类。</a:t>
            </a:r>
          </a:p>
        </p:txBody>
      </p:sp>
      <p:pic>
        <p:nvPicPr>
          <p:cNvPr id="155652" name="Picture 4">
            <a:extLst>
              <a:ext uri="{FF2B5EF4-FFF2-40B4-BE49-F238E27FC236}">
                <a16:creationId xmlns:a16="http://schemas.microsoft.com/office/drawing/2014/main" id="{FF117664-F0DD-4EB9-98A6-7A0FE1C7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4076700"/>
            <a:ext cx="6049962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653" name="灯片编号占位符 1">
            <a:extLst>
              <a:ext uri="{FF2B5EF4-FFF2-40B4-BE49-F238E27FC236}">
                <a16:creationId xmlns:a16="http://schemas.microsoft.com/office/drawing/2014/main" id="{7C50A2E5-9260-4EEF-A8FC-6D277117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2E7FA8-6074-49DF-A061-BC627B7FBF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>
            <a:extLst>
              <a:ext uri="{FF2B5EF4-FFF2-40B4-BE49-F238E27FC236}">
                <a16:creationId xmlns:a16="http://schemas.microsoft.com/office/drawing/2014/main" id="{ABC69769-64AB-4239-B085-AE7A571C9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组件扩展性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FAF07E80-2930-43C4-9F92-45AFDD57C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341438"/>
            <a:ext cx="7693025" cy="2592387"/>
          </a:xfrm>
        </p:spPr>
        <p:txBody>
          <a:bodyPr/>
          <a:lstStyle/>
          <a:p>
            <a:pPr eaLnBrk="1" hangingPunct="1"/>
            <a:r>
              <a:rPr lang="en-US" altLang="zh-CN"/>
              <a:t>在不影响现有功能的情况下修改或添加功能。</a:t>
            </a:r>
          </a:p>
          <a:p>
            <a:pPr eaLnBrk="1" hangingPunct="1"/>
            <a:r>
              <a:rPr lang="en-US" altLang="zh-CN"/>
              <a:t>类</a:t>
            </a:r>
          </a:p>
          <a:p>
            <a:pPr eaLnBrk="1" hangingPunct="1"/>
            <a:r>
              <a:rPr lang="en-US" altLang="zh-CN"/>
              <a:t>组成</a:t>
            </a:r>
          </a:p>
        </p:txBody>
      </p:sp>
      <p:pic>
        <p:nvPicPr>
          <p:cNvPr id="157700" name="Picture 4">
            <a:extLst>
              <a:ext uri="{FF2B5EF4-FFF2-40B4-BE49-F238E27FC236}">
                <a16:creationId xmlns:a16="http://schemas.microsoft.com/office/drawing/2014/main" id="{0C084154-4341-4240-93BF-6180030D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44900"/>
            <a:ext cx="56054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1" name="灯片编号占位符 1">
            <a:extLst>
              <a:ext uri="{FF2B5EF4-FFF2-40B4-BE49-F238E27FC236}">
                <a16:creationId xmlns:a16="http://schemas.microsoft.com/office/drawing/2014/main" id="{2E3E2FCB-CB75-4577-8CA2-D4F5EAE5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D4D25-0B68-4B71-869D-CEC4C01E8B9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>
            <a:extLst>
              <a:ext uri="{FF2B5EF4-FFF2-40B4-BE49-F238E27FC236}">
                <a16:creationId xmlns:a16="http://schemas.microsoft.com/office/drawing/2014/main" id="{3903F1BD-2E1C-45D4-8D47-B3AEF160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使用子类的组件扩展性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811CBE7-B4BC-446E-A9EC-2026DE350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844675"/>
            <a:ext cx="76930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通过子类扩展, 创建了强大的专门化机制。</a:t>
            </a:r>
          </a:p>
        </p:txBody>
      </p:sp>
      <p:pic>
        <p:nvPicPr>
          <p:cNvPr id="159748" name="Picture 4">
            <a:extLst>
              <a:ext uri="{FF2B5EF4-FFF2-40B4-BE49-F238E27FC236}">
                <a16:creationId xmlns:a16="http://schemas.microsoft.com/office/drawing/2014/main" id="{D7D4B7D3-95EE-4772-9D7E-E9E46A7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284538"/>
            <a:ext cx="4391025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49" name="灯片编号占位符 1">
            <a:extLst>
              <a:ext uri="{FF2B5EF4-FFF2-40B4-BE49-F238E27FC236}">
                <a16:creationId xmlns:a16="http://schemas.microsoft.com/office/drawing/2014/main" id="{AA939A3D-F6D5-494B-9F5D-07CCFA93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2729D-FAB5-4D29-9458-F8FD23D52EB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>
            <a:extLst>
              <a:ext uri="{FF2B5EF4-FFF2-40B4-BE49-F238E27FC236}">
                <a16:creationId xmlns:a16="http://schemas.microsoft.com/office/drawing/2014/main" id="{06856362-808D-4AAF-AC98-92AEB5B2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8748712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组件可扩展性使用组合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EF30620-2AD6-4F2B-A62A-22100EF14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268413"/>
            <a:ext cx="7693025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组合提供了强大而动态的扩展机制。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提供更 "可插入" 的体系结构。</a:t>
            </a:r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E163A42E-195D-4404-B7BE-0144F501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403600"/>
            <a:ext cx="8999538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7" name="灯片编号占位符 1">
            <a:extLst>
              <a:ext uri="{FF2B5EF4-FFF2-40B4-BE49-F238E27FC236}">
                <a16:creationId xmlns:a16="http://schemas.microsoft.com/office/drawing/2014/main" id="{4BC7AFD1-5632-4DB1-B1C7-0C6D5D20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D700FF-D44D-4E80-BE4A-22DC642F095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D4E49A-8D29-4FA8-8EDD-4F6857C8C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879013" cy="895350"/>
          </a:xfrm>
        </p:spPr>
        <p:txBody>
          <a:bodyPr lIns="0" tIns="215430" rIns="0" bIns="0" rtlCol="0">
            <a:spAutoFit/>
          </a:bodyPr>
          <a:lstStyle/>
          <a:p>
            <a:pPr marL="11206">
              <a:defRPr/>
            </a:pPr>
            <a:r>
              <a:rPr spc="9" dirty="0"/>
              <a:t>定义</a:t>
            </a:r>
            <a:r>
              <a:rPr spc="4" dirty="0"/>
              <a:t>-</a:t>
            </a:r>
            <a:r>
              <a:rPr spc="9" dirty="0"/>
              <a:t>ANSI/IEEE Std</a:t>
            </a:r>
            <a:r>
              <a:rPr spc="-26" dirty="0"/>
              <a:t> </a:t>
            </a:r>
            <a:r>
              <a:rPr spc="4" dirty="0"/>
              <a:t>1471-2000</a:t>
            </a:r>
            <a:endParaRPr dirty="0"/>
          </a:p>
        </p:txBody>
      </p:sp>
      <p:sp>
        <p:nvSpPr>
          <p:cNvPr id="43011" name="object 3">
            <a:extLst>
              <a:ext uri="{FF2B5EF4-FFF2-40B4-BE49-F238E27FC236}">
                <a16:creationId xmlns:a16="http://schemas.microsoft.com/office/drawing/2014/main" id="{89D5C0E1-3520-4C0A-9FD7-FD1D74BC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133600"/>
            <a:ext cx="92964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9563" indent="-2984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9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7000"/>
              </a:lnSpc>
              <a:buClr>
                <a:srgbClr val="00355E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"建筑是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基本组织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系统, 体现在其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组件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他们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关系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自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彼此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以及该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环境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, 以及管理其</a:t>
            </a:r>
            <a:r>
              <a:rPr lang="zh-CN" altLang="zh-CN" sz="2400" b="1" i="1">
                <a:latin typeface="Tahoma" panose="020B0604030504040204" pitchFamily="34" charset="0"/>
                <a:cs typeface="Tahoma" panose="020B0604030504040204" pitchFamily="34" charset="0"/>
              </a:rPr>
              <a:t>设计与演进</a:t>
            </a:r>
            <a:r>
              <a:rPr lang="zh-CN" altLang="zh-CN" sz="2400" i="1">
                <a:latin typeface="Tahoma" panose="020B0604030504040204" pitchFamily="34" charset="0"/>
                <a:cs typeface="Tahoma" panose="020B0604030504040204" pitchFamily="34" charset="0"/>
              </a:rPr>
              <a:t>."</a:t>
            </a:r>
            <a:endParaRPr lang="zh-CN" altLang="zh-CN" sz="2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>
            <a:extLst>
              <a:ext uri="{FF2B5EF4-FFF2-40B4-BE49-F238E27FC236}">
                <a16:creationId xmlns:a16="http://schemas.microsoft.com/office/drawing/2014/main" id="{0D53514D-A60E-43AF-8217-23A6E3F1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角色和职责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7AC0977-00B2-43A7-9C9C-59929A727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268413"/>
            <a:ext cx="7693025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若要创建清晰的抽象, 必须标识角色和职责。</a:t>
            </a:r>
          </a:p>
        </p:txBody>
      </p:sp>
      <p:pic>
        <p:nvPicPr>
          <p:cNvPr id="163844" name="Picture 4">
            <a:extLst>
              <a:ext uri="{FF2B5EF4-FFF2-40B4-BE49-F238E27FC236}">
                <a16:creationId xmlns:a16="http://schemas.microsoft.com/office/drawing/2014/main" id="{003F834E-21C4-4182-94D8-A41E8454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349500"/>
            <a:ext cx="867568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5" name="Rectangle 5">
            <a:extLst>
              <a:ext uri="{FF2B5EF4-FFF2-40B4-BE49-F238E27FC236}">
                <a16:creationId xmlns:a16="http://schemas.microsoft.com/office/drawing/2014/main" id="{1D0660B4-D4AF-4177-B5B3-E1223A15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076700"/>
            <a:ext cx="7693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400">
                <a:latin typeface="Arial" panose="020B0604020202020204" pitchFamily="34" charset="0"/>
              </a:rPr>
              <a:t>确定抽象的角色和职责。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200E6F07-6957-4F46-B1A1-9C7389D2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4724400"/>
            <a:ext cx="658653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7" name="灯片编号占位符 1">
            <a:extLst>
              <a:ext uri="{FF2B5EF4-FFF2-40B4-BE49-F238E27FC236}">
                <a16:creationId xmlns:a16="http://schemas.microsoft.com/office/drawing/2014/main" id="{97641FE1-DB8E-45A4-9184-1C8F04DB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4EFAF-51AC-440C-9191-3432BAB962D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AutoShape 2">
            <a:extLst>
              <a:ext uri="{FF2B5EF4-FFF2-40B4-BE49-F238E27FC236}">
                <a16:creationId xmlns:a16="http://schemas.microsoft.com/office/drawing/2014/main" id="{B07A743A-123C-4692-AB45-C9117B7F2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角色和职责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0597964-DE23-4BC3-BCEA-626AE8011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341438"/>
            <a:ext cx="8054975" cy="504825"/>
          </a:xfrm>
        </p:spPr>
        <p:txBody>
          <a:bodyPr/>
          <a:lstStyle/>
          <a:p>
            <a:pPr eaLnBrk="1" hangingPunct="1"/>
            <a:r>
              <a:rPr lang="en-US" altLang="zh-CN" sz="2800"/>
              <a:t>定义角色以识别有效的数据输入和输出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77B57C54-24AA-4C97-87A9-372D44F5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05038"/>
            <a:ext cx="7818437" cy="41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893" name="灯片编号占位符 1">
            <a:extLst>
              <a:ext uri="{FF2B5EF4-FFF2-40B4-BE49-F238E27FC236}">
                <a16:creationId xmlns:a16="http://schemas.microsoft.com/office/drawing/2014/main" id="{3B3C0F8B-0190-405A-BFC2-323891C9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1D6B0-A5A3-4A9B-8515-D6C2E8E6DC9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>
            <a:extLst>
              <a:ext uri="{FF2B5EF4-FFF2-40B4-BE49-F238E27FC236}">
                <a16:creationId xmlns:a16="http://schemas.microsoft.com/office/drawing/2014/main" id="{30A78A9A-00F8-4470-BCC8-4DBE232E0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合同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8C7EE27-BF6C-471E-BDB9-6193153C9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125538"/>
            <a:ext cx="7693025" cy="2951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合同是客户端可见的 API。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也称为 "接口编程"。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合同以抽象的架构表示。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合同授权业务访问和数据类型。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确定 "前" 和 "开机自检" 条件。</a:t>
            </a:r>
          </a:p>
        </p:txBody>
      </p:sp>
      <p:pic>
        <p:nvPicPr>
          <p:cNvPr id="167940" name="Picture 4">
            <a:extLst>
              <a:ext uri="{FF2B5EF4-FFF2-40B4-BE49-F238E27FC236}">
                <a16:creationId xmlns:a16="http://schemas.microsoft.com/office/drawing/2014/main" id="{DFC01353-444F-4A75-890D-60806201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149725"/>
            <a:ext cx="9078912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941" name="灯片编号占位符 1">
            <a:extLst>
              <a:ext uri="{FF2B5EF4-FFF2-40B4-BE49-F238E27FC236}">
                <a16:creationId xmlns:a16="http://schemas.microsoft.com/office/drawing/2014/main" id="{9F2C6851-EF33-48BC-939C-BDC9516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92021B-68CA-4AFB-9867-D238B2FA9F6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AutoShape 2">
            <a:extLst>
              <a:ext uri="{FF2B5EF4-FFF2-40B4-BE49-F238E27FC236}">
                <a16:creationId xmlns:a16="http://schemas.microsoft.com/office/drawing/2014/main" id="{DBD4F828-68B5-4512-BBED-5C5C9893F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合同类型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7E9C72D-FEA2-4A43-823A-9BBEA0466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有两种类型的合同:</a:t>
            </a:r>
          </a:p>
          <a:p>
            <a:pPr lvl="1" eaLnBrk="1" hangingPunct="1"/>
            <a:r>
              <a:rPr lang="en-US" altLang="zh-CN"/>
              <a:t>基于合同的–操作和数据在合同中明确定义。</a:t>
            </a:r>
          </a:p>
          <a:p>
            <a:pPr lvl="1" eaLnBrk="1" hangingPunct="1"/>
            <a:r>
              <a:rPr lang="en-US" altLang="zh-CN"/>
              <a:t>基于消息的-操作和数据打包在请求中。将分析消息的内容以标识请求的函数。</a:t>
            </a:r>
          </a:p>
          <a:p>
            <a:pPr eaLnBrk="1" hangingPunct="1"/>
            <a:endParaRPr lang="en-US" altLang="zh-CN"/>
          </a:p>
        </p:txBody>
      </p:sp>
      <p:sp>
        <p:nvSpPr>
          <p:cNvPr id="169988" name="灯片编号占位符 1">
            <a:extLst>
              <a:ext uri="{FF2B5EF4-FFF2-40B4-BE49-F238E27FC236}">
                <a16:creationId xmlns:a16="http://schemas.microsoft.com/office/drawing/2014/main" id="{6AA6AFEC-5AF6-42DC-AD67-93F3A5D8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10859-2D1E-4C96-912D-E63D5994B24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AutoShape 2">
            <a:extLst>
              <a:ext uri="{FF2B5EF4-FFF2-40B4-BE49-F238E27FC236}">
                <a16:creationId xmlns:a16="http://schemas.microsoft.com/office/drawing/2014/main" id="{C2E0959C-ED81-4FFD-9433-C2EF031C1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可插入行为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E8D6949-1A40-4FDB-B574-38AAE905E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通常, 您希望通过简单传递参数来使用方法。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3300"/>
                </a:solidFill>
              </a:rPr>
              <a:t>aTextArea. insertText ("这是插入", 42);</a:t>
            </a:r>
          </a:p>
          <a:p>
            <a:pPr eaLnBrk="1" hangingPunct="1"/>
            <a:r>
              <a:rPr lang="en-US" altLang="zh-CN" sz="2800"/>
              <a:t>还可以在 aStyledDocument 中将复杂的行为放入参数对象, 如字体、段落布局等。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3300"/>
                </a:solidFill>
              </a:rPr>
              <a:t>aJTextPane. setStyledDocument (aStyledDocument);</a:t>
            </a:r>
          </a:p>
          <a:p>
            <a:pPr eaLnBrk="1" hangingPunct="1"/>
            <a:r>
              <a:rPr lang="en-US" altLang="zh-CN" sz="2800"/>
              <a:t>通过复杂对象的能力使系统更加灵活。</a:t>
            </a:r>
          </a:p>
        </p:txBody>
      </p:sp>
      <p:sp>
        <p:nvSpPr>
          <p:cNvPr id="172036" name="灯片编号占位符 1">
            <a:extLst>
              <a:ext uri="{FF2B5EF4-FFF2-40B4-BE49-F238E27FC236}">
                <a16:creationId xmlns:a16="http://schemas.microsoft.com/office/drawing/2014/main" id="{421E825C-69C9-4578-B6F9-5EBC453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F0685-510B-47C2-8D0C-7C2D95918097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AutoShape 2">
            <a:extLst>
              <a:ext uri="{FF2B5EF4-FFF2-40B4-BE49-F238E27FC236}">
                <a16:creationId xmlns:a16="http://schemas.microsoft.com/office/drawing/2014/main" id="{766F6B10-5719-49B2-948F-734305837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提供系统要求</a:t>
            </a:r>
          </a:p>
        </p:txBody>
      </p:sp>
      <p:pic>
        <p:nvPicPr>
          <p:cNvPr id="174083" name="Picture 4">
            <a:extLst>
              <a:ext uri="{FF2B5EF4-FFF2-40B4-BE49-F238E27FC236}">
                <a16:creationId xmlns:a16="http://schemas.microsoft.com/office/drawing/2014/main" id="{3FBEECC7-75A9-4921-BEA2-F994C9F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1000125"/>
            <a:ext cx="4802187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4" name="灯片编号占位符 1">
            <a:extLst>
              <a:ext uri="{FF2B5EF4-FFF2-40B4-BE49-F238E27FC236}">
                <a16:creationId xmlns:a16="http://schemas.microsoft.com/office/drawing/2014/main" id="{87339EAA-DF2B-4819-A9C6-51622F27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39D48A-574C-4968-B7F8-8E92FA7DBF0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>
            <a:extLst>
              <a:ext uri="{FF2B5EF4-FFF2-40B4-BE49-F238E27FC236}">
                <a16:creationId xmlns:a16="http://schemas.microsoft.com/office/drawing/2014/main" id="{4F22AF25-B71D-4371-A41C-C0E9E9241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过程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DC89CA0E-1C81-49D1-9416-B7C7B8EB3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484313"/>
            <a:ext cx="7693025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架构师使用流程构建满足要求的系统。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过程应该是迭代的, 并由用例驱动。</a:t>
            </a:r>
          </a:p>
        </p:txBody>
      </p:sp>
      <p:pic>
        <p:nvPicPr>
          <p:cNvPr id="176132" name="Picture 4">
            <a:extLst>
              <a:ext uri="{FF2B5EF4-FFF2-40B4-BE49-F238E27FC236}">
                <a16:creationId xmlns:a16="http://schemas.microsoft.com/office/drawing/2014/main" id="{B96539B7-0DAE-462F-B65B-14CDC9A6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3068638"/>
            <a:ext cx="718026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133" name="灯片编号占位符 1">
            <a:extLst>
              <a:ext uri="{FF2B5EF4-FFF2-40B4-BE49-F238E27FC236}">
                <a16:creationId xmlns:a16="http://schemas.microsoft.com/office/drawing/2014/main" id="{0BAAC960-6DB7-4CB3-AE8D-3B6BDB32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D246C-2145-4719-96DC-4C77058ED5E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AutoShape 2">
            <a:extLst>
              <a:ext uri="{FF2B5EF4-FFF2-40B4-BE49-F238E27FC236}">
                <a16:creationId xmlns:a16="http://schemas.microsoft.com/office/drawing/2014/main" id="{12061063-B398-4071-A172-D32F91C68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假设、风险和约束 (圆弧)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E4031AD7-298A-43BF-B51A-D66779033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268413"/>
            <a:ext cx="7693025" cy="1081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确定假设、风险和约束的必要条件。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</p:txBody>
      </p:sp>
      <p:pic>
        <p:nvPicPr>
          <p:cNvPr id="178180" name="Picture 4">
            <a:extLst>
              <a:ext uri="{FF2B5EF4-FFF2-40B4-BE49-F238E27FC236}">
                <a16:creationId xmlns:a16="http://schemas.microsoft.com/office/drawing/2014/main" id="{FD522F0F-3E58-4A52-9D01-C5097FEE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92375"/>
            <a:ext cx="776763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181" name="灯片编号占位符 1">
            <a:extLst>
              <a:ext uri="{FF2B5EF4-FFF2-40B4-BE49-F238E27FC236}">
                <a16:creationId xmlns:a16="http://schemas.microsoft.com/office/drawing/2014/main" id="{EF161104-49D0-4B07-A451-4F33DB3B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656436-D182-4CF1-B642-E3A56D76C55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AutoShape 2">
            <a:extLst>
              <a:ext uri="{FF2B5EF4-FFF2-40B4-BE49-F238E27FC236}">
                <a16:creationId xmlns:a16="http://schemas.microsoft.com/office/drawing/2014/main" id="{5B183851-37AE-4B0B-8F14-7521E62E6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为业务建模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728562A-0EA1-4B4E-8D7D-2012BB814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196975"/>
            <a:ext cx="7693025" cy="1584325"/>
          </a:xfrm>
        </p:spPr>
        <p:txBody>
          <a:bodyPr/>
          <a:lstStyle/>
          <a:p>
            <a:pPr eaLnBrk="1" hangingPunct="1"/>
            <a:r>
              <a:rPr lang="en-US" altLang="zh-CN"/>
              <a:t>使用案例对业务建模。</a:t>
            </a:r>
          </a:p>
          <a:p>
            <a:pPr eaLnBrk="1" hangingPunct="1"/>
            <a:r>
              <a:rPr lang="en-US" altLang="zh-CN"/>
              <a:t>用例在每个视图中驱动体系结构。</a:t>
            </a:r>
          </a:p>
        </p:txBody>
      </p:sp>
      <p:pic>
        <p:nvPicPr>
          <p:cNvPr id="180228" name="Picture 4">
            <a:extLst>
              <a:ext uri="{FF2B5EF4-FFF2-40B4-BE49-F238E27FC236}">
                <a16:creationId xmlns:a16="http://schemas.microsoft.com/office/drawing/2014/main" id="{516741CF-CFF2-4DFD-8ED9-8C33CC6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997200"/>
            <a:ext cx="6710363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229" name="灯片编号占位符 1">
            <a:extLst>
              <a:ext uri="{FF2B5EF4-FFF2-40B4-BE49-F238E27FC236}">
                <a16:creationId xmlns:a16="http://schemas.microsoft.com/office/drawing/2014/main" id="{1989BC24-32C5-4A1F-8006-E7D4DADE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870F2-63FF-4C50-9C46-F2A782606FE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AutoShape 2">
            <a:extLst>
              <a:ext uri="{FF2B5EF4-FFF2-40B4-BE49-F238E27FC236}">
                <a16:creationId xmlns:a16="http://schemas.microsoft.com/office/drawing/2014/main" id="{1B67523D-7C4F-4305-8C02-61CC64E9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-26988"/>
            <a:ext cx="7848600" cy="1143001"/>
          </a:xfrm>
        </p:spPr>
        <p:txBody>
          <a:bodyPr/>
          <a:lstStyle/>
          <a:p>
            <a:pPr eaLnBrk="1" hangingPunct="1"/>
            <a:r>
              <a:rPr lang="en-US" altLang="zh-CN"/>
              <a:t>检查您的进度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EC02106B-8E0F-4209-BE48-6466AD4E7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列出并定义关键体系结构功能</a:t>
            </a:r>
          </a:p>
          <a:p>
            <a:pPr eaLnBrk="1" hangingPunct="1"/>
            <a:r>
              <a:rPr lang="en-US" altLang="zh-CN"/>
              <a:t>列出并定义关键的体系结构设计目标</a:t>
            </a:r>
          </a:p>
          <a:p>
            <a:pPr eaLnBrk="1" hangingPunct="1"/>
            <a:r>
              <a:rPr lang="en-US" altLang="zh-CN"/>
              <a:t>列出并描述由架构决策导致的权衡。</a:t>
            </a:r>
          </a:p>
          <a:p>
            <a:pPr eaLnBrk="1" hangingPunct="1"/>
            <a:endParaRPr lang="en-US" altLang="zh-CN"/>
          </a:p>
        </p:txBody>
      </p:sp>
      <p:sp>
        <p:nvSpPr>
          <p:cNvPr id="182276" name="灯片编号占位符 1">
            <a:extLst>
              <a:ext uri="{FF2B5EF4-FFF2-40B4-BE49-F238E27FC236}">
                <a16:creationId xmlns:a16="http://schemas.microsoft.com/office/drawing/2014/main" id="{DEE05E65-649D-46B3-80F5-6656D89D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3A000-4E9A-4DAC-BA8D-F1F5C98DE0E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4530</Words>
  <Application>Microsoft Office PowerPoint</Application>
  <PresentationFormat>宽屏</PresentationFormat>
  <Paragraphs>885</Paragraphs>
  <Slides>131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44" baseType="lpstr">
      <vt:lpstr>Arial</vt:lpstr>
      <vt:lpstr>宋体</vt:lpstr>
      <vt:lpstr>Calibri</vt:lpstr>
      <vt:lpstr>Times New Roman</vt:lpstr>
      <vt:lpstr>MS PGothic</vt:lpstr>
      <vt:lpstr>Arial Black</vt:lpstr>
      <vt:lpstr>Wingdings</vt:lpstr>
      <vt:lpstr>Cambria</vt:lpstr>
      <vt:lpstr>Tahoma</vt:lpstr>
      <vt:lpstr>Arial Unicode MS</vt:lpstr>
      <vt:lpstr>Verdana</vt:lpstr>
      <vt:lpstr>Courier New</vt:lpstr>
      <vt:lpstr>自定义设计方案</vt:lpstr>
      <vt:lpstr>Software Architecture</vt:lpstr>
      <vt:lpstr>Architecture and Architect</vt:lpstr>
      <vt:lpstr>Learning Objectives</vt:lpstr>
      <vt:lpstr>PowerPoint 演示文稿</vt:lpstr>
      <vt:lpstr>SWEBOK</vt:lpstr>
      <vt:lpstr>Architecture</vt:lpstr>
      <vt:lpstr>What is Software Architecture?</vt:lpstr>
      <vt:lpstr>Definitions – Taylor et al.</vt:lpstr>
      <vt:lpstr>Definitions - ANSI/IEEE Std 1471-2000</vt:lpstr>
      <vt:lpstr>Definitions - SEI</vt:lpstr>
      <vt:lpstr>What is Software Architecture?</vt:lpstr>
      <vt:lpstr>Main point: Architecture Defines Structure</vt:lpstr>
      <vt:lpstr>Typical System Architecture</vt:lpstr>
      <vt:lpstr>What is Software Architecture</vt:lpstr>
      <vt:lpstr>Software Engineering Difficulties</vt:lpstr>
      <vt:lpstr>Accidental Difficulties</vt:lpstr>
      <vt:lpstr>Accidental Difficulties (cont’d)</vt:lpstr>
      <vt:lpstr>Essential Difficulties</vt:lpstr>
      <vt:lpstr>Complexity</vt:lpstr>
      <vt:lpstr>Conformity</vt:lpstr>
      <vt:lpstr>Changeability</vt:lpstr>
      <vt:lpstr>Intangibility</vt:lpstr>
      <vt:lpstr>Promising Attacks On Complexity</vt:lpstr>
      <vt:lpstr>Promising Attacks On Complexity  (cont’d)</vt:lpstr>
      <vt:lpstr>Primacy of Design</vt:lpstr>
      <vt:lpstr>Analogy: Architecture of Buildings</vt:lpstr>
      <vt:lpstr>Some Obvious Parallels</vt:lpstr>
      <vt:lpstr>Deeper Parallels</vt:lpstr>
      <vt:lpstr>Deeper Parallels (cont’d)</vt:lpstr>
      <vt:lpstr>More about the Architect</vt:lpstr>
      <vt:lpstr>More about the Architect (cont’d)</vt:lpstr>
      <vt:lpstr>Limitations of the Analogy…</vt:lpstr>
      <vt:lpstr>…But Still Very Real Power of  Architecture</vt:lpstr>
      <vt:lpstr>Architecture in Action: WWW</vt:lpstr>
      <vt:lpstr>PowerPoint 演示文稿</vt:lpstr>
      <vt:lpstr>Architecture in Action: WWW</vt:lpstr>
      <vt:lpstr>WWW in a (Big) Nutshell</vt:lpstr>
      <vt:lpstr>WWW in a (Big) Nutshell (cont’d)</vt:lpstr>
      <vt:lpstr>WWW’s Architecture</vt:lpstr>
      <vt:lpstr>WWW’s Architecture (cont’d)</vt:lpstr>
      <vt:lpstr>Architecture in Action (2): @ small scale</vt:lpstr>
      <vt:lpstr>Software Product Line</vt:lpstr>
      <vt:lpstr>Growing Sophistication of Consumer Devices</vt:lpstr>
      <vt:lpstr>Families of Related Products</vt:lpstr>
      <vt:lpstr>The Necessity and Benefit of PLs</vt:lpstr>
      <vt:lpstr>Reuse as the Big Win</vt:lpstr>
      <vt:lpstr>The Centerpiece – Architecture</vt:lpstr>
      <vt:lpstr>Let’s give an example</vt:lpstr>
      <vt:lpstr>You can </vt:lpstr>
      <vt:lpstr>You can also</vt:lpstr>
      <vt:lpstr>PowerPoint 演示文稿</vt:lpstr>
      <vt:lpstr>Software Architecture Quality Metrics</vt:lpstr>
      <vt:lpstr>Architecture and the Cube</vt:lpstr>
      <vt:lpstr>Layers and Tiers</vt:lpstr>
      <vt:lpstr>Capabilities</vt:lpstr>
      <vt:lpstr>Capabilities</vt:lpstr>
      <vt:lpstr>Availability and Reliability</vt:lpstr>
      <vt:lpstr>Improving Reliability</vt:lpstr>
      <vt:lpstr>Manageability</vt:lpstr>
      <vt:lpstr>Flexibility</vt:lpstr>
      <vt:lpstr>Flexibility</vt:lpstr>
      <vt:lpstr>Flexibility Metrics</vt:lpstr>
      <vt:lpstr>The Effect of Flexibility</vt:lpstr>
      <vt:lpstr>Performance</vt:lpstr>
      <vt:lpstr>Performance</vt:lpstr>
      <vt:lpstr>Performance</vt:lpstr>
      <vt:lpstr>Capacity</vt:lpstr>
      <vt:lpstr>Latency Space</vt:lpstr>
      <vt:lpstr>Scalability</vt:lpstr>
      <vt:lpstr>Vertical Scalability</vt:lpstr>
      <vt:lpstr>Horizontal Scalability</vt:lpstr>
      <vt:lpstr>The Effect of Scalability</vt:lpstr>
      <vt:lpstr>Extensibility</vt:lpstr>
      <vt:lpstr>Extensibility</vt:lpstr>
      <vt:lpstr>Extensibility</vt:lpstr>
      <vt:lpstr>Testability</vt:lpstr>
      <vt:lpstr>Security</vt:lpstr>
      <vt:lpstr>Security</vt:lpstr>
      <vt:lpstr>Security Policy</vt:lpstr>
      <vt:lpstr>Service-based Capabilities</vt:lpstr>
      <vt:lpstr>Why Service-based Architectures?</vt:lpstr>
      <vt:lpstr>Creating Service-based Architectures</vt:lpstr>
      <vt:lpstr>Heuristics for Developing Service-based Architectures</vt:lpstr>
      <vt:lpstr>Architectural Design Goals</vt:lpstr>
      <vt:lpstr>Modularity</vt:lpstr>
      <vt:lpstr>Protection and Exposure</vt:lpstr>
      <vt:lpstr>Component Extensibility</vt:lpstr>
      <vt:lpstr>Component Extensibility Using Subclassing</vt:lpstr>
      <vt:lpstr>Component Extensibility Using Composition</vt:lpstr>
      <vt:lpstr>Roles and Responsibilities</vt:lpstr>
      <vt:lpstr>Roles and Responsibilities</vt:lpstr>
      <vt:lpstr>Contracts</vt:lpstr>
      <vt:lpstr>Types of Contracts</vt:lpstr>
      <vt:lpstr>Pluggable Behavior</vt:lpstr>
      <vt:lpstr>Providing System Requirements</vt:lpstr>
      <vt:lpstr>Process</vt:lpstr>
      <vt:lpstr>Assumptions, Risks, and Constraints (ARC)</vt:lpstr>
      <vt:lpstr>Model the Business</vt:lpstr>
      <vt:lpstr>Check Your Progress</vt:lpstr>
      <vt:lpstr>Think Beyond</vt:lpstr>
      <vt:lpstr>Summary</vt:lpstr>
      <vt:lpstr>Architect</vt:lpstr>
      <vt:lpstr>What is Software Architect</vt:lpstr>
      <vt:lpstr>The Architect’s Role</vt:lpstr>
      <vt:lpstr>Development Team</vt:lpstr>
      <vt:lpstr>What Architect Do</vt:lpstr>
      <vt:lpstr>Defining Architecture</vt:lpstr>
      <vt:lpstr>Technical Skills</vt:lpstr>
      <vt:lpstr>None Technical Skills</vt:lpstr>
      <vt:lpstr>What is a the best Architect</vt:lpstr>
      <vt:lpstr>Things to remember</vt:lpstr>
      <vt:lpstr>Things to remember</vt:lpstr>
      <vt:lpstr>Things to remember</vt:lpstr>
      <vt:lpstr>Things to remember</vt:lpstr>
      <vt:lpstr>The Art of Architecture</vt:lpstr>
      <vt:lpstr>Defining Architecture Terminology</vt:lpstr>
      <vt:lpstr>Architecture and Design</vt:lpstr>
      <vt:lpstr>Architectural Building Blocks</vt:lpstr>
      <vt:lpstr>Capabilities and Design Goals</vt:lpstr>
      <vt:lpstr>Process and Artifacts</vt:lpstr>
      <vt:lpstr>Communication Mechanisms</vt:lpstr>
      <vt:lpstr>Architectural Fundamentals</vt:lpstr>
      <vt:lpstr>Abstraction</vt:lpstr>
      <vt:lpstr>Abstraction – Surface Area</vt:lpstr>
      <vt:lpstr>Abstraction – Surface Area</vt:lpstr>
      <vt:lpstr>Check Your Progress</vt:lpstr>
      <vt:lpstr>Think Beyond</vt:lpstr>
      <vt:lpstr>Conclusion</vt:lpstr>
      <vt:lpstr>Dimensions of software complexity</vt:lpstr>
      <vt:lpstr>Books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qing</dc:creator>
  <cp:lastModifiedBy>acer</cp:lastModifiedBy>
  <cp:revision>270</cp:revision>
  <dcterms:created xsi:type="dcterms:W3CDTF">1601-01-01T00:00:00Z</dcterms:created>
  <dcterms:modified xsi:type="dcterms:W3CDTF">2018-11-01T14:34:15Z</dcterms:modified>
</cp:coreProperties>
</file>