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52"/>
  </p:notesMasterIdLst>
  <p:sldIdLst>
    <p:sldId id="279" r:id="rId2"/>
    <p:sldId id="318"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33" r:id="rId28"/>
    <p:sldId id="334" r:id="rId29"/>
    <p:sldId id="335" r:id="rId30"/>
    <p:sldId id="336" r:id="rId31"/>
    <p:sldId id="337" r:id="rId32"/>
    <p:sldId id="338" r:id="rId33"/>
    <p:sldId id="339" r:id="rId34"/>
    <p:sldId id="340"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16" r:id="rId50"/>
    <p:sldId id="317" r:id="rId5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6" autoAdjust="0"/>
  </p:normalViewPr>
  <p:slideViewPr>
    <p:cSldViewPr>
      <p:cViewPr varScale="1">
        <p:scale>
          <a:sx n="63" d="100"/>
          <a:sy n="63" d="100"/>
        </p:scale>
        <p:origin x="78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E0269A5-7DCD-4B58-A4D3-430CD235342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40291" name="Rectangle 3">
            <a:extLst>
              <a:ext uri="{FF2B5EF4-FFF2-40B4-BE49-F238E27FC236}">
                <a16:creationId xmlns:a16="http://schemas.microsoft.com/office/drawing/2014/main" id="{A7C60169-653C-4C7D-B017-1108F56ED47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30724" name="Rectangle 4">
            <a:extLst>
              <a:ext uri="{FF2B5EF4-FFF2-40B4-BE49-F238E27FC236}">
                <a16:creationId xmlns:a16="http://schemas.microsoft.com/office/drawing/2014/main" id="{4149DF13-3C68-49C6-BE6D-813C805A5132}"/>
              </a:ext>
            </a:extLst>
          </p:cNvPr>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3" name="Rectangle 5">
            <a:extLst>
              <a:ext uri="{FF2B5EF4-FFF2-40B4-BE49-F238E27FC236}">
                <a16:creationId xmlns:a16="http://schemas.microsoft.com/office/drawing/2014/main" id="{012D5C1B-4496-4661-B972-A200714F49C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0294" name="Rectangle 6">
            <a:extLst>
              <a:ext uri="{FF2B5EF4-FFF2-40B4-BE49-F238E27FC236}">
                <a16:creationId xmlns:a16="http://schemas.microsoft.com/office/drawing/2014/main" id="{AEC10E78-9B5D-478E-9172-C599B198A01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40295" name="Rectangle 7">
            <a:extLst>
              <a:ext uri="{FF2B5EF4-FFF2-40B4-BE49-F238E27FC236}">
                <a16:creationId xmlns:a16="http://schemas.microsoft.com/office/drawing/2014/main" id="{3C60CE7E-5888-471C-9A6A-1705AF277E6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B8766696-1E8C-4F43-9F77-67597E1B860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4B93E14-45D3-4E8A-A13C-45775D8F5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51DCAE-BC15-45E9-B3BA-581AACB64532}" type="slidenum">
              <a:rPr lang="en-US" altLang="zh-CN" smtClean="0">
                <a:ea typeface="MS PGothic" panose="020B0600070205080204" pitchFamily="34" charset="-128"/>
              </a:rPr>
              <a:pPr/>
              <a:t>2</a:t>
            </a:fld>
            <a:endParaRPr lang="en-US" altLang="zh-CN">
              <a:ea typeface="MS PGothic" panose="020B0600070205080204" pitchFamily="34" charset="-128"/>
            </a:endParaRPr>
          </a:p>
        </p:txBody>
      </p:sp>
      <p:sp>
        <p:nvSpPr>
          <p:cNvPr id="33795" name="Rectangle 2">
            <a:extLst>
              <a:ext uri="{FF2B5EF4-FFF2-40B4-BE49-F238E27FC236}">
                <a16:creationId xmlns:a16="http://schemas.microsoft.com/office/drawing/2014/main" id="{8F12ABBC-9DA9-47F5-BA21-8DC5975A9DEC}"/>
              </a:ext>
            </a:extLst>
          </p:cNvPr>
          <p:cNvSpPr>
            <a:spLocks noChangeArrowheads="1" noTextEdit="1"/>
          </p:cNvSpPr>
          <p:nvPr>
            <p:ph type="sldImg"/>
          </p:nvPr>
        </p:nvSpPr>
        <p:spPr>
          <a:xfrm>
            <a:off x="385763" y="687388"/>
            <a:ext cx="6088062" cy="3425825"/>
          </a:xfrm>
          <a:solidFill>
            <a:srgbClr val="FFFFFF"/>
          </a:solidFill>
          <a:ln/>
        </p:spPr>
      </p:sp>
      <p:sp>
        <p:nvSpPr>
          <p:cNvPr id="33796" name="Rectangle 3">
            <a:extLst>
              <a:ext uri="{FF2B5EF4-FFF2-40B4-BE49-F238E27FC236}">
                <a16:creationId xmlns:a16="http://schemas.microsoft.com/office/drawing/2014/main" id="{B7799829-FC65-40ED-A150-7A9F422D2347}"/>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83E8A6-38EF-4717-909B-78A0EEFAE9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3E54FA-4104-49B5-9DBB-52688B54AB98}" type="slidenum">
              <a:rPr lang="en-US" altLang="zh-CN" smtClean="0">
                <a:ea typeface="MS PGothic" panose="020B0600070205080204" pitchFamily="34" charset="-128"/>
              </a:rPr>
              <a:pPr/>
              <a:t>11</a:t>
            </a:fld>
            <a:endParaRPr lang="en-US" altLang="zh-CN">
              <a:ea typeface="MS PGothic" panose="020B0600070205080204" pitchFamily="34" charset="-128"/>
            </a:endParaRPr>
          </a:p>
        </p:txBody>
      </p:sp>
      <p:sp>
        <p:nvSpPr>
          <p:cNvPr id="52227" name="Rectangle 2">
            <a:extLst>
              <a:ext uri="{FF2B5EF4-FFF2-40B4-BE49-F238E27FC236}">
                <a16:creationId xmlns:a16="http://schemas.microsoft.com/office/drawing/2014/main" id="{A2B3E861-2C08-4070-8CF8-6BDF26840939}"/>
              </a:ext>
            </a:extLst>
          </p:cNvPr>
          <p:cNvSpPr>
            <a:spLocks noChangeArrowheads="1" noTextEdit="1"/>
          </p:cNvSpPr>
          <p:nvPr>
            <p:ph type="sldImg"/>
          </p:nvPr>
        </p:nvSpPr>
        <p:spPr>
          <a:xfrm>
            <a:off x="385763" y="687388"/>
            <a:ext cx="6088062" cy="3425825"/>
          </a:xfrm>
          <a:solidFill>
            <a:srgbClr val="FFFFFF"/>
          </a:solidFill>
          <a:ln/>
        </p:spPr>
      </p:sp>
      <p:sp>
        <p:nvSpPr>
          <p:cNvPr id="52228" name="Rectangle 3">
            <a:extLst>
              <a:ext uri="{FF2B5EF4-FFF2-40B4-BE49-F238E27FC236}">
                <a16:creationId xmlns:a16="http://schemas.microsoft.com/office/drawing/2014/main" id="{F8AE5C0D-43CE-4789-9C97-46942320806F}"/>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15C29E76-21BB-4250-9BE9-52BFFF96F6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6E77CC-37A9-4AD1-87DC-A6B410639B06}" type="slidenum">
              <a:rPr lang="en-US" altLang="zh-CN" smtClean="0">
                <a:ea typeface="MS PGothic" panose="020B0600070205080204" pitchFamily="34" charset="-128"/>
              </a:rPr>
              <a:pPr/>
              <a:t>12</a:t>
            </a:fld>
            <a:endParaRPr lang="en-US" altLang="zh-CN">
              <a:ea typeface="MS PGothic" panose="020B0600070205080204" pitchFamily="34" charset="-128"/>
            </a:endParaRPr>
          </a:p>
        </p:txBody>
      </p:sp>
      <p:sp>
        <p:nvSpPr>
          <p:cNvPr id="54275" name="Rectangle 2">
            <a:extLst>
              <a:ext uri="{FF2B5EF4-FFF2-40B4-BE49-F238E27FC236}">
                <a16:creationId xmlns:a16="http://schemas.microsoft.com/office/drawing/2014/main" id="{8ABD230D-2AEC-411F-9DB2-4A85DE2AC7B2}"/>
              </a:ext>
            </a:extLst>
          </p:cNvPr>
          <p:cNvSpPr>
            <a:spLocks noChangeArrowheads="1" noTextEdit="1"/>
          </p:cNvSpPr>
          <p:nvPr>
            <p:ph type="sldImg"/>
          </p:nvPr>
        </p:nvSpPr>
        <p:spPr>
          <a:xfrm>
            <a:off x="385763" y="687388"/>
            <a:ext cx="6088062" cy="3425825"/>
          </a:xfrm>
          <a:solidFill>
            <a:srgbClr val="FFFFFF"/>
          </a:solidFill>
          <a:ln/>
        </p:spPr>
      </p:sp>
      <p:sp>
        <p:nvSpPr>
          <p:cNvPr id="54276" name="Rectangle 3">
            <a:extLst>
              <a:ext uri="{FF2B5EF4-FFF2-40B4-BE49-F238E27FC236}">
                <a16:creationId xmlns:a16="http://schemas.microsoft.com/office/drawing/2014/main" id="{AAD70846-DC17-45EC-8CA3-4C3D713E3E0F}"/>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6784D89-1471-4FF2-BBC5-6A95461E9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F0BE9F-ABA6-455A-90CC-4ED3E535AD1B}" type="slidenum">
              <a:rPr lang="en-US" altLang="zh-CN" smtClean="0">
                <a:ea typeface="MS PGothic" panose="020B0600070205080204" pitchFamily="34" charset="-128"/>
              </a:rPr>
              <a:pPr/>
              <a:t>13</a:t>
            </a:fld>
            <a:endParaRPr lang="en-US" altLang="zh-CN">
              <a:ea typeface="MS PGothic" panose="020B0600070205080204" pitchFamily="34" charset="-128"/>
            </a:endParaRPr>
          </a:p>
        </p:txBody>
      </p:sp>
      <p:sp>
        <p:nvSpPr>
          <p:cNvPr id="56323" name="Rectangle 2">
            <a:extLst>
              <a:ext uri="{FF2B5EF4-FFF2-40B4-BE49-F238E27FC236}">
                <a16:creationId xmlns:a16="http://schemas.microsoft.com/office/drawing/2014/main" id="{22DB3A2B-C77E-4C2B-B29E-47BCBB564DBE}"/>
              </a:ext>
            </a:extLst>
          </p:cNvPr>
          <p:cNvSpPr>
            <a:spLocks noChangeArrowheads="1" noTextEdit="1"/>
          </p:cNvSpPr>
          <p:nvPr>
            <p:ph type="sldImg"/>
          </p:nvPr>
        </p:nvSpPr>
        <p:spPr>
          <a:xfrm>
            <a:off x="385763" y="687388"/>
            <a:ext cx="6088062" cy="3425825"/>
          </a:xfrm>
          <a:solidFill>
            <a:srgbClr val="FFFFFF"/>
          </a:solidFill>
          <a:ln/>
        </p:spPr>
      </p:sp>
      <p:sp>
        <p:nvSpPr>
          <p:cNvPr id="56324" name="Rectangle 3">
            <a:extLst>
              <a:ext uri="{FF2B5EF4-FFF2-40B4-BE49-F238E27FC236}">
                <a16:creationId xmlns:a16="http://schemas.microsoft.com/office/drawing/2014/main" id="{67ABF5BB-5EAB-4D6F-B34E-392F8381B624}"/>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4F9F305-FADE-4F96-9F9F-8A64577032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92C778-892E-4A44-A281-407F7D1266CE}" type="slidenum">
              <a:rPr lang="en-US" altLang="zh-CN" smtClean="0">
                <a:ea typeface="MS PGothic" panose="020B0600070205080204" pitchFamily="34" charset="-128"/>
              </a:rPr>
              <a:pPr/>
              <a:t>14</a:t>
            </a:fld>
            <a:endParaRPr lang="en-US" altLang="zh-CN">
              <a:ea typeface="MS PGothic" panose="020B0600070205080204" pitchFamily="34" charset="-128"/>
            </a:endParaRPr>
          </a:p>
        </p:txBody>
      </p:sp>
      <p:sp>
        <p:nvSpPr>
          <p:cNvPr id="58371" name="Rectangle 2">
            <a:extLst>
              <a:ext uri="{FF2B5EF4-FFF2-40B4-BE49-F238E27FC236}">
                <a16:creationId xmlns:a16="http://schemas.microsoft.com/office/drawing/2014/main" id="{2C93D8D1-DAB2-416F-935F-2B85125644CF}"/>
              </a:ext>
            </a:extLst>
          </p:cNvPr>
          <p:cNvSpPr>
            <a:spLocks noChangeArrowheads="1" noTextEdit="1"/>
          </p:cNvSpPr>
          <p:nvPr>
            <p:ph type="sldImg"/>
          </p:nvPr>
        </p:nvSpPr>
        <p:spPr>
          <a:xfrm>
            <a:off x="385763" y="687388"/>
            <a:ext cx="6088062" cy="3425825"/>
          </a:xfrm>
          <a:solidFill>
            <a:srgbClr val="FFFFFF"/>
          </a:solidFill>
          <a:ln/>
        </p:spPr>
      </p:sp>
      <p:sp>
        <p:nvSpPr>
          <p:cNvPr id="58372" name="Rectangle 3">
            <a:extLst>
              <a:ext uri="{FF2B5EF4-FFF2-40B4-BE49-F238E27FC236}">
                <a16:creationId xmlns:a16="http://schemas.microsoft.com/office/drawing/2014/main" id="{9790EAB3-90FD-4C8C-855C-73B002243A0A}"/>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8713178-4E38-47AE-A7EC-0F982B4452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6AE944-9473-4F91-B28C-6CFD5D62D922}" type="slidenum">
              <a:rPr lang="en-US" altLang="zh-CN" smtClean="0">
                <a:ea typeface="MS PGothic" panose="020B0600070205080204" pitchFamily="34" charset="-128"/>
              </a:rPr>
              <a:pPr/>
              <a:t>15</a:t>
            </a:fld>
            <a:endParaRPr lang="en-US" altLang="zh-CN">
              <a:ea typeface="MS PGothic" panose="020B0600070205080204" pitchFamily="34" charset="-128"/>
            </a:endParaRPr>
          </a:p>
        </p:txBody>
      </p:sp>
      <p:sp>
        <p:nvSpPr>
          <p:cNvPr id="60419" name="Rectangle 2">
            <a:extLst>
              <a:ext uri="{FF2B5EF4-FFF2-40B4-BE49-F238E27FC236}">
                <a16:creationId xmlns:a16="http://schemas.microsoft.com/office/drawing/2014/main" id="{358977EC-B4C2-4679-A66A-4D4A57321322}"/>
              </a:ext>
            </a:extLst>
          </p:cNvPr>
          <p:cNvSpPr>
            <a:spLocks noChangeArrowheads="1" noTextEdit="1"/>
          </p:cNvSpPr>
          <p:nvPr>
            <p:ph type="sldImg"/>
          </p:nvPr>
        </p:nvSpPr>
        <p:spPr>
          <a:xfrm>
            <a:off x="385763" y="687388"/>
            <a:ext cx="6088062" cy="3425825"/>
          </a:xfrm>
          <a:solidFill>
            <a:srgbClr val="FFFFFF"/>
          </a:solidFill>
          <a:ln/>
        </p:spPr>
      </p:sp>
      <p:sp>
        <p:nvSpPr>
          <p:cNvPr id="60420" name="Rectangle 3">
            <a:extLst>
              <a:ext uri="{FF2B5EF4-FFF2-40B4-BE49-F238E27FC236}">
                <a16:creationId xmlns:a16="http://schemas.microsoft.com/office/drawing/2014/main" id="{CA0921C1-13C6-45CB-A994-DCA14E44EED0}"/>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1866A6D-F8AE-4AE4-BC9C-DA854CF83E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17ACF5-9B92-4830-9854-E49499D1120E}" type="slidenum">
              <a:rPr lang="en-US" altLang="zh-CN" smtClean="0">
                <a:ea typeface="MS PGothic" panose="020B0600070205080204" pitchFamily="34" charset="-128"/>
              </a:rPr>
              <a:pPr/>
              <a:t>16</a:t>
            </a:fld>
            <a:endParaRPr lang="en-US" altLang="zh-CN">
              <a:ea typeface="MS PGothic" panose="020B0600070205080204" pitchFamily="34" charset="-128"/>
            </a:endParaRPr>
          </a:p>
        </p:txBody>
      </p:sp>
      <p:sp>
        <p:nvSpPr>
          <p:cNvPr id="62467" name="Rectangle 2">
            <a:extLst>
              <a:ext uri="{FF2B5EF4-FFF2-40B4-BE49-F238E27FC236}">
                <a16:creationId xmlns:a16="http://schemas.microsoft.com/office/drawing/2014/main" id="{BDAA814E-B0B8-48D5-A68F-4301B632D659}"/>
              </a:ext>
            </a:extLst>
          </p:cNvPr>
          <p:cNvSpPr>
            <a:spLocks noChangeArrowheads="1" noTextEdit="1"/>
          </p:cNvSpPr>
          <p:nvPr>
            <p:ph type="sldImg"/>
          </p:nvPr>
        </p:nvSpPr>
        <p:spPr>
          <a:xfrm>
            <a:off x="385763" y="687388"/>
            <a:ext cx="6088062" cy="3425825"/>
          </a:xfrm>
          <a:solidFill>
            <a:srgbClr val="FFFFFF"/>
          </a:solidFill>
          <a:ln/>
        </p:spPr>
      </p:sp>
      <p:sp>
        <p:nvSpPr>
          <p:cNvPr id="62468" name="Rectangle 3">
            <a:extLst>
              <a:ext uri="{FF2B5EF4-FFF2-40B4-BE49-F238E27FC236}">
                <a16:creationId xmlns:a16="http://schemas.microsoft.com/office/drawing/2014/main" id="{FD68328C-1C74-495B-B571-0ADA980DBA2E}"/>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1E20B3B-71C6-48F5-BCB7-0C13D92FEB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781997-2C70-4C3D-849A-8E49680417A4}" type="slidenum">
              <a:rPr lang="en-US" altLang="zh-CN" smtClean="0">
                <a:ea typeface="MS PGothic" panose="020B0600070205080204" pitchFamily="34" charset="-128"/>
              </a:rPr>
              <a:pPr/>
              <a:t>17</a:t>
            </a:fld>
            <a:endParaRPr lang="en-US" altLang="zh-CN">
              <a:ea typeface="MS PGothic" panose="020B0600070205080204" pitchFamily="34" charset="-128"/>
            </a:endParaRPr>
          </a:p>
        </p:txBody>
      </p:sp>
      <p:sp>
        <p:nvSpPr>
          <p:cNvPr id="64515" name="Rectangle 2">
            <a:extLst>
              <a:ext uri="{FF2B5EF4-FFF2-40B4-BE49-F238E27FC236}">
                <a16:creationId xmlns:a16="http://schemas.microsoft.com/office/drawing/2014/main" id="{68B9A921-5999-408A-BD26-E9CF2E4AD8A9}"/>
              </a:ext>
            </a:extLst>
          </p:cNvPr>
          <p:cNvSpPr>
            <a:spLocks noChangeArrowheads="1" noTextEdit="1"/>
          </p:cNvSpPr>
          <p:nvPr>
            <p:ph type="sldImg"/>
          </p:nvPr>
        </p:nvSpPr>
        <p:spPr>
          <a:xfrm>
            <a:off x="385763" y="687388"/>
            <a:ext cx="6088062" cy="3425825"/>
          </a:xfrm>
          <a:solidFill>
            <a:srgbClr val="FFFFFF"/>
          </a:solidFill>
          <a:ln/>
        </p:spPr>
      </p:sp>
      <p:sp>
        <p:nvSpPr>
          <p:cNvPr id="64516" name="Rectangle 3">
            <a:extLst>
              <a:ext uri="{FF2B5EF4-FFF2-40B4-BE49-F238E27FC236}">
                <a16:creationId xmlns:a16="http://schemas.microsoft.com/office/drawing/2014/main" id="{D3D087EE-A467-4106-9C66-1F83DB49411A}"/>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7E69D78-0ABE-4346-B7F6-1D1F6997D9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D12EB3-3C7F-4622-96D8-AE1A81C7E576}" type="slidenum">
              <a:rPr lang="en-US" altLang="zh-CN" smtClean="0">
                <a:ea typeface="MS PGothic" panose="020B0600070205080204" pitchFamily="34" charset="-128"/>
              </a:rPr>
              <a:pPr/>
              <a:t>18</a:t>
            </a:fld>
            <a:endParaRPr lang="en-US" altLang="zh-CN">
              <a:ea typeface="MS PGothic" panose="020B0600070205080204" pitchFamily="34" charset="-128"/>
            </a:endParaRPr>
          </a:p>
        </p:txBody>
      </p:sp>
      <p:sp>
        <p:nvSpPr>
          <p:cNvPr id="66563" name="Rectangle 2">
            <a:extLst>
              <a:ext uri="{FF2B5EF4-FFF2-40B4-BE49-F238E27FC236}">
                <a16:creationId xmlns:a16="http://schemas.microsoft.com/office/drawing/2014/main" id="{B795B60C-0FB5-488D-933E-688814EE9A95}"/>
              </a:ext>
            </a:extLst>
          </p:cNvPr>
          <p:cNvSpPr>
            <a:spLocks noChangeArrowheads="1" noTextEdit="1"/>
          </p:cNvSpPr>
          <p:nvPr>
            <p:ph type="sldImg"/>
          </p:nvPr>
        </p:nvSpPr>
        <p:spPr>
          <a:xfrm>
            <a:off x="385763" y="687388"/>
            <a:ext cx="6088062" cy="3425825"/>
          </a:xfrm>
          <a:solidFill>
            <a:srgbClr val="FFFFFF"/>
          </a:solidFill>
          <a:ln/>
        </p:spPr>
      </p:sp>
      <p:sp>
        <p:nvSpPr>
          <p:cNvPr id="66564" name="Rectangle 3">
            <a:extLst>
              <a:ext uri="{FF2B5EF4-FFF2-40B4-BE49-F238E27FC236}">
                <a16:creationId xmlns:a16="http://schemas.microsoft.com/office/drawing/2014/main" id="{DE2A1094-16C9-4695-872B-D86C0A90DE1C}"/>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F2C6F58-2883-4912-9298-F91D76B041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BFB445-B710-4E09-BCE5-2BA5B761497A}" type="slidenum">
              <a:rPr lang="en-US" altLang="zh-CN" smtClean="0">
                <a:ea typeface="MS PGothic" panose="020B0600070205080204" pitchFamily="34" charset="-128"/>
              </a:rPr>
              <a:pPr/>
              <a:t>19</a:t>
            </a:fld>
            <a:endParaRPr lang="en-US" altLang="zh-CN">
              <a:ea typeface="MS PGothic" panose="020B0600070205080204" pitchFamily="34" charset="-128"/>
            </a:endParaRPr>
          </a:p>
        </p:txBody>
      </p:sp>
      <p:sp>
        <p:nvSpPr>
          <p:cNvPr id="68611" name="Rectangle 2">
            <a:extLst>
              <a:ext uri="{FF2B5EF4-FFF2-40B4-BE49-F238E27FC236}">
                <a16:creationId xmlns:a16="http://schemas.microsoft.com/office/drawing/2014/main" id="{22BB4B2D-EE73-4B48-89D1-6C8E79F7D86A}"/>
              </a:ext>
            </a:extLst>
          </p:cNvPr>
          <p:cNvSpPr>
            <a:spLocks noChangeArrowheads="1" noTextEdit="1"/>
          </p:cNvSpPr>
          <p:nvPr>
            <p:ph type="sldImg"/>
          </p:nvPr>
        </p:nvSpPr>
        <p:spPr>
          <a:xfrm>
            <a:off x="385763" y="687388"/>
            <a:ext cx="6088062" cy="3425825"/>
          </a:xfrm>
          <a:solidFill>
            <a:srgbClr val="FFFFFF"/>
          </a:solidFill>
          <a:ln/>
        </p:spPr>
      </p:sp>
      <p:sp>
        <p:nvSpPr>
          <p:cNvPr id="68612" name="Rectangle 3">
            <a:extLst>
              <a:ext uri="{FF2B5EF4-FFF2-40B4-BE49-F238E27FC236}">
                <a16:creationId xmlns:a16="http://schemas.microsoft.com/office/drawing/2014/main" id="{4D66ECF3-C813-429F-8825-DA3F3A0532D6}"/>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DA0EF70-5969-4BBC-A29E-3CE7E3D7A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A0FF2F-1FF0-4CE9-88F7-92D9300BC07D}" type="slidenum">
              <a:rPr lang="en-US" altLang="zh-CN" smtClean="0">
                <a:ea typeface="MS PGothic" panose="020B0600070205080204" pitchFamily="34" charset="-128"/>
              </a:rPr>
              <a:pPr/>
              <a:t>20</a:t>
            </a:fld>
            <a:endParaRPr lang="en-US" altLang="zh-CN">
              <a:ea typeface="MS PGothic" panose="020B0600070205080204" pitchFamily="34" charset="-128"/>
            </a:endParaRPr>
          </a:p>
        </p:txBody>
      </p:sp>
      <p:sp>
        <p:nvSpPr>
          <p:cNvPr id="70659" name="Rectangle 2">
            <a:extLst>
              <a:ext uri="{FF2B5EF4-FFF2-40B4-BE49-F238E27FC236}">
                <a16:creationId xmlns:a16="http://schemas.microsoft.com/office/drawing/2014/main" id="{9631A75D-2F3A-467A-8D6C-706CF4AEC0A9}"/>
              </a:ext>
            </a:extLst>
          </p:cNvPr>
          <p:cNvSpPr>
            <a:spLocks noChangeArrowheads="1" noTextEdit="1"/>
          </p:cNvSpPr>
          <p:nvPr>
            <p:ph type="sldImg"/>
          </p:nvPr>
        </p:nvSpPr>
        <p:spPr>
          <a:xfrm>
            <a:off x="385763" y="687388"/>
            <a:ext cx="6088062" cy="3425825"/>
          </a:xfrm>
          <a:solidFill>
            <a:srgbClr val="FFFFFF"/>
          </a:solidFill>
          <a:ln/>
        </p:spPr>
      </p:sp>
      <p:sp>
        <p:nvSpPr>
          <p:cNvPr id="70660" name="Rectangle 3">
            <a:extLst>
              <a:ext uri="{FF2B5EF4-FFF2-40B4-BE49-F238E27FC236}">
                <a16:creationId xmlns:a16="http://schemas.microsoft.com/office/drawing/2014/main" id="{7A67B10A-C4D1-497A-B733-2625731511A0}"/>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862AD8CB-7E6A-4BA9-937B-CE73C5916E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13A4FB-9B75-4BE6-B3E6-C99398C57C76}" type="slidenum">
              <a:rPr lang="en-US" altLang="zh-CN" smtClean="0">
                <a:ea typeface="MS PGothic" panose="020B0600070205080204" pitchFamily="34" charset="-128"/>
              </a:rPr>
              <a:pPr/>
              <a:t>3</a:t>
            </a:fld>
            <a:endParaRPr lang="en-US" altLang="zh-CN">
              <a:ea typeface="MS PGothic" panose="020B0600070205080204" pitchFamily="34" charset="-128"/>
            </a:endParaRPr>
          </a:p>
        </p:txBody>
      </p:sp>
      <p:sp>
        <p:nvSpPr>
          <p:cNvPr id="35843" name="Rectangle 2">
            <a:extLst>
              <a:ext uri="{FF2B5EF4-FFF2-40B4-BE49-F238E27FC236}">
                <a16:creationId xmlns:a16="http://schemas.microsoft.com/office/drawing/2014/main" id="{892E9ADF-9DD1-4E5E-995A-F2B39CA0AF43}"/>
              </a:ext>
            </a:extLst>
          </p:cNvPr>
          <p:cNvSpPr>
            <a:spLocks noChangeArrowheads="1" noTextEdit="1"/>
          </p:cNvSpPr>
          <p:nvPr>
            <p:ph type="sldImg"/>
          </p:nvPr>
        </p:nvSpPr>
        <p:spPr>
          <a:xfrm>
            <a:off x="385763" y="687388"/>
            <a:ext cx="6088062" cy="3425825"/>
          </a:xfrm>
          <a:solidFill>
            <a:srgbClr val="FFFFFF"/>
          </a:solidFill>
          <a:ln/>
        </p:spPr>
      </p:sp>
      <p:sp>
        <p:nvSpPr>
          <p:cNvPr id="35844" name="Rectangle 3">
            <a:extLst>
              <a:ext uri="{FF2B5EF4-FFF2-40B4-BE49-F238E27FC236}">
                <a16:creationId xmlns:a16="http://schemas.microsoft.com/office/drawing/2014/main" id="{26FE64A4-83DD-4C24-BCAB-1EE6968FF58B}"/>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8111F091-6CB1-48F2-9C01-510F76CC2B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82E3F7-E21D-417C-B52B-93C8714D2149}" type="slidenum">
              <a:rPr lang="en-US" altLang="zh-CN" smtClean="0">
                <a:ea typeface="MS PGothic" panose="020B0600070205080204" pitchFamily="34" charset="-128"/>
              </a:rPr>
              <a:pPr/>
              <a:t>21</a:t>
            </a:fld>
            <a:endParaRPr lang="en-US" altLang="zh-CN">
              <a:ea typeface="MS PGothic" panose="020B0600070205080204" pitchFamily="34" charset="-128"/>
            </a:endParaRPr>
          </a:p>
        </p:txBody>
      </p:sp>
      <p:sp>
        <p:nvSpPr>
          <p:cNvPr id="72707" name="Rectangle 2">
            <a:extLst>
              <a:ext uri="{FF2B5EF4-FFF2-40B4-BE49-F238E27FC236}">
                <a16:creationId xmlns:a16="http://schemas.microsoft.com/office/drawing/2014/main" id="{FAB749BE-F9BC-4D7D-91B6-71F2B5B92B6C}"/>
              </a:ext>
            </a:extLst>
          </p:cNvPr>
          <p:cNvSpPr>
            <a:spLocks noChangeArrowheads="1" noTextEdit="1"/>
          </p:cNvSpPr>
          <p:nvPr>
            <p:ph type="sldImg"/>
          </p:nvPr>
        </p:nvSpPr>
        <p:spPr>
          <a:xfrm>
            <a:off x="385763" y="687388"/>
            <a:ext cx="6088062" cy="3425825"/>
          </a:xfrm>
          <a:solidFill>
            <a:srgbClr val="FFFFFF"/>
          </a:solidFill>
          <a:ln/>
        </p:spPr>
      </p:sp>
      <p:sp>
        <p:nvSpPr>
          <p:cNvPr id="72708" name="Rectangle 3">
            <a:extLst>
              <a:ext uri="{FF2B5EF4-FFF2-40B4-BE49-F238E27FC236}">
                <a16:creationId xmlns:a16="http://schemas.microsoft.com/office/drawing/2014/main" id="{6DD9659A-6CD2-4859-9150-ACA2CAC854C5}"/>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1A8563C-0F23-4F43-B59F-DE5B854720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B0D6A4-3E1F-4502-A7C2-1C79219FA829}" type="slidenum">
              <a:rPr lang="en-US" altLang="zh-CN" smtClean="0">
                <a:ea typeface="MS PGothic" panose="020B0600070205080204" pitchFamily="34" charset="-128"/>
              </a:rPr>
              <a:pPr/>
              <a:t>22</a:t>
            </a:fld>
            <a:endParaRPr lang="en-US" altLang="zh-CN">
              <a:ea typeface="MS PGothic" panose="020B0600070205080204" pitchFamily="34" charset="-128"/>
            </a:endParaRPr>
          </a:p>
        </p:txBody>
      </p:sp>
      <p:sp>
        <p:nvSpPr>
          <p:cNvPr id="74755" name="Rectangle 2">
            <a:extLst>
              <a:ext uri="{FF2B5EF4-FFF2-40B4-BE49-F238E27FC236}">
                <a16:creationId xmlns:a16="http://schemas.microsoft.com/office/drawing/2014/main" id="{6881C0E0-E3CF-477F-AD6A-C71067FC99AE}"/>
              </a:ext>
            </a:extLst>
          </p:cNvPr>
          <p:cNvSpPr>
            <a:spLocks noChangeArrowheads="1" noTextEdit="1"/>
          </p:cNvSpPr>
          <p:nvPr>
            <p:ph type="sldImg"/>
          </p:nvPr>
        </p:nvSpPr>
        <p:spPr>
          <a:xfrm>
            <a:off x="385763" y="687388"/>
            <a:ext cx="6088062" cy="3425825"/>
          </a:xfrm>
          <a:solidFill>
            <a:srgbClr val="FFFFFF"/>
          </a:solidFill>
          <a:ln/>
        </p:spPr>
      </p:sp>
      <p:sp>
        <p:nvSpPr>
          <p:cNvPr id="74756" name="Rectangle 3">
            <a:extLst>
              <a:ext uri="{FF2B5EF4-FFF2-40B4-BE49-F238E27FC236}">
                <a16:creationId xmlns:a16="http://schemas.microsoft.com/office/drawing/2014/main" id="{3B7E26B4-98D9-4A71-AE54-16649E52D919}"/>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6088AEF-85CB-4D44-9D62-1377424384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98305D-C3FC-474D-8534-7F2E4447C15C}" type="slidenum">
              <a:rPr lang="en-US" altLang="zh-CN" smtClean="0">
                <a:ea typeface="MS PGothic" panose="020B0600070205080204" pitchFamily="34" charset="-128"/>
              </a:rPr>
              <a:pPr/>
              <a:t>23</a:t>
            </a:fld>
            <a:endParaRPr lang="en-US" altLang="zh-CN">
              <a:ea typeface="MS PGothic" panose="020B0600070205080204" pitchFamily="34" charset="-128"/>
            </a:endParaRPr>
          </a:p>
        </p:txBody>
      </p:sp>
      <p:sp>
        <p:nvSpPr>
          <p:cNvPr id="76803" name="Rectangle 2">
            <a:extLst>
              <a:ext uri="{FF2B5EF4-FFF2-40B4-BE49-F238E27FC236}">
                <a16:creationId xmlns:a16="http://schemas.microsoft.com/office/drawing/2014/main" id="{8E171630-D847-4DF3-AE9E-3C620025882E}"/>
              </a:ext>
            </a:extLst>
          </p:cNvPr>
          <p:cNvSpPr>
            <a:spLocks noChangeArrowheads="1" noTextEdit="1"/>
          </p:cNvSpPr>
          <p:nvPr>
            <p:ph type="sldImg"/>
          </p:nvPr>
        </p:nvSpPr>
        <p:spPr>
          <a:xfrm>
            <a:off x="385763" y="687388"/>
            <a:ext cx="6088062" cy="3425825"/>
          </a:xfrm>
          <a:solidFill>
            <a:srgbClr val="FFFFFF"/>
          </a:solidFill>
          <a:ln/>
        </p:spPr>
      </p:sp>
      <p:sp>
        <p:nvSpPr>
          <p:cNvPr id="76804" name="Rectangle 3">
            <a:extLst>
              <a:ext uri="{FF2B5EF4-FFF2-40B4-BE49-F238E27FC236}">
                <a16:creationId xmlns:a16="http://schemas.microsoft.com/office/drawing/2014/main" id="{A8DE4440-99E3-4436-9F6D-0FD611E4FE66}"/>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5E9BC14-1026-4D8F-8B52-75A742D72E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43BE21-88DA-4E39-9284-8E2EFF19E0A9}" type="slidenum">
              <a:rPr lang="en-US" altLang="zh-CN" smtClean="0">
                <a:ea typeface="MS PGothic" panose="020B0600070205080204" pitchFamily="34" charset="-128"/>
              </a:rPr>
              <a:pPr/>
              <a:t>24</a:t>
            </a:fld>
            <a:endParaRPr lang="en-US" altLang="zh-CN">
              <a:ea typeface="MS PGothic" panose="020B0600070205080204" pitchFamily="34" charset="-128"/>
            </a:endParaRPr>
          </a:p>
        </p:txBody>
      </p:sp>
      <p:sp>
        <p:nvSpPr>
          <p:cNvPr id="78851" name="Rectangle 2">
            <a:extLst>
              <a:ext uri="{FF2B5EF4-FFF2-40B4-BE49-F238E27FC236}">
                <a16:creationId xmlns:a16="http://schemas.microsoft.com/office/drawing/2014/main" id="{9F317AE9-FC8B-4CCA-984F-ADACFE65463C}"/>
              </a:ext>
            </a:extLst>
          </p:cNvPr>
          <p:cNvSpPr>
            <a:spLocks noChangeArrowheads="1" noTextEdit="1"/>
          </p:cNvSpPr>
          <p:nvPr>
            <p:ph type="sldImg"/>
          </p:nvPr>
        </p:nvSpPr>
        <p:spPr>
          <a:xfrm>
            <a:off x="385763" y="687388"/>
            <a:ext cx="6088062" cy="3425825"/>
          </a:xfrm>
          <a:solidFill>
            <a:srgbClr val="FFFFFF"/>
          </a:solidFill>
          <a:ln/>
        </p:spPr>
      </p:sp>
      <p:sp>
        <p:nvSpPr>
          <p:cNvPr id="78852" name="Rectangle 3">
            <a:extLst>
              <a:ext uri="{FF2B5EF4-FFF2-40B4-BE49-F238E27FC236}">
                <a16:creationId xmlns:a16="http://schemas.microsoft.com/office/drawing/2014/main" id="{9630F36C-FAAE-4DDA-862E-4FBC1EC4962A}"/>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0A3ADE4-C618-49EF-BFB7-9BA2681C33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368E1F-5797-4D09-81A6-BF7F5BD9F5A3}" type="slidenum">
              <a:rPr lang="en-US" altLang="zh-CN" smtClean="0">
                <a:ea typeface="MS PGothic" panose="020B0600070205080204" pitchFamily="34" charset="-128"/>
              </a:rPr>
              <a:pPr/>
              <a:t>25</a:t>
            </a:fld>
            <a:endParaRPr lang="en-US" altLang="zh-CN">
              <a:ea typeface="MS PGothic" panose="020B0600070205080204" pitchFamily="34" charset="-128"/>
            </a:endParaRPr>
          </a:p>
        </p:txBody>
      </p:sp>
      <p:sp>
        <p:nvSpPr>
          <p:cNvPr id="80899" name="Rectangle 2">
            <a:extLst>
              <a:ext uri="{FF2B5EF4-FFF2-40B4-BE49-F238E27FC236}">
                <a16:creationId xmlns:a16="http://schemas.microsoft.com/office/drawing/2014/main" id="{E146D59B-532B-4D9D-974F-47A9566C022D}"/>
              </a:ext>
            </a:extLst>
          </p:cNvPr>
          <p:cNvSpPr>
            <a:spLocks noChangeArrowheads="1" noTextEdit="1"/>
          </p:cNvSpPr>
          <p:nvPr>
            <p:ph type="sldImg"/>
          </p:nvPr>
        </p:nvSpPr>
        <p:spPr>
          <a:xfrm>
            <a:off x="385763" y="687388"/>
            <a:ext cx="6088062" cy="3425825"/>
          </a:xfrm>
          <a:solidFill>
            <a:srgbClr val="FFFFFF"/>
          </a:solidFill>
          <a:ln/>
        </p:spPr>
      </p:sp>
      <p:sp>
        <p:nvSpPr>
          <p:cNvPr id="80900" name="Rectangle 3">
            <a:extLst>
              <a:ext uri="{FF2B5EF4-FFF2-40B4-BE49-F238E27FC236}">
                <a16:creationId xmlns:a16="http://schemas.microsoft.com/office/drawing/2014/main" id="{2905F1EB-CB7B-4ABF-A680-31454A00F9C1}"/>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8FA1A41-4CC3-49F3-AB1F-9BB1B1C23F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C878F9-D9A5-4E2E-B282-706AAEBDF091}" type="slidenum">
              <a:rPr lang="en-US" altLang="zh-CN" smtClean="0">
                <a:ea typeface="MS PGothic" panose="020B0600070205080204" pitchFamily="34" charset="-128"/>
              </a:rPr>
              <a:pPr/>
              <a:t>26</a:t>
            </a:fld>
            <a:endParaRPr lang="en-US" altLang="zh-CN">
              <a:ea typeface="MS PGothic" panose="020B0600070205080204" pitchFamily="34" charset="-128"/>
            </a:endParaRPr>
          </a:p>
        </p:txBody>
      </p:sp>
      <p:sp>
        <p:nvSpPr>
          <p:cNvPr id="82947" name="Rectangle 2">
            <a:extLst>
              <a:ext uri="{FF2B5EF4-FFF2-40B4-BE49-F238E27FC236}">
                <a16:creationId xmlns:a16="http://schemas.microsoft.com/office/drawing/2014/main" id="{6B65F4CD-5BF7-4BC3-80EE-57B218D14FD1}"/>
              </a:ext>
            </a:extLst>
          </p:cNvPr>
          <p:cNvSpPr>
            <a:spLocks noChangeArrowheads="1" noTextEdit="1"/>
          </p:cNvSpPr>
          <p:nvPr>
            <p:ph type="sldImg"/>
          </p:nvPr>
        </p:nvSpPr>
        <p:spPr>
          <a:xfrm>
            <a:off x="385763" y="687388"/>
            <a:ext cx="6088062" cy="3425825"/>
          </a:xfrm>
          <a:solidFill>
            <a:srgbClr val="FFFFFF"/>
          </a:solidFill>
          <a:ln/>
        </p:spPr>
      </p:sp>
      <p:sp>
        <p:nvSpPr>
          <p:cNvPr id="82948" name="Rectangle 3">
            <a:extLst>
              <a:ext uri="{FF2B5EF4-FFF2-40B4-BE49-F238E27FC236}">
                <a16:creationId xmlns:a16="http://schemas.microsoft.com/office/drawing/2014/main" id="{0233408E-DAEA-404E-8527-367D5883FB28}"/>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9D5E192-6C9D-4D53-9FF1-90A2FFE4D1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B8FC88-DFD5-49B5-93AC-ADCC78DB0F21}" type="slidenum">
              <a:rPr lang="en-US" altLang="zh-CN" smtClean="0">
                <a:ea typeface="MS PGothic" panose="020B0600070205080204" pitchFamily="34" charset="-128"/>
              </a:rPr>
              <a:pPr/>
              <a:t>49</a:t>
            </a:fld>
            <a:endParaRPr lang="en-US" altLang="zh-CN">
              <a:ea typeface="MS PGothic" panose="020B0600070205080204" pitchFamily="34" charset="-128"/>
            </a:endParaRPr>
          </a:p>
        </p:txBody>
      </p:sp>
      <p:sp>
        <p:nvSpPr>
          <p:cNvPr id="107523" name="Rectangle 2">
            <a:extLst>
              <a:ext uri="{FF2B5EF4-FFF2-40B4-BE49-F238E27FC236}">
                <a16:creationId xmlns:a16="http://schemas.microsoft.com/office/drawing/2014/main" id="{22392E41-82ED-49C1-A5F4-1C20B9C35390}"/>
              </a:ext>
            </a:extLst>
          </p:cNvPr>
          <p:cNvSpPr>
            <a:spLocks noChangeArrowheads="1" noTextEdit="1"/>
          </p:cNvSpPr>
          <p:nvPr>
            <p:ph type="sldImg"/>
          </p:nvPr>
        </p:nvSpPr>
        <p:spPr>
          <a:xfrm>
            <a:off x="385763" y="687388"/>
            <a:ext cx="6088062" cy="3425825"/>
          </a:xfrm>
          <a:solidFill>
            <a:srgbClr val="FFFFFF"/>
          </a:solidFill>
          <a:ln/>
        </p:spPr>
      </p:sp>
      <p:sp>
        <p:nvSpPr>
          <p:cNvPr id="107524" name="Rectangle 3">
            <a:extLst>
              <a:ext uri="{FF2B5EF4-FFF2-40B4-BE49-F238E27FC236}">
                <a16:creationId xmlns:a16="http://schemas.microsoft.com/office/drawing/2014/main" id="{133A30D6-B026-41AE-91ED-ED2F77D35347}"/>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57523F61-169D-4968-8B43-C363D7B100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DEA69F-B7C5-43EC-8357-66702662194C}" type="slidenum">
              <a:rPr lang="en-US" altLang="zh-CN" smtClean="0">
                <a:ea typeface="MS PGothic" panose="020B0600070205080204" pitchFamily="34" charset="-128"/>
              </a:rPr>
              <a:pPr/>
              <a:t>50</a:t>
            </a:fld>
            <a:endParaRPr lang="en-US" altLang="zh-CN">
              <a:ea typeface="MS PGothic" panose="020B0600070205080204" pitchFamily="34" charset="-128"/>
            </a:endParaRPr>
          </a:p>
        </p:txBody>
      </p:sp>
      <p:sp>
        <p:nvSpPr>
          <p:cNvPr id="109571" name="Rectangle 2">
            <a:extLst>
              <a:ext uri="{FF2B5EF4-FFF2-40B4-BE49-F238E27FC236}">
                <a16:creationId xmlns:a16="http://schemas.microsoft.com/office/drawing/2014/main" id="{765B2327-7183-4166-A3BE-970908105308}"/>
              </a:ext>
            </a:extLst>
          </p:cNvPr>
          <p:cNvSpPr>
            <a:spLocks noChangeArrowheads="1" noTextEdit="1"/>
          </p:cNvSpPr>
          <p:nvPr>
            <p:ph type="sldImg"/>
          </p:nvPr>
        </p:nvSpPr>
        <p:spPr>
          <a:xfrm>
            <a:off x="385763" y="687388"/>
            <a:ext cx="6088062" cy="3425825"/>
          </a:xfrm>
          <a:solidFill>
            <a:srgbClr val="FFFFFF"/>
          </a:solidFill>
          <a:ln/>
        </p:spPr>
      </p:sp>
      <p:sp>
        <p:nvSpPr>
          <p:cNvPr id="109572" name="Rectangle 3">
            <a:extLst>
              <a:ext uri="{FF2B5EF4-FFF2-40B4-BE49-F238E27FC236}">
                <a16:creationId xmlns:a16="http://schemas.microsoft.com/office/drawing/2014/main" id="{4D4F2A11-33D3-4618-89AE-76773EE7BAE7}"/>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39D8F5A-AAC5-4A58-9F5B-B98A6A498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964BA0-A5E2-424D-A3AD-413B62992C17}" type="slidenum">
              <a:rPr lang="en-US" altLang="zh-CN" smtClean="0">
                <a:ea typeface="MS PGothic" panose="020B0600070205080204" pitchFamily="34" charset="-128"/>
              </a:rPr>
              <a:pPr/>
              <a:t>4</a:t>
            </a:fld>
            <a:endParaRPr lang="en-US" altLang="zh-CN">
              <a:ea typeface="MS PGothic" panose="020B0600070205080204" pitchFamily="34" charset="-128"/>
            </a:endParaRPr>
          </a:p>
        </p:txBody>
      </p:sp>
      <p:sp>
        <p:nvSpPr>
          <p:cNvPr id="37891" name="Rectangle 2">
            <a:extLst>
              <a:ext uri="{FF2B5EF4-FFF2-40B4-BE49-F238E27FC236}">
                <a16:creationId xmlns:a16="http://schemas.microsoft.com/office/drawing/2014/main" id="{5E66B3FE-A30E-4250-B5F1-BB3C089F5707}"/>
              </a:ext>
            </a:extLst>
          </p:cNvPr>
          <p:cNvSpPr>
            <a:spLocks noChangeArrowheads="1" noTextEdit="1"/>
          </p:cNvSpPr>
          <p:nvPr>
            <p:ph type="sldImg"/>
          </p:nvPr>
        </p:nvSpPr>
        <p:spPr>
          <a:xfrm>
            <a:off x="385763" y="687388"/>
            <a:ext cx="6088062" cy="3425825"/>
          </a:xfrm>
          <a:solidFill>
            <a:srgbClr val="FFFFFF"/>
          </a:solidFill>
          <a:ln/>
        </p:spPr>
      </p:sp>
      <p:sp>
        <p:nvSpPr>
          <p:cNvPr id="37892" name="Rectangle 3">
            <a:extLst>
              <a:ext uri="{FF2B5EF4-FFF2-40B4-BE49-F238E27FC236}">
                <a16:creationId xmlns:a16="http://schemas.microsoft.com/office/drawing/2014/main" id="{1AE56A6C-0073-46DA-9818-226A53472A32}"/>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E3B67D4-B485-4AA9-928B-778938FCB7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638510-27E8-4847-8653-38B44995CB82}" type="slidenum">
              <a:rPr lang="en-US" altLang="zh-CN" smtClean="0">
                <a:ea typeface="MS PGothic" panose="020B0600070205080204" pitchFamily="34" charset="-128"/>
              </a:rPr>
              <a:pPr/>
              <a:t>5</a:t>
            </a:fld>
            <a:endParaRPr lang="en-US" altLang="zh-CN">
              <a:ea typeface="MS PGothic" panose="020B0600070205080204" pitchFamily="34" charset="-128"/>
            </a:endParaRPr>
          </a:p>
        </p:txBody>
      </p:sp>
      <p:sp>
        <p:nvSpPr>
          <p:cNvPr id="39939" name="Rectangle 2">
            <a:extLst>
              <a:ext uri="{FF2B5EF4-FFF2-40B4-BE49-F238E27FC236}">
                <a16:creationId xmlns:a16="http://schemas.microsoft.com/office/drawing/2014/main" id="{23AF7734-53FC-4F26-ADDD-50DC4FF9B85E}"/>
              </a:ext>
            </a:extLst>
          </p:cNvPr>
          <p:cNvSpPr>
            <a:spLocks noChangeArrowheads="1" noTextEdit="1"/>
          </p:cNvSpPr>
          <p:nvPr>
            <p:ph type="sldImg"/>
          </p:nvPr>
        </p:nvSpPr>
        <p:spPr>
          <a:xfrm>
            <a:off x="385763" y="687388"/>
            <a:ext cx="6088062" cy="3425825"/>
          </a:xfrm>
          <a:solidFill>
            <a:srgbClr val="FFFFFF"/>
          </a:solidFill>
          <a:ln/>
        </p:spPr>
      </p:sp>
      <p:sp>
        <p:nvSpPr>
          <p:cNvPr id="39940" name="Rectangle 3">
            <a:extLst>
              <a:ext uri="{FF2B5EF4-FFF2-40B4-BE49-F238E27FC236}">
                <a16:creationId xmlns:a16="http://schemas.microsoft.com/office/drawing/2014/main" id="{E3D5B2CA-282A-4119-8645-7544B1FDA49B}"/>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00C1BDF-64F0-4100-988C-63E8E4E34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C8A67-D01C-4A49-BCAF-9A965837629F}" type="slidenum">
              <a:rPr lang="en-US" altLang="zh-CN" smtClean="0">
                <a:ea typeface="MS PGothic" panose="020B0600070205080204" pitchFamily="34" charset="-128"/>
              </a:rPr>
              <a:pPr/>
              <a:t>6</a:t>
            </a:fld>
            <a:endParaRPr lang="en-US" altLang="zh-CN">
              <a:ea typeface="MS PGothic" panose="020B0600070205080204" pitchFamily="34" charset="-128"/>
            </a:endParaRPr>
          </a:p>
        </p:txBody>
      </p:sp>
      <p:sp>
        <p:nvSpPr>
          <p:cNvPr id="41987" name="Rectangle 2">
            <a:extLst>
              <a:ext uri="{FF2B5EF4-FFF2-40B4-BE49-F238E27FC236}">
                <a16:creationId xmlns:a16="http://schemas.microsoft.com/office/drawing/2014/main" id="{7BDE6240-4B46-409F-923A-709D1915046D}"/>
              </a:ext>
            </a:extLst>
          </p:cNvPr>
          <p:cNvSpPr>
            <a:spLocks noChangeArrowheads="1" noTextEdit="1"/>
          </p:cNvSpPr>
          <p:nvPr>
            <p:ph type="sldImg"/>
          </p:nvPr>
        </p:nvSpPr>
        <p:spPr>
          <a:xfrm>
            <a:off x="385763" y="687388"/>
            <a:ext cx="6088062" cy="3425825"/>
          </a:xfrm>
          <a:solidFill>
            <a:srgbClr val="FFFFFF"/>
          </a:solidFill>
          <a:ln/>
        </p:spPr>
      </p:sp>
      <p:sp>
        <p:nvSpPr>
          <p:cNvPr id="41988" name="Rectangle 3">
            <a:extLst>
              <a:ext uri="{FF2B5EF4-FFF2-40B4-BE49-F238E27FC236}">
                <a16:creationId xmlns:a16="http://schemas.microsoft.com/office/drawing/2014/main" id="{8A20C8B8-DC29-4E5B-AC81-F4EB3D10A444}"/>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62B3D6E-E32C-4C35-B707-B15EADC400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5C0EC7-56C2-4D47-9845-6110755B5AAD}" type="slidenum">
              <a:rPr lang="en-US" altLang="zh-CN" smtClean="0">
                <a:ea typeface="MS PGothic" panose="020B0600070205080204" pitchFamily="34" charset="-128"/>
              </a:rPr>
              <a:pPr/>
              <a:t>7</a:t>
            </a:fld>
            <a:endParaRPr lang="en-US" altLang="zh-CN">
              <a:ea typeface="MS PGothic" panose="020B0600070205080204" pitchFamily="34" charset="-128"/>
            </a:endParaRPr>
          </a:p>
        </p:txBody>
      </p:sp>
      <p:sp>
        <p:nvSpPr>
          <p:cNvPr id="44035" name="Rectangle 2">
            <a:extLst>
              <a:ext uri="{FF2B5EF4-FFF2-40B4-BE49-F238E27FC236}">
                <a16:creationId xmlns:a16="http://schemas.microsoft.com/office/drawing/2014/main" id="{89E88322-1D61-4AA6-B0CA-ECAE1DCD9D37}"/>
              </a:ext>
            </a:extLst>
          </p:cNvPr>
          <p:cNvSpPr>
            <a:spLocks noChangeArrowheads="1" noTextEdit="1"/>
          </p:cNvSpPr>
          <p:nvPr>
            <p:ph type="sldImg"/>
          </p:nvPr>
        </p:nvSpPr>
        <p:spPr>
          <a:xfrm>
            <a:off x="385763" y="687388"/>
            <a:ext cx="6088062" cy="3425825"/>
          </a:xfrm>
          <a:solidFill>
            <a:srgbClr val="FFFFFF"/>
          </a:solidFill>
          <a:ln/>
        </p:spPr>
      </p:sp>
      <p:sp>
        <p:nvSpPr>
          <p:cNvPr id="44036" name="Rectangle 3">
            <a:extLst>
              <a:ext uri="{FF2B5EF4-FFF2-40B4-BE49-F238E27FC236}">
                <a16:creationId xmlns:a16="http://schemas.microsoft.com/office/drawing/2014/main" id="{447782CB-F65F-4960-A143-AF785DD383A1}"/>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0A1726E-CB8C-429C-84EE-15843ED9A4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FA60D7-E8FD-4A9B-B5B4-44BED64F299F}" type="slidenum">
              <a:rPr lang="en-US" altLang="zh-CN" smtClean="0">
                <a:ea typeface="MS PGothic" panose="020B0600070205080204" pitchFamily="34" charset="-128"/>
              </a:rPr>
              <a:pPr/>
              <a:t>8</a:t>
            </a:fld>
            <a:endParaRPr lang="en-US" altLang="zh-CN">
              <a:ea typeface="MS PGothic" panose="020B0600070205080204" pitchFamily="34" charset="-128"/>
            </a:endParaRPr>
          </a:p>
        </p:txBody>
      </p:sp>
      <p:sp>
        <p:nvSpPr>
          <p:cNvPr id="46083" name="Rectangle 2">
            <a:extLst>
              <a:ext uri="{FF2B5EF4-FFF2-40B4-BE49-F238E27FC236}">
                <a16:creationId xmlns:a16="http://schemas.microsoft.com/office/drawing/2014/main" id="{BB7AE470-34F4-417B-B511-0150AADC8DB9}"/>
              </a:ext>
            </a:extLst>
          </p:cNvPr>
          <p:cNvSpPr>
            <a:spLocks noChangeArrowheads="1" noTextEdit="1"/>
          </p:cNvSpPr>
          <p:nvPr>
            <p:ph type="sldImg"/>
          </p:nvPr>
        </p:nvSpPr>
        <p:spPr>
          <a:xfrm>
            <a:off x="385763" y="687388"/>
            <a:ext cx="6088062" cy="3425825"/>
          </a:xfrm>
          <a:solidFill>
            <a:srgbClr val="FFFFFF"/>
          </a:solidFill>
          <a:ln/>
        </p:spPr>
      </p:sp>
      <p:sp>
        <p:nvSpPr>
          <p:cNvPr id="46084" name="Rectangle 3">
            <a:extLst>
              <a:ext uri="{FF2B5EF4-FFF2-40B4-BE49-F238E27FC236}">
                <a16:creationId xmlns:a16="http://schemas.microsoft.com/office/drawing/2014/main" id="{56ED150D-F9CD-4794-B5F7-5DD9FD55B12E}"/>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1B1CB91-2316-4148-A661-CFA274B818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D80A8E-564D-468A-80EA-5757F41ACD35}" type="slidenum">
              <a:rPr lang="en-US" altLang="zh-CN" smtClean="0">
                <a:ea typeface="MS PGothic" panose="020B0600070205080204" pitchFamily="34" charset="-128"/>
              </a:rPr>
              <a:pPr/>
              <a:t>9</a:t>
            </a:fld>
            <a:endParaRPr lang="en-US" altLang="zh-CN">
              <a:ea typeface="MS PGothic" panose="020B0600070205080204" pitchFamily="34" charset="-128"/>
            </a:endParaRPr>
          </a:p>
        </p:txBody>
      </p:sp>
      <p:sp>
        <p:nvSpPr>
          <p:cNvPr id="48131" name="Rectangle 2">
            <a:extLst>
              <a:ext uri="{FF2B5EF4-FFF2-40B4-BE49-F238E27FC236}">
                <a16:creationId xmlns:a16="http://schemas.microsoft.com/office/drawing/2014/main" id="{10710F03-5273-427C-9D3A-3A0A00A68202}"/>
              </a:ext>
            </a:extLst>
          </p:cNvPr>
          <p:cNvSpPr>
            <a:spLocks noChangeArrowheads="1" noTextEdit="1"/>
          </p:cNvSpPr>
          <p:nvPr>
            <p:ph type="sldImg"/>
          </p:nvPr>
        </p:nvSpPr>
        <p:spPr>
          <a:xfrm>
            <a:off x="385763" y="687388"/>
            <a:ext cx="6088062" cy="3425825"/>
          </a:xfrm>
          <a:solidFill>
            <a:srgbClr val="FFFFFF"/>
          </a:solidFill>
          <a:ln/>
        </p:spPr>
      </p:sp>
      <p:sp>
        <p:nvSpPr>
          <p:cNvPr id="48132" name="Rectangle 3">
            <a:extLst>
              <a:ext uri="{FF2B5EF4-FFF2-40B4-BE49-F238E27FC236}">
                <a16:creationId xmlns:a16="http://schemas.microsoft.com/office/drawing/2014/main" id="{DDE97B78-776A-4F3F-9C67-93450D6660D6}"/>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6980388-AD25-4ED5-8DE9-8CFE606EDA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CBAD00-23B1-4D41-996A-8D8E44573443}" type="slidenum">
              <a:rPr lang="en-US" altLang="zh-CN" smtClean="0">
                <a:ea typeface="MS PGothic" panose="020B0600070205080204" pitchFamily="34" charset="-128"/>
              </a:rPr>
              <a:pPr/>
              <a:t>10</a:t>
            </a:fld>
            <a:endParaRPr lang="en-US" altLang="zh-CN">
              <a:ea typeface="MS PGothic" panose="020B0600070205080204" pitchFamily="34" charset="-128"/>
            </a:endParaRPr>
          </a:p>
        </p:txBody>
      </p:sp>
      <p:sp>
        <p:nvSpPr>
          <p:cNvPr id="50179" name="Rectangle 2">
            <a:extLst>
              <a:ext uri="{FF2B5EF4-FFF2-40B4-BE49-F238E27FC236}">
                <a16:creationId xmlns:a16="http://schemas.microsoft.com/office/drawing/2014/main" id="{A2E1A63F-548C-44BF-9CBA-7A3D59A46351}"/>
              </a:ext>
            </a:extLst>
          </p:cNvPr>
          <p:cNvSpPr>
            <a:spLocks noChangeArrowheads="1" noTextEdit="1"/>
          </p:cNvSpPr>
          <p:nvPr>
            <p:ph type="sldImg"/>
          </p:nvPr>
        </p:nvSpPr>
        <p:spPr>
          <a:xfrm>
            <a:off x="385763" y="687388"/>
            <a:ext cx="6088062" cy="3425825"/>
          </a:xfrm>
          <a:solidFill>
            <a:srgbClr val="FFFFFF"/>
          </a:solidFill>
          <a:ln/>
        </p:spPr>
      </p:sp>
      <p:sp>
        <p:nvSpPr>
          <p:cNvPr id="50180" name="Rectangle 3">
            <a:extLst>
              <a:ext uri="{FF2B5EF4-FFF2-40B4-BE49-F238E27FC236}">
                <a16:creationId xmlns:a16="http://schemas.microsoft.com/office/drawing/2014/main" id="{7A48721E-E63A-4F1E-A724-0632FFC6E1D8}"/>
              </a:ext>
            </a:extLst>
          </p:cNvPr>
          <p:cNvSpPr>
            <a:spLocks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D6C7D295-78FA-47EB-8A3B-75AB87F25251}"/>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BE6B00C-438E-405F-9030-75F196B17CED}" type="datetime1">
              <a:rPr lang="zh-CN" altLang="en-US"/>
              <a:pPr>
                <a:defRPr/>
              </a:pPr>
              <a:t>2018/11/1</a:t>
            </a:fld>
            <a:endParaRPr lang="zh-CN" altLang="en-US"/>
          </a:p>
        </p:txBody>
      </p:sp>
      <p:sp>
        <p:nvSpPr>
          <p:cNvPr id="5" name="页脚占位符 4">
            <a:extLst>
              <a:ext uri="{FF2B5EF4-FFF2-40B4-BE49-F238E27FC236}">
                <a16:creationId xmlns:a16="http://schemas.microsoft.com/office/drawing/2014/main" id="{724486A4-DE3D-48FD-9946-1AB9113B900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8799BA47-7C96-4BE7-9A4E-3DE204C861F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5375281-BD75-4894-895E-143970DAA052}" type="slidenum">
              <a:rPr lang="zh-CN" altLang="en-US"/>
              <a:pPr>
                <a:defRPr/>
              </a:pPr>
              <a:t>‹#›</a:t>
            </a:fld>
            <a:endParaRPr lang="zh-CN" altLang="en-US"/>
          </a:p>
        </p:txBody>
      </p:sp>
    </p:spTree>
    <p:extLst>
      <p:ext uri="{BB962C8B-B14F-4D97-AF65-F5344CB8AC3E}">
        <p14:creationId xmlns:p14="http://schemas.microsoft.com/office/powerpoint/2010/main" val="371990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7ED778-7986-48D9-A966-2CAA363FBF8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8CAA19D-8D81-4ADC-B93A-0C7F5E5FD782}" type="datetime1">
              <a:rPr lang="zh-CN" altLang="en-US"/>
              <a:pPr>
                <a:defRPr/>
              </a:pPr>
              <a:t>2018/11/1</a:t>
            </a:fld>
            <a:endParaRPr lang="zh-CN" altLang="en-US"/>
          </a:p>
        </p:txBody>
      </p:sp>
      <p:sp>
        <p:nvSpPr>
          <p:cNvPr id="5" name="页脚占位符 4">
            <a:extLst>
              <a:ext uri="{FF2B5EF4-FFF2-40B4-BE49-F238E27FC236}">
                <a16:creationId xmlns:a16="http://schemas.microsoft.com/office/drawing/2014/main" id="{0B44B7C6-B17F-4B03-B068-A62DEE13459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B7657E5F-0EFE-4DE2-8AD0-1FF6166E729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25B4B41-809D-4CC0-AE6F-BDD847DDA22E}" type="slidenum">
              <a:rPr lang="zh-CN" altLang="en-US"/>
              <a:pPr>
                <a:defRPr/>
              </a:pPr>
              <a:t>‹#›</a:t>
            </a:fld>
            <a:endParaRPr lang="zh-CN" altLang="en-US"/>
          </a:p>
        </p:txBody>
      </p:sp>
    </p:spTree>
    <p:extLst>
      <p:ext uri="{BB962C8B-B14F-4D97-AF65-F5344CB8AC3E}">
        <p14:creationId xmlns:p14="http://schemas.microsoft.com/office/powerpoint/2010/main" val="322692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7B356C-4D5F-4E0C-B10C-6D17D93E9E1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A92AFA8-2C7D-4330-AE4C-9B08F161275E}" type="datetime1">
              <a:rPr lang="zh-CN" altLang="en-US"/>
              <a:pPr>
                <a:defRPr/>
              </a:pPr>
              <a:t>2018/11/1</a:t>
            </a:fld>
            <a:endParaRPr lang="zh-CN" altLang="en-US"/>
          </a:p>
        </p:txBody>
      </p:sp>
      <p:sp>
        <p:nvSpPr>
          <p:cNvPr id="5" name="页脚占位符 4">
            <a:extLst>
              <a:ext uri="{FF2B5EF4-FFF2-40B4-BE49-F238E27FC236}">
                <a16:creationId xmlns:a16="http://schemas.microsoft.com/office/drawing/2014/main" id="{13B57C74-7F06-4ADD-A6D7-E0ED0F33ADA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398178A4-17C4-4A6A-A8EF-9FD7D44D214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1A9D8AC-3036-4BB4-8A18-E69F7599B96D}" type="slidenum">
              <a:rPr lang="zh-CN" altLang="en-US"/>
              <a:pPr>
                <a:defRPr/>
              </a:pPr>
              <a:t>‹#›</a:t>
            </a:fld>
            <a:endParaRPr lang="zh-CN" altLang="en-US"/>
          </a:p>
        </p:txBody>
      </p:sp>
    </p:spTree>
    <p:extLst>
      <p:ext uri="{BB962C8B-B14F-4D97-AF65-F5344CB8AC3E}">
        <p14:creationId xmlns:p14="http://schemas.microsoft.com/office/powerpoint/2010/main" val="764935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DB233728-6A1F-4995-B4F8-0070BE9FD2C6}"/>
              </a:ext>
            </a:extLst>
          </p:cNvPr>
          <p:cNvSpPr txBox="1">
            <a:spLocks noChangeArrowheads="1"/>
          </p:cNvSpPr>
          <p:nvPr userDrawn="1"/>
        </p:nvSpPr>
        <p:spPr bwMode="auto">
          <a:xfrm>
            <a:off x="3136900" y="6451600"/>
            <a:ext cx="5364163" cy="246063"/>
          </a:xfrm>
          <a:prstGeom prst="rect">
            <a:avLst/>
          </a:prstGeom>
          <a:noFill/>
          <a:ln>
            <a:noFill/>
          </a:ln>
          <a:effectLst/>
          <a:ex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Calibri"/>
                <a:ea typeface="宋体"/>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78E4A409-88D5-4EB3-8F29-7B95C8D791EB}"/>
              </a:ext>
            </a:extLst>
          </p:cNvPr>
          <p:cNvSpPr txBox="1">
            <a:spLocks noChangeArrowheads="1"/>
          </p:cNvSpPr>
          <p:nvPr userDrawn="1"/>
        </p:nvSpPr>
        <p:spPr bwMode="auto">
          <a:xfrm>
            <a:off x="11207750" y="6511925"/>
            <a:ext cx="984250" cy="246063"/>
          </a:xfrm>
          <a:prstGeom prst="rect">
            <a:avLst/>
          </a:prstGeom>
          <a:noFill/>
          <a:ln>
            <a:noFill/>
          </a:ln>
          <a:effectLst/>
          <a:extLst/>
        </p:spPr>
        <p:txBody>
          <a:bodyPr lIns="91407" tIns="45704" rIns="91407" bIns="4570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7D28C9E1-357C-44FA-9D07-6987F000CA74}" type="slidenum">
              <a:rPr lang="en-US" altLang="zh-CN" sz="100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hangingPunct="1">
                <a:spcBef>
                  <a:spcPct val="50000"/>
                </a:spcBef>
                <a:defRPr/>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78742677"/>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6160F7DA-5254-4517-A441-E03C821831F4}"/>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3876A8A-DF17-4BE1-B7BB-B37F84AF5209}" type="datetime1">
              <a:rPr lang="zh-CN" altLang="en-US"/>
              <a:pPr>
                <a:defRPr/>
              </a:pPr>
              <a:t>2018/11/1</a:t>
            </a:fld>
            <a:endParaRPr lang="zh-CN" altLang="zh-CN"/>
          </a:p>
        </p:txBody>
      </p:sp>
      <p:sp>
        <p:nvSpPr>
          <p:cNvPr id="5" name="Footer Placeholder 1029">
            <a:extLst>
              <a:ext uri="{FF2B5EF4-FFF2-40B4-BE49-F238E27FC236}">
                <a16:creationId xmlns:a16="http://schemas.microsoft.com/office/drawing/2014/main" id="{228FEFDA-AA25-4FF6-BC39-CEEDD5B3C1C1}"/>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9368049A-3335-4176-889F-F1AF2EFE3A1B}"/>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1B96C0C0-DE7D-487B-81DE-BD59D8958A49}"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83D38647-8CB8-4EAD-9089-AD61BB4D141A}"/>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F8B76553-8855-4372-863E-E27CE4BB0C4B}" type="slidenum">
              <a:rPr lang="en-US" altLang="zh-CN"/>
              <a:pPr>
                <a:defRPr/>
              </a:pPr>
              <a:t>‹#›</a:t>
            </a:fld>
            <a:endParaRPr lang="en-US" altLang="zh-CN"/>
          </a:p>
        </p:txBody>
      </p:sp>
    </p:spTree>
    <p:extLst>
      <p:ext uri="{BB962C8B-B14F-4D97-AF65-F5344CB8AC3E}">
        <p14:creationId xmlns:p14="http://schemas.microsoft.com/office/powerpoint/2010/main" val="3839945983"/>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109913591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424755389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F2B72A13-D271-472A-AC64-B16AD1D6EC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51004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528669580"/>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3FA2076C-8B3A-4A92-9359-29D147E47C5F}"/>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59621709-636C-4DCD-BF88-333443880F36}"/>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9C91B231-D776-45D1-BB6C-A1711A122AD9}"/>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B627D891-02AC-4FEE-B4A1-F7E640AA5AD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0" y="2738122"/>
            <a:ext cx="618264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2"/>
            <a:ext cx="618264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32755594"/>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3E3EFE45-EB3D-489C-8CB4-AE396D9B9BFE}"/>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5ED52CFA-C75E-4A8B-87E1-F146D3C94865}"/>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AE1A385C-FC24-459E-A4FA-5B52882C7769}"/>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11D84E54-009B-466C-8E03-199E4FCDAA1F}"/>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F22E0332-A44B-4B7C-B6C0-CDE3D4EBAEFE}"/>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9870FBF1-E893-4C97-81F7-7BBF630DB9A0}"/>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C364730F-5515-4CCD-94CF-E92086CBD2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E6E3C754-2DC9-4DBB-A883-FEEFB776CB59}"/>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89" y="1565197"/>
            <a:ext cx="6707716"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36818512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5D08C1-DC06-4FB1-8B38-9E05D2B65C5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D4383D8-DFB5-4C5A-AFD4-36AEB8C255DA}" type="datetime1">
              <a:rPr lang="zh-CN" altLang="en-US"/>
              <a:pPr>
                <a:defRPr/>
              </a:pPr>
              <a:t>2018/11/1</a:t>
            </a:fld>
            <a:endParaRPr lang="zh-CN" altLang="en-US"/>
          </a:p>
        </p:txBody>
      </p:sp>
      <p:sp>
        <p:nvSpPr>
          <p:cNvPr id="5" name="页脚占位符 4">
            <a:extLst>
              <a:ext uri="{FF2B5EF4-FFF2-40B4-BE49-F238E27FC236}">
                <a16:creationId xmlns:a16="http://schemas.microsoft.com/office/drawing/2014/main" id="{4F668DB4-9E62-47BF-94FF-16B6EA9A030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7B656EE0-BDCC-4DD6-9312-66C899E7700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CA717A7-E18D-4419-A496-2FE5BDA4FB84}" type="slidenum">
              <a:rPr lang="zh-CN" altLang="en-US"/>
              <a:pPr>
                <a:defRPr/>
              </a:pPr>
              <a:t>‹#›</a:t>
            </a:fld>
            <a:endParaRPr lang="zh-CN" altLang="en-US"/>
          </a:p>
        </p:txBody>
      </p:sp>
    </p:spTree>
    <p:extLst>
      <p:ext uri="{BB962C8B-B14F-4D97-AF65-F5344CB8AC3E}">
        <p14:creationId xmlns:p14="http://schemas.microsoft.com/office/powerpoint/2010/main" val="2145962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D99DCCB5-F04E-4377-BAC5-50443E5856AA}"/>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9CD47427-5528-43EB-96DA-51D1146F22F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4998"/>
            <a:ext cx="6430051"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402008191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85B29CE-B389-4A9D-A248-1A3C2044B6AE}"/>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6983865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4DA2EC26-CF7B-48CF-B3A5-3EB1F74D4548}"/>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A955E099-C6E5-4784-86A3-FECAACDFEFF6}"/>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4000" b="1">
              <a:solidFill>
                <a:srgbClr val="FFFFFF"/>
              </a:solidFill>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601" y="1551498"/>
            <a:ext cx="4549424"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599" y="640649"/>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750315786"/>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A99B515-1021-4773-9466-712E1ACCEFBE}"/>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601142" y="1896543"/>
            <a:ext cx="10157175"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09" y="3793073"/>
            <a:ext cx="5325532"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09" y="4458168"/>
            <a:ext cx="5325532"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2088055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0CC30C99-A193-4C7C-B81D-987E1E49F17D}"/>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a typeface="宋体"/>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389139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4"/>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24927307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7"/>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528114241"/>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5"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5" y="2209804"/>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4"/>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26834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D0745D48-C89D-4F51-9686-2FDFBBB8CFF7}"/>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9ADC2137-FBA2-471A-9766-6E1D441BB07B}"/>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0199EF32-FF9C-4228-B5BF-DC9FEF790DA4}" type="datetime1">
              <a:rPr lang="zh-CN" altLang="en-US"/>
              <a:pPr>
                <a:defRPr/>
              </a:pPr>
              <a:t>2018/11/1</a:t>
            </a:fld>
            <a:endParaRPr lang="en-US"/>
          </a:p>
        </p:txBody>
      </p:sp>
      <p:sp>
        <p:nvSpPr>
          <p:cNvPr id="4" name="Holder 6">
            <a:extLst>
              <a:ext uri="{FF2B5EF4-FFF2-40B4-BE49-F238E27FC236}">
                <a16:creationId xmlns:a16="http://schemas.microsoft.com/office/drawing/2014/main" id="{7F97DF42-B87D-4BCF-B788-46442F80BED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8C15BB6-E0D8-418B-8890-BC9CBBB1CE12}" type="slidenum">
              <a:rPr lang="zh-CN" altLang="zh-CN"/>
              <a:pPr>
                <a:defRPr/>
              </a:pPr>
              <a:t>‹#›</a:t>
            </a:fld>
            <a:endParaRPr lang="zh-CN" altLang="zh-CN"/>
          </a:p>
        </p:txBody>
      </p:sp>
    </p:spTree>
    <p:extLst>
      <p:ext uri="{BB962C8B-B14F-4D97-AF65-F5344CB8AC3E}">
        <p14:creationId xmlns:p14="http://schemas.microsoft.com/office/powerpoint/2010/main" val="148274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FAF49A-95C6-4270-928A-D7217D259C98}"/>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4B1846D-6428-40A8-9B7E-A070CA948D67}" type="datetime1">
              <a:rPr lang="zh-CN" altLang="en-US"/>
              <a:pPr>
                <a:defRPr/>
              </a:pPr>
              <a:t>2018/11/1</a:t>
            </a:fld>
            <a:endParaRPr lang="zh-CN" altLang="en-US"/>
          </a:p>
        </p:txBody>
      </p:sp>
      <p:sp>
        <p:nvSpPr>
          <p:cNvPr id="5" name="页脚占位符 4">
            <a:extLst>
              <a:ext uri="{FF2B5EF4-FFF2-40B4-BE49-F238E27FC236}">
                <a16:creationId xmlns:a16="http://schemas.microsoft.com/office/drawing/2014/main" id="{E878380E-5230-44EF-9832-0BC166D70C3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6768A892-9A94-4F53-98EF-64CC4282450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F0618D2-F315-4EAE-8976-6B24D4F47041}" type="slidenum">
              <a:rPr lang="zh-CN" altLang="en-US"/>
              <a:pPr>
                <a:defRPr/>
              </a:pPr>
              <a:t>‹#›</a:t>
            </a:fld>
            <a:endParaRPr lang="zh-CN" altLang="en-US"/>
          </a:p>
        </p:txBody>
      </p:sp>
    </p:spTree>
    <p:extLst>
      <p:ext uri="{BB962C8B-B14F-4D97-AF65-F5344CB8AC3E}">
        <p14:creationId xmlns:p14="http://schemas.microsoft.com/office/powerpoint/2010/main" val="300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2A15C3C5-BA04-43FB-818E-F03C31223F3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A548F42-D212-471D-9A73-3E9FAA3C3B27}" type="datetime1">
              <a:rPr lang="zh-CN" altLang="en-US"/>
              <a:pPr>
                <a:defRPr/>
              </a:pPr>
              <a:t>2018/11/1</a:t>
            </a:fld>
            <a:endParaRPr lang="zh-CN" altLang="en-US"/>
          </a:p>
        </p:txBody>
      </p:sp>
      <p:sp>
        <p:nvSpPr>
          <p:cNvPr id="6" name="页脚占位符 4">
            <a:extLst>
              <a:ext uri="{FF2B5EF4-FFF2-40B4-BE49-F238E27FC236}">
                <a16:creationId xmlns:a16="http://schemas.microsoft.com/office/drawing/2014/main" id="{20C4A7CB-F6E5-479A-8186-806F200C9BF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C5B66A11-5520-48D7-BB6D-106E79AA431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58B19DC-1688-44B7-985C-DAEFB0E91743}" type="slidenum">
              <a:rPr lang="zh-CN" altLang="en-US"/>
              <a:pPr>
                <a:defRPr/>
              </a:pPr>
              <a:t>‹#›</a:t>
            </a:fld>
            <a:endParaRPr lang="zh-CN" altLang="en-US"/>
          </a:p>
        </p:txBody>
      </p:sp>
    </p:spTree>
    <p:extLst>
      <p:ext uri="{BB962C8B-B14F-4D97-AF65-F5344CB8AC3E}">
        <p14:creationId xmlns:p14="http://schemas.microsoft.com/office/powerpoint/2010/main" val="117728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08ACC822-B55D-4A1D-91A1-2D377EAEC72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EB8F4C8-4F82-4E64-89BD-14BCA681D740}" type="datetime1">
              <a:rPr lang="zh-CN" altLang="en-US"/>
              <a:pPr>
                <a:defRPr/>
              </a:pPr>
              <a:t>2018/11/1</a:t>
            </a:fld>
            <a:endParaRPr lang="zh-CN" altLang="en-US"/>
          </a:p>
        </p:txBody>
      </p:sp>
      <p:sp>
        <p:nvSpPr>
          <p:cNvPr id="8" name="页脚占位符 4">
            <a:extLst>
              <a:ext uri="{FF2B5EF4-FFF2-40B4-BE49-F238E27FC236}">
                <a16:creationId xmlns:a16="http://schemas.microsoft.com/office/drawing/2014/main" id="{15FD5083-CCCD-429D-91F2-763C5F88775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9AEDDD12-EA9A-4603-9ABC-7A21501EEFE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D945F35-4715-4862-97D7-D6541971122A}" type="slidenum">
              <a:rPr lang="zh-CN" altLang="en-US"/>
              <a:pPr>
                <a:defRPr/>
              </a:pPr>
              <a:t>‹#›</a:t>
            </a:fld>
            <a:endParaRPr lang="zh-CN" altLang="en-US"/>
          </a:p>
        </p:txBody>
      </p:sp>
    </p:spTree>
    <p:extLst>
      <p:ext uri="{BB962C8B-B14F-4D97-AF65-F5344CB8AC3E}">
        <p14:creationId xmlns:p14="http://schemas.microsoft.com/office/powerpoint/2010/main" val="36437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0EE8F5E1-C8D5-47BA-8684-5473E876487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5628210-D492-4DA7-A5DB-A5FD6389B474}" type="datetime1">
              <a:rPr lang="zh-CN" altLang="en-US"/>
              <a:pPr>
                <a:defRPr/>
              </a:pPr>
              <a:t>2018/11/1</a:t>
            </a:fld>
            <a:endParaRPr lang="zh-CN" altLang="en-US"/>
          </a:p>
        </p:txBody>
      </p:sp>
      <p:sp>
        <p:nvSpPr>
          <p:cNvPr id="4" name="页脚占位符 4">
            <a:extLst>
              <a:ext uri="{FF2B5EF4-FFF2-40B4-BE49-F238E27FC236}">
                <a16:creationId xmlns:a16="http://schemas.microsoft.com/office/drawing/2014/main" id="{E5C9836E-3378-43FF-86D8-8038D9BFC5D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F6700FB5-485A-44EB-B7AB-1EBDF8C9907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18E005F-74A8-45D0-BBAB-4AF02F204D24}" type="slidenum">
              <a:rPr lang="zh-CN" altLang="en-US"/>
              <a:pPr>
                <a:defRPr/>
              </a:pPr>
              <a:t>‹#›</a:t>
            </a:fld>
            <a:endParaRPr lang="zh-CN" altLang="en-US"/>
          </a:p>
        </p:txBody>
      </p:sp>
    </p:spTree>
    <p:extLst>
      <p:ext uri="{BB962C8B-B14F-4D97-AF65-F5344CB8AC3E}">
        <p14:creationId xmlns:p14="http://schemas.microsoft.com/office/powerpoint/2010/main" val="147703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77E5718-A8ED-4CD3-B984-67C295C0D1F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CE0ED1D-9880-4F01-A8D7-B84A886FAA0D}" type="datetime1">
              <a:rPr lang="zh-CN" altLang="en-US"/>
              <a:pPr>
                <a:defRPr/>
              </a:pPr>
              <a:t>2018/11/1</a:t>
            </a:fld>
            <a:endParaRPr lang="zh-CN" altLang="en-US"/>
          </a:p>
        </p:txBody>
      </p:sp>
      <p:sp>
        <p:nvSpPr>
          <p:cNvPr id="3" name="页脚占位符 4">
            <a:extLst>
              <a:ext uri="{FF2B5EF4-FFF2-40B4-BE49-F238E27FC236}">
                <a16:creationId xmlns:a16="http://schemas.microsoft.com/office/drawing/2014/main" id="{453F93F1-6E39-497B-9667-F0706001EFA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889765D3-DE13-4A76-A53D-A97B42910CB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9119992-E5CF-4ED4-A455-CC53A7954FAD}" type="slidenum">
              <a:rPr lang="zh-CN" altLang="en-US"/>
              <a:pPr>
                <a:defRPr/>
              </a:pPr>
              <a:t>‹#›</a:t>
            </a:fld>
            <a:endParaRPr lang="zh-CN" altLang="en-US"/>
          </a:p>
        </p:txBody>
      </p:sp>
    </p:spTree>
    <p:extLst>
      <p:ext uri="{BB962C8B-B14F-4D97-AF65-F5344CB8AC3E}">
        <p14:creationId xmlns:p14="http://schemas.microsoft.com/office/powerpoint/2010/main" val="88702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C0863FB-B82B-48EB-AB1E-8456186E8636}"/>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2CB1ED9-DA83-4C71-A443-6C9271000543}" type="datetime1">
              <a:rPr lang="zh-CN" altLang="en-US"/>
              <a:pPr>
                <a:defRPr/>
              </a:pPr>
              <a:t>2018/11/1</a:t>
            </a:fld>
            <a:endParaRPr lang="zh-CN" altLang="en-US"/>
          </a:p>
        </p:txBody>
      </p:sp>
      <p:sp>
        <p:nvSpPr>
          <p:cNvPr id="6" name="页脚占位符 4">
            <a:extLst>
              <a:ext uri="{FF2B5EF4-FFF2-40B4-BE49-F238E27FC236}">
                <a16:creationId xmlns:a16="http://schemas.microsoft.com/office/drawing/2014/main" id="{99F6822B-9A8E-4148-8590-05C00980D5B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C6B612A-3113-4A7A-82E5-8A8758454EF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8D2F247-D1B1-4D93-94EA-049EC875FD6E}" type="slidenum">
              <a:rPr lang="zh-CN" altLang="en-US"/>
              <a:pPr>
                <a:defRPr/>
              </a:pPr>
              <a:t>‹#›</a:t>
            </a:fld>
            <a:endParaRPr lang="zh-CN" altLang="en-US"/>
          </a:p>
        </p:txBody>
      </p:sp>
    </p:spTree>
    <p:extLst>
      <p:ext uri="{BB962C8B-B14F-4D97-AF65-F5344CB8AC3E}">
        <p14:creationId xmlns:p14="http://schemas.microsoft.com/office/powerpoint/2010/main" val="291239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AE8B34B-BB66-4119-8EEB-06B9A2DA65A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18D696B-2E5D-4B62-8115-35F28EADB0DE}" type="datetime1">
              <a:rPr lang="zh-CN" altLang="en-US"/>
              <a:pPr>
                <a:defRPr/>
              </a:pPr>
              <a:t>2018/11/1</a:t>
            </a:fld>
            <a:endParaRPr lang="zh-CN" altLang="en-US"/>
          </a:p>
        </p:txBody>
      </p:sp>
      <p:sp>
        <p:nvSpPr>
          <p:cNvPr id="6" name="页脚占位符 4">
            <a:extLst>
              <a:ext uri="{FF2B5EF4-FFF2-40B4-BE49-F238E27FC236}">
                <a16:creationId xmlns:a16="http://schemas.microsoft.com/office/drawing/2014/main" id="{02BDE925-BD3B-4937-A393-A0C263A79EC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E70936FE-D59A-4BDC-8B74-AFEB1A03DF0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451A607-8F03-45C2-BC0E-92290A2B0E84}" type="slidenum">
              <a:rPr lang="zh-CN" altLang="en-US"/>
              <a:pPr>
                <a:defRPr/>
              </a:pPr>
              <a:t>‹#›</a:t>
            </a:fld>
            <a:endParaRPr lang="zh-CN" altLang="en-US"/>
          </a:p>
        </p:txBody>
      </p:sp>
    </p:spTree>
    <p:extLst>
      <p:ext uri="{BB962C8B-B14F-4D97-AF65-F5344CB8AC3E}">
        <p14:creationId xmlns:p14="http://schemas.microsoft.com/office/powerpoint/2010/main" val="134643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667AD15-7AB4-4CBC-9061-28AABEEAB7A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8CAFE52-2991-4239-B2C8-FFE10D799036}"/>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9083CA-7EB6-4302-9C2C-E06D2B3C0149}"/>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hangingPunct="1">
              <a:defRPr sz="1200">
                <a:solidFill>
                  <a:prstClr val="black">
                    <a:tint val="75000"/>
                  </a:prstClr>
                </a:solidFill>
                <a:latin typeface="Arial" pitchFamily="34" charset="0"/>
                <a:ea typeface="宋体"/>
                <a:cs typeface="Arial" pitchFamily="34" charset="0"/>
              </a:defRPr>
            </a:lvl1pPr>
          </a:lstStyle>
          <a:p>
            <a:pPr>
              <a:defRPr/>
            </a:pPr>
            <a:fld id="{944BC0AF-E1A0-4A35-B0F4-D7C5267AC6B1}" type="datetime1">
              <a:rPr lang="zh-CN" altLang="en-US"/>
              <a:pPr>
                <a:defRPr/>
              </a:pPr>
              <a:t>2018/11/1</a:t>
            </a:fld>
            <a:endParaRPr lang="zh-CN" altLang="en-US"/>
          </a:p>
        </p:txBody>
      </p:sp>
      <p:sp>
        <p:nvSpPr>
          <p:cNvPr id="5" name="页脚占位符 4">
            <a:extLst>
              <a:ext uri="{FF2B5EF4-FFF2-40B4-BE49-F238E27FC236}">
                <a16:creationId xmlns:a16="http://schemas.microsoft.com/office/drawing/2014/main" id="{69689987-D599-454B-A54B-B4498E6907CC}"/>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hangingPunct="1">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13256421-29A5-4D82-99AC-B2EACC90F157}"/>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18923B69-923E-44FB-942F-A414B1C52605}"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FD6901AD-C795-4F4F-B585-00B54CC59338}"/>
              </a:ext>
            </a:extLst>
          </p:cNvPr>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 id="2147484310" r:id="rId13"/>
    <p:sldLayoutId id="2147484311" r:id="rId14"/>
    <p:sldLayoutId id="2147484312" r:id="rId15"/>
    <p:sldLayoutId id="2147484313" r:id="rId16"/>
    <p:sldLayoutId id="2147484314" r:id="rId17"/>
    <p:sldLayoutId id="2147484315" r:id="rId18"/>
    <p:sldLayoutId id="2147484316" r:id="rId19"/>
    <p:sldLayoutId id="2147484317" r:id="rId20"/>
    <p:sldLayoutId id="2147484318" r:id="rId21"/>
    <p:sldLayoutId id="2147484319" r:id="rId22"/>
    <p:sldLayoutId id="2147484320" r:id="rId23"/>
    <p:sldLayoutId id="2147484321" r:id="rId24"/>
    <p:sldLayoutId id="2147484322" r:id="rId25"/>
    <p:sldLayoutId id="2147484323" r:id="rId26"/>
    <p:sldLayoutId id="2147484324" r:id="rId27"/>
    <p:sldLayoutId id="2147484325" r:id="rId2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descr="2">
            <a:extLst>
              <a:ext uri="{FF2B5EF4-FFF2-40B4-BE49-F238E27FC236}">
                <a16:creationId xmlns:a16="http://schemas.microsoft.com/office/drawing/2014/main" id="{161DA66A-FC36-4089-8204-C668CFEC2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11">
            <a:extLst>
              <a:ext uri="{FF2B5EF4-FFF2-40B4-BE49-F238E27FC236}">
                <a16:creationId xmlns:a16="http://schemas.microsoft.com/office/drawing/2014/main" id="{1B9EECD3-1CD5-458C-B81A-A3FB29F2D629}"/>
              </a:ext>
            </a:extLst>
          </p:cNvPr>
          <p:cNvSpPr>
            <a:spLocks noGrp="1" noChangeArrowheads="1"/>
          </p:cNvSpPr>
          <p:nvPr>
            <p:ph type="ctrTitle"/>
          </p:nvPr>
        </p:nvSpPr>
        <p:spPr>
          <a:xfrm>
            <a:off x="2286000" y="2362200"/>
            <a:ext cx="7772400" cy="1470025"/>
          </a:xfrm>
        </p:spPr>
        <p:txBody>
          <a:bodyPr/>
          <a:lstStyle/>
          <a:p>
            <a:pPr>
              <a:buFont typeface="Wingdings" panose="05000000000000000000" pitchFamily="2" charset="2"/>
              <a:buNone/>
            </a:pPr>
            <a:r>
              <a:rPr lang="en-US" altLang="zh-CN" sz="6000">
                <a:solidFill>
                  <a:schemeClr val="bg1"/>
                </a:solidFill>
              </a:rPr>
              <a:t>软件体系结构</a:t>
            </a:r>
          </a:p>
        </p:txBody>
      </p:sp>
      <p:sp>
        <p:nvSpPr>
          <p:cNvPr id="6156" name="Rectangle 12">
            <a:extLst>
              <a:ext uri="{FF2B5EF4-FFF2-40B4-BE49-F238E27FC236}">
                <a16:creationId xmlns:a16="http://schemas.microsoft.com/office/drawing/2014/main" id="{8030E27F-AD62-4FCB-97B9-10A25A178D7F}"/>
              </a:ext>
            </a:extLst>
          </p:cNvPr>
          <p:cNvSpPr>
            <a:spLocks noGrp="1" noChangeArrowheads="1"/>
          </p:cNvSpPr>
          <p:nvPr>
            <p:ph type="subTitle" idx="1"/>
          </p:nvPr>
        </p:nvSpPr>
        <p:spPr>
          <a:xfrm>
            <a:off x="2895600" y="5181600"/>
            <a:ext cx="6400800" cy="1295400"/>
          </a:xfrm>
        </p:spPr>
        <p:txBody>
          <a:bodyPr rtlCol="0">
            <a:normAutofit fontScale="92500" lnSpcReduction="10000"/>
          </a:bodyPr>
          <a:lstStyle/>
          <a:p>
            <a:pPr eaLnBrk="1" fontAlgn="auto" hangingPunct="1">
              <a:lnSpc>
                <a:spcPct val="80000"/>
              </a:lnSpc>
              <a:spcAft>
                <a:spcPts val="0"/>
              </a:spcAft>
              <a:defRPr/>
            </a:pPr>
            <a:r>
              <a:rPr lang="en-US" altLang="zh-CN" dirty="0"/>
              <a:t>上交所中国科学技术大学</a:t>
            </a:r>
            <a:r>
              <a:rPr lang="zh-CN" altLang="en-US" dirty="0"/>
              <a:t>     </a:t>
            </a:r>
            <a:r>
              <a:rPr lang="en-US" altLang="zh-CN" dirty="0"/>
              <a:t>清鼎</a:t>
            </a:r>
          </a:p>
          <a:p>
            <a:pPr eaLnBrk="1" fontAlgn="auto" hangingPunct="1">
              <a:lnSpc>
                <a:spcPct val="80000"/>
              </a:lnSpc>
              <a:spcAft>
                <a:spcPts val="0"/>
              </a:spcAft>
              <a:defRPr/>
            </a:pPr>
            <a:r>
              <a:rPr lang="en-US" altLang="zh-CN" dirty="0"/>
              <a:t>dingqing@ustc.edu.cn dingqing@ustc</a:t>
            </a:r>
          </a:p>
          <a:p>
            <a:pPr eaLnBrk="1" fontAlgn="auto" hangingPunct="1">
              <a:lnSpc>
                <a:spcPct val="80000"/>
              </a:lnSpc>
              <a:spcAft>
                <a:spcPts val="0"/>
              </a:spcAft>
              <a:defRPr/>
            </a:pPr>
            <a:r>
              <a:rPr lang="en-US" altLang="zh-CN" dirty="0"/>
              <a:t>http://staff.ustc.edu.cn/~dingqing</a:t>
            </a:r>
          </a:p>
        </p:txBody>
      </p:sp>
      <p:sp>
        <p:nvSpPr>
          <p:cNvPr id="31749" name="灯片编号占位符 1">
            <a:extLst>
              <a:ext uri="{FF2B5EF4-FFF2-40B4-BE49-F238E27FC236}">
                <a16:creationId xmlns:a16="http://schemas.microsoft.com/office/drawing/2014/main" id="{6920A1B8-FA9B-439C-931E-62FF0AFD87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B9DD11CB-2B73-4052-B567-1008927BD88B}" type="slidenum">
              <a:rPr lang="zh-CN" altLang="en-US" smtClean="0">
                <a:solidFill>
                  <a:srgbClr val="898989"/>
                </a:solidFill>
                <a:latin typeface="Calibri" panose="020F0502020204030204" pitchFamily="34" charset="0"/>
              </a:rPr>
              <a:pPr/>
              <a:t>1</a:t>
            </a:fld>
            <a:endParaRPr lang="zh-CN" altLang="en-US">
              <a:solidFill>
                <a:srgbClr val="898989"/>
              </a:solidFill>
              <a:latin typeface="Calibri" panose="020F0502020204030204" pitchFamily="34" charset="0"/>
            </a:endParaRPr>
          </a:p>
        </p:txBody>
      </p:sp>
    </p:spTree>
  </p:cSld>
  <p:clrMapOvr>
    <a:masterClrMapping/>
  </p:clrMapOvr>
</p:sld>
</file>

<file path=ppt/slides/slide1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57124B62-5BA9-401F-BD7F-2DDD24A7B0E0}"/>
              </a:ext>
            </a:extLst>
          </p:cNvPr>
          <p:cNvSpPr>
            <a:spLocks noGrp="1" noChangeArrowheads="1"/>
          </p:cNvSpPr>
          <p:nvPr>
            <p:ph type="title"/>
          </p:nvPr>
        </p:nvSpPr>
        <p:spPr>
          <a:xfrm>
            <a:off x="1919288" y="-26988"/>
            <a:ext cx="7848600" cy="1143001"/>
          </a:xfrm>
        </p:spPr>
        <p:txBody>
          <a:bodyPr/>
          <a:lstStyle/>
          <a:p>
            <a:pPr/>
            <a:r>
              <a:rPr lang="en-US" altLang="zh-CN"/>
              <a:t>设计和体系结构</a:t>
            </a:r>
          </a:p>
        </p:txBody>
      </p:sp>
      <p:sp>
        <p:nvSpPr>
          <p:cNvPr id="49155" name="Rectangle 7">
            <a:extLst>
              <a:ext uri="{FF2B5EF4-FFF2-40B4-BE49-F238E27FC236}">
                <a16:creationId xmlns:a16="http://schemas.microsoft.com/office/drawing/2014/main" id="{5EA16B26-5EF6-40F1-AA91-8028A46F627F}"/>
              </a:ext>
            </a:extLst>
          </p:cNvPr>
          <p:cNvSpPr>
            <a:spLocks noGrp="1" noChangeArrowheads="1"/>
          </p:cNvSpPr>
          <p:nvPr>
            <p:ph idx="1"/>
          </p:nvPr>
        </p:nvSpPr>
        <p:spPr/>
        <p:txBody>
          <a:bodyPr/>
          <a:lstStyle/>
          <a:p>
            <a:pPr/>
            <a:r>
              <a:rPr lang="en-US" altLang="zh-CN" sz="2400"/>
              <a:t>设计是一种贯穿软件开发的活动</a:t>
            </a:r>
          </a:p>
          <a:p>
            <a:pPr/>
            <a:r>
              <a:rPr lang="en-US" altLang="zh-CN" sz="2400"/>
              <a:t>它是一个创建系统体系结构一部分的活动</a:t>
            </a:r>
          </a:p>
          <a:p>
            <a:pPr/>
            <a:r>
              <a:rPr lang="en-US" altLang="zh-CN" sz="2400"/>
              <a:t>通常在传统的设计阶段决定关注</a:t>
            </a:r>
          </a:p>
          <a:p>
            <a:pPr lvl="1"/>
            <a:r>
              <a:rPr lang="en-US" altLang="zh-CN" sz="2400"/>
              <a:t>系统结构</a:t>
            </a:r>
          </a:p>
          <a:p>
            <a:pPr lvl="1"/>
            <a:r>
              <a:rPr lang="en-US" altLang="zh-CN" sz="2400"/>
              <a:t>其主要组件的标识</a:t>
            </a:r>
          </a:p>
          <a:p>
            <a:pPr lvl="1"/>
            <a:r>
              <a:rPr lang="en-US" altLang="zh-CN" sz="2400"/>
              <a:t>他们的互连</a:t>
            </a:r>
          </a:p>
          <a:p>
            <a:pPr/>
            <a:r>
              <a:rPr lang="en-US" altLang="zh-CN" sz="2400"/>
              <a:t>体系结构表示有关系统的主要设计决策集</a:t>
            </a:r>
          </a:p>
          <a:p>
            <a:pPr lvl="1"/>
            <a:r>
              <a:rPr lang="en-US" altLang="zh-CN" sz="2400"/>
              <a:t>那不仅仅是结构</a:t>
            </a:r>
          </a:p>
        </p:txBody>
      </p:sp>
    </p:spTree>
  </p:cSld>
  <p:clrMapOvr>
    <a:masterClrMapping/>
  </p:clrMapOvr>
</p:sld>
</file>

<file path=ppt/slides/slide1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E4D0053A-6AD5-42FA-8B6D-93E4A8CF6838}"/>
              </a:ext>
            </a:extLst>
          </p:cNvPr>
          <p:cNvSpPr>
            <a:spLocks noGrp="1" noChangeArrowheads="1"/>
          </p:cNvSpPr>
          <p:nvPr>
            <p:ph type="title"/>
          </p:nvPr>
        </p:nvSpPr>
        <p:spPr>
          <a:xfrm>
            <a:off x="1919288" y="-26988"/>
            <a:ext cx="7848600" cy="1143001"/>
          </a:xfrm>
        </p:spPr>
        <p:txBody>
          <a:bodyPr/>
          <a:lstStyle/>
          <a:p>
            <a:pPr/>
            <a:r>
              <a:rPr lang="en-US" altLang="zh-CN"/>
              <a:t>以体系结构为中心的设计</a:t>
            </a:r>
          </a:p>
        </p:txBody>
      </p:sp>
      <p:sp>
        <p:nvSpPr>
          <p:cNvPr id="51203" name="Rectangle 7">
            <a:extLst>
              <a:ext uri="{FF2B5EF4-FFF2-40B4-BE49-F238E27FC236}">
                <a16:creationId xmlns:a16="http://schemas.microsoft.com/office/drawing/2014/main" id="{B31D75FC-3785-4FAF-9431-E6D77AB7ED39}"/>
              </a:ext>
            </a:extLst>
          </p:cNvPr>
          <p:cNvSpPr>
            <a:spLocks noGrp="1" noChangeArrowheads="1"/>
          </p:cNvSpPr>
          <p:nvPr>
            <p:ph idx="1"/>
          </p:nvPr>
        </p:nvSpPr>
        <p:spPr/>
        <p:txBody>
          <a:bodyPr/>
          <a:lstStyle/>
          <a:p>
            <a:pPr/>
            <a:r>
              <a:rPr lang="en-US" altLang="zh-CN" sz="2800"/>
              <a:t>传统的设计阶段建议将需求转化为算法, 这样程序员就可以实现它们</a:t>
            </a:r>
          </a:p>
          <a:p>
            <a:pPr/>
            <a:r>
              <a:rPr lang="en-US" altLang="zh-CN" sz="2800"/>
              <a:t>以体系结构为中心的设计</a:t>
            </a:r>
          </a:p>
          <a:p>
            <a:pPr lvl="1"/>
            <a:r>
              <a:rPr lang="en-US" altLang="zh-CN" sz="2400"/>
              <a:t>利益相关者问题</a:t>
            </a:r>
          </a:p>
          <a:p>
            <a:pPr lvl="1"/>
            <a:r>
              <a:rPr lang="en-US" altLang="zh-CN" sz="2400"/>
              <a:t>关于使用婴儿床部件的决定</a:t>
            </a:r>
          </a:p>
          <a:p>
            <a:pPr lvl="1"/>
            <a:r>
              <a:rPr lang="en-US" altLang="zh-CN" sz="2400"/>
              <a:t>总体风格和结构</a:t>
            </a:r>
          </a:p>
          <a:p>
            <a:pPr lvl="1"/>
            <a:r>
              <a:rPr lang="en-US" altLang="zh-CN" sz="2400"/>
              <a:t>封装和初级类结构</a:t>
            </a:r>
          </a:p>
          <a:p>
            <a:pPr lvl="1"/>
            <a:r>
              <a:rPr lang="en-US" altLang="zh-CN" sz="2400"/>
              <a:t>部署问题</a:t>
            </a:r>
          </a:p>
          <a:p>
            <a:pPr lvl="1"/>
            <a:r>
              <a:rPr lang="en-US" altLang="zh-CN" sz="2400"/>
              <a:t>发布实施/部署问题</a:t>
            </a:r>
          </a:p>
        </p:txBody>
      </p:sp>
    </p:spTree>
  </p:cSld>
  <p:clrMapOvr>
    <a:masterClrMapping/>
  </p:clrMapOvr>
</p:sld>
</file>

<file path=ppt/slides/slide1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9A1031B0-9B37-42F4-A980-4BF70CE51871}"/>
              </a:ext>
            </a:extLst>
          </p:cNvPr>
          <p:cNvSpPr>
            <a:spLocks noGrp="1" noChangeArrowheads="1"/>
          </p:cNvSpPr>
          <p:nvPr>
            <p:ph type="title"/>
          </p:nvPr>
        </p:nvSpPr>
        <p:spPr>
          <a:xfrm>
            <a:off x="1919288" y="-26988"/>
            <a:ext cx="7848600" cy="1143001"/>
          </a:xfrm>
        </p:spPr>
        <p:txBody>
          <a:bodyPr/>
          <a:lstStyle/>
          <a:p>
            <a:pPr/>
            <a:r>
              <a:rPr lang="en-US" altLang="zh-CN"/>
              <a:t>设计技术</a:t>
            </a:r>
          </a:p>
        </p:txBody>
      </p:sp>
      <p:sp>
        <p:nvSpPr>
          <p:cNvPr id="53251" name="Rectangle 5">
            <a:extLst>
              <a:ext uri="{FF2B5EF4-FFF2-40B4-BE49-F238E27FC236}">
                <a16:creationId xmlns:a16="http://schemas.microsoft.com/office/drawing/2014/main" id="{DAC9D3FB-AD88-4D8C-89EB-26F6A9C04702}"/>
              </a:ext>
            </a:extLst>
          </p:cNvPr>
          <p:cNvSpPr>
            <a:spLocks noGrp="1" noChangeArrowheads="1"/>
          </p:cNvSpPr>
          <p:nvPr>
            <p:ph idx="1"/>
          </p:nvPr>
        </p:nvSpPr>
        <p:spPr/>
        <p:txBody>
          <a:bodyPr/>
          <a:lstStyle/>
          <a:p>
            <a:pPr/>
            <a:r>
              <a:rPr lang="en-US" altLang="zh-CN"/>
              <a:t>基本概念工具</a:t>
            </a:r>
          </a:p>
          <a:p>
            <a:pPr lvl="1"/>
            <a:r>
              <a:rPr lang="en-US" altLang="zh-CN"/>
              <a:t>关注事项的分离</a:t>
            </a:r>
          </a:p>
          <a:p>
            <a:pPr lvl="1"/>
            <a:r>
              <a:rPr lang="en-US" altLang="zh-CN"/>
              <a:t>抽象</a:t>
            </a:r>
          </a:p>
          <a:p>
            <a:pPr lvl="1"/>
            <a:r>
              <a:rPr lang="en-US" altLang="zh-CN"/>
              <a:t>模块 化</a:t>
            </a:r>
          </a:p>
          <a:p>
            <a:pPr lvl="1"/>
            <a:endParaRPr lang="en-US" altLang="zh-CN"/>
          </a:p>
          <a:p>
            <a:pPr/>
            <a:r>
              <a:rPr lang="en-US" altLang="zh-CN"/>
              <a:t>两种说明广泛适用的策略</a:t>
            </a:r>
          </a:p>
          <a:p>
            <a:pPr lvl="1"/>
            <a:r>
              <a:rPr lang="en-US" altLang="zh-CN"/>
              <a:t>面向对象的设计</a:t>
            </a:r>
          </a:p>
          <a:p>
            <a:pPr lvl="1"/>
            <a:r>
              <a:rPr lang="en-US" altLang="zh-CN"/>
              <a:t>特定于域的软件体系结构 (DSSA)</a:t>
            </a:r>
          </a:p>
          <a:p>
            <a:pPr lvl="1"/>
            <a:endParaRPr lang="en-US" altLang="zh-CN"/>
          </a:p>
          <a:p>
            <a:endParaRPr lang="en-US" altLang="zh-CN"/>
          </a:p>
        </p:txBody>
      </p:sp>
    </p:spTree>
  </p:cSld>
  <p:clrMapOvr>
    <a:masterClrMapping/>
  </p:clrMapOvr>
</p:sld>
</file>

<file path=ppt/slides/slide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CCE29CE8-14AD-4E1A-A7F9-5779382C924A}"/>
              </a:ext>
            </a:extLst>
          </p:cNvPr>
          <p:cNvSpPr>
            <a:spLocks noGrp="1" noChangeArrowheads="1"/>
          </p:cNvSpPr>
          <p:nvPr>
            <p:ph type="title"/>
          </p:nvPr>
        </p:nvSpPr>
        <p:spPr>
          <a:xfrm>
            <a:off x="1919288" y="-26988"/>
            <a:ext cx="7848600" cy="1143001"/>
          </a:xfrm>
        </p:spPr>
        <p:txBody>
          <a:bodyPr/>
          <a:lstStyle/>
          <a:p>
            <a:pPr/>
            <a:r>
              <a:rPr lang="en-US" altLang="zh-CN"/>
              <a:t>面向对象的设计</a:t>
            </a:r>
          </a:p>
        </p:txBody>
      </p:sp>
      <p:sp>
        <p:nvSpPr>
          <p:cNvPr id="55299" name="Rectangle 7">
            <a:extLst>
              <a:ext uri="{FF2B5EF4-FFF2-40B4-BE49-F238E27FC236}">
                <a16:creationId xmlns:a16="http://schemas.microsoft.com/office/drawing/2014/main" id="{16B56904-28F2-4DCD-8678-E0C035A2B113}"/>
              </a:ext>
            </a:extLst>
          </p:cNvPr>
          <p:cNvSpPr>
            <a:spLocks noGrp="1" noChangeArrowheads="1"/>
          </p:cNvSpPr>
          <p:nvPr>
            <p:ph idx="1"/>
          </p:nvPr>
        </p:nvSpPr>
        <p:spPr/>
        <p:txBody>
          <a:bodyPr/>
          <a:lstStyle/>
          <a:p>
            <a:pPr/>
            <a:r>
              <a:rPr lang="en-US" altLang="zh-CN"/>
              <a:t>对象</a:t>
            </a:r>
          </a:p>
          <a:p>
            <a:pPr lvl="1"/>
            <a:r>
              <a:rPr lang="en-US" altLang="zh-CN"/>
              <a:t>面向的主要抽象实体</a:t>
            </a:r>
          </a:p>
          <a:p>
            <a:pPr lvl="1"/>
            <a:r>
              <a:rPr lang="en-US" altLang="zh-CN"/>
              <a:t>封装具有访问和操作该状态的函数的状态</a:t>
            </a:r>
          </a:p>
          <a:p>
            <a:endParaRPr lang="en-US" altLang="zh-CN"/>
          </a:p>
          <a:p>
            <a:endParaRPr lang="en-US" altLang="zh-CN"/>
          </a:p>
          <a:p>
            <a:endParaRPr lang="en-US" altLang="zh-CN"/>
          </a:p>
        </p:txBody>
      </p:sp>
    </p:spTree>
  </p:cSld>
  <p:clrMapOvr>
    <a:masterClrMapping/>
  </p:clrMapOvr>
</p:sld>
</file>

<file path=ppt/slides/slide1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a:extLst>
              <a:ext uri="{FF2B5EF4-FFF2-40B4-BE49-F238E27FC236}">
                <a16:creationId xmlns:a16="http://schemas.microsoft.com/office/drawing/2014/main" id="{686ACC92-69E7-4A7B-856E-F50F4452BCFF}"/>
              </a:ext>
            </a:extLst>
          </p:cNvPr>
          <p:cNvSpPr>
            <a:spLocks noGrp="1" noChangeArrowheads="1"/>
          </p:cNvSpPr>
          <p:nvPr>
            <p:ph type="title"/>
          </p:nvPr>
        </p:nvSpPr>
        <p:spPr>
          <a:xfrm>
            <a:off x="1919288" y="-26988"/>
            <a:ext cx="7848600" cy="1143001"/>
          </a:xfrm>
        </p:spPr>
        <p:txBody>
          <a:bodyPr/>
          <a:lstStyle/>
          <a:p>
            <a:pPr/>
            <a:r>
              <a:rPr lang="en-US" altLang="zh-CN"/>
              <a:t>优点和缺点</a:t>
            </a:r>
          </a:p>
        </p:txBody>
      </p:sp>
      <p:sp>
        <p:nvSpPr>
          <p:cNvPr id="57347" name="Rectangle 5">
            <a:extLst>
              <a:ext uri="{FF2B5EF4-FFF2-40B4-BE49-F238E27FC236}">
                <a16:creationId xmlns:a16="http://schemas.microsoft.com/office/drawing/2014/main" id="{FBA8B166-2895-460C-951D-A5B9B9AAA57A}"/>
              </a:ext>
            </a:extLst>
          </p:cNvPr>
          <p:cNvSpPr>
            <a:spLocks noGrp="1" noChangeArrowheads="1"/>
          </p:cNvSpPr>
          <p:nvPr>
            <p:ph idx="1"/>
          </p:nvPr>
        </p:nvSpPr>
        <p:spPr/>
        <p:txBody>
          <a:bodyPr/>
          <a:lstStyle/>
          <a:p>
            <a:pPr>
              <a:lnSpc>
                <a:spcPct val="90000"/>
              </a:lnSpc>
            </a:pPr>
            <a:r>
              <a:rPr lang="en-US" altLang="zh-CN" sz="2400"/>
              <a:t>利弊</a:t>
            </a:r>
          </a:p>
          <a:p>
            <a:pPr lvl="1">
              <a:lnSpc>
                <a:spcPct val="90000"/>
              </a:lnSpc>
            </a:pPr>
            <a:r>
              <a:rPr lang="en-US" altLang="zh-CN" sz="2400"/>
              <a:t>UML 建模表示法</a:t>
            </a:r>
          </a:p>
          <a:p>
            <a:pPr lvl="1">
              <a:lnSpc>
                <a:spcPct val="90000"/>
              </a:lnSpc>
            </a:pPr>
            <a:r>
              <a:rPr lang="en-US" altLang="zh-CN" sz="2400"/>
              <a:t>设计模式</a:t>
            </a:r>
          </a:p>
          <a:p>
            <a:pPr>
              <a:lnSpc>
                <a:spcPct val="90000"/>
              </a:lnSpc>
            </a:pPr>
            <a:r>
              <a:rPr lang="en-US" altLang="zh-CN" sz="2400"/>
              <a:t>缺点</a:t>
            </a:r>
          </a:p>
          <a:p>
            <a:pPr lvl="1">
              <a:lnSpc>
                <a:spcPct val="90000"/>
              </a:lnSpc>
            </a:pPr>
            <a:r>
              <a:rPr lang="en-US" altLang="zh-CN" sz="2400"/>
              <a:t>仅提供</a:t>
            </a:r>
          </a:p>
          <a:p>
            <a:pPr lvl="2">
              <a:lnSpc>
                <a:spcPct val="90000"/>
              </a:lnSpc>
            </a:pPr>
            <a:r>
              <a:rPr lang="en-US" altLang="zh-CN"/>
              <a:t>封装的一个级别 (对象)</a:t>
            </a:r>
          </a:p>
          <a:p>
            <a:pPr lvl="2">
              <a:lnSpc>
                <a:spcPct val="90000"/>
              </a:lnSpc>
            </a:pPr>
            <a:r>
              <a:rPr lang="en-US" altLang="zh-CN"/>
              <a:t>接口的一个概念</a:t>
            </a:r>
          </a:p>
          <a:p>
            <a:pPr lvl="2">
              <a:lnSpc>
                <a:spcPct val="90000"/>
              </a:lnSpc>
            </a:pPr>
            <a:r>
              <a:rPr lang="en-US" altLang="zh-CN"/>
              <a:t>一种显式连接器类型 (过程调用)</a:t>
            </a:r>
          </a:p>
          <a:p>
            <a:pPr lvl="3">
              <a:lnSpc>
                <a:spcPct val="90000"/>
              </a:lnSpc>
            </a:pPr>
            <a:r>
              <a:rPr lang="en-US" altLang="zh-CN" sz="2400"/>
              <a:t>甚至通过过程调用实现消息传递</a:t>
            </a:r>
          </a:p>
          <a:p>
            <a:pPr lvl="1">
              <a:lnSpc>
                <a:spcPct val="90000"/>
              </a:lnSpc>
            </a:pPr>
            <a:r>
              <a:rPr lang="en-US" altLang="zh-CN" sz="2400"/>
              <a:t>OO 编程语言可能决定重要的设计决策</a:t>
            </a:r>
          </a:p>
          <a:p>
            <a:pPr lvl="1">
              <a:lnSpc>
                <a:spcPct val="90000"/>
              </a:lnSpc>
            </a:pPr>
            <a:r>
              <a:rPr lang="en-US" altLang="zh-CN" sz="2400"/>
              <a:t>假定共享地址空间</a:t>
            </a:r>
          </a:p>
        </p:txBody>
      </p:sp>
    </p:spTree>
  </p:cSld>
  <p:clrMapOvr>
    <a:masterClrMapping/>
  </p:clrMapOvr>
</p:sld>
</file>

<file path=ppt/slides/slide1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9C51956A-EFCB-4D70-B4F5-EAC46FE9AB6A}"/>
              </a:ext>
            </a:extLst>
          </p:cNvPr>
          <p:cNvSpPr>
            <a:spLocks noGrp="1" noChangeArrowheads="1"/>
          </p:cNvSpPr>
          <p:nvPr>
            <p:ph type="title"/>
          </p:nvPr>
        </p:nvSpPr>
        <p:spPr>
          <a:xfrm>
            <a:off x="1919288" y="-26988"/>
            <a:ext cx="7848600" cy="1143001"/>
          </a:xfrm>
        </p:spPr>
        <p:txBody>
          <a:bodyPr/>
          <a:lstStyle/>
          <a:p>
            <a:pPr/>
            <a:r>
              <a:rPr lang="en-US" altLang="zh-CN"/>
              <a:t>DSSA</a:t>
            </a:r>
          </a:p>
        </p:txBody>
      </p:sp>
      <p:sp>
        <p:nvSpPr>
          <p:cNvPr id="59395" name="Rectangle 7">
            <a:extLst>
              <a:ext uri="{FF2B5EF4-FFF2-40B4-BE49-F238E27FC236}">
                <a16:creationId xmlns:a16="http://schemas.microsoft.com/office/drawing/2014/main" id="{482CB963-F773-4BB8-9BEF-CA5CB52ECFB7}"/>
              </a:ext>
            </a:extLst>
          </p:cNvPr>
          <p:cNvSpPr>
            <a:spLocks noGrp="1" noChangeArrowheads="1"/>
          </p:cNvSpPr>
          <p:nvPr>
            <p:ph idx="1"/>
          </p:nvPr>
        </p:nvSpPr>
        <p:spPr/>
        <p:txBody>
          <a:bodyPr/>
          <a:lstStyle/>
          <a:p>
            <a:pPr/>
            <a:r>
              <a:rPr lang="en-US" altLang="zh-CN" sz="2800"/>
              <a:t>捕获和表征域中过去项目的最佳解决方案和最佳做法</a:t>
            </a:r>
          </a:p>
          <a:p>
            <a:pPr/>
            <a:r>
              <a:rPr lang="en-US" altLang="zh-CN" sz="2800"/>
              <a:t>新应用的生产可以集中在新颖的变化点上</a:t>
            </a:r>
          </a:p>
          <a:p>
            <a:pPr/>
            <a:r>
              <a:rPr lang="en-US" altLang="zh-CN" sz="2800"/>
              <a:t>重用体系结构和实现的适用部分</a:t>
            </a:r>
          </a:p>
          <a:p>
            <a:pPr/>
            <a:r>
              <a:rPr lang="en-US" altLang="zh-CN" sz="2800"/>
              <a:t>适用于产品线</a:t>
            </a:r>
          </a:p>
          <a:p>
            <a:pPr lvl="1"/>
            <a:r>
              <a:rPr lang="en-US" altLang="zh-CN" sz="2400">
                <a:sym typeface="Wingdings" panose="05000000000000000000" pitchFamily="2" charset="2"/>
              </a:rPr>
              <a:t></a:t>
            </a:r>
            <a:r>
              <a:rPr lang="en-US" altLang="zh-CN" sz="2400"/>
              <a:t>回想上一次讲座中讨论的飞利浦考拉示例</a:t>
            </a:r>
          </a:p>
          <a:p>
            <a:endParaRPr lang="en-US" altLang="zh-CN" sz="2800"/>
          </a:p>
        </p:txBody>
      </p:sp>
    </p:spTree>
  </p:cSld>
  <p:clrMapOvr>
    <a:masterClrMapping/>
  </p:clrMapOvr>
</p:sld>
</file>

<file path=ppt/slides/slide1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D01E6E8E-5C00-47DE-9A57-F2AE0EB3700D}"/>
              </a:ext>
            </a:extLst>
          </p:cNvPr>
          <p:cNvSpPr>
            <a:spLocks noGrp="1" noChangeArrowheads="1"/>
          </p:cNvSpPr>
          <p:nvPr>
            <p:ph type="title"/>
          </p:nvPr>
        </p:nvSpPr>
        <p:spPr>
          <a:xfrm>
            <a:off x="1919288" y="-26988"/>
            <a:ext cx="7848600" cy="1143001"/>
          </a:xfrm>
        </p:spPr>
        <p:txBody>
          <a:bodyPr/>
          <a:lstStyle/>
          <a:p>
            <a:pPr/>
            <a:r>
              <a:rPr lang="en-US" altLang="zh-CN"/>
              <a:t>实现</a:t>
            </a:r>
          </a:p>
        </p:txBody>
      </p:sp>
      <p:sp>
        <p:nvSpPr>
          <p:cNvPr id="61443" name="Rectangle 7">
            <a:extLst>
              <a:ext uri="{FF2B5EF4-FFF2-40B4-BE49-F238E27FC236}">
                <a16:creationId xmlns:a16="http://schemas.microsoft.com/office/drawing/2014/main" id="{538A1144-4B0F-4484-A3F7-1F7D14242C3E}"/>
              </a:ext>
            </a:extLst>
          </p:cNvPr>
          <p:cNvSpPr>
            <a:spLocks noGrp="1" noChangeArrowheads="1"/>
          </p:cNvSpPr>
          <p:nvPr>
            <p:ph idx="1"/>
          </p:nvPr>
        </p:nvSpPr>
        <p:spPr/>
        <p:txBody>
          <a:bodyPr/>
          <a:lstStyle/>
          <a:p>
            <a:pPr/>
            <a:r>
              <a:rPr lang="en-US" altLang="zh-CN"/>
              <a:t>目标是创建机器可执行的源代码</a:t>
            </a:r>
          </a:p>
          <a:p>
            <a:pPr lvl="1"/>
            <a:r>
              <a:rPr lang="en-US" altLang="zh-CN"/>
              <a:t>该代码应忠实于体系结构</a:t>
            </a:r>
          </a:p>
          <a:p>
            <a:pPr lvl="2"/>
            <a:r>
              <a:rPr lang="en-US" altLang="zh-CN"/>
              <a:t>或者, 它可以适应架构</a:t>
            </a:r>
          </a:p>
          <a:p>
            <a:pPr lvl="2"/>
            <a:r>
              <a:rPr lang="en-US" altLang="zh-CN"/>
              <a:t>允许多少适应？</a:t>
            </a:r>
          </a:p>
          <a:p>
            <a:pPr lvl="2"/>
            <a:r>
              <a:rPr lang="en-US" altLang="zh-CN"/>
              <a:t>建筑学相关与不重要的适应</a:t>
            </a:r>
          </a:p>
          <a:p>
            <a:pPr lvl="1"/>
            <a:r>
              <a:rPr lang="en-US" altLang="zh-CN"/>
              <a:t>它必须充分开发应用程序的所有未完成的细节</a:t>
            </a:r>
          </a:p>
          <a:p>
            <a:endParaRPr lang="en-US" altLang="zh-CN"/>
          </a:p>
        </p:txBody>
      </p:sp>
    </p:spTree>
  </p:cSld>
  <p:clrMapOvr>
    <a:masterClrMapping/>
  </p:clrMapOvr>
</p:sld>
</file>

<file path=ppt/slides/slide1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B45DD6AF-C30C-497F-B76B-F9D099564148}"/>
              </a:ext>
            </a:extLst>
          </p:cNvPr>
          <p:cNvSpPr>
            <a:spLocks noGrp="1" noChangeArrowheads="1"/>
          </p:cNvSpPr>
          <p:nvPr>
            <p:ph type="title"/>
          </p:nvPr>
        </p:nvSpPr>
        <p:spPr>
          <a:xfrm>
            <a:off x="1919288" y="-26988"/>
            <a:ext cx="7848600" cy="1143001"/>
          </a:xfrm>
        </p:spPr>
        <p:txBody>
          <a:bodyPr/>
          <a:lstStyle/>
          <a:p>
            <a:pPr/>
            <a:r>
              <a:rPr lang="en-US" altLang="zh-CN"/>
              <a:t>忠实实施</a:t>
            </a:r>
          </a:p>
        </p:txBody>
      </p:sp>
      <p:sp>
        <p:nvSpPr>
          <p:cNvPr id="63491" name="Rectangle 7">
            <a:extLst>
              <a:ext uri="{FF2B5EF4-FFF2-40B4-BE49-F238E27FC236}">
                <a16:creationId xmlns:a16="http://schemas.microsoft.com/office/drawing/2014/main" id="{B21BC342-2C53-4E97-9033-9F3A22E49265}"/>
              </a:ext>
            </a:extLst>
          </p:cNvPr>
          <p:cNvSpPr>
            <a:spLocks noGrp="1" noChangeArrowheads="1"/>
          </p:cNvSpPr>
          <p:nvPr>
            <p:ph idx="1"/>
          </p:nvPr>
        </p:nvSpPr>
        <p:spPr>
          <a:xfrm>
            <a:off x="1981200" y="1371600"/>
            <a:ext cx="8229600" cy="4525963"/>
          </a:xfrm>
        </p:spPr>
        <p:txBody>
          <a:bodyPr/>
          <a:lstStyle/>
          <a:p>
            <a:pPr/>
            <a:r>
              <a:rPr lang="en-US" altLang="zh-CN" sz="2800"/>
              <a:t>在该体系结构中找到的所有结构元素都是在源代码中实现的</a:t>
            </a:r>
          </a:p>
          <a:p>
            <a:pPr/>
            <a:r>
              <a:rPr lang="en-US" altLang="zh-CN" sz="2800"/>
              <a:t>源代码不能使用在体系结构中没有相应元素的主要新计算元素</a:t>
            </a:r>
          </a:p>
          <a:p>
            <a:pPr/>
            <a:r>
              <a:rPr lang="en-US" altLang="zh-CN" sz="2800"/>
              <a:t>源代码不能包含体系结构中未找到的体系结构元素之间的新连接</a:t>
            </a:r>
          </a:p>
          <a:p>
            <a:pPr/>
            <a:r>
              <a:rPr lang="en-US" altLang="zh-CN" sz="2800">
                <a:sym typeface="Wingdings" panose="05000000000000000000" pitchFamily="2" charset="2"/>
              </a:rPr>
              <a:t>这是现实的吗？</a:t>
            </a:r>
            <a:br>
              <a:rPr lang="en-US" altLang="zh-CN" sz="2800">
                <a:sym typeface="Wingdings" panose="05000000000000000000" pitchFamily="2" charset="2"/>
              </a:rPr>
            </a:br>
            <a:r>
              <a:rPr lang="en-US" altLang="zh-CN" sz="2800">
                <a:sym typeface="Wingdings" panose="05000000000000000000" pitchFamily="2" charset="2"/>
              </a:rPr>
              <a:t>过度约束？</a:t>
            </a:r>
            <a:br>
              <a:rPr lang="en-US" altLang="zh-CN" sz="2800">
                <a:sym typeface="Wingdings" panose="05000000000000000000" pitchFamily="2" charset="2"/>
              </a:rPr>
            </a:br>
            <a:r>
              <a:rPr lang="en-US" altLang="zh-CN" sz="2800">
                <a:sym typeface="Wingdings" panose="05000000000000000000" pitchFamily="2" charset="2"/>
              </a:rPr>
              <a:t>如果我们偏离了这个呢？</a:t>
            </a:r>
            <a:endParaRPr lang="en-US" altLang="zh-CN" sz="2800"/>
          </a:p>
        </p:txBody>
      </p:sp>
    </p:spTree>
  </p:cSld>
  <p:clrMapOvr>
    <a:masterClrMapping/>
  </p:clrMapOvr>
</p:sld>
</file>

<file path=ppt/slides/slide1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E803AB9F-6126-4171-B8A1-7497162C66D9}"/>
              </a:ext>
            </a:extLst>
          </p:cNvPr>
          <p:cNvSpPr>
            <a:spLocks noGrp="1" noChangeArrowheads="1"/>
          </p:cNvSpPr>
          <p:nvPr>
            <p:ph type="title"/>
          </p:nvPr>
        </p:nvSpPr>
        <p:spPr>
          <a:xfrm>
            <a:off x="1919288" y="-26988"/>
            <a:ext cx="7848600" cy="1143001"/>
          </a:xfrm>
        </p:spPr>
        <p:txBody>
          <a:bodyPr/>
          <a:lstStyle/>
          <a:p>
            <a:pPr/>
            <a:r>
              <a:rPr lang="en-US" altLang="zh-CN"/>
              <a:t>不忠实施</a:t>
            </a:r>
          </a:p>
        </p:txBody>
      </p:sp>
      <p:sp>
        <p:nvSpPr>
          <p:cNvPr id="65539" name="Rectangle 5">
            <a:extLst>
              <a:ext uri="{FF2B5EF4-FFF2-40B4-BE49-F238E27FC236}">
                <a16:creationId xmlns:a16="http://schemas.microsoft.com/office/drawing/2014/main" id="{FC399F91-3CF2-49DF-B3F3-CD3B22F43A46}"/>
              </a:ext>
            </a:extLst>
          </p:cNvPr>
          <p:cNvSpPr>
            <a:spLocks noGrp="1" noChangeArrowheads="1"/>
          </p:cNvSpPr>
          <p:nvPr>
            <p:ph idx="1"/>
          </p:nvPr>
        </p:nvSpPr>
        <p:spPr/>
        <p:txBody>
          <a:bodyPr/>
          <a:lstStyle/>
          <a:p>
            <a:pPr>
              <a:lnSpc>
                <a:spcPct val="90000"/>
              </a:lnSpc>
            </a:pPr>
            <a:r>
              <a:rPr lang="en-US" altLang="zh-CN" sz="2800"/>
              <a:t>实现确实有一个体系结构</a:t>
            </a:r>
          </a:p>
          <a:p>
            <a:pPr lvl="1">
              <a:lnSpc>
                <a:spcPct val="90000"/>
              </a:lnSpc>
            </a:pPr>
            <a:r>
              <a:rPr lang="en-US" altLang="zh-CN" sz="2400"/>
              <a:t>它是潜伏的, 而不是被记录在案的。</a:t>
            </a:r>
          </a:p>
          <a:p>
            <a:pPr>
              <a:lnSpc>
                <a:spcPct val="90000"/>
              </a:lnSpc>
            </a:pPr>
            <a:r>
              <a:rPr lang="en-US" altLang="zh-CN" sz="2800"/>
              <a:t>未能识别计划和实施的体系结构之间的区别</a:t>
            </a:r>
          </a:p>
          <a:p>
            <a:pPr lvl="1">
              <a:lnSpc>
                <a:spcPct val="90000"/>
              </a:lnSpc>
            </a:pPr>
            <a:r>
              <a:rPr lang="en-US" altLang="zh-CN" sz="2400"/>
              <a:t>剥夺了将来对应用程序体系结构进行推理的能力之一</a:t>
            </a:r>
          </a:p>
          <a:p>
            <a:pPr lvl="1">
              <a:lnSpc>
                <a:spcPct val="90000"/>
              </a:lnSpc>
            </a:pPr>
            <a:r>
              <a:rPr lang="en-US" altLang="zh-CN" sz="2400"/>
              <a:t>误导所有利益相关者他们认为他们有什么, 而不是他们真正有什么</a:t>
            </a:r>
          </a:p>
          <a:p>
            <a:pPr lvl="1">
              <a:lnSpc>
                <a:spcPct val="90000"/>
              </a:lnSpc>
            </a:pPr>
            <a:r>
              <a:rPr lang="en-US" altLang="zh-CN" sz="2400"/>
              <a:t>根据已记录 (但不准确) 的体系结构进行任何开发或演进策略注定要失败</a:t>
            </a:r>
          </a:p>
        </p:txBody>
      </p:sp>
    </p:spTree>
  </p:cSld>
  <p:clrMapOvr>
    <a:masterClrMapping/>
  </p:clrMapOvr>
</p:sld>
</file>

<file path=ppt/slides/slide1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12A551E6-416E-4E36-8F9C-5624D94B6A1D}"/>
              </a:ext>
            </a:extLst>
          </p:cNvPr>
          <p:cNvSpPr>
            <a:spLocks noGrp="1" noChangeArrowheads="1"/>
          </p:cNvSpPr>
          <p:nvPr>
            <p:ph type="title"/>
          </p:nvPr>
        </p:nvSpPr>
        <p:spPr>
          <a:xfrm>
            <a:off x="1919288" y="-26988"/>
            <a:ext cx="7848600" cy="1143001"/>
          </a:xfrm>
        </p:spPr>
        <p:txBody>
          <a:bodyPr/>
          <a:lstStyle/>
          <a:p>
            <a:pPr/>
            <a:r>
              <a:rPr lang="en-US" altLang="zh-CN"/>
              <a:t>实施战略</a:t>
            </a:r>
          </a:p>
        </p:txBody>
      </p:sp>
      <p:sp>
        <p:nvSpPr>
          <p:cNvPr id="67587" name="Rectangle 7">
            <a:extLst>
              <a:ext uri="{FF2B5EF4-FFF2-40B4-BE49-F238E27FC236}">
                <a16:creationId xmlns:a16="http://schemas.microsoft.com/office/drawing/2014/main" id="{B7100065-CD02-438B-82F1-8DFA2B283F73}"/>
              </a:ext>
            </a:extLst>
          </p:cNvPr>
          <p:cNvSpPr>
            <a:spLocks noGrp="1" noChangeArrowheads="1"/>
          </p:cNvSpPr>
          <p:nvPr>
            <p:ph idx="1"/>
          </p:nvPr>
        </p:nvSpPr>
        <p:spPr/>
        <p:txBody>
          <a:bodyPr/>
          <a:lstStyle/>
          <a:p>
            <a:pPr/>
            <a:r>
              <a:rPr lang="en-US" altLang="zh-CN" sz="2800"/>
              <a:t>生成技术</a:t>
            </a:r>
          </a:p>
          <a:p>
            <a:pPr lvl="1"/>
            <a:r>
              <a:rPr lang="en-US" altLang="zh-CN" sz="2400"/>
              <a:t>例如分析器生成器</a:t>
            </a:r>
          </a:p>
          <a:p>
            <a:pPr/>
            <a:r>
              <a:rPr lang="en-US" altLang="zh-CN" sz="2800"/>
              <a:t>框架</a:t>
            </a:r>
          </a:p>
          <a:p>
            <a:pPr lvl="1"/>
            <a:r>
              <a:rPr lang="en-US" altLang="zh-CN" sz="2400"/>
              <a:t>与工程师必须 "填写空白" 的标识位置的源代码集合</a:t>
            </a:r>
          </a:p>
          <a:p>
            <a:pPr/>
            <a:r>
              <a:rPr lang="en-US" altLang="zh-CN" sz="2800"/>
              <a:t>中间件</a:t>
            </a:r>
          </a:p>
          <a:p>
            <a:pPr lvl="1"/>
            <a:r>
              <a:rPr lang="en-US" altLang="zh-CN" sz="2400"/>
              <a:t>CORBA, DCOM, RPC,..。</a:t>
            </a:r>
          </a:p>
          <a:p>
            <a:pPr/>
            <a:r>
              <a:rPr lang="en-US" altLang="zh-CN" sz="2800"/>
              <a:t>基于重用的技术</a:t>
            </a:r>
          </a:p>
          <a:p>
            <a:pPr lvl="1"/>
            <a:r>
              <a:rPr lang="en-US" altLang="zh-CN" sz="2400"/>
              <a:t>婴儿床, 开放源码, 内部</a:t>
            </a:r>
          </a:p>
          <a:p>
            <a:pPr/>
            <a:r>
              <a:rPr lang="en-US" altLang="zh-CN" sz="2800"/>
              <a:t>手动编写所有代码</a:t>
            </a: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3">
            <a:extLst>
              <a:ext uri="{FF2B5EF4-FFF2-40B4-BE49-F238E27FC236}">
                <a16:creationId xmlns:a16="http://schemas.microsoft.com/office/drawing/2014/main" id="{CC1D1612-16D9-424E-8A36-0C5C5298AC8B}"/>
              </a:ext>
            </a:extLst>
          </p:cNvPr>
          <p:cNvSpPr>
            <a:spLocks noChangeArrowheads="1"/>
          </p:cNvSpPr>
          <p:nvPr/>
        </p:nvSpPr>
        <p:spPr bwMode="auto">
          <a:xfrm>
            <a:off x="2044700" y="2438400"/>
            <a:ext cx="8267700" cy="2768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2771" name="object 4">
            <a:extLst>
              <a:ext uri="{FF2B5EF4-FFF2-40B4-BE49-F238E27FC236}">
                <a16:creationId xmlns:a16="http://schemas.microsoft.com/office/drawing/2014/main" id="{E96C49AD-6285-4A8E-83F5-DC2F483162DD}"/>
              </a:ext>
            </a:extLst>
          </p:cNvPr>
          <p:cNvSpPr>
            <a:spLocks/>
          </p:cNvSpPr>
          <p:nvPr/>
        </p:nvSpPr>
        <p:spPr bwMode="auto">
          <a:xfrm>
            <a:off x="2108200" y="2473325"/>
            <a:ext cx="8140700" cy="2641600"/>
          </a:xfrm>
          <a:custGeom>
            <a:avLst/>
            <a:gdLst>
              <a:gd name="T0" fmla="*/ 7976684 w 8140700"/>
              <a:gd name="T1" fmla="*/ 0 h 2641600"/>
              <a:gd name="T2" fmla="*/ 164015 w 8140700"/>
              <a:gd name="T3" fmla="*/ 0 h 2641600"/>
              <a:gd name="T4" fmla="*/ 120413 w 8140700"/>
              <a:gd name="T5" fmla="*/ 5858 h 2641600"/>
              <a:gd name="T6" fmla="*/ 81233 w 8140700"/>
              <a:gd name="T7" fmla="*/ 22393 h 2641600"/>
              <a:gd name="T8" fmla="*/ 48039 w 8140700"/>
              <a:gd name="T9" fmla="*/ 48039 h 2641600"/>
              <a:gd name="T10" fmla="*/ 22392 w 8140700"/>
              <a:gd name="T11" fmla="*/ 81233 h 2641600"/>
              <a:gd name="T12" fmla="*/ 5858 w 8140700"/>
              <a:gd name="T13" fmla="*/ 120413 h 2641600"/>
              <a:gd name="T14" fmla="*/ 0 w 8140700"/>
              <a:gd name="T15" fmla="*/ 164015 h 2641600"/>
              <a:gd name="T16" fmla="*/ 0 w 8140700"/>
              <a:gd name="T17" fmla="*/ 2477584 h 2641600"/>
              <a:gd name="T18" fmla="*/ 5858 w 8140700"/>
              <a:gd name="T19" fmla="*/ 2521186 h 2641600"/>
              <a:gd name="T20" fmla="*/ 22392 w 8140700"/>
              <a:gd name="T21" fmla="*/ 2560366 h 2641600"/>
              <a:gd name="T22" fmla="*/ 48039 w 8140700"/>
              <a:gd name="T23" fmla="*/ 2593560 h 2641600"/>
              <a:gd name="T24" fmla="*/ 81233 w 8140700"/>
              <a:gd name="T25" fmla="*/ 2619206 h 2641600"/>
              <a:gd name="T26" fmla="*/ 120413 w 8140700"/>
              <a:gd name="T27" fmla="*/ 2635741 h 2641600"/>
              <a:gd name="T28" fmla="*/ 164015 w 8140700"/>
              <a:gd name="T29" fmla="*/ 2641600 h 2641600"/>
              <a:gd name="T30" fmla="*/ 7976684 w 8140700"/>
              <a:gd name="T31" fmla="*/ 2641600 h 2641600"/>
              <a:gd name="T32" fmla="*/ 8020286 w 8140700"/>
              <a:gd name="T33" fmla="*/ 2635741 h 2641600"/>
              <a:gd name="T34" fmla="*/ 8059466 w 8140700"/>
              <a:gd name="T35" fmla="*/ 2619206 h 2641600"/>
              <a:gd name="T36" fmla="*/ 8092660 w 8140700"/>
              <a:gd name="T37" fmla="*/ 2593560 h 2641600"/>
              <a:gd name="T38" fmla="*/ 8118306 w 8140700"/>
              <a:gd name="T39" fmla="*/ 2560366 h 2641600"/>
              <a:gd name="T40" fmla="*/ 8134841 w 8140700"/>
              <a:gd name="T41" fmla="*/ 2521186 h 2641600"/>
              <a:gd name="T42" fmla="*/ 8140700 w 8140700"/>
              <a:gd name="T43" fmla="*/ 2477584 h 2641600"/>
              <a:gd name="T44" fmla="*/ 8140700 w 8140700"/>
              <a:gd name="T45" fmla="*/ 164015 h 2641600"/>
              <a:gd name="T46" fmla="*/ 8134841 w 8140700"/>
              <a:gd name="T47" fmla="*/ 120413 h 2641600"/>
              <a:gd name="T48" fmla="*/ 8118306 w 8140700"/>
              <a:gd name="T49" fmla="*/ 81233 h 2641600"/>
              <a:gd name="T50" fmla="*/ 8092660 w 8140700"/>
              <a:gd name="T51" fmla="*/ 48039 h 2641600"/>
              <a:gd name="T52" fmla="*/ 8059466 w 8140700"/>
              <a:gd name="T53" fmla="*/ 22393 h 2641600"/>
              <a:gd name="T54" fmla="*/ 8020286 w 8140700"/>
              <a:gd name="T55" fmla="*/ 5858 h 2641600"/>
              <a:gd name="T56" fmla="*/ 7976684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772" name="object 5">
            <a:extLst>
              <a:ext uri="{FF2B5EF4-FFF2-40B4-BE49-F238E27FC236}">
                <a16:creationId xmlns:a16="http://schemas.microsoft.com/office/drawing/2014/main" id="{0736913B-968A-4CBA-ACD2-8BCF9B1245AA}"/>
              </a:ext>
            </a:extLst>
          </p:cNvPr>
          <p:cNvSpPr>
            <a:spLocks/>
          </p:cNvSpPr>
          <p:nvPr/>
        </p:nvSpPr>
        <p:spPr bwMode="auto">
          <a:xfrm>
            <a:off x="1524000" y="6591300"/>
            <a:ext cx="9144000" cy="266700"/>
          </a:xfrm>
          <a:custGeom>
            <a:avLst/>
            <a:gdLst>
              <a:gd name="T0" fmla="*/ 0 w 9144000"/>
              <a:gd name="T1" fmla="*/ 266700 h 266700"/>
              <a:gd name="T2" fmla="*/ 0 w 9144000"/>
              <a:gd name="T3" fmla="*/ 0 h 266700"/>
              <a:gd name="T4" fmla="*/ 9144000 w 9144000"/>
              <a:gd name="T5" fmla="*/ 0 h 266700"/>
              <a:gd name="T6" fmla="*/ 9144000 w 9144000"/>
              <a:gd name="T7" fmla="*/ 266700 h 266700"/>
              <a:gd name="T8" fmla="*/ 0 w 9144000"/>
              <a:gd name="T9" fmla="*/ 266700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773" name="object 8">
            <a:extLst>
              <a:ext uri="{FF2B5EF4-FFF2-40B4-BE49-F238E27FC236}">
                <a16:creationId xmlns:a16="http://schemas.microsoft.com/office/drawing/2014/main" id="{92A102C0-F304-4249-84C2-F26AD3817243}"/>
              </a:ext>
            </a:extLst>
          </p:cNvPr>
          <p:cNvSpPr>
            <a:spLocks noGrp="1"/>
          </p:cNvSpPr>
          <p:nvPr>
            <p:ph type="title"/>
          </p:nvPr>
        </p:nvSpPr>
        <p:spPr>
          <a:xfrm>
            <a:off x="2971800" y="3341688"/>
            <a:ext cx="6650038" cy="974725"/>
          </a:xfrm>
        </p:spPr>
        <p:txBody>
          <a:bodyPr lIns="0" tIns="0" rIns="0" bIns="0">
            <a:spAutoFit/>
          </a:bodyPr>
          <a:lstStyle/>
          <a:p>
            <a:pPr marL="12700" indent="228600" algn="ctr">
              <a:lnSpc>
                <a:spcPts val="3800"/>
              </a:lnSpc>
            </a:pPr>
            <a:r>
              <a:rPr lang="en-US" altLang="zh-CN" sz="5400"/>
              <a:t>架构</a:t>
            </a:r>
            <a:br>
              <a:rPr lang="en-US" altLang="zh-CN" sz="5400"/>
            </a:br>
            <a:r>
              <a:rPr lang="en-US" altLang="zh-CN" sz="5400"/>
              <a:t>在上下文中</a:t>
            </a:r>
            <a:endParaRPr lang="zh-CN" altLang="zh-CN" sz="5400"/>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a:extLst>
              <a:ext uri="{FF2B5EF4-FFF2-40B4-BE49-F238E27FC236}">
                <a16:creationId xmlns:a16="http://schemas.microsoft.com/office/drawing/2014/main" id="{973BDAEF-BD43-45E6-9433-55E6138972D8}"/>
              </a:ext>
            </a:extLst>
          </p:cNvPr>
          <p:cNvSpPr>
            <a:spLocks noGrp="1" noChangeArrowheads="1"/>
          </p:cNvSpPr>
          <p:nvPr>
            <p:ph type="title"/>
          </p:nvPr>
        </p:nvSpPr>
        <p:spPr>
          <a:xfrm>
            <a:off x="1498600" y="0"/>
            <a:ext cx="8077200" cy="998538"/>
          </a:xfrm>
        </p:spPr>
        <p:txBody>
          <a:bodyPr/>
          <a:lstStyle/>
          <a:p>
            <a:pPr algn="l"/>
            <a:r>
              <a:rPr lang="en-US" altLang="zh-CN">
                <a:solidFill>
                  <a:schemeClr val="bg1"/>
                </a:solidFill>
              </a:rPr>
              <a:t>这一切是如何契合在一起的</a:t>
            </a:r>
          </a:p>
        </p:txBody>
      </p:sp>
      <p:sp>
        <p:nvSpPr>
          <p:cNvPr id="69635" name="Slide Number Placeholder 3">
            <a:extLst>
              <a:ext uri="{FF2B5EF4-FFF2-40B4-BE49-F238E27FC236}">
                <a16:creationId xmlns:a16="http://schemas.microsoft.com/office/drawing/2014/main" id="{5687294D-8717-4F0E-BF5F-099B128B09F5}"/>
              </a:ext>
            </a:extLst>
          </p:cNvPr>
          <p:cNvSpPr>
            <a:spLocks noGrp="1"/>
          </p:cNvSpPr>
          <p:nvPr>
            <p:ph type="sldNum" sz="quarter" idx="4"/>
          </p:nvPr>
        </p:nvSpPr>
        <p:spPr bwMode="auto">
          <a:xfrm>
            <a:off x="8077200" y="60960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fld id="{47550A50-4CE6-4B5B-AD79-7BC27773C50B}" type="slidenum">
              <a:rPr lang="en-US" altLang="zh-CN" smtClean="0">
                <a:latin typeface="Arial Black" panose="020B0A04020102020204" pitchFamily="34" charset="0"/>
                <a:ea typeface="MS PGothic" panose="020B0600070205080204" pitchFamily="34" charset="-128"/>
              </a:rPr>
              <a:pPr/>
              <a:t>20</a:t>
            </a:fld>
            <a:endParaRPr lang="en-US" altLang="zh-CN">
              <a:latin typeface="Arial Black" panose="020B0A04020102020204" pitchFamily="34" charset="0"/>
              <a:ea typeface="MS PGothic" panose="020B0600070205080204" pitchFamily="34" charset="-128"/>
            </a:endParaRPr>
          </a:p>
        </p:txBody>
      </p:sp>
      <p:pic>
        <p:nvPicPr>
          <p:cNvPr id="69636" name="Picture 7" descr="ImplementationModel">
            <a:extLst>
              <a:ext uri="{FF2B5EF4-FFF2-40B4-BE49-F238E27FC236}">
                <a16:creationId xmlns:a16="http://schemas.microsoft.com/office/drawing/2014/main" id="{26DC0076-B1A9-46A6-8DCB-6668A2751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143000"/>
            <a:ext cx="4876800"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E1C0A1A5-316D-41D0-991B-645046B6BD01}"/>
              </a:ext>
            </a:extLst>
          </p:cNvPr>
          <p:cNvSpPr>
            <a:spLocks noGrp="1" noChangeArrowheads="1"/>
          </p:cNvSpPr>
          <p:nvPr>
            <p:ph type="title"/>
          </p:nvPr>
        </p:nvSpPr>
        <p:spPr>
          <a:xfrm>
            <a:off x="1919288" y="-26988"/>
            <a:ext cx="7848600" cy="1143001"/>
          </a:xfrm>
        </p:spPr>
        <p:txBody>
          <a:bodyPr/>
          <a:lstStyle/>
          <a:p>
            <a:pPr/>
            <a:r>
              <a:rPr lang="en-US" altLang="zh-CN"/>
              <a:t>分析和测试</a:t>
            </a:r>
          </a:p>
        </p:txBody>
      </p:sp>
      <p:sp>
        <p:nvSpPr>
          <p:cNvPr id="71683" name="Rectangle 7">
            <a:extLst>
              <a:ext uri="{FF2B5EF4-FFF2-40B4-BE49-F238E27FC236}">
                <a16:creationId xmlns:a16="http://schemas.microsoft.com/office/drawing/2014/main" id="{7130C1B1-937F-4897-9A29-320CF2DE2819}"/>
              </a:ext>
            </a:extLst>
          </p:cNvPr>
          <p:cNvSpPr>
            <a:spLocks noGrp="1" noChangeArrowheads="1"/>
          </p:cNvSpPr>
          <p:nvPr>
            <p:ph idx="1"/>
          </p:nvPr>
        </p:nvSpPr>
        <p:spPr/>
        <p:txBody>
          <a:bodyPr/>
          <a:lstStyle/>
          <a:p>
            <a:pPr/>
            <a:r>
              <a:rPr lang="en-US" altLang="zh-CN"/>
              <a:t>分析和测试是为评估工件质量而进行的活动</a:t>
            </a:r>
          </a:p>
          <a:p>
            <a:pPr/>
            <a:r>
              <a:rPr lang="en-US" altLang="zh-CN"/>
              <a:t>检测到更早的错误并更正了聚合成本降低</a:t>
            </a:r>
          </a:p>
          <a:p>
            <a:pPr/>
            <a:r>
              <a:rPr lang="en-US" altLang="zh-CN"/>
              <a:t>分析需要严格的表示, 因此可以询问和回答精确的问题。</a:t>
            </a:r>
          </a:p>
          <a:p>
            <a:pPr lvl="1"/>
            <a:endParaRPr lang="en-US" altLang="zh-CN"/>
          </a:p>
          <a:p>
            <a:endParaRPr lang="en-US" altLang="zh-CN"/>
          </a:p>
        </p:txBody>
      </p:sp>
    </p:spTree>
  </p:cSld>
  <p:clrMapOvr>
    <a:masterClrMapping/>
  </p:clrMapOvr>
</p:sld>
</file>

<file path=ppt/slides/slide2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a:extLst>
              <a:ext uri="{FF2B5EF4-FFF2-40B4-BE49-F238E27FC236}">
                <a16:creationId xmlns:a16="http://schemas.microsoft.com/office/drawing/2014/main" id="{F088523D-9CCF-45C9-B42B-8C92F7C4F42A}"/>
              </a:ext>
            </a:extLst>
          </p:cNvPr>
          <p:cNvSpPr>
            <a:spLocks noGrp="1" noChangeArrowheads="1"/>
          </p:cNvSpPr>
          <p:nvPr>
            <p:ph type="title"/>
          </p:nvPr>
        </p:nvSpPr>
        <p:spPr>
          <a:xfrm>
            <a:off x="1919288" y="-26988"/>
            <a:ext cx="7848600" cy="1143001"/>
          </a:xfrm>
        </p:spPr>
        <p:txBody>
          <a:bodyPr/>
          <a:lstStyle/>
          <a:p>
            <a:pPr/>
            <a:r>
              <a:rPr lang="en-US" altLang="zh-CN"/>
              <a:t>建筑模型分析</a:t>
            </a:r>
          </a:p>
        </p:txBody>
      </p:sp>
      <p:sp>
        <p:nvSpPr>
          <p:cNvPr id="73731" name="Rectangle 7">
            <a:extLst>
              <a:ext uri="{FF2B5EF4-FFF2-40B4-BE49-F238E27FC236}">
                <a16:creationId xmlns:a16="http://schemas.microsoft.com/office/drawing/2014/main" id="{1459F1CF-B6C9-42D5-9038-66B2CFF34F67}"/>
              </a:ext>
            </a:extLst>
          </p:cNvPr>
          <p:cNvSpPr>
            <a:spLocks noGrp="1" noChangeArrowheads="1"/>
          </p:cNvSpPr>
          <p:nvPr>
            <p:ph idx="1"/>
          </p:nvPr>
        </p:nvSpPr>
        <p:spPr>
          <a:xfrm>
            <a:off x="2057400" y="1371600"/>
            <a:ext cx="8229600" cy="4525963"/>
          </a:xfrm>
        </p:spPr>
        <p:txBody>
          <a:bodyPr/>
          <a:lstStyle/>
          <a:p>
            <a:pPr/>
            <a:r>
              <a:rPr lang="en-US" altLang="zh-CN"/>
              <a:t>正式建筑模型可以检查内部一致性和正确性</a:t>
            </a:r>
          </a:p>
          <a:p>
            <a:pPr/>
            <a:r>
              <a:rPr lang="en-US" altLang="zh-CN"/>
              <a:t>对形式化模型的分析可以揭示</a:t>
            </a:r>
          </a:p>
          <a:p>
            <a:pPr lvl="1"/>
            <a:r>
              <a:rPr lang="en-US" altLang="zh-CN"/>
              <a:t>组件不匹配</a:t>
            </a:r>
          </a:p>
          <a:p>
            <a:pPr lvl="1"/>
            <a:r>
              <a:rPr lang="en-US" altLang="zh-CN"/>
              <a:t>不完整的规格</a:t>
            </a:r>
          </a:p>
          <a:p>
            <a:pPr lvl="1"/>
            <a:r>
              <a:rPr lang="en-US" altLang="zh-CN"/>
              <a:t>不希望的通信模式</a:t>
            </a:r>
          </a:p>
          <a:p>
            <a:pPr lvl="1"/>
            <a:r>
              <a:rPr lang="en-US" altLang="zh-CN"/>
              <a:t>僵局</a:t>
            </a:r>
          </a:p>
          <a:p>
            <a:pPr lvl="1"/>
            <a:r>
              <a:rPr lang="en-US" altLang="zh-CN"/>
              <a:t>安全漏洞</a:t>
            </a:r>
          </a:p>
          <a:p>
            <a:pPr/>
            <a:r>
              <a:rPr lang="en-US" altLang="zh-CN"/>
              <a:t>它可以用于大小和开发时间估计</a:t>
            </a:r>
          </a:p>
        </p:txBody>
      </p:sp>
    </p:spTree>
  </p:cSld>
  <p:clrMapOvr>
    <a:masterClrMapping/>
  </p:clrMapOvr>
</p:sld>
</file>

<file path=ppt/slides/slide2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E91F671E-A846-4DD5-8E3C-AA1B87D48172}"/>
              </a:ext>
            </a:extLst>
          </p:cNvPr>
          <p:cNvSpPr>
            <a:spLocks noGrp="1" noChangeArrowheads="1"/>
          </p:cNvSpPr>
          <p:nvPr>
            <p:ph type="title"/>
          </p:nvPr>
        </p:nvSpPr>
        <p:spPr>
          <a:xfrm>
            <a:off x="1524000" y="-26988"/>
            <a:ext cx="9510713" cy="1143001"/>
          </a:xfrm>
        </p:spPr>
        <p:txBody>
          <a:bodyPr/>
          <a:lstStyle/>
          <a:p>
            <a:pPr/>
            <a:r>
              <a:rPr lang="en-US" altLang="zh-CN"/>
              <a:t>建筑模型分析 (续)</a:t>
            </a:r>
          </a:p>
        </p:txBody>
      </p:sp>
      <p:sp>
        <p:nvSpPr>
          <p:cNvPr id="75779" name="Rectangle 7">
            <a:extLst>
              <a:ext uri="{FF2B5EF4-FFF2-40B4-BE49-F238E27FC236}">
                <a16:creationId xmlns:a16="http://schemas.microsoft.com/office/drawing/2014/main" id="{A786CEE6-4A06-4197-96CF-9EC8EC65A851}"/>
              </a:ext>
            </a:extLst>
          </p:cNvPr>
          <p:cNvSpPr>
            <a:spLocks noGrp="1" noChangeArrowheads="1"/>
          </p:cNvSpPr>
          <p:nvPr>
            <p:ph idx="1"/>
          </p:nvPr>
        </p:nvSpPr>
        <p:spPr/>
        <p:txBody>
          <a:bodyPr/>
          <a:lstStyle/>
          <a:p>
            <a:pPr/>
            <a:r>
              <a:rPr lang="en-US" altLang="zh-CN"/>
              <a:t>建筑模型</a:t>
            </a:r>
          </a:p>
          <a:p>
            <a:pPr lvl="1"/>
            <a:r>
              <a:rPr lang="en-US" altLang="zh-CN"/>
              <a:t>可根据要求进行检查</a:t>
            </a:r>
          </a:p>
          <a:p>
            <a:pPr lvl="1"/>
            <a:r>
              <a:rPr lang="en-US" altLang="zh-CN"/>
              <a:t>可用于确定源代码的分析和测试策略</a:t>
            </a:r>
          </a:p>
          <a:p>
            <a:pPr lvl="1"/>
            <a:r>
              <a:rPr lang="en-US" altLang="zh-CN"/>
              <a:t>可用于检查实现是否忠实</a:t>
            </a:r>
          </a:p>
        </p:txBody>
      </p:sp>
    </p:spTree>
  </p:cSld>
  <p:clrMapOvr>
    <a:masterClrMapping/>
  </p:clrMapOvr>
</p:sld>
</file>

<file path=ppt/slides/slide2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a:extLst>
              <a:ext uri="{FF2B5EF4-FFF2-40B4-BE49-F238E27FC236}">
                <a16:creationId xmlns:a16="http://schemas.microsoft.com/office/drawing/2014/main" id="{10B6E1E5-6B09-4CEB-9516-B598CE7147AF}"/>
              </a:ext>
            </a:extLst>
          </p:cNvPr>
          <p:cNvSpPr>
            <a:spLocks noGrp="1" noChangeArrowheads="1"/>
          </p:cNvSpPr>
          <p:nvPr>
            <p:ph type="title"/>
          </p:nvPr>
        </p:nvSpPr>
        <p:spPr>
          <a:xfrm>
            <a:off x="1919288" y="-26988"/>
            <a:ext cx="7848600" cy="1143001"/>
          </a:xfrm>
        </p:spPr>
        <p:txBody>
          <a:bodyPr/>
          <a:lstStyle/>
          <a:p>
            <a:pPr/>
            <a:r>
              <a:rPr lang="en-US" altLang="zh-CN"/>
              <a:t>演进与维护</a:t>
            </a:r>
          </a:p>
        </p:txBody>
      </p:sp>
      <p:sp>
        <p:nvSpPr>
          <p:cNvPr id="77827" name="Rectangle 7">
            <a:extLst>
              <a:ext uri="{FF2B5EF4-FFF2-40B4-BE49-F238E27FC236}">
                <a16:creationId xmlns:a16="http://schemas.microsoft.com/office/drawing/2014/main" id="{67B673EC-1D7C-48BA-8736-42B48B01DAAB}"/>
              </a:ext>
            </a:extLst>
          </p:cNvPr>
          <p:cNvSpPr>
            <a:spLocks noGrp="1" noChangeArrowheads="1"/>
          </p:cNvSpPr>
          <p:nvPr>
            <p:ph idx="1"/>
          </p:nvPr>
        </p:nvSpPr>
        <p:spPr/>
        <p:txBody>
          <a:bodyPr/>
          <a:lstStyle/>
          <a:p>
            <a:pPr/>
            <a:r>
              <a:rPr lang="en-US" altLang="zh-CN" sz="2400"/>
              <a:t>按时间顺序遵循应用程序发布的所有活动</a:t>
            </a:r>
          </a:p>
          <a:p>
            <a:pPr/>
            <a:r>
              <a:rPr lang="en-US" altLang="zh-CN" sz="2400"/>
              <a:t>软件将演变</a:t>
            </a:r>
          </a:p>
          <a:p>
            <a:pPr lvl="1"/>
            <a:r>
              <a:rPr lang="en-US" altLang="zh-CN" sz="2400"/>
              <a:t>无论一个使用</a:t>
            </a:r>
            <a:br>
              <a:rPr lang="en-US" altLang="zh-CN" sz="2400"/>
            </a:br>
            <a:r>
              <a:rPr lang="en-US" altLang="zh-CN" sz="2400"/>
              <a:t>以体系结构为中心的开发过程或不</a:t>
            </a:r>
          </a:p>
          <a:p>
            <a:pPr/>
            <a:r>
              <a:rPr lang="en-US" altLang="zh-CN" sz="2400"/>
              <a:t>传统的软件工程维护方法基本上是临时性的</a:t>
            </a:r>
          </a:p>
          <a:p>
            <a:pPr lvl="1"/>
            <a:r>
              <a:rPr lang="en-US" altLang="zh-CN" sz="2400"/>
              <a:t>建筑衰变和整体质量下降的风险</a:t>
            </a:r>
          </a:p>
          <a:p>
            <a:pPr/>
            <a:r>
              <a:rPr lang="en-US" altLang="zh-CN" sz="2400"/>
              <a:t>以体系结构为中心的方法</a:t>
            </a:r>
          </a:p>
          <a:p>
            <a:pPr lvl="1"/>
            <a:r>
              <a:rPr lang="en-US" altLang="zh-CN" sz="2400"/>
              <a:t>持续关注明确的、实质性的、可修改的、忠实的架构模型</a:t>
            </a:r>
          </a:p>
        </p:txBody>
      </p:sp>
    </p:spTree>
  </p:cSld>
  <p:clrMapOvr>
    <a:masterClrMapping/>
  </p:clrMapOvr>
</p:sld>
</file>

<file path=ppt/slides/slide2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a:extLst>
              <a:ext uri="{FF2B5EF4-FFF2-40B4-BE49-F238E27FC236}">
                <a16:creationId xmlns:a16="http://schemas.microsoft.com/office/drawing/2014/main" id="{13E5A258-5A5E-4F15-8E24-11D8CB3A286D}"/>
              </a:ext>
            </a:extLst>
          </p:cNvPr>
          <p:cNvSpPr>
            <a:spLocks noGrp="1" noChangeArrowheads="1"/>
          </p:cNvSpPr>
          <p:nvPr>
            <p:ph type="title"/>
          </p:nvPr>
        </p:nvSpPr>
        <p:spPr>
          <a:xfrm>
            <a:off x="1600200" y="-26988"/>
            <a:ext cx="8901113" cy="1143001"/>
          </a:xfrm>
        </p:spPr>
        <p:txBody>
          <a:bodyPr/>
          <a:lstStyle/>
          <a:p>
            <a:pPr/>
            <a:r>
              <a:rPr lang="en-US" altLang="zh-CN"/>
              <a:t>以体系结构为中心的演进过程</a:t>
            </a:r>
          </a:p>
        </p:txBody>
      </p:sp>
      <p:sp>
        <p:nvSpPr>
          <p:cNvPr id="79875" name="Rectangle 7">
            <a:extLst>
              <a:ext uri="{FF2B5EF4-FFF2-40B4-BE49-F238E27FC236}">
                <a16:creationId xmlns:a16="http://schemas.microsoft.com/office/drawing/2014/main" id="{C898D122-8B5C-48BE-AEA6-4470CE4092AA}"/>
              </a:ext>
            </a:extLst>
          </p:cNvPr>
          <p:cNvSpPr>
            <a:spLocks noGrp="1" noChangeArrowheads="1"/>
          </p:cNvSpPr>
          <p:nvPr>
            <p:ph idx="1"/>
          </p:nvPr>
        </p:nvSpPr>
        <p:spPr/>
        <p:txBody>
          <a:bodyPr/>
          <a:lstStyle/>
          <a:p>
            <a:pPr/>
            <a:r>
              <a:rPr lang="en-US" altLang="zh-CN"/>
              <a:t>动机</a:t>
            </a:r>
          </a:p>
          <a:p>
            <a:pPr/>
            <a:r>
              <a:rPr lang="en-US" altLang="zh-CN"/>
              <a:t>评估或评估</a:t>
            </a:r>
          </a:p>
          <a:p>
            <a:pPr/>
            <a:r>
              <a:rPr lang="en-US" altLang="zh-CN"/>
              <a:t>方法的设计与选择</a:t>
            </a:r>
          </a:p>
          <a:p>
            <a:pPr/>
            <a:r>
              <a:rPr lang="en-US" altLang="zh-CN"/>
              <a:t>行动</a:t>
            </a:r>
          </a:p>
          <a:p>
            <a:pPr lvl="1"/>
            <a:r>
              <a:rPr lang="en-US" altLang="zh-CN"/>
              <a:t>包括准备下一轮适应</a:t>
            </a:r>
          </a:p>
        </p:txBody>
      </p:sp>
    </p:spTree>
  </p:cSld>
  <p:clrMapOvr>
    <a:masterClrMapping/>
  </p:clrMapOvr>
</p:sld>
</file>

<file path=ppt/slides/slide2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a:extLst>
              <a:ext uri="{FF2B5EF4-FFF2-40B4-BE49-F238E27FC236}">
                <a16:creationId xmlns:a16="http://schemas.microsoft.com/office/drawing/2014/main" id="{9D8C57FC-3119-4013-AFCE-149556B762F6}"/>
              </a:ext>
            </a:extLst>
          </p:cNvPr>
          <p:cNvSpPr>
            <a:spLocks noGrp="1" noChangeArrowheads="1"/>
          </p:cNvSpPr>
          <p:nvPr>
            <p:ph type="title"/>
          </p:nvPr>
        </p:nvSpPr>
        <p:spPr>
          <a:xfrm>
            <a:off x="1919288" y="-26988"/>
            <a:ext cx="7848600" cy="1143001"/>
          </a:xfrm>
        </p:spPr>
        <p:txBody>
          <a:bodyPr/>
          <a:lstStyle/>
          <a:p>
            <a:pPr/>
            <a:r>
              <a:rPr lang="en-US" altLang="zh-CN"/>
              <a:t>过程</a:t>
            </a:r>
          </a:p>
        </p:txBody>
      </p:sp>
      <p:sp>
        <p:nvSpPr>
          <p:cNvPr id="81923" name="Rectangle 5">
            <a:extLst>
              <a:ext uri="{FF2B5EF4-FFF2-40B4-BE49-F238E27FC236}">
                <a16:creationId xmlns:a16="http://schemas.microsoft.com/office/drawing/2014/main" id="{F3F089A8-94FA-4284-BC12-EBD5F042C420}"/>
              </a:ext>
            </a:extLst>
          </p:cNvPr>
          <p:cNvSpPr>
            <a:spLocks noGrp="1" noChangeArrowheads="1"/>
          </p:cNvSpPr>
          <p:nvPr>
            <p:ph idx="1"/>
          </p:nvPr>
        </p:nvSpPr>
        <p:spPr/>
        <p:txBody>
          <a:bodyPr/>
          <a:lstStyle/>
          <a:p>
            <a:pPr/>
            <a:r>
              <a:rPr lang="en-US" altLang="zh-CN"/>
              <a:t>传统的软件过程讨论使过程活动成为焦点</a:t>
            </a:r>
          </a:p>
          <a:p>
            <a:pPr/>
            <a:r>
              <a:rPr lang="en-US" altLang="zh-CN"/>
              <a:t>在以建筑为中心的软件工程中, 产品成为焦点</a:t>
            </a:r>
          </a:p>
          <a:p>
            <a:pPr/>
            <a:r>
              <a:rPr lang="en-US" altLang="zh-CN"/>
              <a:t>不存在以体系结构为中心的软件工程的单一 "正确" 软件流程</a:t>
            </a:r>
          </a:p>
          <a:p>
            <a:endParaRPr lang="en-US" altLang="zh-CN"/>
          </a:p>
        </p:txBody>
      </p:sp>
    </p:spTree>
  </p:cSld>
  <p:clrMapOvr>
    <a:masterClrMapping/>
  </p:clrMapOvr>
</p:sld>
</file>

<file path=ppt/slides/slide2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A7C3D42-B108-4C68-A8F5-BE42E1EA25FF}"/>
              </a:ext>
            </a:extLst>
          </p:cNvPr>
          <p:cNvSpPr txBox="1">
            <a:spLocks noGrp="1"/>
          </p:cNvSpPr>
          <p:nvPr>
            <p:ph type="title"/>
          </p:nvPr>
        </p:nvSpPr>
        <p:spPr>
          <a:xfrm>
            <a:off x="450850" y="133350"/>
            <a:ext cx="5616575" cy="690563"/>
          </a:xfrm>
        </p:spPr>
        <p:txBody>
          <a:bodyPr lIns="0" tIns="12700" rIns="0" bIns="0" rtlCol="0">
            <a:spAutoFit/>
          </a:bodyPr>
          <a:lstStyle/>
          <a:p>
            <a:pPr marL="12700">
              <a:spcBef>
                <a:spcPts val="100"/>
              </a:spcBef>
              <a:defRPr/>
            </a:pPr>
            <a:r>
              <a:rPr sz="4401" spc="-5" dirty="0"/>
              <a:t>项目生命周期</a:t>
            </a:r>
            <a:r>
              <a:rPr sz="4401" spc="-20" dirty="0"/>
              <a:t> </a:t>
            </a:r>
            <a:r>
              <a:rPr sz="4401" spc="-5" dirty="0"/>
              <a:t>上下文</a:t>
            </a:r>
            <a:endParaRPr sz="4401" dirty="0"/>
          </a:p>
        </p:txBody>
      </p:sp>
      <p:sp>
        <p:nvSpPr>
          <p:cNvPr id="3" name="object 3">
            <a:extLst>
              <a:ext uri="{FF2B5EF4-FFF2-40B4-BE49-F238E27FC236}">
                <a16:creationId xmlns:a16="http://schemas.microsoft.com/office/drawing/2014/main" id="{30829174-F098-4DF0-897D-B2348DC67FA2}"/>
              </a:ext>
            </a:extLst>
          </p:cNvPr>
          <p:cNvSpPr txBox="1"/>
          <p:nvPr/>
        </p:nvSpPr>
        <p:spPr>
          <a:xfrm>
            <a:off x="784225" y="1570038"/>
            <a:ext cx="10085388" cy="3844925"/>
          </a:xfrm>
          <a:prstGeom prst="rect">
            <a:avLst/>
          </a:prstGeom>
        </p:spPr>
        <p:txBody>
          <a:bodyPr lIns="0" tIns="86360" rIns="0" bIns="0">
            <a:spAutoFit/>
          </a:bodyPr>
          <a:lstStyle>
            <a:lvl1pPr marL="401638" indent="-387350">
              <a:tabLst>
                <a:tab pos="401638" algn="l"/>
                <a:tab pos="8550275" algn="l"/>
              </a:tabLst>
              <a:defRPr>
                <a:solidFill>
                  <a:schemeClr val="tx1"/>
                </a:solidFill>
                <a:latin typeface="Calibri" panose="020F0502020204030204" pitchFamily="34" charset="0"/>
                <a:ea typeface="宋体" panose="02010600030101010101" pitchFamily="2" charset="-122"/>
              </a:defRPr>
            </a:lvl1pPr>
            <a:lvl2pPr marL="855663" indent="-322263">
              <a:tabLst>
                <a:tab pos="401638" algn="l"/>
                <a:tab pos="8550275"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 pos="8550275"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 pos="8550275"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 pos="855027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 pos="855027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 pos="855027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 pos="855027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 pos="8550275" algn="l"/>
              </a:tabLst>
              <a:defRPr>
                <a:solidFill>
                  <a:schemeClr val="tx1"/>
                </a:solidFill>
                <a:latin typeface="Calibri" panose="020F0502020204030204" pitchFamily="34" charset="0"/>
                <a:ea typeface="宋体" panose="02010600030101010101" pitchFamily="2" charset="-122"/>
              </a:defRPr>
            </a:lvl9pPr>
          </a:lstStyle>
          <a:p>
            <a:pPr>
              <a:lnSpc>
                <a:spcPts val="2405"/>
              </a:lnSpc>
              <a:spcBef>
                <a:spcPts val="684"/>
              </a:spcBef>
              <a:buFont typeface="Arial" panose="020B0604020202020204" pitchFamily="34" charset="0"/>
              <a:buChar char="•"/>
              <a:defRPr/>
            </a:pPr>
            <a:r>
              <a:rPr lang="zh-CN" altLang="zh-CN" sz="2471" dirty="0"/>
              <a:t>我们将在稍后的课程中更详细地考虑这一点。</a:t>
            </a:r>
            <a:endParaRPr lang="en-US" altLang="zh-CN" sz="2471" dirty="0"/>
          </a:p>
          <a:p>
            <a:pPr>
              <a:lnSpc>
                <a:spcPts val="2405"/>
              </a:lnSpc>
              <a:spcBef>
                <a:spcPts val="684"/>
              </a:spcBef>
              <a:buFont typeface="Arial" panose="020B0604020202020204" pitchFamily="34" charset="0"/>
              <a:buChar char="•"/>
              <a:defRPr/>
            </a:pPr>
            <a:r>
              <a:rPr lang="zh-CN" altLang="zh-CN" sz="2471" dirty="0"/>
              <a:t>我们知道, 无论我们使用什么生命周期, 我们都需要执行以下操作 (这些都是通过讨论体系结构来做到最好的:</a:t>
            </a:r>
          </a:p>
          <a:p>
            <a:pPr lvl="1">
              <a:lnSpc>
                <a:spcPts val="2625"/>
              </a:lnSpc>
              <a:buFont typeface="Arial" panose="020B0604020202020204" pitchFamily="34" charset="0"/>
              <a:buChar char="–"/>
              <a:defRPr/>
            </a:pPr>
            <a:r>
              <a:rPr lang="zh-CN" altLang="zh-CN" sz="2118" dirty="0"/>
              <a:t>为系统创建业务案例</a:t>
            </a:r>
          </a:p>
          <a:p>
            <a:pPr lvl="1">
              <a:lnSpc>
                <a:spcPts val="2603"/>
              </a:lnSpc>
              <a:buFont typeface="Arial" panose="020B0604020202020204" pitchFamily="34" charset="0"/>
              <a:buChar char="–"/>
              <a:defRPr/>
            </a:pPr>
            <a:r>
              <a:rPr lang="zh-CN" altLang="zh-CN" sz="2118" dirty="0"/>
              <a:t>了解有关质量问题的要求</a:t>
            </a:r>
            <a:r>
              <a:rPr lang="en-US" altLang="zh-CN" sz="2118" dirty="0" err="1"/>
              <a:t>Tt</a:t>
            </a:r>
            <a:r>
              <a:rPr lang="zh-CN" altLang="zh-CN" sz="2118" dirty="0"/>
              <a:t>ributes</a:t>
            </a:r>
          </a:p>
          <a:p>
            <a:pPr lvl="1">
              <a:lnSpc>
                <a:spcPts val="2625"/>
              </a:lnSpc>
              <a:buFont typeface="Arial" panose="020B0604020202020204" pitchFamily="34" charset="0"/>
              <a:buChar char="–"/>
              <a:defRPr/>
            </a:pPr>
            <a:r>
              <a:rPr lang="zh-CN" altLang="zh-CN" sz="2118" dirty="0"/>
              <a:t>确定体系结构</a:t>
            </a:r>
          </a:p>
          <a:p>
            <a:pPr lvl="1">
              <a:lnSpc>
                <a:spcPts val="2625"/>
              </a:lnSpc>
              <a:spcBef>
                <a:spcPts val="56"/>
              </a:spcBef>
              <a:buFont typeface="Arial" panose="020B0604020202020204" pitchFamily="34" charset="0"/>
              <a:buChar char="–"/>
              <a:defRPr/>
            </a:pPr>
            <a:r>
              <a:rPr lang="zh-CN" altLang="zh-CN" sz="2118" dirty="0"/>
              <a:t>外文</a:t>
            </a:r>
            <a:r>
              <a:rPr lang="en-US" altLang="zh-CN" sz="2118" dirty="0" err="1"/>
              <a:t>钛</a:t>
            </a:r>
            <a:r>
              <a:rPr lang="zh-CN" altLang="zh-CN" sz="2118" dirty="0"/>
              <a:t>吴建筑</a:t>
            </a:r>
          </a:p>
          <a:p>
            <a:pPr lvl="1">
              <a:lnSpc>
                <a:spcPts val="2625"/>
              </a:lnSpc>
              <a:buFont typeface="Arial" panose="020B0604020202020204" pitchFamily="34" charset="0"/>
              <a:buChar char="–"/>
              <a:defRPr/>
            </a:pPr>
            <a:r>
              <a:rPr lang="zh-CN" altLang="zh-CN" sz="2118" dirty="0"/>
              <a:t>分析和评估</a:t>
            </a:r>
            <a:r>
              <a:rPr lang="en-US" altLang="zh-CN" sz="2118" dirty="0" err="1"/>
              <a:t>钛</a:t>
            </a:r>
            <a:r>
              <a:rPr lang="zh-CN" altLang="zh-CN" sz="2118" dirty="0"/>
              <a:t>吴建筑</a:t>
            </a:r>
          </a:p>
          <a:p>
            <a:pPr lvl="1">
              <a:lnSpc>
                <a:spcPts val="2625"/>
              </a:lnSpc>
              <a:spcBef>
                <a:spcPts val="56"/>
              </a:spcBef>
              <a:buFont typeface="Arial" panose="020B0604020202020204" pitchFamily="34" charset="0"/>
              <a:buChar char="–"/>
              <a:defRPr/>
            </a:pPr>
            <a:r>
              <a:rPr lang="zh-CN" altLang="zh-CN" sz="2118" dirty="0"/>
              <a:t>网校</a:t>
            </a:r>
            <a:r>
              <a:rPr lang="en-US" altLang="zh-CN" sz="2118" dirty="0" err="1"/>
              <a:t>钛</a:t>
            </a:r>
            <a:r>
              <a:rPr lang="zh-CN" altLang="zh-CN" sz="2118" dirty="0"/>
              <a:t>ng 和工商业污水附加费</a:t>
            </a:r>
            <a:r>
              <a:rPr lang="en-US" altLang="zh-CN" sz="2118" dirty="0" err="1"/>
              <a:t>钛</a:t>
            </a:r>
            <a:r>
              <a:rPr lang="zh-CN" altLang="zh-CN" sz="2118" dirty="0"/>
              <a:t>基于体系结构的系统</a:t>
            </a:r>
          </a:p>
          <a:p>
            <a:pPr lvl="1">
              <a:lnSpc>
                <a:spcPts val="2603"/>
              </a:lnSpc>
              <a:buFont typeface="Arial" panose="020B0604020202020204" pitchFamily="34" charset="0"/>
              <a:buChar char="–"/>
              <a:defRPr/>
            </a:pPr>
            <a:r>
              <a:rPr lang="zh-CN" altLang="zh-CN" sz="2118" dirty="0"/>
              <a:t>确保执行情况</a:t>
            </a:r>
            <a:r>
              <a:rPr lang="en-US" altLang="zh-CN" sz="2118" dirty="0" err="1"/>
              <a:t>钛</a:t>
            </a:r>
            <a:r>
              <a:rPr lang="zh-CN" altLang="zh-CN" sz="2118" dirty="0"/>
              <a:t>符合体系结构</a:t>
            </a:r>
          </a:p>
          <a:p>
            <a:pPr>
              <a:lnSpc>
                <a:spcPts val="2990"/>
              </a:lnSpc>
              <a:buFont typeface="Arial" panose="020B0604020202020204" pitchFamily="34" charset="0"/>
              <a:buChar char="•"/>
              <a:defRPr/>
            </a:pPr>
            <a:r>
              <a:rPr lang="zh-CN" altLang="zh-CN" sz="2471" dirty="0"/>
              <a:t>这些发生在所有 lifecyles, 但在 diﬀerent 地方</a:t>
            </a:r>
          </a:p>
        </p:txBody>
      </p:sp>
    </p:spTree>
  </p:cSld>
  <p:clrMapOvr>
    <a:masterClrMapping/>
  </p:clrMapOvr>
</p:sld>
</file>

<file path=ppt/slides/slide2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F9C9858-5860-4D17-9AD8-02FBC3A2EB00}"/>
              </a:ext>
            </a:extLst>
          </p:cNvPr>
          <p:cNvSpPr txBox="1">
            <a:spLocks noGrp="1"/>
          </p:cNvSpPr>
          <p:nvPr>
            <p:ph type="title"/>
          </p:nvPr>
        </p:nvSpPr>
        <p:spPr>
          <a:xfrm>
            <a:off x="447675" y="201613"/>
            <a:ext cx="3787775" cy="688975"/>
          </a:xfrm>
        </p:spPr>
        <p:txBody>
          <a:bodyPr lIns="0" tIns="12700" rIns="0" bIns="0" rtlCol="0">
            <a:spAutoFit/>
          </a:bodyPr>
          <a:lstStyle/>
          <a:p>
            <a:pPr marL="12700">
              <a:spcBef>
                <a:spcPts val="100"/>
              </a:spcBef>
              <a:defRPr/>
            </a:pPr>
            <a:r>
              <a:rPr sz="4401" spc="-5" dirty="0"/>
              <a:t>生命 周期</a:t>
            </a:r>
            <a:r>
              <a:rPr sz="4401" spc="-60" dirty="0"/>
              <a:t> </a:t>
            </a:r>
            <a:r>
              <a:rPr sz="4401" dirty="0"/>
              <a:t>模型</a:t>
            </a:r>
          </a:p>
        </p:txBody>
      </p:sp>
      <p:sp>
        <p:nvSpPr>
          <p:cNvPr id="3" name="object 3">
            <a:extLst>
              <a:ext uri="{FF2B5EF4-FFF2-40B4-BE49-F238E27FC236}">
                <a16:creationId xmlns:a16="http://schemas.microsoft.com/office/drawing/2014/main" id="{A3604D23-7128-42AA-9552-16AEEDDDE28F}"/>
              </a:ext>
            </a:extLst>
          </p:cNvPr>
          <p:cNvSpPr txBox="1"/>
          <p:nvPr/>
        </p:nvSpPr>
        <p:spPr>
          <a:xfrm>
            <a:off x="582613" y="1598613"/>
            <a:ext cx="10287000" cy="3279775"/>
          </a:xfrm>
          <a:prstGeom prst="rect">
            <a:avLst/>
          </a:prstGeom>
        </p:spPr>
        <p:txBody>
          <a:bodyPr lIns="0" tIns="6096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2901"/>
              </a:lnSpc>
              <a:spcBef>
                <a:spcPts val="485"/>
              </a:spcBef>
              <a:buFont typeface="Arial" panose="020B0604020202020204" pitchFamily="34" charset="0"/>
              <a:buChar char="•"/>
              <a:defRPr/>
            </a:pPr>
            <a:r>
              <a:rPr lang="zh-CN" altLang="zh-CN" sz="2647" dirty="0"/>
              <a:t>我们将在未来的讲座中考虑三种模型 (或模型类别):</a:t>
            </a:r>
          </a:p>
          <a:p>
            <a:pPr lvl="1">
              <a:lnSpc>
                <a:spcPts val="2625"/>
              </a:lnSpc>
              <a:spcBef>
                <a:spcPts val="529"/>
              </a:spcBef>
              <a:buFont typeface="Arial" panose="020B0604020202020204" pitchFamily="34" charset="0"/>
              <a:buChar char="–"/>
              <a:defRPr/>
            </a:pPr>
            <a:r>
              <a:rPr lang="zh-CN" altLang="zh-CN" sz="2382" dirty="0"/>
              <a:t>作为瀑布发展的 V 型模型, 明确将建筑设计作为舞台。</a:t>
            </a:r>
          </a:p>
          <a:p>
            <a:pPr lvl="1">
              <a:lnSpc>
                <a:spcPct val="91000"/>
              </a:lnSpc>
              <a:spcBef>
                <a:spcPts val="431"/>
              </a:spcBef>
              <a:buFont typeface="Arial" panose="020B0604020202020204" pitchFamily="34" charset="0"/>
              <a:buChar char="–"/>
              <a:defRPr/>
            </a:pPr>
            <a:r>
              <a:rPr lang="zh-CN" altLang="zh-CN" sz="2382" dirty="0"/>
              <a:t>Itera</a:t>
            </a:r>
            <a:r>
              <a:rPr lang="en-US" altLang="zh-CN" sz="2382" dirty="0" err="1"/>
              <a:t>钛</a:t>
            </a:r>
            <a:r>
              <a:rPr lang="zh-CN" altLang="zh-CN" sz="2382" dirty="0"/>
              <a:t>贝姆的螺旋模型 exempliﬁed 了着重项目风险管理的模型。	在这里, 让我们了解开发任务如何 interrrelated 的架构将发挥关键作用, 并确保满足质量要求。</a:t>
            </a:r>
          </a:p>
          <a:p>
            <a:pPr lvl="1">
              <a:lnSpc>
                <a:spcPct val="89000"/>
              </a:lnSpc>
              <a:spcBef>
                <a:spcPts val="607"/>
              </a:spcBef>
              <a:buFont typeface="Arial" panose="020B0604020202020204" pitchFamily="34" charset="0"/>
              <a:buChar char="–"/>
              <a:defRPr/>
            </a:pPr>
            <a:r>
              <a:rPr lang="zh-CN" altLang="zh-CN" sz="2382" dirty="0"/>
              <a:t>敏捷-这里的一些决策比其他的更稳定, 更稳定的问题涉及到架构。</a:t>
            </a: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4217935-09C8-4ABB-9772-BD0DAD0DA926}"/>
              </a:ext>
            </a:extLst>
          </p:cNvPr>
          <p:cNvSpPr txBox="1">
            <a:spLocks noGrp="1"/>
          </p:cNvSpPr>
          <p:nvPr>
            <p:ph type="title"/>
          </p:nvPr>
        </p:nvSpPr>
        <p:spPr>
          <a:xfrm>
            <a:off x="314325" y="133350"/>
            <a:ext cx="1954213" cy="690563"/>
          </a:xfrm>
        </p:spPr>
        <p:txBody>
          <a:bodyPr lIns="0" tIns="12700" rIns="0" bIns="0" rtlCol="0">
            <a:spAutoFit/>
          </a:bodyPr>
          <a:lstStyle/>
          <a:p>
            <a:pPr marL="12700">
              <a:spcBef>
                <a:spcPts val="100"/>
              </a:spcBef>
              <a:defRPr/>
            </a:pPr>
            <a:r>
              <a:rPr sz="4401" dirty="0">
                <a:solidFill>
                  <a:schemeClr val="bg1"/>
                </a:solidFill>
              </a:rPr>
              <a:t>V</a:t>
            </a:r>
            <a:r>
              <a:rPr sz="4401" spc="-5" dirty="0">
                <a:solidFill>
                  <a:schemeClr val="bg1"/>
                </a:solidFill>
              </a:rPr>
              <a:t>米</a:t>
            </a:r>
            <a:r>
              <a:rPr sz="4401" dirty="0">
                <a:solidFill>
                  <a:schemeClr val="bg1"/>
                </a:solidFill>
              </a:rPr>
              <a:t>Od</a:t>
            </a:r>
            <a:r>
              <a:rPr sz="4401" spc="-5" dirty="0">
                <a:solidFill>
                  <a:schemeClr val="bg1"/>
                </a:solidFill>
              </a:rPr>
              <a:t>电子邮件</a:t>
            </a:r>
            <a:r>
              <a:rPr sz="4401" dirty="0">
                <a:solidFill>
                  <a:schemeClr val="bg1"/>
                </a:solidFill>
              </a:rPr>
              <a:t>我</a:t>
            </a:r>
          </a:p>
        </p:txBody>
      </p:sp>
      <p:sp>
        <p:nvSpPr>
          <p:cNvPr id="86019" name="object 3">
            <a:extLst>
              <a:ext uri="{FF2B5EF4-FFF2-40B4-BE49-F238E27FC236}">
                <a16:creationId xmlns:a16="http://schemas.microsoft.com/office/drawing/2014/main" id="{21B9B188-08DB-47CD-8980-16137ED2402D}"/>
              </a:ext>
            </a:extLst>
          </p:cNvPr>
          <p:cNvSpPr>
            <a:spLocks noChangeArrowheads="1"/>
          </p:cNvSpPr>
          <p:nvPr/>
        </p:nvSpPr>
        <p:spPr bwMode="auto">
          <a:xfrm>
            <a:off x="1981200" y="1819275"/>
            <a:ext cx="8229600" cy="40878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Tree>
  </p:cSld>
  <p:clrMapOvr>
    <a:masterClrMapping/>
  </p:clrMapOvr>
  <p:transition spd="med">
    <p:fade/>
  </p:transition>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3FB4E354-FC81-43EA-B2B3-B82992FF9B4C}"/>
              </a:ext>
            </a:extLst>
          </p:cNvPr>
          <p:cNvSpPr>
            <a:spLocks noGrp="1" noChangeArrowheads="1"/>
          </p:cNvSpPr>
          <p:nvPr>
            <p:ph type="title"/>
          </p:nvPr>
        </p:nvSpPr>
        <p:spPr>
          <a:xfrm>
            <a:off x="1919288" y="-26988"/>
            <a:ext cx="7848600" cy="1143001"/>
          </a:xfrm>
        </p:spPr>
        <p:txBody>
          <a:bodyPr/>
          <a:lstStyle/>
          <a:p>
            <a:pPr/>
            <a:r>
              <a:rPr lang="en-US" altLang="zh-CN"/>
              <a:t>基本理解</a:t>
            </a:r>
          </a:p>
        </p:txBody>
      </p:sp>
      <p:sp>
        <p:nvSpPr>
          <p:cNvPr id="34819" name="Rectangle 7">
            <a:extLst>
              <a:ext uri="{FF2B5EF4-FFF2-40B4-BE49-F238E27FC236}">
                <a16:creationId xmlns:a16="http://schemas.microsoft.com/office/drawing/2014/main" id="{A2F39A37-3051-45B7-9817-1E352E47CAB8}"/>
              </a:ext>
            </a:extLst>
          </p:cNvPr>
          <p:cNvSpPr>
            <a:spLocks noGrp="1" noChangeArrowheads="1"/>
          </p:cNvSpPr>
          <p:nvPr>
            <p:ph idx="1"/>
          </p:nvPr>
        </p:nvSpPr>
        <p:spPr/>
        <p:txBody>
          <a:bodyPr/>
          <a:lstStyle/>
          <a:p>
            <a:pPr/>
            <a:r>
              <a:rPr lang="en-US" altLang="zh-CN"/>
              <a:t>体系结构是一组关于软件系统的主要设计决策</a:t>
            </a:r>
          </a:p>
          <a:p>
            <a:pPr/>
            <a:r>
              <a:rPr lang="en-US" altLang="zh-CN"/>
              <a:t>三软件体系结构的基本理解</a:t>
            </a:r>
          </a:p>
          <a:p>
            <a:pPr lvl="1"/>
            <a:r>
              <a:rPr lang="en-US" altLang="zh-CN"/>
              <a:t>每个应用程序都有一个体系结构</a:t>
            </a:r>
          </a:p>
          <a:p>
            <a:pPr lvl="1"/>
            <a:r>
              <a:rPr lang="en-US" altLang="zh-CN"/>
              <a:t>每个应用程序至少有一个架构师</a:t>
            </a:r>
          </a:p>
          <a:p>
            <a:pPr lvl="1"/>
            <a:r>
              <a:rPr lang="en-US" altLang="zh-CN"/>
              <a:t>建筑不是发展的阶段</a:t>
            </a:r>
          </a:p>
          <a:p>
            <a:pPr lvl="1"/>
            <a:endParaRPr lang="en-US" altLang="zh-CN"/>
          </a:p>
          <a:p>
            <a:endParaRPr lang="en-US" altLang="zh-CN"/>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7075D3B-C05F-4946-AE50-5457224B57E6}"/>
              </a:ext>
            </a:extLst>
          </p:cNvPr>
          <p:cNvSpPr txBox="1">
            <a:spLocks noGrp="1"/>
          </p:cNvSpPr>
          <p:nvPr>
            <p:ph type="title"/>
          </p:nvPr>
        </p:nvSpPr>
        <p:spPr>
          <a:xfrm>
            <a:off x="447675" y="201613"/>
            <a:ext cx="2894013" cy="688975"/>
          </a:xfrm>
        </p:spPr>
        <p:txBody>
          <a:bodyPr lIns="0" tIns="12700" rIns="0" bIns="0" rtlCol="0">
            <a:spAutoFit/>
          </a:bodyPr>
          <a:lstStyle/>
          <a:p>
            <a:pPr marL="12700">
              <a:spcBef>
                <a:spcPts val="100"/>
              </a:spcBef>
              <a:defRPr/>
            </a:pPr>
            <a:r>
              <a:rPr sz="4401" spc="-5" dirty="0">
                <a:solidFill>
                  <a:schemeClr val="bg1"/>
                </a:solidFill>
              </a:rPr>
              <a:t>螺旋</a:t>
            </a:r>
            <a:r>
              <a:rPr sz="4401" spc="-75" dirty="0">
                <a:solidFill>
                  <a:schemeClr val="bg1"/>
                </a:solidFill>
              </a:rPr>
              <a:t> </a:t>
            </a:r>
            <a:r>
              <a:rPr sz="4401" dirty="0">
                <a:solidFill>
                  <a:schemeClr val="bg1"/>
                </a:solidFill>
              </a:rPr>
              <a:t>模型</a:t>
            </a:r>
          </a:p>
        </p:txBody>
      </p:sp>
      <p:sp>
        <p:nvSpPr>
          <p:cNvPr id="87043" name="object 3">
            <a:extLst>
              <a:ext uri="{FF2B5EF4-FFF2-40B4-BE49-F238E27FC236}">
                <a16:creationId xmlns:a16="http://schemas.microsoft.com/office/drawing/2014/main" id="{960F40EB-843E-45D3-9CCD-06A8E41ACA4C}"/>
              </a:ext>
            </a:extLst>
          </p:cNvPr>
          <p:cNvSpPr>
            <a:spLocks noChangeArrowheads="1"/>
          </p:cNvSpPr>
          <p:nvPr/>
        </p:nvSpPr>
        <p:spPr bwMode="auto">
          <a:xfrm>
            <a:off x="3697288" y="1619250"/>
            <a:ext cx="4829175" cy="44878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Tree>
  </p:cSld>
  <p:clrMapOvr>
    <a:masterClrMapping/>
  </p:clrMapOvr>
  <p:transition spd="med">
    <p:fade/>
  </p:transition>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F086EF-36F9-4BF6-82B4-0CBF9A2727D5}"/>
              </a:ext>
            </a:extLst>
          </p:cNvPr>
          <p:cNvSpPr txBox="1">
            <a:spLocks noGrp="1"/>
          </p:cNvSpPr>
          <p:nvPr>
            <p:ph type="title"/>
          </p:nvPr>
        </p:nvSpPr>
        <p:spPr>
          <a:xfrm>
            <a:off x="381000" y="133350"/>
            <a:ext cx="1147763" cy="690563"/>
          </a:xfrm>
        </p:spPr>
        <p:txBody>
          <a:bodyPr lIns="0" tIns="12700" rIns="0" bIns="0" rtlCol="0">
            <a:spAutoFit/>
          </a:bodyPr>
          <a:lstStyle/>
          <a:p>
            <a:pPr marL="12700">
              <a:spcBef>
                <a:spcPts val="100"/>
              </a:spcBef>
              <a:defRPr/>
            </a:pPr>
            <a:r>
              <a:rPr sz="4401" spc="-5" dirty="0">
                <a:solidFill>
                  <a:schemeClr val="bg1"/>
                </a:solidFill>
              </a:rPr>
              <a:t>银</a:t>
            </a:r>
            <a:r>
              <a:rPr sz="4401" dirty="0">
                <a:solidFill>
                  <a:schemeClr val="bg1"/>
                </a:solidFill>
              </a:rPr>
              <a:t>ile</a:t>
            </a:r>
          </a:p>
        </p:txBody>
      </p:sp>
      <p:sp>
        <p:nvSpPr>
          <p:cNvPr id="88067" name="object 3">
            <a:extLst>
              <a:ext uri="{FF2B5EF4-FFF2-40B4-BE49-F238E27FC236}">
                <a16:creationId xmlns:a16="http://schemas.microsoft.com/office/drawing/2014/main" id="{90AEFD93-B257-423A-9342-8BA39999B162}"/>
              </a:ext>
            </a:extLst>
          </p:cNvPr>
          <p:cNvSpPr>
            <a:spLocks noChangeArrowheads="1"/>
          </p:cNvSpPr>
          <p:nvPr/>
        </p:nvSpPr>
        <p:spPr bwMode="auto">
          <a:xfrm>
            <a:off x="2624138" y="1692275"/>
            <a:ext cx="7024687" cy="4410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Tree>
  </p:cSld>
  <p:clrMapOvr>
    <a:masterClrMapping/>
  </p:clrMapOvr>
  <p:transition spd="med">
    <p:fade/>
  </p:transition>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9B33453-5D19-4E13-9979-AF10DEF1A33A}"/>
              </a:ext>
            </a:extLst>
          </p:cNvPr>
          <p:cNvSpPr txBox="1">
            <a:spLocks noGrp="1"/>
          </p:cNvSpPr>
          <p:nvPr>
            <p:ph type="title"/>
          </p:nvPr>
        </p:nvSpPr>
        <p:spPr>
          <a:xfrm>
            <a:off x="381000" y="133350"/>
            <a:ext cx="3357563" cy="690563"/>
          </a:xfrm>
        </p:spPr>
        <p:txBody>
          <a:bodyPr lIns="0" tIns="12700" rIns="0" bIns="0" rtlCol="0">
            <a:spAutoFit/>
          </a:bodyPr>
          <a:lstStyle/>
          <a:p>
            <a:pPr marL="12700">
              <a:spcBef>
                <a:spcPts val="100"/>
              </a:spcBef>
              <a:defRPr/>
            </a:pPr>
            <a:r>
              <a:rPr sz="4401" spc="-5" dirty="0">
                <a:solidFill>
                  <a:schemeClr val="bg1"/>
                </a:solidFill>
              </a:rPr>
              <a:t>敏捷</a:t>
            </a:r>
            <a:r>
              <a:rPr sz="4401" dirty="0">
                <a:solidFill>
                  <a:schemeClr val="bg1"/>
                </a:solidFill>
              </a:rPr>
              <a:t>+</a:t>
            </a:r>
            <a:r>
              <a:rPr sz="4401" spc="-80" dirty="0">
                <a:solidFill>
                  <a:schemeClr val="bg1"/>
                </a:solidFill>
              </a:rPr>
              <a:t> </a:t>
            </a:r>
            <a:r>
              <a:rPr sz="4401" spc="-5" dirty="0">
                <a:solidFill>
                  <a:schemeClr val="bg1"/>
                </a:solidFill>
              </a:rPr>
              <a:t>Devops</a:t>
            </a:r>
            <a:endParaRPr sz="4401" dirty="0">
              <a:solidFill>
                <a:schemeClr val="bg1"/>
              </a:solidFill>
            </a:endParaRPr>
          </a:p>
        </p:txBody>
      </p:sp>
      <p:sp>
        <p:nvSpPr>
          <p:cNvPr id="89091" name="object 3">
            <a:extLst>
              <a:ext uri="{FF2B5EF4-FFF2-40B4-BE49-F238E27FC236}">
                <a16:creationId xmlns:a16="http://schemas.microsoft.com/office/drawing/2014/main" id="{AC79E401-F24D-4D56-9E63-9C1A9F22C2AE}"/>
              </a:ext>
            </a:extLst>
          </p:cNvPr>
          <p:cNvSpPr>
            <a:spLocks noChangeArrowheads="1"/>
          </p:cNvSpPr>
          <p:nvPr/>
        </p:nvSpPr>
        <p:spPr bwMode="auto">
          <a:xfrm>
            <a:off x="1984375" y="1947863"/>
            <a:ext cx="8208963" cy="3825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
        <p:nvSpPr>
          <p:cNvPr id="4" name="object 4">
            <a:extLst>
              <a:ext uri="{FF2B5EF4-FFF2-40B4-BE49-F238E27FC236}">
                <a16:creationId xmlns:a16="http://schemas.microsoft.com/office/drawing/2014/main" id="{C15C0CB2-17D4-470E-8B8B-AB775F2BBD17}"/>
              </a:ext>
            </a:extLst>
          </p:cNvPr>
          <p:cNvSpPr txBox="1"/>
          <p:nvPr/>
        </p:nvSpPr>
        <p:spPr>
          <a:xfrm>
            <a:off x="1968500" y="6365875"/>
            <a:ext cx="4454525" cy="290513"/>
          </a:xfrm>
          <a:prstGeom prst="rect">
            <a:avLst/>
          </a:prstGeom>
        </p:spPr>
        <p:txBody>
          <a:bodyPr lIns="0" tIns="12700" rIns="0" bIns="0">
            <a:spAutoFit/>
          </a:bodyPr>
          <a:lstStyle/>
          <a:p>
            <a:pPr marL="12700">
              <a:spcBef>
                <a:spcPts val="100"/>
              </a:spcBef>
              <a:defRPr/>
            </a:pPr>
            <a:r>
              <a:rPr spc="-15" dirty="0">
                <a:latin typeface="Calibri"/>
                <a:cs typeface="Calibri"/>
              </a:rPr>
              <a:t>hMps://agilepearls/标签/devops/</a:t>
            </a:r>
            <a:endParaRPr>
              <a:latin typeface="Calibri"/>
              <a:cs typeface="Calibri"/>
            </a:endParaRPr>
          </a:p>
        </p:txBody>
      </p:sp>
    </p:spTree>
  </p:cSld>
  <p:clrMapOvr>
    <a:masterClrMapping/>
  </p:clrMapOvr>
  <p:transition spd="med">
    <p:fade/>
  </p:transition>
</p:sld>
</file>

<file path=ppt/slides/slide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EE78BCD-00CA-4942-9A06-193293754115}"/>
              </a:ext>
            </a:extLst>
          </p:cNvPr>
          <p:cNvSpPr txBox="1">
            <a:spLocks noGrp="1"/>
          </p:cNvSpPr>
          <p:nvPr>
            <p:ph type="title"/>
          </p:nvPr>
        </p:nvSpPr>
        <p:spPr>
          <a:xfrm>
            <a:off x="314325" y="201613"/>
            <a:ext cx="3822700" cy="688975"/>
          </a:xfrm>
        </p:spPr>
        <p:txBody>
          <a:bodyPr lIns="0" tIns="12700" rIns="0" bIns="0" rtlCol="0">
            <a:spAutoFit/>
          </a:bodyPr>
          <a:lstStyle/>
          <a:p>
            <a:pPr marL="12700">
              <a:spcBef>
                <a:spcPts val="100"/>
              </a:spcBef>
              <a:defRPr/>
            </a:pPr>
            <a:r>
              <a:rPr sz="4401" spc="-5" dirty="0"/>
              <a:t>业务</a:t>
            </a:r>
            <a:r>
              <a:rPr sz="4401" spc="-50" dirty="0"/>
              <a:t> </a:t>
            </a:r>
            <a:r>
              <a:rPr sz="4401" spc="-5" dirty="0"/>
              <a:t>上下文</a:t>
            </a:r>
            <a:endParaRPr sz="4401" dirty="0"/>
          </a:p>
        </p:txBody>
      </p:sp>
      <p:sp>
        <p:nvSpPr>
          <p:cNvPr id="3" name="object 3">
            <a:extLst>
              <a:ext uri="{FF2B5EF4-FFF2-40B4-BE49-F238E27FC236}">
                <a16:creationId xmlns:a16="http://schemas.microsoft.com/office/drawing/2014/main" id="{8591C2E7-5A60-42E8-B76F-975A54F7A0CE}"/>
              </a:ext>
            </a:extLst>
          </p:cNvPr>
          <p:cNvSpPr txBox="1"/>
          <p:nvPr/>
        </p:nvSpPr>
        <p:spPr>
          <a:xfrm>
            <a:off x="985838" y="1557338"/>
            <a:ext cx="8955087" cy="3717925"/>
          </a:xfrm>
          <a:prstGeom prst="rect">
            <a:avLst/>
          </a:prstGeom>
        </p:spPr>
        <p:txBody>
          <a:bodyPr lIns="0" tIns="11430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ct val="78000"/>
              </a:lnSpc>
              <a:spcBef>
                <a:spcPts val="904"/>
              </a:spcBef>
              <a:buFont typeface="Arial" panose="020B0604020202020204" pitchFamily="34" charset="0"/>
              <a:buChar char="•"/>
              <a:defRPr/>
            </a:pPr>
            <a:r>
              <a:rPr lang="zh-CN" altLang="zh-CN" sz="3000" dirty="0"/>
              <a:t>在这里, 我们将在后面的讲座中考虑两个方面:</a:t>
            </a:r>
          </a:p>
          <a:p>
            <a:pPr lvl="1">
              <a:lnSpc>
                <a:spcPct val="80000"/>
              </a:lnSpc>
              <a:spcBef>
                <a:spcPts val="640"/>
              </a:spcBef>
              <a:buFont typeface="Arial" panose="020B0604020202020204" pitchFamily="34" charset="0"/>
              <a:buChar char="–"/>
              <a:defRPr/>
            </a:pPr>
            <a:r>
              <a:rPr lang="zh-CN" altLang="zh-CN" sz="2559" dirty="0"/>
              <a:t>组织如何</a:t>
            </a:r>
            <a:r>
              <a:rPr lang="en-US" altLang="zh-CN" sz="2559" dirty="0" err="1"/>
              <a:t>钛</a:t>
            </a:r>
            <a:r>
              <a:rPr lang="zh-CN" altLang="zh-CN" sz="2559" dirty="0"/>
              <a:t>国际贸易的利益相关者结构可以推动架构决策和形状决策。</a:t>
            </a:r>
          </a:p>
          <a:p>
            <a:pPr lvl="1">
              <a:lnSpc>
                <a:spcPct val="80000"/>
              </a:lnSpc>
              <a:spcBef>
                <a:spcPts val="640"/>
              </a:spcBef>
              <a:buFont typeface="Arial" panose="020B0604020202020204" pitchFamily="34" charset="0"/>
              <a:buChar char="–"/>
              <a:defRPr/>
            </a:pPr>
            <a:r>
              <a:rPr lang="zh-CN" altLang="zh-CN" sz="2559" dirty="0"/>
              <a:t>建筑专业知识</a:t>
            </a:r>
            <a:r>
              <a:rPr lang="en-US" altLang="zh-CN" sz="2559" dirty="0" err="1"/>
              <a:t>钛</a:t>
            </a:r>
            <a:r>
              <a:rPr lang="zh-CN" altLang="zh-CN" sz="2559" dirty="0"/>
              <a:t>se 推动发展组织的结构</a:t>
            </a:r>
            <a:r>
              <a:rPr lang="en-US" altLang="zh-CN" sz="2559" dirty="0" err="1"/>
              <a:t>钛</a:t>
            </a:r>
            <a:r>
              <a:rPr lang="zh-CN" altLang="zh-CN" sz="2559" dirty="0"/>
              <a:t>根据其功能</a:t>
            </a:r>
            <a:r>
              <a:rPr lang="en-US" altLang="zh-CN" sz="2559" dirty="0" err="1"/>
              <a:t>钛</a:t>
            </a:r>
            <a:r>
              <a:rPr lang="zh-CN" altLang="zh-CN" sz="2559" dirty="0"/>
              <a:t>国际贸易单位和 interrela</a:t>
            </a:r>
            <a:r>
              <a:rPr lang="en-US" altLang="zh-CN" sz="2559" dirty="0" err="1"/>
              <a:t>钛</a:t>
            </a:r>
            <a:r>
              <a:rPr lang="zh-CN" altLang="zh-CN" sz="2559" dirty="0"/>
              <a:t>世锦赛.</a:t>
            </a:r>
          </a:p>
          <a:p>
            <a:pPr>
              <a:lnSpc>
                <a:spcPct val="80000"/>
              </a:lnSpc>
              <a:spcBef>
                <a:spcPts val="728"/>
              </a:spcBef>
              <a:buFont typeface="Arial" panose="020B0604020202020204" pitchFamily="34" charset="0"/>
              <a:buChar char="•"/>
              <a:defRPr/>
            </a:pPr>
            <a:r>
              <a:rPr lang="zh-CN" altLang="zh-CN" sz="3000" dirty="0"/>
              <a:t>这在 SEI 报告中有深入的考虑: "</a:t>
            </a:r>
            <a:r>
              <a:rPr lang="zh-CN" altLang="zh-CN" sz="3000" i="1" dirty="0"/>
              <a:t>Rela%ng 业务目标到架构 Signiﬁcant 要求: 洁具系统</a:t>
            </a:r>
            <a:r>
              <a:rPr lang="zh-CN" altLang="zh-CN" sz="3000" dirty="0"/>
              <a:t>"</a:t>
            </a:r>
          </a:p>
        </p:txBody>
      </p:sp>
    </p:spTree>
  </p:cSld>
  <p:clrMapOvr>
    <a:masterClrMapping/>
  </p:clrMapOvr>
</p:sld>
</file>

<file path=ppt/slides/slide3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3D20B5E-976D-43A3-A088-C1CE26E810FD}"/>
              </a:ext>
            </a:extLst>
          </p:cNvPr>
          <p:cNvSpPr txBox="1">
            <a:spLocks noGrp="1"/>
          </p:cNvSpPr>
          <p:nvPr>
            <p:ph type="title"/>
          </p:nvPr>
        </p:nvSpPr>
        <p:spPr>
          <a:xfrm>
            <a:off x="381000" y="201613"/>
            <a:ext cx="4708525" cy="688975"/>
          </a:xfrm>
        </p:spPr>
        <p:txBody>
          <a:bodyPr lIns="0" tIns="12700" rIns="0" bIns="0" rtlCol="0">
            <a:spAutoFit/>
          </a:bodyPr>
          <a:lstStyle/>
          <a:p>
            <a:pPr marL="12700">
              <a:spcBef>
                <a:spcPts val="100"/>
              </a:spcBef>
              <a:defRPr/>
            </a:pPr>
            <a:r>
              <a:rPr sz="4401" spc="-5" dirty="0"/>
              <a:t>专业</a:t>
            </a:r>
            <a:r>
              <a:rPr sz="4401" spc="-50" dirty="0"/>
              <a:t> </a:t>
            </a:r>
            <a:r>
              <a:rPr sz="4401" spc="-5" dirty="0"/>
              <a:t>上下文</a:t>
            </a:r>
            <a:endParaRPr sz="4401" dirty="0"/>
          </a:p>
        </p:txBody>
      </p:sp>
      <p:sp>
        <p:nvSpPr>
          <p:cNvPr id="3" name="object 3">
            <a:extLst>
              <a:ext uri="{FF2B5EF4-FFF2-40B4-BE49-F238E27FC236}">
                <a16:creationId xmlns:a16="http://schemas.microsoft.com/office/drawing/2014/main" id="{54BABFA5-201C-49E9-8494-8AF120AB434A}"/>
              </a:ext>
            </a:extLst>
          </p:cNvPr>
          <p:cNvSpPr txBox="1"/>
          <p:nvPr/>
        </p:nvSpPr>
        <p:spPr>
          <a:xfrm>
            <a:off x="1255713" y="1633538"/>
            <a:ext cx="9547225" cy="4300537"/>
          </a:xfrm>
          <a:prstGeom prst="rect">
            <a:avLst/>
          </a:prstGeom>
        </p:spPr>
        <p:txBody>
          <a:bodyPr lIns="0" tIns="3302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806"/>
              </a:lnSpc>
              <a:spcBef>
                <a:spcPts val="265"/>
              </a:spcBef>
              <a:buFont typeface="Arial" panose="020B0604020202020204" pitchFamily="34" charset="0"/>
              <a:buChar char="•"/>
              <a:defRPr/>
            </a:pPr>
            <a:r>
              <a:rPr lang="zh-CN" altLang="zh-CN" sz="3177" dirty="0"/>
              <a:t>建筑一种</a:t>
            </a:r>
            <a:r>
              <a:rPr lang="en-US" altLang="zh-CN" sz="3177" dirty="0" err="1"/>
              <a:t>钛</a:t>
            </a:r>
            <a:r>
              <a:rPr lang="zh-CN" altLang="zh-CN" sz="3177" dirty="0"/>
              <a:t>我为您提供专业:</a:t>
            </a:r>
          </a:p>
          <a:p>
            <a:pPr lvl="1">
              <a:spcBef>
                <a:spcPts val="507"/>
              </a:spcBef>
              <a:buFont typeface="Arial" panose="020B0604020202020204" pitchFamily="34" charset="0"/>
              <a:buChar char="–"/>
              <a:defRPr/>
            </a:pPr>
            <a:r>
              <a:rPr lang="zh-CN" altLang="zh-CN" sz="2735" dirty="0"/>
              <a:t>一种描述你的专业知识的方法</a:t>
            </a:r>
            <a:r>
              <a:rPr lang="en-US" altLang="zh-CN" sz="2735" dirty="0" err="1"/>
              <a:t>钛</a:t>
            </a:r>
            <a:r>
              <a:rPr lang="zh-CN" altLang="zh-CN" sz="2735" dirty="0"/>
              <a:t>硒。</a:t>
            </a:r>
          </a:p>
          <a:p>
            <a:pPr lvl="1">
              <a:lnSpc>
                <a:spcPts val="3331"/>
              </a:lnSpc>
              <a:spcBef>
                <a:spcPts val="872"/>
              </a:spcBef>
              <a:buFont typeface="Arial" panose="020B0604020202020204" pitchFamily="34" charset="0"/>
              <a:buChar char="–"/>
              <a:defRPr/>
            </a:pPr>
            <a:r>
              <a:rPr lang="zh-CN" altLang="zh-CN" sz="2735" dirty="0"/>
              <a:t>你作为建筑师的技能将在组织内得到认可。</a:t>
            </a:r>
            <a:r>
              <a:rPr lang="en-US" altLang="zh-CN" sz="2735" dirty="0" err="1"/>
              <a:t>钛</a:t>
            </a:r>
            <a:r>
              <a:rPr lang="zh-CN" altLang="zh-CN" sz="2735" dirty="0"/>
              <a:t>你的工作。</a:t>
            </a:r>
          </a:p>
          <a:p>
            <a:pPr lvl="1">
              <a:lnSpc>
                <a:spcPts val="3331"/>
              </a:lnSpc>
              <a:spcBef>
                <a:spcPts val="739"/>
              </a:spcBef>
              <a:buFont typeface="Arial" panose="020B0604020202020204" pitchFamily="34" charset="0"/>
              <a:buChar char="–"/>
              <a:defRPr/>
            </a:pPr>
            <a:r>
              <a:rPr lang="zh-CN" altLang="zh-CN" sz="2735" dirty="0"/>
              <a:t>您可以使用体系结构来描述您过去的体验。</a:t>
            </a:r>
          </a:p>
          <a:p>
            <a:pPr lvl="1">
              <a:lnSpc>
                <a:spcPct val="102000"/>
              </a:lnSpc>
              <a:spcBef>
                <a:spcPts val="441"/>
              </a:spcBef>
              <a:buFont typeface="Arial" panose="020B0604020202020204" pitchFamily="34" charset="0"/>
              <a:buChar char="–"/>
              <a:defRPr/>
            </a:pPr>
            <a:r>
              <a:rPr lang="zh-CN" altLang="zh-CN" sz="2735" dirty="0"/>
              <a:t>你可以专攻 par</a:t>
            </a:r>
            <a:r>
              <a:rPr lang="en-US" altLang="zh-CN" sz="2735" dirty="0" err="1"/>
              <a:t>钛</a:t>
            </a:r>
            <a:r>
              <a:rPr lang="zh-CN" altLang="zh-CN" sz="2735" dirty="0"/>
              <a:t>culr 建筑类, 例如ﬁnancial 架构。</a:t>
            </a:r>
          </a:p>
        </p:txBody>
      </p:sp>
    </p:spTree>
  </p:cSld>
  <p:clrMapOvr>
    <a:masterClrMapping/>
  </p:clrMapOvr>
</p:sld>
</file>

<file path=ppt/slides/slide3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9B8EDB8-0BF6-4605-9699-27113D7B7BE0}"/>
              </a:ext>
            </a:extLst>
          </p:cNvPr>
          <p:cNvSpPr txBox="1">
            <a:spLocks noGrp="1"/>
          </p:cNvSpPr>
          <p:nvPr>
            <p:ph type="title"/>
          </p:nvPr>
        </p:nvSpPr>
        <p:spPr>
          <a:xfrm>
            <a:off x="582613" y="134938"/>
            <a:ext cx="4678362" cy="688975"/>
          </a:xfrm>
        </p:spPr>
        <p:txBody>
          <a:bodyPr lIns="0" tIns="12700" rIns="0" bIns="0" rtlCol="0">
            <a:spAutoFit/>
          </a:bodyPr>
          <a:lstStyle/>
          <a:p>
            <a:pPr marL="12700">
              <a:spcBef>
                <a:spcPts val="100"/>
              </a:spcBef>
              <a:defRPr/>
            </a:pPr>
            <a:r>
              <a:rPr sz="4401" spc="-5" dirty="0"/>
              <a:t>管理</a:t>
            </a:r>
            <a:r>
              <a:rPr sz="4401" spc="-25" dirty="0"/>
              <a:t> </a:t>
            </a:r>
            <a:r>
              <a:rPr sz="4401" spc="-20" dirty="0"/>
              <a:t>一个</a:t>
            </a:r>
            <a:r>
              <a:rPr lang="en-US" sz="4401" spc="-20" dirty="0"/>
              <a:t>Tt</a:t>
            </a:r>
            <a:r>
              <a:rPr sz="4401" spc="-20" dirty="0"/>
              <a:t>ributes</a:t>
            </a:r>
            <a:endParaRPr sz="4401" dirty="0"/>
          </a:p>
        </p:txBody>
      </p:sp>
      <p:sp>
        <p:nvSpPr>
          <p:cNvPr id="3" name="object 3">
            <a:extLst>
              <a:ext uri="{FF2B5EF4-FFF2-40B4-BE49-F238E27FC236}">
                <a16:creationId xmlns:a16="http://schemas.microsoft.com/office/drawing/2014/main" id="{50C5B31D-A6BA-40A0-A7B5-E964DDDA1C4C}"/>
              </a:ext>
            </a:extLst>
          </p:cNvPr>
          <p:cNvSpPr txBox="1"/>
          <p:nvPr/>
        </p:nvSpPr>
        <p:spPr>
          <a:xfrm>
            <a:off x="985838" y="1592263"/>
            <a:ext cx="9950450" cy="3430587"/>
          </a:xfrm>
          <a:prstGeom prst="rect">
            <a:avLst/>
          </a:prstGeom>
        </p:spPr>
        <p:txBody>
          <a:bodyPr lIns="0" tIns="73660" rIns="0" bIns="0">
            <a:spAutoFit/>
          </a:bodyPr>
          <a:lstStyle>
            <a:lvl1pPr marL="344488" indent="-330200">
              <a:tabLst>
                <a:tab pos="338138" algn="l"/>
              </a:tabLst>
              <a:defRPr>
                <a:solidFill>
                  <a:schemeClr val="tx1"/>
                </a:solidFill>
                <a:latin typeface="Calibri" panose="020F0502020204030204" pitchFamily="34" charset="0"/>
                <a:ea typeface="宋体" panose="02010600030101010101" pitchFamily="2" charset="-122"/>
              </a:defRPr>
            </a:lvl1pPr>
            <a:lvl2pPr marL="790575" indent="-315913">
              <a:tabLst>
                <a:tab pos="338138" algn="l"/>
              </a:tabLst>
              <a:defRPr>
                <a:solidFill>
                  <a:schemeClr val="tx1"/>
                </a:solidFill>
                <a:latin typeface="Calibri" panose="020F0502020204030204" pitchFamily="34" charset="0"/>
                <a:ea typeface="宋体" panose="02010600030101010101" pitchFamily="2" charset="-122"/>
              </a:defRPr>
            </a:lvl2pPr>
            <a:lvl3pPr marL="1143000" indent="-228600">
              <a:tabLst>
                <a:tab pos="338138" algn="l"/>
              </a:tabLst>
              <a:defRPr>
                <a:solidFill>
                  <a:schemeClr val="tx1"/>
                </a:solidFill>
                <a:latin typeface="Calibri" panose="020F0502020204030204" pitchFamily="34" charset="0"/>
                <a:ea typeface="宋体" panose="02010600030101010101" pitchFamily="2" charset="-122"/>
              </a:defRPr>
            </a:lvl3pPr>
            <a:lvl4pPr marL="1600200" indent="-228600">
              <a:tabLst>
                <a:tab pos="338138" algn="l"/>
              </a:tabLst>
              <a:defRPr>
                <a:solidFill>
                  <a:schemeClr val="tx1"/>
                </a:solidFill>
                <a:latin typeface="Calibri" panose="020F0502020204030204" pitchFamily="34" charset="0"/>
                <a:ea typeface="宋体" panose="02010600030101010101" pitchFamily="2" charset="-122"/>
              </a:defRPr>
            </a:lvl4pPr>
            <a:lvl5pPr marL="2057400" indent="-228600">
              <a:tabLst>
                <a:tab pos="3381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381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381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381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38138" algn="l"/>
              </a:tabLst>
              <a:defRPr>
                <a:solidFill>
                  <a:schemeClr val="tx1"/>
                </a:solidFill>
                <a:latin typeface="Calibri" panose="020F0502020204030204" pitchFamily="34" charset="0"/>
                <a:ea typeface="宋体" panose="02010600030101010101" pitchFamily="2" charset="-122"/>
              </a:defRPr>
            </a:lvl9pPr>
          </a:lstStyle>
          <a:p>
            <a:pPr>
              <a:lnSpc>
                <a:spcPts val="3397"/>
              </a:lnSpc>
              <a:spcBef>
                <a:spcPts val="585"/>
              </a:spcBef>
              <a:buFont typeface="Arial" panose="020B0604020202020204" pitchFamily="34" charset="0"/>
              <a:buChar char="•"/>
              <a:defRPr/>
            </a:pPr>
            <a:r>
              <a:rPr lang="zh-CN" altLang="zh-CN" sz="3177" dirty="0"/>
              <a:t>使我们能够管理密钥 a</a:t>
            </a:r>
            <a:r>
              <a:rPr lang="en-US" altLang="zh-CN" sz="3177" dirty="0" err="1"/>
              <a:t>Tt</a:t>
            </a:r>
            <a:r>
              <a:rPr lang="zh-CN" altLang="zh-CN" sz="3177" dirty="0"/>
              <a:t>系统 ributes:</a:t>
            </a:r>
          </a:p>
          <a:p>
            <a:pPr lvl="1">
              <a:lnSpc>
                <a:spcPts val="3034"/>
              </a:lnSpc>
              <a:spcBef>
                <a:spcPts val="706"/>
              </a:spcBef>
              <a:buFont typeface="Arial" panose="020B0604020202020204" pitchFamily="34" charset="0"/>
              <a:buChar char="–"/>
              <a:defRPr/>
            </a:pPr>
            <a:r>
              <a:rPr lang="zh-CN" altLang="zh-CN" sz="2735" dirty="0"/>
              <a:t>如果性能很重要, 我们需要管理</a:t>
            </a:r>
            <a:r>
              <a:rPr lang="en-US" altLang="zh-CN" sz="2735" dirty="0" err="1"/>
              <a:t>钛</a:t>
            </a:r>
            <a:r>
              <a:rPr lang="zh-CN" altLang="zh-CN" sz="2735" dirty="0"/>
              <a:t>明行为</a:t>
            </a:r>
          </a:p>
          <a:p>
            <a:pPr lvl="1">
              <a:lnSpc>
                <a:spcPct val="90000"/>
              </a:lnSpc>
              <a:spcBef>
                <a:spcPts val="607"/>
              </a:spcBef>
              <a:buFont typeface="Arial" panose="020B0604020202020204" pitchFamily="34" charset="0"/>
              <a:buChar char="–"/>
              <a:defRPr/>
            </a:pPr>
            <a:r>
              <a:rPr lang="zh-CN" altLang="zh-CN" sz="2735" dirty="0"/>
              <a:t>如果 modiﬁability 很重要, 那么尝试本地化 func 是很重要的。</a:t>
            </a:r>
            <a:r>
              <a:rPr lang="en-US" altLang="zh-CN" sz="2735" dirty="0" err="1"/>
              <a:t>钛</a:t>
            </a:r>
            <a:r>
              <a:rPr lang="zh-CN" altLang="zh-CN" sz="2735" dirty="0"/>
              <a:t>onality 让 modiﬁca</a:t>
            </a:r>
            <a:r>
              <a:rPr lang="en-US" altLang="zh-CN" sz="2735" dirty="0" err="1"/>
              <a:t>钛</a:t>
            </a:r>
            <a:r>
              <a:rPr lang="zh-CN" altLang="zh-CN" sz="2735" dirty="0"/>
              <a:t>是局部的改变 func</a:t>
            </a:r>
            <a:r>
              <a:rPr lang="en-US" altLang="zh-CN" sz="2735" dirty="0" err="1"/>
              <a:t>钛</a:t>
            </a:r>
            <a:r>
              <a:rPr lang="zh-CN" altLang="zh-CN" sz="2735" dirty="0"/>
              <a:t>上.</a:t>
            </a:r>
          </a:p>
          <a:p>
            <a:pPr lvl="1">
              <a:lnSpc>
                <a:spcPct val="90000"/>
              </a:lnSpc>
              <a:spcBef>
                <a:spcPts val="662"/>
              </a:spcBef>
              <a:buFont typeface="Arial" panose="020B0604020202020204" pitchFamily="34" charset="0"/>
              <a:buChar char="–"/>
              <a:defRPr/>
            </a:pPr>
            <a:r>
              <a:rPr lang="zh-CN" altLang="zh-CN" sz="2735" dirty="0"/>
              <a:t>如果管理项目风险很重要, 重要的是要有明确的责任交付组件和良好的可追溯性</a:t>
            </a:r>
          </a:p>
        </p:txBody>
      </p:sp>
    </p:spTree>
  </p:cSld>
  <p:clrMapOvr>
    <a:masterClrMapping/>
  </p:clrMapOvr>
</p:sld>
</file>

<file path=ppt/slides/slide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E564CB6-E034-4EA7-9BB6-4773EB75A00D}"/>
              </a:ext>
            </a:extLst>
          </p:cNvPr>
          <p:cNvSpPr txBox="1">
            <a:spLocks noGrp="1"/>
          </p:cNvSpPr>
          <p:nvPr>
            <p:ph type="title"/>
          </p:nvPr>
        </p:nvSpPr>
        <p:spPr>
          <a:xfrm>
            <a:off x="515938" y="201613"/>
            <a:ext cx="4100512" cy="688975"/>
          </a:xfrm>
        </p:spPr>
        <p:txBody>
          <a:bodyPr lIns="0" tIns="12700" rIns="0" bIns="0" rtlCol="0">
            <a:spAutoFit/>
          </a:bodyPr>
          <a:lstStyle/>
          <a:p>
            <a:pPr marL="12700">
              <a:spcBef>
                <a:spcPts val="100"/>
              </a:spcBef>
              <a:defRPr/>
            </a:pPr>
            <a:r>
              <a:rPr sz="4401" spc="-5" dirty="0"/>
              <a:t>管理</a:t>
            </a:r>
            <a:r>
              <a:rPr sz="4401" spc="-50" dirty="0"/>
              <a:t> </a:t>
            </a:r>
            <a:r>
              <a:rPr sz="4401" spc="-5" dirty="0"/>
              <a:t>改变</a:t>
            </a:r>
            <a:endParaRPr sz="4401" dirty="0"/>
          </a:p>
        </p:txBody>
      </p:sp>
      <p:sp>
        <p:nvSpPr>
          <p:cNvPr id="3" name="object 3">
            <a:extLst>
              <a:ext uri="{FF2B5EF4-FFF2-40B4-BE49-F238E27FC236}">
                <a16:creationId xmlns:a16="http://schemas.microsoft.com/office/drawing/2014/main" id="{B195A1A6-E02D-444C-8AED-C6516CEE8966}"/>
              </a:ext>
            </a:extLst>
          </p:cNvPr>
          <p:cNvSpPr txBox="1"/>
          <p:nvPr/>
        </p:nvSpPr>
        <p:spPr>
          <a:xfrm>
            <a:off x="784225" y="1541463"/>
            <a:ext cx="10421938" cy="3870325"/>
          </a:xfrm>
          <a:prstGeom prst="rect">
            <a:avLst/>
          </a:prstGeom>
        </p:spPr>
        <p:txBody>
          <a:bodyPr lIns="0" tIns="104139"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309688" indent="-258763">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spcBef>
                <a:spcPts val="816"/>
              </a:spcBef>
              <a:buFont typeface="Arial" panose="020B0604020202020204" pitchFamily="34" charset="0"/>
              <a:buChar char="•"/>
              <a:defRPr/>
            </a:pPr>
            <a:r>
              <a:rPr lang="zh-CN" altLang="zh-CN" sz="3177" dirty="0"/>
              <a:t>允许推理和管理更改:</a:t>
            </a:r>
          </a:p>
          <a:p>
            <a:pPr lvl="1">
              <a:spcBef>
                <a:spcPts val="640"/>
              </a:spcBef>
              <a:buFont typeface="Arial" panose="020B0604020202020204" pitchFamily="34" charset="0"/>
              <a:buChar char="–"/>
              <a:defRPr/>
            </a:pPr>
            <a:r>
              <a:rPr lang="zh-CN" altLang="zh-CN" sz="2735" dirty="0"/>
              <a:t>我们可以看到三级:</a:t>
            </a:r>
          </a:p>
          <a:p>
            <a:pPr lvl="2">
              <a:spcBef>
                <a:spcPts val="541"/>
              </a:spcBef>
              <a:buFont typeface="Arial" panose="020B0604020202020204" pitchFamily="34" charset="0"/>
              <a:buChar char="•"/>
              <a:defRPr/>
            </a:pPr>
            <a:r>
              <a:rPr lang="zh-CN" altLang="zh-CN" sz="2382" dirty="0"/>
              <a:t>元素内部</a:t>
            </a:r>
          </a:p>
          <a:p>
            <a:pPr lvl="2">
              <a:spcBef>
                <a:spcPts val="618"/>
              </a:spcBef>
              <a:buFont typeface="Arial" panose="020B0604020202020204" pitchFamily="34" charset="0"/>
              <a:buChar char="•"/>
              <a:defRPr/>
            </a:pPr>
            <a:r>
              <a:rPr lang="zh-CN" altLang="zh-CN" sz="2382" dirty="0"/>
              <a:t>在维护体系结构的元素之间</a:t>
            </a:r>
          </a:p>
          <a:p>
            <a:pPr lvl="2">
              <a:spcBef>
                <a:spcPts val="519"/>
              </a:spcBef>
              <a:buFont typeface="Arial" panose="020B0604020202020204" pitchFamily="34" charset="0"/>
              <a:buChar char="•"/>
              <a:defRPr/>
            </a:pPr>
            <a:r>
              <a:rPr lang="zh-CN" altLang="zh-CN" sz="2382" dirty="0"/>
              <a:t>要求架构更改</a:t>
            </a:r>
          </a:p>
          <a:p>
            <a:pPr lvl="1">
              <a:lnSpc>
                <a:spcPts val="3331"/>
              </a:lnSpc>
              <a:spcBef>
                <a:spcPts val="860"/>
              </a:spcBef>
              <a:buFont typeface="Arial" panose="020B0604020202020204" pitchFamily="34" charset="0"/>
              <a:buChar char="–"/>
              <a:defRPr/>
            </a:pPr>
            <a:r>
              <a:rPr lang="zh-CN" altLang="zh-CN" sz="2735" dirty="0"/>
              <a:t>这些 dis</a:t>
            </a:r>
            <a:r>
              <a:rPr lang="en-US" altLang="zh-CN" sz="2735" dirty="0" err="1"/>
              <a:t>钛</a:t>
            </a:r>
            <a:r>
              <a:rPr lang="zh-CN" altLang="zh-CN" sz="2735" dirty="0"/>
              <a:t>数控</a:t>
            </a:r>
            <a:r>
              <a:rPr lang="en-US" altLang="zh-CN" sz="2735" dirty="0" err="1"/>
              <a:t>钛</a:t>
            </a:r>
            <a:r>
              <a:rPr lang="zh-CN" altLang="zh-CN" sz="2735" dirty="0"/>
              <a:t>帮助评估变更成本</a:t>
            </a:r>
          </a:p>
          <a:p>
            <a:pPr lvl="1">
              <a:lnSpc>
                <a:spcPts val="3331"/>
              </a:lnSpc>
              <a:spcBef>
                <a:spcPts val="739"/>
              </a:spcBef>
              <a:buFont typeface="Arial" panose="020B0604020202020204" pitchFamily="34" charset="0"/>
              <a:buChar char="–"/>
              <a:defRPr/>
            </a:pPr>
            <a:r>
              <a:rPr lang="zh-CN" altLang="zh-CN" sz="2735" dirty="0"/>
              <a:t>我们可以金纸</a:t>
            </a:r>
            <a:r>
              <a:rPr lang="en-US" altLang="zh-CN" sz="2735" dirty="0" err="1"/>
              <a:t>钛</a:t>
            </a:r>
            <a:r>
              <a:rPr lang="zh-CN" altLang="zh-CN" sz="2735" dirty="0"/>
              <a:t>财年可能发生变化, 并尝试架构师以最小化架构更改</a:t>
            </a:r>
          </a:p>
        </p:txBody>
      </p:sp>
    </p:spTree>
  </p:cSld>
  <p:clrMapOvr>
    <a:masterClrMapping/>
  </p:clrMapOvr>
</p:sld>
</file>

<file path=ppt/slides/slide3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A3F6B09-D13F-4EEF-96F0-1DB7657DB5C8}"/>
              </a:ext>
            </a:extLst>
          </p:cNvPr>
          <p:cNvSpPr txBox="1">
            <a:spLocks noGrp="1"/>
          </p:cNvSpPr>
          <p:nvPr>
            <p:ph type="title"/>
          </p:nvPr>
        </p:nvSpPr>
        <p:spPr>
          <a:xfrm>
            <a:off x="447675" y="134938"/>
            <a:ext cx="5334000" cy="688975"/>
          </a:xfrm>
        </p:spPr>
        <p:txBody>
          <a:bodyPr lIns="0" tIns="12700" rIns="0" bIns="0" rtlCol="0">
            <a:spAutoFit/>
          </a:bodyPr>
          <a:lstStyle/>
          <a:p>
            <a:pPr marL="12700">
              <a:spcBef>
                <a:spcPts val="100"/>
              </a:spcBef>
              <a:defRPr/>
            </a:pPr>
            <a:r>
              <a:rPr sz="4401" spc="-15" dirty="0"/>
              <a:t>混杂</a:t>
            </a:r>
            <a:r>
              <a:rPr lang="en-US" sz="4401" spc="-15" dirty="0"/>
              <a:t>钛</a:t>
            </a:r>
            <a:r>
              <a:rPr sz="4401" spc="-15" dirty="0"/>
              <a:t>上</a:t>
            </a:r>
            <a:r>
              <a:rPr sz="4401" spc="-5" dirty="0"/>
              <a:t>的</a:t>
            </a:r>
            <a:r>
              <a:rPr sz="4401" spc="-15" dirty="0"/>
              <a:t> </a:t>
            </a:r>
            <a:r>
              <a:rPr sz="4401" spc="-20" dirty="0"/>
              <a:t>一个</a:t>
            </a:r>
            <a:r>
              <a:rPr lang="en-US" sz="4401" spc="-20" dirty="0"/>
              <a:t>Tt</a:t>
            </a:r>
            <a:r>
              <a:rPr sz="4401" spc="-20" dirty="0"/>
              <a:t>ributes</a:t>
            </a:r>
            <a:endParaRPr sz="4401" dirty="0"/>
          </a:p>
        </p:txBody>
      </p:sp>
      <p:sp>
        <p:nvSpPr>
          <p:cNvPr id="3" name="object 3">
            <a:extLst>
              <a:ext uri="{FF2B5EF4-FFF2-40B4-BE49-F238E27FC236}">
                <a16:creationId xmlns:a16="http://schemas.microsoft.com/office/drawing/2014/main" id="{10B65859-A9EF-45D0-B241-378735AE4AB7}"/>
              </a:ext>
            </a:extLst>
          </p:cNvPr>
          <p:cNvSpPr txBox="1"/>
          <p:nvPr/>
        </p:nvSpPr>
        <p:spPr>
          <a:xfrm>
            <a:off x="1054100" y="1541463"/>
            <a:ext cx="10287000" cy="4364037"/>
          </a:xfrm>
          <a:prstGeom prst="rect">
            <a:avLst/>
          </a:prstGeom>
        </p:spPr>
        <p:txBody>
          <a:bodyPr lIns="0" tIns="104139"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309688" indent="-258763">
              <a:tabLst>
                <a:tab pos="401638" algn="l"/>
              </a:tabLst>
              <a:defRPr>
                <a:solidFill>
                  <a:schemeClr val="tx1"/>
                </a:solidFill>
                <a:latin typeface="Calibri" panose="020F0502020204030204" pitchFamily="34" charset="0"/>
                <a:ea typeface="宋体" panose="02010600030101010101" pitchFamily="2" charset="-122"/>
              </a:defRPr>
            </a:lvl3pPr>
            <a:lvl4pPr marL="1827213" indent="-258763">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spcBef>
                <a:spcPts val="816"/>
              </a:spcBef>
              <a:buFont typeface="Arial" panose="020B0604020202020204" pitchFamily="34" charset="0"/>
              <a:buChar char="•"/>
              <a:defRPr/>
            </a:pPr>
            <a:r>
              <a:rPr lang="zh-CN" altLang="zh-CN" sz="3177" dirty="0"/>
              <a:t>允许混杂</a:t>
            </a:r>
            <a:r>
              <a:rPr lang="en-US" altLang="zh-CN" sz="3177" dirty="0" err="1"/>
              <a:t>钛</a:t>
            </a:r>
            <a:r>
              <a:rPr lang="zh-CN" altLang="zh-CN" sz="3177" dirty="0"/>
              <a:t>关于关键质量 a</a:t>
            </a:r>
            <a:r>
              <a:rPr lang="en-US" altLang="zh-CN" sz="3177" dirty="0" err="1"/>
              <a:t>Tt</a:t>
            </a:r>
            <a:r>
              <a:rPr lang="zh-CN" altLang="zh-CN" sz="3177" dirty="0"/>
              <a:t>ributes</a:t>
            </a:r>
          </a:p>
          <a:p>
            <a:pPr lvl="1">
              <a:lnSpc>
                <a:spcPts val="3331"/>
              </a:lnSpc>
              <a:spcBef>
                <a:spcPts val="772"/>
              </a:spcBef>
              <a:buFont typeface="Arial" panose="020B0604020202020204" pitchFamily="34" charset="0"/>
              <a:buChar char="–"/>
              <a:defRPr/>
            </a:pPr>
            <a:r>
              <a:rPr lang="zh-CN" altLang="zh-CN" sz="2735" dirty="0"/>
              <a:t>应该能够建立模型的基础上的架构, prdict 键 a</a:t>
            </a:r>
            <a:r>
              <a:rPr lang="en-US" altLang="zh-CN" sz="2735" dirty="0" err="1"/>
              <a:t>Tt</a:t>
            </a:r>
            <a:r>
              <a:rPr lang="zh-CN" altLang="zh-CN" sz="2735" dirty="0"/>
              <a:t>ributes</a:t>
            </a:r>
          </a:p>
          <a:p>
            <a:pPr lvl="1">
              <a:spcBef>
                <a:spcPts val="607"/>
              </a:spcBef>
              <a:buFont typeface="Arial" panose="020B0604020202020204" pitchFamily="34" charset="0"/>
              <a:buChar char="–"/>
              <a:defRPr/>
            </a:pPr>
            <a:r>
              <a:rPr lang="zh-CN" altLang="zh-CN" sz="2735" dirty="0"/>
              <a:t>例如, 如果我们希望系统可伸缩:</a:t>
            </a:r>
          </a:p>
          <a:p>
            <a:pPr lvl="2">
              <a:spcBef>
                <a:spcPts val="541"/>
              </a:spcBef>
              <a:buFont typeface="Arial" panose="020B0604020202020204" pitchFamily="34" charset="0"/>
              <a:buChar char="•"/>
              <a:defRPr/>
            </a:pPr>
            <a:r>
              <a:rPr lang="zh-CN" altLang="zh-CN" sz="2382" dirty="0"/>
              <a:t>该体系结构应包括:</a:t>
            </a:r>
          </a:p>
          <a:p>
            <a:pPr lvl="3">
              <a:spcBef>
                <a:spcPts val="529"/>
              </a:spcBef>
              <a:buFont typeface="Arial" panose="020B0604020202020204" pitchFamily="34" charset="0"/>
              <a:buChar char="–"/>
              <a:defRPr/>
            </a:pPr>
            <a:r>
              <a:rPr lang="zh-CN" altLang="zh-CN" sz="1941" dirty="0"/>
              <a:t>容量情报</a:t>
            </a:r>
            <a:r>
              <a:rPr lang="en-US" altLang="zh-CN" sz="1941" dirty="0" err="1"/>
              <a:t>钛</a:t>
            </a:r>
            <a:r>
              <a:rPr lang="zh-CN" altLang="zh-CN" sz="1941" dirty="0"/>
              <a:t>上</a:t>
            </a:r>
          </a:p>
          <a:p>
            <a:pPr lvl="3">
              <a:spcBef>
                <a:spcPts val="497"/>
              </a:spcBef>
              <a:buFont typeface="Arial" panose="020B0604020202020204" pitchFamily="34" charset="0"/>
              <a:buChar char="–"/>
              <a:defRPr/>
            </a:pPr>
            <a:r>
              <a:rPr lang="zh-CN" altLang="zh-CN" sz="1941" dirty="0"/>
              <a:t>动态组件 crea</a:t>
            </a:r>
            <a:r>
              <a:rPr lang="en-US" altLang="zh-CN" sz="1941" dirty="0" err="1"/>
              <a:t>钛</a:t>
            </a:r>
            <a:r>
              <a:rPr lang="zh-CN" altLang="zh-CN" sz="1941" dirty="0"/>
              <a:t>上, 并</a:t>
            </a:r>
          </a:p>
          <a:p>
            <a:pPr lvl="3">
              <a:spcBef>
                <a:spcPts val="397"/>
              </a:spcBef>
              <a:buFont typeface="Arial" panose="020B0604020202020204" pitchFamily="34" charset="0"/>
              <a:buChar char="–"/>
              <a:defRPr/>
            </a:pPr>
            <a:r>
              <a:rPr lang="zh-CN" altLang="zh-CN" sz="1941" dirty="0"/>
              <a:t>动态部署水层</a:t>
            </a:r>
            <a:r>
              <a:rPr lang="en-US" altLang="zh-CN" sz="1941" dirty="0" err="1"/>
              <a:t>钛</a:t>
            </a:r>
            <a:r>
              <a:rPr lang="zh-CN" altLang="zh-CN" sz="1941" dirty="0"/>
              <a:t>Cs</a:t>
            </a:r>
          </a:p>
          <a:p>
            <a:pPr lvl="2">
              <a:lnSpc>
                <a:spcPct val="101000"/>
              </a:lnSpc>
              <a:spcBef>
                <a:spcPts val="552"/>
              </a:spcBef>
              <a:buFont typeface="Arial" panose="020B0604020202020204" pitchFamily="34" charset="0"/>
              <a:buChar char="•"/>
              <a:defRPr/>
            </a:pPr>
            <a:r>
              <a:rPr lang="zh-CN" altLang="zh-CN" sz="2382" dirty="0"/>
              <a:t>这些应 suﬃciently 详细, 以能够预测如何增加需求将被服务</a:t>
            </a:r>
          </a:p>
        </p:txBody>
      </p:sp>
    </p:spTree>
  </p:cSld>
  <p:clrMapOvr>
    <a:masterClrMapping/>
  </p:clrMapOvr>
</p:sld>
</file>

<file path=ppt/slides/slide3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EB308E5-2672-4C41-8D9B-5BD0E2308B01}"/>
              </a:ext>
            </a:extLst>
          </p:cNvPr>
          <p:cNvSpPr txBox="1">
            <a:spLocks noGrp="1"/>
          </p:cNvSpPr>
          <p:nvPr>
            <p:ph type="title"/>
          </p:nvPr>
        </p:nvSpPr>
        <p:spPr>
          <a:xfrm>
            <a:off x="447675" y="201613"/>
            <a:ext cx="5875338" cy="688975"/>
          </a:xfrm>
        </p:spPr>
        <p:txBody>
          <a:bodyPr lIns="0" tIns="12700" rIns="0" bIns="0" rtlCol="0">
            <a:spAutoFit/>
          </a:bodyPr>
          <a:lstStyle/>
          <a:p>
            <a:pPr marL="12700">
              <a:spcBef>
                <a:spcPts val="100"/>
              </a:spcBef>
              <a:defRPr/>
            </a:pPr>
            <a:r>
              <a:rPr sz="4401" spc="-5" dirty="0"/>
              <a:t>提高</a:t>
            </a:r>
            <a:r>
              <a:rPr sz="4401" spc="-20" dirty="0"/>
              <a:t> </a:t>
            </a:r>
            <a:r>
              <a:rPr sz="4401" spc="-15" dirty="0"/>
              <a:t>交际</a:t>
            </a:r>
            <a:r>
              <a:rPr lang="en-US" sz="4401" spc="-15" dirty="0"/>
              <a:t>钛</a:t>
            </a:r>
            <a:r>
              <a:rPr sz="4401" spc="-15" dirty="0"/>
              <a:t>上</a:t>
            </a:r>
            <a:endParaRPr sz="4401" dirty="0"/>
          </a:p>
        </p:txBody>
      </p:sp>
      <p:sp>
        <p:nvSpPr>
          <p:cNvPr id="3" name="object 3">
            <a:extLst>
              <a:ext uri="{FF2B5EF4-FFF2-40B4-BE49-F238E27FC236}">
                <a16:creationId xmlns:a16="http://schemas.microsoft.com/office/drawing/2014/main" id="{EED061B4-F3BD-43B2-929D-237A33A45870}"/>
              </a:ext>
            </a:extLst>
          </p:cNvPr>
          <p:cNvSpPr txBox="1"/>
          <p:nvPr/>
        </p:nvSpPr>
        <p:spPr>
          <a:xfrm>
            <a:off x="649288" y="1592263"/>
            <a:ext cx="10355262" cy="3652837"/>
          </a:xfrm>
          <a:prstGeom prst="rect">
            <a:avLst/>
          </a:prstGeom>
        </p:spPr>
        <p:txBody>
          <a:bodyPr lIns="0" tIns="7366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397"/>
              </a:lnSpc>
              <a:spcBef>
                <a:spcPts val="585"/>
              </a:spcBef>
              <a:buFont typeface="Arial" panose="020B0604020202020204" pitchFamily="34" charset="0"/>
              <a:buChar char="•"/>
              <a:defRPr/>
            </a:pPr>
            <a:r>
              <a:rPr lang="zh-CN" altLang="zh-CN" sz="3177" dirty="0"/>
              <a:t>允许被</a:t>
            </a:r>
            <a:r>
              <a:rPr lang="en-US" altLang="zh-CN" sz="3177" dirty="0" err="1"/>
              <a:t>Tt</a:t>
            </a:r>
            <a:r>
              <a:rPr lang="zh-CN" altLang="zh-CN" sz="3177" dirty="0"/>
              <a:t>er 交际</a:t>
            </a:r>
            <a:r>
              <a:rPr lang="en-US" altLang="zh-CN" sz="3177" dirty="0" err="1"/>
              <a:t>钛</a:t>
            </a:r>
            <a:r>
              <a:rPr lang="zh-CN" altLang="zh-CN" sz="3177" dirty="0"/>
              <a:t>在利益攸关方中:</a:t>
            </a:r>
          </a:p>
          <a:p>
            <a:pPr lvl="1">
              <a:lnSpc>
                <a:spcPts val="3034"/>
              </a:lnSpc>
              <a:spcBef>
                <a:spcPts val="706"/>
              </a:spcBef>
              <a:buFont typeface="Arial" panose="020B0604020202020204" pitchFamily="34" charset="0"/>
              <a:buChar char="–"/>
              <a:defRPr/>
            </a:pPr>
            <a:r>
              <a:rPr lang="zh-CN" altLang="zh-CN" sz="2735" dirty="0"/>
              <a:t>用户有 par</a:t>
            </a:r>
            <a:r>
              <a:rPr lang="en-US" altLang="zh-CN" sz="2735" dirty="0" err="1"/>
              <a:t>钛</a:t>
            </a:r>
            <a:r>
              <a:rPr lang="zh-CN" altLang="zh-CN" sz="2735" dirty="0"/>
              <a:t>人参用户体验方面的要求</a:t>
            </a:r>
          </a:p>
          <a:p>
            <a:pPr lvl="1">
              <a:lnSpc>
                <a:spcPts val="3034"/>
              </a:lnSpc>
              <a:spcBef>
                <a:spcPts val="640"/>
              </a:spcBef>
              <a:buFont typeface="Arial" panose="020B0604020202020204" pitchFamily="34" charset="0"/>
              <a:buChar char="–"/>
              <a:defRPr/>
            </a:pPr>
            <a:r>
              <a:rPr lang="zh-CN" altLang="zh-CN" sz="2735" dirty="0"/>
              <a:t>客户需要知道计划, 预算, 我</a:t>
            </a:r>
            <a:r>
              <a:rPr lang="en-US" altLang="zh-CN" sz="2735" dirty="0" err="1"/>
              <a:t>钛</a:t>
            </a:r>
            <a:r>
              <a:rPr lang="zh-CN" altLang="zh-CN" sz="2735" dirty="0"/>
              <a:t>吴法规</a:t>
            </a:r>
            <a:r>
              <a:rPr lang="en-US" altLang="zh-CN" sz="2735" dirty="0" err="1"/>
              <a:t>钛</a:t>
            </a:r>
            <a:r>
              <a:rPr lang="zh-CN" altLang="zh-CN" sz="2735" dirty="0"/>
              <a:t>在他们的市场上</a:t>
            </a:r>
          </a:p>
          <a:p>
            <a:pPr lvl="1">
              <a:lnSpc>
                <a:spcPts val="3034"/>
              </a:lnSpc>
              <a:spcBef>
                <a:spcPts val="640"/>
              </a:spcBef>
              <a:buFont typeface="Arial" panose="020B0604020202020204" pitchFamily="34" charset="0"/>
              <a:buChar char="–"/>
              <a:defRPr/>
            </a:pPr>
            <a:r>
              <a:rPr lang="zh-CN" altLang="zh-CN" sz="2735" dirty="0"/>
              <a:t>项目经理需要在模块和组件方面了解 depndencies</a:t>
            </a:r>
          </a:p>
          <a:p>
            <a:pPr>
              <a:lnSpc>
                <a:spcPts val="3431"/>
              </a:lnSpc>
              <a:spcBef>
                <a:spcPts val="784"/>
              </a:spcBef>
              <a:buFont typeface="Arial" panose="020B0604020202020204" pitchFamily="34" charset="0"/>
              <a:buChar char="•"/>
              <a:defRPr/>
            </a:pPr>
            <a:r>
              <a:rPr lang="zh-CN" altLang="zh-CN" sz="3177" dirty="0"/>
              <a:t>这些可能会被 diﬀerent 的系统视图所容纳, 这是一致的</a:t>
            </a:r>
          </a:p>
        </p:txBody>
      </p:sp>
    </p:spTree>
  </p:cSld>
  <p:clrMapOvr>
    <a:masterClrMapping/>
  </p:clrMapOvr>
</p:sld>
</file>

<file path=ppt/slides/slide3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618288E-B4FE-40E4-AB59-71B63F50AAFF}"/>
              </a:ext>
            </a:extLst>
          </p:cNvPr>
          <p:cNvSpPr txBox="1">
            <a:spLocks noGrp="1"/>
          </p:cNvSpPr>
          <p:nvPr>
            <p:ph type="title"/>
          </p:nvPr>
        </p:nvSpPr>
        <p:spPr>
          <a:xfrm>
            <a:off x="515938" y="133350"/>
            <a:ext cx="2792412" cy="690563"/>
          </a:xfrm>
        </p:spPr>
        <p:txBody>
          <a:bodyPr lIns="0" tIns="12700" rIns="0" bIns="0" rtlCol="0">
            <a:spAutoFit/>
          </a:bodyPr>
          <a:lstStyle/>
          <a:p>
            <a:pPr marL="12700">
              <a:spcBef>
                <a:spcPts val="100"/>
              </a:spcBef>
              <a:defRPr/>
            </a:pPr>
            <a:r>
              <a:rPr sz="4401" spc="-5" dirty="0"/>
              <a:t>早期</a:t>
            </a:r>
            <a:r>
              <a:rPr sz="4401" spc="-65" dirty="0"/>
              <a:t> </a:t>
            </a:r>
            <a:r>
              <a:rPr sz="4401" spc="-5" dirty="0"/>
              <a:t>设计</a:t>
            </a:r>
            <a:endParaRPr sz="4401" dirty="0"/>
          </a:p>
        </p:txBody>
      </p:sp>
      <p:sp>
        <p:nvSpPr>
          <p:cNvPr id="3" name="object 3">
            <a:extLst>
              <a:ext uri="{FF2B5EF4-FFF2-40B4-BE49-F238E27FC236}">
                <a16:creationId xmlns:a16="http://schemas.microsoft.com/office/drawing/2014/main" id="{03E206C5-C238-47E6-8682-4DDA0D73B157}"/>
              </a:ext>
            </a:extLst>
          </p:cNvPr>
          <p:cNvSpPr txBox="1"/>
          <p:nvPr/>
        </p:nvSpPr>
        <p:spPr>
          <a:xfrm>
            <a:off x="784225" y="1592263"/>
            <a:ext cx="9320213" cy="3562350"/>
          </a:xfrm>
          <a:prstGeom prst="rect">
            <a:avLst/>
          </a:prstGeom>
        </p:spPr>
        <p:txBody>
          <a:bodyPr lIns="0" tIns="7366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397"/>
              </a:lnSpc>
              <a:spcBef>
                <a:spcPts val="585"/>
              </a:spcBef>
              <a:buFont typeface="Arial" panose="020B0604020202020204" pitchFamily="34" charset="0"/>
              <a:buChar char="•"/>
              <a:defRPr/>
            </a:pPr>
            <a:r>
              <a:rPr lang="zh-CN" altLang="zh-CN" sz="3177" dirty="0"/>
              <a:t>进行最早的 (最基本的) 设计决策:</a:t>
            </a:r>
          </a:p>
          <a:p>
            <a:pPr lvl="1">
              <a:spcBef>
                <a:spcPts val="331"/>
              </a:spcBef>
              <a:buFont typeface="Arial" panose="020B0604020202020204" pitchFamily="34" charset="0"/>
              <a:buChar char="–"/>
              <a:defRPr/>
            </a:pPr>
            <a:r>
              <a:rPr lang="zh-CN" altLang="zh-CN" sz="2735" dirty="0"/>
              <a:t>什么是关键质量 a</a:t>
            </a:r>
            <a:r>
              <a:rPr lang="en-US" altLang="zh-CN" sz="2735" dirty="0" err="1"/>
              <a:t>Tt</a:t>
            </a:r>
            <a:r>
              <a:rPr lang="zh-CN" altLang="zh-CN" sz="2735" dirty="0"/>
              <a:t>ributes？</a:t>
            </a:r>
          </a:p>
          <a:p>
            <a:pPr lvl="1">
              <a:lnSpc>
                <a:spcPts val="3034"/>
              </a:lnSpc>
              <a:spcBef>
                <a:spcPts val="717"/>
              </a:spcBef>
              <a:buFont typeface="Arial" panose="020B0604020202020204" pitchFamily="34" charset="0"/>
              <a:buChar char="–"/>
              <a:defRPr/>
            </a:pPr>
            <a:r>
              <a:rPr lang="zh-CN" altLang="zh-CN" sz="2735" dirty="0"/>
              <a:t>什么架构让我们控制不外乎</a:t>
            </a:r>
            <a:r>
              <a:rPr lang="en-US" altLang="zh-CN" sz="2735" dirty="0" err="1"/>
              <a:t>Tt</a:t>
            </a:r>
            <a:r>
              <a:rPr lang="zh-CN" altLang="zh-CN" sz="2735" dirty="0"/>
              <a:t>ributes？</a:t>
            </a:r>
          </a:p>
          <a:p>
            <a:pPr lvl="1">
              <a:lnSpc>
                <a:spcPts val="3034"/>
              </a:lnSpc>
              <a:spcBef>
                <a:spcPts val="640"/>
              </a:spcBef>
              <a:buFont typeface="Arial" panose="020B0604020202020204" pitchFamily="34" charset="0"/>
              <a:buChar char="–"/>
              <a:defRPr/>
            </a:pPr>
            <a:r>
              <a:rPr lang="zh-CN" altLang="zh-CN" sz="2735" dirty="0"/>
              <a:t>我们如何表征建筑元素的行为？</a:t>
            </a:r>
          </a:p>
          <a:p>
            <a:pPr lvl="1">
              <a:lnSpc>
                <a:spcPct val="90000"/>
              </a:lnSpc>
              <a:spcBef>
                <a:spcPts val="607"/>
              </a:spcBef>
              <a:buFont typeface="Arial" panose="020B0604020202020204" pitchFamily="34" charset="0"/>
              <a:buChar char="–"/>
              <a:defRPr/>
            </a:pPr>
            <a:r>
              <a:rPr lang="zh-CN" altLang="zh-CN" sz="2735" dirty="0"/>
              <a:t>假设 a</a:t>
            </a:r>
            <a:r>
              <a:rPr lang="en-US" altLang="zh-CN" sz="2735" dirty="0" err="1"/>
              <a:t>Tt</a:t>
            </a:r>
            <a:r>
              <a:rPr lang="zh-CN" altLang="zh-CN" sz="2735" dirty="0"/>
              <a:t>ribute 是, 我们想知道系统是否有故障这是怎么说的建筑？</a:t>
            </a:r>
          </a:p>
        </p:txBody>
      </p:sp>
    </p:spTree>
  </p:cSld>
  <p:clrMapOvr>
    <a:masterClrMapping/>
  </p:clrMapOvr>
</p:sld>
</file>

<file path=ppt/slides/slide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93658F5B-FC58-4026-AF72-48E128A74938}"/>
              </a:ext>
            </a:extLst>
          </p:cNvPr>
          <p:cNvSpPr>
            <a:spLocks noGrp="1" noChangeArrowheads="1"/>
          </p:cNvSpPr>
          <p:nvPr>
            <p:ph type="title"/>
          </p:nvPr>
        </p:nvSpPr>
        <p:spPr>
          <a:xfrm>
            <a:off x="1676400" y="114300"/>
            <a:ext cx="8991600" cy="914400"/>
          </a:xfrm>
        </p:spPr>
        <p:txBody>
          <a:bodyPr/>
          <a:lstStyle/>
          <a:p>
            <a:pPr/>
            <a:r>
              <a:rPr lang="en-US" altLang="zh-CN"/>
              <a:t>错误视图: 体系结构为阶段</a:t>
            </a:r>
          </a:p>
        </p:txBody>
      </p:sp>
      <p:sp>
        <p:nvSpPr>
          <p:cNvPr id="36867" name="Rectangle 7">
            <a:extLst>
              <a:ext uri="{FF2B5EF4-FFF2-40B4-BE49-F238E27FC236}">
                <a16:creationId xmlns:a16="http://schemas.microsoft.com/office/drawing/2014/main" id="{D6E98190-2FE7-4470-B9F6-DA9C7A45EC03}"/>
              </a:ext>
            </a:extLst>
          </p:cNvPr>
          <p:cNvSpPr>
            <a:spLocks noGrp="1" noChangeArrowheads="1"/>
          </p:cNvSpPr>
          <p:nvPr>
            <p:ph idx="1"/>
          </p:nvPr>
        </p:nvSpPr>
        <p:spPr/>
        <p:txBody>
          <a:bodyPr/>
          <a:lstStyle/>
          <a:p>
            <a:pPr lvl="1"/>
            <a:endParaRPr lang="en-US" altLang="zh-CN"/>
          </a:p>
          <a:p>
            <a:pPr lvl="1"/>
            <a:r>
              <a:rPr lang="en-US" altLang="zh-CN"/>
              <a:t>将体系结构视为一个阶段, 否定了它在软件开发中的基础作用</a:t>
            </a:r>
          </a:p>
          <a:p>
            <a:pPr lvl="1"/>
            <a:r>
              <a:rPr lang="en-US" altLang="zh-CN"/>
              <a:t>超过 "高层次设计"</a:t>
            </a:r>
          </a:p>
          <a:p>
            <a:pPr lvl="1"/>
            <a:r>
              <a:rPr lang="en-US" altLang="zh-CN"/>
              <a:t>架构也表示, 例如, 通过对象代码、源代码、..。</a:t>
            </a:r>
          </a:p>
          <a:p>
            <a:pPr lvl="1"/>
            <a:endParaRPr lang="en-US" altLang="zh-CN"/>
          </a:p>
          <a:p>
            <a:endParaRPr lang="en-US" altLang="zh-CN"/>
          </a:p>
        </p:txBody>
      </p:sp>
    </p:spTree>
  </p:cSld>
  <p:clrMapOvr>
    <a:masterClrMapping/>
  </p:clrMapOvr>
</p:sld>
</file>

<file path=ppt/slides/slide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834CA4E-9CC5-466D-BFEA-06B6B58CBB41}"/>
              </a:ext>
            </a:extLst>
          </p:cNvPr>
          <p:cNvSpPr txBox="1">
            <a:spLocks noGrp="1"/>
          </p:cNvSpPr>
          <p:nvPr>
            <p:ph type="title"/>
          </p:nvPr>
        </p:nvSpPr>
        <p:spPr>
          <a:xfrm>
            <a:off x="582613" y="133350"/>
            <a:ext cx="2608262" cy="690563"/>
          </a:xfrm>
        </p:spPr>
        <p:txBody>
          <a:bodyPr lIns="0" tIns="12700" rIns="0" bIns="0" rtlCol="0">
            <a:spAutoFit/>
          </a:bodyPr>
          <a:lstStyle/>
          <a:p>
            <a:pPr marL="12700">
              <a:spcBef>
                <a:spcPts val="100"/>
              </a:spcBef>
              <a:defRPr/>
            </a:pPr>
            <a:r>
              <a:rPr sz="4401" spc="-5" dirty="0"/>
              <a:t>约束</a:t>
            </a:r>
            <a:endParaRPr sz="4401" dirty="0"/>
          </a:p>
        </p:txBody>
      </p:sp>
      <p:sp>
        <p:nvSpPr>
          <p:cNvPr id="3" name="object 3">
            <a:extLst>
              <a:ext uri="{FF2B5EF4-FFF2-40B4-BE49-F238E27FC236}">
                <a16:creationId xmlns:a16="http://schemas.microsoft.com/office/drawing/2014/main" id="{3ECA4C11-EA4F-44FE-9CD7-7F6CB4720249}"/>
              </a:ext>
            </a:extLst>
          </p:cNvPr>
          <p:cNvSpPr txBox="1"/>
          <p:nvPr/>
        </p:nvSpPr>
        <p:spPr>
          <a:xfrm>
            <a:off x="850900" y="1541463"/>
            <a:ext cx="10355263" cy="2055812"/>
          </a:xfrm>
          <a:prstGeom prst="rect">
            <a:avLst/>
          </a:prstGeom>
        </p:spPr>
        <p:txBody>
          <a:bodyPr lIns="0" tIns="104139"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spcBef>
                <a:spcPts val="816"/>
              </a:spcBef>
              <a:buFont typeface="Arial" panose="020B0604020202020204" pitchFamily="34" charset="0"/>
              <a:buChar char="•"/>
              <a:defRPr/>
            </a:pPr>
            <a:r>
              <a:rPr lang="zh-CN" altLang="zh-CN" sz="3177" dirty="0"/>
              <a:t>执行情况上的 Deﬁnes 约束</a:t>
            </a:r>
            <a:r>
              <a:rPr lang="en-US" altLang="zh-CN" sz="3177" dirty="0" err="1"/>
              <a:t>钛</a:t>
            </a:r>
            <a:r>
              <a:rPr lang="zh-CN" altLang="zh-CN" sz="3177" dirty="0"/>
              <a:t>上</a:t>
            </a:r>
          </a:p>
          <a:p>
            <a:pPr lvl="1">
              <a:lnSpc>
                <a:spcPts val="3331"/>
              </a:lnSpc>
              <a:spcBef>
                <a:spcPts val="772"/>
              </a:spcBef>
              <a:buFont typeface="Arial" panose="020B0604020202020204" pitchFamily="34" charset="0"/>
              <a:buChar char="–"/>
              <a:defRPr/>
            </a:pPr>
            <a:r>
              <a:rPr lang="zh-CN" altLang="zh-CN" sz="2735" dirty="0"/>
              <a:t>建筑 speciﬁes 元素及其 interac</a:t>
            </a:r>
            <a:r>
              <a:rPr lang="en-US" altLang="zh-CN" sz="2735" dirty="0" err="1"/>
              <a:t>钛</a:t>
            </a:r>
            <a:r>
              <a:rPr lang="zh-CN" altLang="zh-CN" sz="2735" dirty="0"/>
              <a:t>上</a:t>
            </a:r>
          </a:p>
          <a:p>
            <a:pPr lvl="1">
              <a:lnSpc>
                <a:spcPts val="3331"/>
              </a:lnSpc>
              <a:spcBef>
                <a:spcPts val="739"/>
              </a:spcBef>
              <a:buFont typeface="Arial" panose="020B0604020202020204" pitchFamily="34" charset="0"/>
              <a:buChar char="–"/>
              <a:defRPr/>
            </a:pPr>
            <a:r>
              <a:rPr lang="zh-CN" altLang="zh-CN" sz="2735" dirty="0"/>
              <a:t>例如, 分层体系结构通常会限制相邻层之间的访问</a:t>
            </a:r>
          </a:p>
        </p:txBody>
      </p:sp>
      <p:sp>
        <p:nvSpPr>
          <p:cNvPr id="97284" name="object 4">
            <a:extLst>
              <a:ext uri="{FF2B5EF4-FFF2-40B4-BE49-F238E27FC236}">
                <a16:creationId xmlns:a16="http://schemas.microsoft.com/office/drawing/2014/main" id="{94CDE909-614A-42CC-BC40-267741FAF0E9}"/>
              </a:ext>
            </a:extLst>
          </p:cNvPr>
          <p:cNvSpPr>
            <a:spLocks noChangeArrowheads="1"/>
          </p:cNvSpPr>
          <p:nvPr/>
        </p:nvSpPr>
        <p:spPr bwMode="auto">
          <a:xfrm>
            <a:off x="3351213" y="4130675"/>
            <a:ext cx="5610225" cy="27273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Tree>
  </p:cSld>
  <p:clrMapOvr>
    <a:masterClrMapping/>
  </p:clrMapOvr>
</p:sld>
</file>

<file path=ppt/slides/slide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C590A5F-9458-4ECB-8CDA-1AE6FFF482EA}"/>
              </a:ext>
            </a:extLst>
          </p:cNvPr>
          <p:cNvSpPr txBox="1">
            <a:spLocks noGrp="1"/>
          </p:cNvSpPr>
          <p:nvPr>
            <p:ph type="title"/>
          </p:nvPr>
        </p:nvSpPr>
        <p:spPr>
          <a:xfrm>
            <a:off x="582613" y="201613"/>
            <a:ext cx="5768975" cy="688975"/>
          </a:xfrm>
        </p:spPr>
        <p:txBody>
          <a:bodyPr lIns="0" tIns="12700" rIns="0" bIns="0" rtlCol="0">
            <a:spAutoFit/>
          </a:bodyPr>
          <a:lstStyle/>
          <a:p>
            <a:pPr marL="12700">
              <a:spcBef>
                <a:spcPts val="100"/>
              </a:spcBef>
              <a:defRPr/>
            </a:pPr>
            <a:r>
              <a:rPr sz="4401" spc="-5" dirty="0"/>
              <a:t>结构的</a:t>
            </a:r>
            <a:r>
              <a:rPr sz="4401" spc="-25" dirty="0"/>
              <a:t> </a:t>
            </a:r>
            <a:r>
              <a:rPr sz="4401" spc="-15" dirty="0" err="1"/>
              <a:t>组织</a:t>
            </a:r>
            <a:r>
              <a:rPr lang="en-US" sz="4401" spc="-15" dirty="0" err="1"/>
              <a:t>钛</a:t>
            </a:r>
            <a:r>
              <a:rPr sz="4401" spc="-15" dirty="0" err="1"/>
              <a:t>上</a:t>
            </a:r>
            <a:endParaRPr sz="4401" dirty="0"/>
          </a:p>
        </p:txBody>
      </p:sp>
      <p:sp>
        <p:nvSpPr>
          <p:cNvPr id="3" name="object 3">
            <a:extLst>
              <a:ext uri="{FF2B5EF4-FFF2-40B4-BE49-F238E27FC236}">
                <a16:creationId xmlns:a16="http://schemas.microsoft.com/office/drawing/2014/main" id="{F7A052E3-9056-4A7C-86FD-02803FD27D68}"/>
              </a:ext>
            </a:extLst>
          </p:cNvPr>
          <p:cNvSpPr txBox="1"/>
          <p:nvPr/>
        </p:nvSpPr>
        <p:spPr>
          <a:xfrm>
            <a:off x="447675" y="1633538"/>
            <a:ext cx="5472113" cy="3375025"/>
          </a:xfrm>
          <a:prstGeom prst="rect">
            <a:avLst/>
          </a:prstGeom>
        </p:spPr>
        <p:txBody>
          <a:bodyPr lIns="0" tIns="3302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298"/>
              </a:lnSpc>
              <a:spcBef>
                <a:spcPts val="265"/>
              </a:spcBef>
              <a:buFont typeface="Arial" panose="020B0604020202020204" pitchFamily="34" charset="0"/>
              <a:buChar char="•"/>
              <a:defRPr/>
            </a:pPr>
            <a:r>
              <a:rPr lang="zh-CN" altLang="zh-CN" sz="2735" dirty="0"/>
              <a:t>Reﬂects 组织的结构</a:t>
            </a:r>
            <a:r>
              <a:rPr lang="en-US" altLang="zh-CN" sz="2735" dirty="0" err="1"/>
              <a:t>钛</a:t>
            </a:r>
            <a:r>
              <a:rPr lang="zh-CN" altLang="zh-CN" sz="2735" dirty="0"/>
              <a:t>上</a:t>
            </a:r>
          </a:p>
          <a:p>
            <a:pPr lvl="1">
              <a:lnSpc>
                <a:spcPts val="2824"/>
              </a:lnSpc>
              <a:spcBef>
                <a:spcPts val="662"/>
              </a:spcBef>
              <a:buFont typeface="Arial" panose="020B0604020202020204" pitchFamily="34" charset="0"/>
              <a:buChar char="–"/>
              <a:defRPr/>
            </a:pPr>
            <a:r>
              <a:rPr lang="zh-CN" altLang="zh-CN" sz="2382" dirty="0"/>
              <a:t>的发展组织</a:t>
            </a:r>
            <a:r>
              <a:rPr lang="en-US" altLang="zh-CN" sz="2382" dirty="0" err="1"/>
              <a:t>钛</a:t>
            </a:r>
            <a:r>
              <a:rPr lang="zh-CN" altLang="zh-CN" sz="2382" dirty="0"/>
              <a:t>上.</a:t>
            </a:r>
          </a:p>
          <a:p>
            <a:pPr lvl="1">
              <a:lnSpc>
                <a:spcPct val="101000"/>
              </a:lnSpc>
              <a:spcBef>
                <a:spcPts val="475"/>
              </a:spcBef>
              <a:buFont typeface="Arial" panose="020B0604020202020204" pitchFamily="34" charset="0"/>
              <a:buChar char="–"/>
              <a:defRPr/>
            </a:pPr>
            <a:r>
              <a:rPr lang="zh-CN" altLang="zh-CN" sz="2382" dirty="0"/>
              <a:t>的整体组织</a:t>
            </a:r>
            <a:r>
              <a:rPr lang="en-US" altLang="zh-CN" sz="2382" dirty="0" err="1"/>
              <a:t>钛</a:t>
            </a:r>
            <a:r>
              <a:rPr lang="zh-CN" altLang="zh-CN" sz="2382" dirty="0"/>
              <a:t>上</a:t>
            </a:r>
          </a:p>
          <a:p>
            <a:pPr lvl="1">
              <a:lnSpc>
                <a:spcPct val="101000"/>
              </a:lnSpc>
              <a:spcBef>
                <a:spcPts val="453"/>
              </a:spcBef>
              <a:buFont typeface="Arial" panose="020B0604020202020204" pitchFamily="34" charset="0"/>
              <a:buChar char="–"/>
              <a:defRPr/>
            </a:pPr>
            <a:r>
              <a:rPr lang="zh-CN" altLang="zh-CN" sz="2382" dirty="0"/>
              <a:t>工作组织</a:t>
            </a:r>
            <a:r>
              <a:rPr lang="en-US" altLang="zh-CN" sz="2382" dirty="0" err="1"/>
              <a:t>钛</a:t>
            </a:r>
            <a:r>
              <a:rPr lang="zh-CN" altLang="zh-CN" sz="2382" dirty="0"/>
              <a:t>在形状上的体系结构</a:t>
            </a:r>
          </a:p>
          <a:p>
            <a:pPr lvl="1">
              <a:lnSpc>
                <a:spcPts val="2824"/>
              </a:lnSpc>
              <a:spcBef>
                <a:spcPts val="739"/>
              </a:spcBef>
              <a:buFont typeface="Arial" panose="020B0604020202020204" pitchFamily="34" charset="0"/>
              <a:buChar char="–"/>
              <a:defRPr/>
            </a:pPr>
            <a:r>
              <a:rPr lang="zh-CN" altLang="zh-CN" sz="2382" dirty="0"/>
              <a:t>该体系结构塑造了工作组织</a:t>
            </a:r>
            <a:r>
              <a:rPr lang="en-US" altLang="zh-CN" sz="2382" dirty="0" err="1"/>
              <a:t>钛</a:t>
            </a:r>
            <a:r>
              <a:rPr lang="zh-CN" altLang="zh-CN" sz="2382" dirty="0"/>
              <a:t>上.</a:t>
            </a:r>
          </a:p>
        </p:txBody>
      </p:sp>
      <p:sp>
        <p:nvSpPr>
          <p:cNvPr id="98308" name="object 4">
            <a:extLst>
              <a:ext uri="{FF2B5EF4-FFF2-40B4-BE49-F238E27FC236}">
                <a16:creationId xmlns:a16="http://schemas.microsoft.com/office/drawing/2014/main" id="{04A98764-E9B7-46DB-A07A-1963C35F053C}"/>
              </a:ext>
            </a:extLst>
          </p:cNvPr>
          <p:cNvSpPr>
            <a:spLocks noChangeArrowheads="1"/>
          </p:cNvSpPr>
          <p:nvPr/>
        </p:nvSpPr>
        <p:spPr bwMode="auto">
          <a:xfrm>
            <a:off x="5491163" y="1633538"/>
            <a:ext cx="6118225" cy="46863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Tree>
  </p:cSld>
  <p:clrMapOvr>
    <a:masterClrMapping/>
  </p:clrMapOvr>
</p:sld>
</file>

<file path=ppt/slides/slide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1A80B86-AF1A-40E4-B12F-6AAC577287CE}"/>
              </a:ext>
            </a:extLst>
          </p:cNvPr>
          <p:cNvSpPr txBox="1">
            <a:spLocks noGrp="1"/>
          </p:cNvSpPr>
          <p:nvPr>
            <p:ph type="title"/>
          </p:nvPr>
        </p:nvSpPr>
        <p:spPr>
          <a:xfrm>
            <a:off x="447675" y="134938"/>
            <a:ext cx="5688013" cy="688975"/>
          </a:xfrm>
        </p:spPr>
        <p:txBody>
          <a:bodyPr lIns="0" tIns="12700" rIns="0" bIns="0" rtlCol="0">
            <a:spAutoFit/>
          </a:bodyPr>
          <a:lstStyle/>
          <a:p>
            <a:pPr marL="12700">
              <a:spcBef>
                <a:spcPts val="100"/>
              </a:spcBef>
              <a:defRPr/>
            </a:pPr>
            <a:r>
              <a:rPr sz="4401" spc="-15" dirty="0"/>
              <a:t>演化</a:t>
            </a:r>
            <a:r>
              <a:rPr lang="en-US" sz="4401" spc="-15" dirty="0"/>
              <a:t>钛</a:t>
            </a:r>
            <a:r>
              <a:rPr sz="4401" spc="-15" dirty="0"/>
              <a:t>致病菌</a:t>
            </a:r>
            <a:r>
              <a:rPr sz="4401" spc="-5" dirty="0"/>
              <a:t>成型</a:t>
            </a:r>
            <a:endParaRPr sz="4401" dirty="0"/>
          </a:p>
        </p:txBody>
      </p:sp>
      <p:sp>
        <p:nvSpPr>
          <p:cNvPr id="3" name="object 3">
            <a:extLst>
              <a:ext uri="{FF2B5EF4-FFF2-40B4-BE49-F238E27FC236}">
                <a16:creationId xmlns:a16="http://schemas.microsoft.com/office/drawing/2014/main" id="{8D1C50D6-3A5F-45BF-BD71-1D69C065B6F6}"/>
              </a:ext>
            </a:extLst>
          </p:cNvPr>
          <p:cNvSpPr txBox="1"/>
          <p:nvPr/>
        </p:nvSpPr>
        <p:spPr>
          <a:xfrm>
            <a:off x="717550" y="1633538"/>
            <a:ext cx="9185275" cy="2616200"/>
          </a:xfrm>
          <a:prstGeom prst="rect">
            <a:avLst/>
          </a:prstGeom>
        </p:spPr>
        <p:txBody>
          <a:bodyPr lIns="0" tIns="3302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55663" indent="-322263">
              <a:tabLst>
                <a:tab pos="401638" algn="l"/>
              </a:tabLst>
              <a:defRPr>
                <a:solidFill>
                  <a:schemeClr val="tx1"/>
                </a:solidFill>
                <a:latin typeface="Calibri" panose="020F0502020204030204" pitchFamily="34" charset="0"/>
                <a:ea typeface="宋体" panose="02010600030101010101" pitchFamily="2" charset="-122"/>
              </a:defRPr>
            </a:lvl2pPr>
            <a:lvl3pPr marL="1309688" indent="-258763">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806"/>
              </a:lnSpc>
              <a:spcBef>
                <a:spcPts val="265"/>
              </a:spcBef>
              <a:buFont typeface="Arial" panose="020B0604020202020204" pitchFamily="34" charset="0"/>
              <a:buChar char="•"/>
              <a:defRPr/>
            </a:pPr>
            <a:r>
              <a:rPr lang="zh-CN" altLang="zh-CN" sz="3177" dirty="0"/>
              <a:t>为演化提供了基础</a:t>
            </a:r>
            <a:r>
              <a:rPr lang="en-US" altLang="zh-CN" sz="3177" dirty="0" err="1"/>
              <a:t>钛</a:t>
            </a:r>
            <a:r>
              <a:rPr lang="zh-CN" altLang="zh-CN" sz="3177" dirty="0"/>
              <a:t>致病菌原型设计:</a:t>
            </a:r>
          </a:p>
          <a:p>
            <a:pPr lvl="1">
              <a:spcBef>
                <a:spcPts val="507"/>
              </a:spcBef>
              <a:buFont typeface="Arial" panose="020B0604020202020204" pitchFamily="34" charset="0"/>
              <a:buChar char="–"/>
              <a:defRPr/>
            </a:pPr>
            <a:r>
              <a:rPr lang="zh-CN" altLang="zh-CN" sz="2735" dirty="0"/>
              <a:t>例如:</a:t>
            </a:r>
          </a:p>
          <a:p>
            <a:pPr lvl="2">
              <a:lnSpc>
                <a:spcPts val="2824"/>
              </a:lnSpc>
              <a:spcBef>
                <a:spcPts val="794"/>
              </a:spcBef>
              <a:buFont typeface="Arial" panose="020B0604020202020204" pitchFamily="34" charset="0"/>
              <a:buChar char="•"/>
              <a:defRPr/>
            </a:pPr>
            <a:r>
              <a:rPr lang="zh-CN" altLang="zh-CN" sz="2382" dirty="0"/>
              <a:t>即插即用-基础功能的早期体验</a:t>
            </a:r>
            <a:r>
              <a:rPr lang="en-US" altLang="zh-CN" sz="2382" dirty="0" err="1"/>
              <a:t>钛</a:t>
            </a:r>
            <a:r>
              <a:rPr lang="zh-CN" altLang="zh-CN" sz="2382" dirty="0"/>
              <a:t>onality + 扩展性</a:t>
            </a:r>
          </a:p>
          <a:p>
            <a:pPr lvl="2">
              <a:lnSpc>
                <a:spcPct val="99000"/>
              </a:lnSpc>
              <a:spcBef>
                <a:spcPts val="529"/>
              </a:spcBef>
              <a:buFont typeface="Arial" panose="020B0604020202020204" pitchFamily="34" charset="0"/>
              <a:buChar char="•"/>
              <a:defRPr/>
            </a:pPr>
            <a:r>
              <a:rPr lang="zh-CN" altLang="zh-CN" sz="2382" dirty="0"/>
              <a:t>真正</a:t>
            </a:r>
            <a:r>
              <a:rPr lang="en-US" altLang="zh-CN" sz="2382" dirty="0" err="1"/>
              <a:t>钛</a:t>
            </a:r>
            <a:r>
              <a:rPr lang="zh-CN" altLang="zh-CN" sz="2382" dirty="0"/>
              <a:t>我的架构–早期的调度经验-最坏的情况下执行明星组</a:t>
            </a:r>
            <a:r>
              <a:rPr lang="en-US" altLang="zh-CN" sz="2382" dirty="0" err="1"/>
              <a:t>钛</a:t>
            </a:r>
            <a:r>
              <a:rPr lang="zh-CN" altLang="zh-CN" sz="2382" dirty="0"/>
              <a:t>上</a:t>
            </a:r>
            <a:r>
              <a:rPr lang="en-US" altLang="zh-CN" sz="2382" dirty="0" err="1"/>
              <a:t>钛</a:t>
            </a:r>
            <a:r>
              <a:rPr lang="zh-CN" altLang="zh-CN" sz="2382" dirty="0"/>
              <a:t>mes 指南设计和部署</a:t>
            </a:r>
          </a:p>
        </p:txBody>
      </p:sp>
    </p:spTree>
  </p:cSld>
  <p:clrMapOvr>
    <a:masterClrMapping/>
  </p:clrMapOvr>
</p:sld>
</file>

<file path=ppt/slides/slide4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31671CC-7366-4D9D-8298-6EF727B620F9}"/>
              </a:ext>
            </a:extLst>
          </p:cNvPr>
          <p:cNvSpPr txBox="1">
            <a:spLocks noGrp="1"/>
          </p:cNvSpPr>
          <p:nvPr>
            <p:ph type="title"/>
          </p:nvPr>
        </p:nvSpPr>
        <p:spPr>
          <a:xfrm>
            <a:off x="515938" y="133350"/>
            <a:ext cx="4597400" cy="690563"/>
          </a:xfrm>
        </p:spPr>
        <p:txBody>
          <a:bodyPr lIns="0" tIns="12700" rIns="0" bIns="0" rtlCol="0">
            <a:spAutoFit/>
          </a:bodyPr>
          <a:lstStyle/>
          <a:p>
            <a:pPr marL="12700">
              <a:spcBef>
                <a:spcPts val="100"/>
              </a:spcBef>
              <a:defRPr/>
            </a:pPr>
            <a:r>
              <a:rPr sz="4401" spc="-5" dirty="0"/>
              <a:t>成本和</a:t>
            </a:r>
            <a:r>
              <a:rPr sz="4401" spc="-75" dirty="0"/>
              <a:t> </a:t>
            </a:r>
            <a:r>
              <a:rPr sz="4401" dirty="0"/>
              <a:t>调度</a:t>
            </a:r>
          </a:p>
        </p:txBody>
      </p:sp>
      <p:sp>
        <p:nvSpPr>
          <p:cNvPr id="3" name="object 3">
            <a:extLst>
              <a:ext uri="{FF2B5EF4-FFF2-40B4-BE49-F238E27FC236}">
                <a16:creationId xmlns:a16="http://schemas.microsoft.com/office/drawing/2014/main" id="{F1C0E760-DE5E-4FEE-9036-EA681EF6F867}"/>
              </a:ext>
            </a:extLst>
          </p:cNvPr>
          <p:cNvSpPr txBox="1"/>
          <p:nvPr/>
        </p:nvSpPr>
        <p:spPr>
          <a:xfrm>
            <a:off x="850900" y="1633538"/>
            <a:ext cx="9250363" cy="3960812"/>
          </a:xfrm>
          <a:prstGeom prst="rect">
            <a:avLst/>
          </a:prstGeom>
        </p:spPr>
        <p:txBody>
          <a:bodyPr lIns="0" tIns="3302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806"/>
              </a:lnSpc>
              <a:spcBef>
                <a:spcPts val="265"/>
              </a:spcBef>
              <a:buFont typeface="Arial" panose="020B0604020202020204" pitchFamily="34" charset="0"/>
              <a:buChar char="•"/>
              <a:defRPr/>
            </a:pPr>
            <a:r>
              <a:rPr lang="zh-CN" altLang="zh-CN" sz="3177" dirty="0"/>
              <a:t>是关键 ar</a:t>
            </a:r>
            <a:r>
              <a:rPr lang="en-US" altLang="zh-CN" sz="3177" dirty="0" err="1"/>
              <a:t>钛</a:t>
            </a:r>
            <a:r>
              <a:rPr lang="zh-CN" altLang="zh-CN" sz="3177" dirty="0"/>
              <a:t>关于成本和计划的推理的事实:</a:t>
            </a:r>
          </a:p>
          <a:p>
            <a:pPr lvl="1">
              <a:spcBef>
                <a:spcPts val="507"/>
              </a:spcBef>
              <a:buFont typeface="Arial" panose="020B0604020202020204" pitchFamily="34" charset="0"/>
              <a:buChar char="–"/>
              <a:defRPr/>
            </a:pPr>
            <a:r>
              <a:rPr lang="zh-CN" altLang="zh-CN" sz="2735" dirty="0"/>
              <a:t>捕获依赖项</a:t>
            </a:r>
          </a:p>
          <a:p>
            <a:pPr lvl="1">
              <a:spcBef>
                <a:spcPts val="739"/>
              </a:spcBef>
              <a:buFont typeface="Arial" panose="020B0604020202020204" pitchFamily="34" charset="0"/>
              <a:buChar char="–"/>
              <a:defRPr/>
            </a:pPr>
            <a:r>
              <a:rPr lang="zh-CN" altLang="zh-CN" sz="2735" dirty="0"/>
              <a:t>Es</a:t>
            </a:r>
            <a:r>
              <a:rPr lang="en-US" altLang="zh-CN" sz="2735" dirty="0" err="1"/>
              <a:t>钛</a:t>
            </a:r>
            <a:r>
              <a:rPr lang="zh-CN" altLang="zh-CN" sz="2735" dirty="0"/>
              <a:t>配合需要 eﬀorts 等</a:t>
            </a:r>
          </a:p>
          <a:p>
            <a:pPr lvl="1">
              <a:spcBef>
                <a:spcPts val="640"/>
              </a:spcBef>
              <a:buFont typeface="Arial" panose="020B0604020202020204" pitchFamily="34" charset="0"/>
              <a:buChar char="–"/>
              <a:defRPr/>
            </a:pPr>
            <a:r>
              <a:rPr lang="zh-CN" altLang="zh-CN" sz="2735" dirty="0"/>
              <a:t>将 eﬀort 分配给元素</a:t>
            </a:r>
          </a:p>
          <a:p>
            <a:pPr lvl="1">
              <a:spcBef>
                <a:spcPts val="640"/>
              </a:spcBef>
              <a:buFont typeface="Arial" panose="020B0604020202020204" pitchFamily="34" charset="0"/>
              <a:buChar char="–"/>
              <a:defRPr/>
            </a:pPr>
            <a:r>
              <a:rPr lang="zh-CN" altLang="zh-CN" sz="2735" dirty="0"/>
              <a:t>了解元素如何相互 inﬂuence</a:t>
            </a:r>
          </a:p>
          <a:p>
            <a:pPr lvl="1">
              <a:lnSpc>
                <a:spcPts val="3331"/>
              </a:lnSpc>
              <a:spcBef>
                <a:spcPts val="872"/>
              </a:spcBef>
              <a:buFont typeface="Arial" panose="020B0604020202020204" pitchFamily="34" charset="0"/>
              <a:buChar char="–"/>
              <a:defRPr/>
            </a:pPr>
            <a:r>
              <a:rPr lang="zh-CN" altLang="zh-CN" sz="2735" dirty="0"/>
              <a:t>使用体系结构解释 bo</a:t>
            </a:r>
            <a:r>
              <a:rPr lang="en-US" altLang="zh-CN" sz="2735" dirty="0" err="1"/>
              <a:t>Tt</a:t>
            </a:r>
            <a:r>
              <a:rPr lang="zh-CN" altLang="zh-CN" sz="2735" dirty="0"/>
              <a:t>om es</a:t>
            </a:r>
            <a:r>
              <a:rPr lang="en-US" altLang="zh-CN" sz="2735" dirty="0" err="1"/>
              <a:t>钛</a:t>
            </a:r>
            <a:r>
              <a:rPr lang="zh-CN" altLang="zh-CN" sz="2735" dirty="0"/>
              <a:t>在元素上工作的团队的配合</a:t>
            </a:r>
          </a:p>
        </p:txBody>
      </p:sp>
    </p:spTree>
  </p:cSld>
  <p:clrMapOvr>
    <a:masterClrMapping/>
  </p:clrMapOvr>
</p:sld>
</file>

<file path=ppt/slides/slide4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62508C4-D0D6-4250-AB08-C8DD4E0B006C}"/>
              </a:ext>
            </a:extLst>
          </p:cNvPr>
          <p:cNvSpPr txBox="1">
            <a:spLocks noGrp="1"/>
          </p:cNvSpPr>
          <p:nvPr>
            <p:ph type="title"/>
          </p:nvPr>
        </p:nvSpPr>
        <p:spPr>
          <a:xfrm>
            <a:off x="447675" y="201613"/>
            <a:ext cx="2878138" cy="688975"/>
          </a:xfrm>
        </p:spPr>
        <p:txBody>
          <a:bodyPr lIns="0" tIns="12700" rIns="0" bIns="0" rtlCol="0">
            <a:spAutoFit/>
          </a:bodyPr>
          <a:lstStyle/>
          <a:p>
            <a:pPr marL="12700">
              <a:spcBef>
                <a:spcPts val="100"/>
              </a:spcBef>
              <a:defRPr/>
            </a:pPr>
            <a:r>
              <a:rPr sz="4401" spc="-5" dirty="0"/>
              <a:t>产品</a:t>
            </a:r>
            <a:r>
              <a:rPr sz="4401" spc="-55" dirty="0"/>
              <a:t> </a:t>
            </a:r>
            <a:r>
              <a:rPr sz="4401" spc="-5" dirty="0"/>
              <a:t>线</a:t>
            </a:r>
            <a:endParaRPr sz="4401" dirty="0"/>
          </a:p>
        </p:txBody>
      </p:sp>
      <p:sp>
        <p:nvSpPr>
          <p:cNvPr id="3" name="object 3">
            <a:extLst>
              <a:ext uri="{FF2B5EF4-FFF2-40B4-BE49-F238E27FC236}">
                <a16:creationId xmlns:a16="http://schemas.microsoft.com/office/drawing/2014/main" id="{B00CA6F8-957B-44F9-8758-B3A34DDE20A5}"/>
              </a:ext>
            </a:extLst>
          </p:cNvPr>
          <p:cNvSpPr txBox="1"/>
          <p:nvPr/>
        </p:nvSpPr>
        <p:spPr>
          <a:xfrm>
            <a:off x="717550" y="1633538"/>
            <a:ext cx="9182100" cy="3365500"/>
          </a:xfrm>
          <a:prstGeom prst="rect">
            <a:avLst/>
          </a:prstGeom>
        </p:spPr>
        <p:txBody>
          <a:bodyPr lIns="0" tIns="3302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806"/>
              </a:lnSpc>
              <a:spcBef>
                <a:spcPts val="265"/>
              </a:spcBef>
              <a:buFont typeface="Arial" panose="020B0604020202020204" pitchFamily="34" charset="0"/>
              <a:buChar char="•"/>
              <a:defRPr/>
            </a:pPr>
            <a:r>
              <a:rPr lang="zh-CN" altLang="zh-CN" sz="3177" dirty="0"/>
              <a:t>可作为产品线的核心可重用模型使用</a:t>
            </a:r>
          </a:p>
          <a:p>
            <a:pPr lvl="1">
              <a:lnSpc>
                <a:spcPct val="102000"/>
              </a:lnSpc>
              <a:spcBef>
                <a:spcPts val="441"/>
              </a:spcBef>
              <a:buFont typeface="Arial" panose="020B0604020202020204" pitchFamily="34" charset="0"/>
              <a:buChar char="–"/>
              <a:defRPr/>
            </a:pPr>
            <a:r>
              <a:rPr lang="zh-CN" altLang="zh-CN" sz="2735" dirty="0"/>
              <a:t>元素是可以 copmpose 以赋予新 func 的资产</a:t>
            </a:r>
            <a:r>
              <a:rPr lang="en-US" altLang="zh-CN" sz="2735" dirty="0" err="1"/>
              <a:t>钛</a:t>
            </a:r>
            <a:r>
              <a:rPr lang="zh-CN" altLang="zh-CN" sz="2735" dirty="0"/>
              <a:t>onality</a:t>
            </a:r>
          </a:p>
          <a:p>
            <a:pPr lvl="1">
              <a:lnSpc>
                <a:spcPct val="102000"/>
              </a:lnSpc>
              <a:spcBef>
                <a:spcPts val="541"/>
              </a:spcBef>
              <a:buFont typeface="Arial" panose="020B0604020202020204" pitchFamily="34" charset="0"/>
              <a:buChar char="–"/>
              <a:defRPr/>
            </a:pPr>
            <a:r>
              <a:rPr lang="zh-CN" altLang="zh-CN" sz="2735" dirty="0"/>
              <a:t>体系结构提供了构成元素的方法</a:t>
            </a:r>
          </a:p>
          <a:p>
            <a:pPr lvl="1">
              <a:lnSpc>
                <a:spcPts val="3331"/>
              </a:lnSpc>
              <a:spcBef>
                <a:spcPts val="750"/>
              </a:spcBef>
              <a:buFont typeface="Arial" panose="020B0604020202020204" pitchFamily="34" charset="0"/>
              <a:buChar char="–"/>
              <a:defRPr/>
            </a:pPr>
            <a:r>
              <a:rPr lang="zh-CN" altLang="zh-CN" sz="2735" dirty="0"/>
              <a:t>建筑元素重用的计划方法</a:t>
            </a:r>
          </a:p>
        </p:txBody>
      </p:sp>
    </p:spTree>
  </p:cSld>
  <p:clrMapOvr>
    <a:masterClrMapping/>
  </p:clrMapOvr>
</p:sld>
</file>

<file path=ppt/slides/slide4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C5FCF0-B02D-4B8E-8E5D-6FF20DBFA0E4}"/>
              </a:ext>
            </a:extLst>
          </p:cNvPr>
          <p:cNvSpPr txBox="1">
            <a:spLocks noGrp="1"/>
          </p:cNvSpPr>
          <p:nvPr>
            <p:ph type="title"/>
          </p:nvPr>
        </p:nvSpPr>
        <p:spPr>
          <a:xfrm>
            <a:off x="515938" y="201613"/>
            <a:ext cx="4002087" cy="688975"/>
          </a:xfrm>
        </p:spPr>
        <p:txBody>
          <a:bodyPr lIns="0" tIns="12700" rIns="0" bIns="0" rtlCol="0">
            <a:spAutoFit/>
          </a:bodyPr>
          <a:lstStyle/>
          <a:p>
            <a:pPr marL="12700">
              <a:spcBef>
                <a:spcPts val="100"/>
              </a:spcBef>
              <a:defRPr/>
            </a:pPr>
            <a:r>
              <a:rPr sz="4401" spc="-5" dirty="0"/>
              <a:t>组件</a:t>
            </a:r>
            <a:r>
              <a:rPr sz="4401" spc="-50" dirty="0"/>
              <a:t> </a:t>
            </a:r>
            <a:r>
              <a:rPr sz="4401" spc="-5" dirty="0"/>
              <a:t>水平</a:t>
            </a:r>
            <a:endParaRPr sz="4401" dirty="0"/>
          </a:p>
        </p:txBody>
      </p:sp>
      <p:sp>
        <p:nvSpPr>
          <p:cNvPr id="3" name="object 3">
            <a:extLst>
              <a:ext uri="{FF2B5EF4-FFF2-40B4-BE49-F238E27FC236}">
                <a16:creationId xmlns:a16="http://schemas.microsoft.com/office/drawing/2014/main" id="{ECCEAB69-22F7-422A-9932-A5DD5BACCCCD}"/>
              </a:ext>
            </a:extLst>
          </p:cNvPr>
          <p:cNvSpPr txBox="1"/>
          <p:nvPr/>
        </p:nvSpPr>
        <p:spPr>
          <a:xfrm>
            <a:off x="717550" y="1633538"/>
            <a:ext cx="10623550" cy="3771900"/>
          </a:xfrm>
          <a:prstGeom prst="rect">
            <a:avLst/>
          </a:prstGeom>
        </p:spPr>
        <p:txBody>
          <a:bodyPr lIns="0" tIns="1270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309688" indent="-258763">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spcBef>
                <a:spcPts val="100"/>
              </a:spcBef>
              <a:buFont typeface="Arial" panose="020B0604020202020204" pitchFamily="34" charset="0"/>
              <a:buChar char="•"/>
              <a:defRPr/>
            </a:pPr>
            <a:r>
              <a:rPr lang="zh-CN" altLang="zh-CN" sz="3000" dirty="0"/>
              <a:t>着重组件组装而不是 crea</a:t>
            </a:r>
            <a:r>
              <a:rPr lang="en-US" altLang="zh-CN" sz="3000" dirty="0" err="1"/>
              <a:t>钛</a:t>
            </a:r>
            <a:r>
              <a:rPr lang="zh-CN" altLang="zh-CN" sz="3000" dirty="0"/>
              <a:t>在组件上:</a:t>
            </a:r>
          </a:p>
          <a:p>
            <a:pPr lvl="1" algn="just">
              <a:lnSpc>
                <a:spcPct val="99000"/>
              </a:lnSpc>
              <a:spcBef>
                <a:spcPts val="651"/>
              </a:spcBef>
              <a:buFont typeface="Arial" panose="020B0604020202020204" pitchFamily="34" charset="0"/>
              <a:buChar char="–"/>
              <a:defRPr/>
            </a:pPr>
            <a:r>
              <a:rPr lang="zh-CN" altLang="zh-CN" sz="2559" dirty="0"/>
              <a:t>凭借精心设计的元素和架构, 我们可以结合 diﬀerent 生产者的元素, 前提是它们符合接口标准。带来 beneﬁts:</a:t>
            </a:r>
          </a:p>
          <a:p>
            <a:pPr lvl="2">
              <a:spcBef>
                <a:spcPts val="507"/>
              </a:spcBef>
              <a:buFont typeface="Arial" panose="020B0604020202020204" pitchFamily="34" charset="0"/>
              <a:buChar char="•"/>
              <a:defRPr/>
            </a:pPr>
            <a:r>
              <a:rPr lang="zh-CN" altLang="zh-CN" sz="2118" dirty="0"/>
              <a:t>减少</a:t>
            </a:r>
            <a:r>
              <a:rPr lang="en-US" altLang="zh-CN" sz="2118" dirty="0" err="1"/>
              <a:t>钛</a:t>
            </a:r>
            <a:r>
              <a:rPr lang="zh-CN" altLang="zh-CN" sz="2118" dirty="0"/>
              <a:t>我推向市场</a:t>
            </a:r>
          </a:p>
          <a:p>
            <a:pPr lvl="2">
              <a:spcBef>
                <a:spcPts val="563"/>
              </a:spcBef>
              <a:buFont typeface="Arial" panose="020B0604020202020204" pitchFamily="34" charset="0"/>
              <a:buChar char="•"/>
              <a:defRPr/>
            </a:pPr>
            <a:r>
              <a:rPr lang="zh-CN" altLang="zh-CN" sz="2118" dirty="0"/>
              <a:t>更高的可靠性</a:t>
            </a:r>
          </a:p>
          <a:p>
            <a:pPr lvl="2">
              <a:spcBef>
                <a:spcPts val="563"/>
              </a:spcBef>
              <a:buFont typeface="Arial" panose="020B0604020202020204" pitchFamily="34" charset="0"/>
              <a:buChar char="•"/>
              <a:defRPr/>
            </a:pPr>
            <a:r>
              <a:rPr lang="zh-CN" altLang="zh-CN" sz="2118" dirty="0"/>
              <a:t>降低成本</a:t>
            </a:r>
          </a:p>
          <a:p>
            <a:pPr lvl="2">
              <a:lnSpc>
                <a:spcPct val="101000"/>
              </a:lnSpc>
              <a:spcBef>
                <a:spcPts val="431"/>
              </a:spcBef>
              <a:buFont typeface="Arial" panose="020B0604020202020204" pitchFamily="34" charset="0"/>
              <a:buChar char="•"/>
              <a:defRPr/>
            </a:pPr>
            <a:r>
              <a:rPr lang="zh-CN" altLang="zh-CN" sz="2118" dirty="0"/>
              <a:t>灵活性, 例如使用多功能</a:t>
            </a:r>
            <a:r>
              <a:rPr lang="en-US" altLang="zh-CN" sz="2118" dirty="0" err="1"/>
              <a:t>钛</a:t>
            </a:r>
            <a:r>
              <a:rPr lang="zh-CN" altLang="zh-CN" sz="2118" dirty="0"/>
              <a:t>组件的替代供应商。</a:t>
            </a:r>
          </a:p>
        </p:txBody>
      </p:sp>
    </p:spTree>
  </p:cSld>
  <p:clrMapOvr>
    <a:masterClrMapping/>
  </p:clrMapOvr>
</p:sld>
</file>

<file path=ppt/slides/slide4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1949C72-695F-4B75-9FC9-DF349A90A5BC}"/>
              </a:ext>
            </a:extLst>
          </p:cNvPr>
          <p:cNvSpPr txBox="1">
            <a:spLocks noGrp="1"/>
          </p:cNvSpPr>
          <p:nvPr>
            <p:ph type="title"/>
          </p:nvPr>
        </p:nvSpPr>
        <p:spPr>
          <a:xfrm>
            <a:off x="447675" y="133350"/>
            <a:ext cx="5297488" cy="690563"/>
          </a:xfrm>
        </p:spPr>
        <p:txBody>
          <a:bodyPr lIns="0" tIns="12700" rIns="0" bIns="0" rtlCol="0">
            <a:spAutoFit/>
          </a:bodyPr>
          <a:lstStyle/>
          <a:p>
            <a:pPr marL="12700">
              <a:spcBef>
                <a:spcPts val="100"/>
              </a:spcBef>
              <a:defRPr/>
            </a:pPr>
            <a:r>
              <a:rPr sz="4401" spc="-5" dirty="0"/>
              <a:t>渠道</a:t>
            </a:r>
            <a:r>
              <a:rPr sz="4401" spc="-30" dirty="0"/>
              <a:t> </a:t>
            </a:r>
            <a:r>
              <a:rPr sz="4401" spc="-5" dirty="0"/>
              <a:t>发展</a:t>
            </a:r>
            <a:endParaRPr sz="4401" dirty="0"/>
          </a:p>
        </p:txBody>
      </p:sp>
      <p:sp>
        <p:nvSpPr>
          <p:cNvPr id="3" name="object 3">
            <a:extLst>
              <a:ext uri="{FF2B5EF4-FFF2-40B4-BE49-F238E27FC236}">
                <a16:creationId xmlns:a16="http://schemas.microsoft.com/office/drawing/2014/main" id="{C8D4B8EB-8A2C-41E9-8ACD-32D6F148A702}"/>
              </a:ext>
            </a:extLst>
          </p:cNvPr>
          <p:cNvSpPr txBox="1"/>
          <p:nvPr/>
        </p:nvSpPr>
        <p:spPr>
          <a:xfrm>
            <a:off x="717550" y="1633538"/>
            <a:ext cx="10420350" cy="3794125"/>
          </a:xfrm>
          <a:prstGeom prst="rect">
            <a:avLst/>
          </a:prstGeom>
        </p:spPr>
        <p:txBody>
          <a:bodyPr lIns="0" tIns="3302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806"/>
              </a:lnSpc>
              <a:spcBef>
                <a:spcPts val="265"/>
              </a:spcBef>
              <a:buFont typeface="Arial" panose="020B0604020202020204" pitchFamily="34" charset="0"/>
              <a:buChar char="•"/>
              <a:defRPr/>
            </a:pPr>
            <a:r>
              <a:rPr lang="zh-CN" altLang="zh-CN" sz="3177" dirty="0"/>
              <a:t>限制设计后备</a:t>
            </a:r>
            <a:r>
              <a:rPr lang="en-US" altLang="zh-CN" sz="3177" dirty="0" err="1"/>
              <a:t>钛</a:t>
            </a:r>
            <a:r>
              <a:rPr lang="zh-CN" altLang="zh-CN" sz="3177" dirty="0"/>
              <a:t>ves 和渠道开发人员以协调的方式 eﬀort</a:t>
            </a:r>
          </a:p>
          <a:p>
            <a:pPr lvl="1">
              <a:spcBef>
                <a:spcPts val="507"/>
              </a:spcBef>
              <a:buFont typeface="Arial" panose="020B0604020202020204" pitchFamily="34" charset="0"/>
              <a:buChar char="–"/>
              <a:defRPr/>
            </a:pPr>
            <a:r>
              <a:rPr lang="zh-CN" altLang="zh-CN" sz="2735" dirty="0"/>
              <a:t>为开发人员提供 deﬁned 上下文</a:t>
            </a:r>
          </a:p>
          <a:p>
            <a:pPr lvl="1">
              <a:lnSpc>
                <a:spcPts val="3331"/>
              </a:lnSpc>
              <a:spcBef>
                <a:spcPts val="872"/>
              </a:spcBef>
              <a:buFont typeface="Arial" panose="020B0604020202020204" pitchFamily="34" charset="0"/>
              <a:buChar char="–"/>
              <a:defRPr/>
            </a:pPr>
            <a:r>
              <a:rPr lang="zh-CN" altLang="zh-CN" sz="2735" dirty="0"/>
              <a:t>deﬁned 接口以及 func 的清晰 ide</a:t>
            </a:r>
            <a:r>
              <a:rPr lang="en-US" altLang="zh-CN" sz="2735" dirty="0" err="1"/>
              <a:t>钛</a:t>
            </a:r>
            <a:r>
              <a:rPr lang="zh-CN" altLang="zh-CN" sz="2735" dirty="0"/>
              <a:t>onality 和质量 a</a:t>
            </a:r>
            <a:r>
              <a:rPr lang="en-US" altLang="zh-CN" sz="2735" dirty="0" err="1"/>
              <a:t>Tt</a:t>
            </a:r>
            <a:r>
              <a:rPr lang="zh-CN" altLang="zh-CN" sz="2735" dirty="0"/>
              <a:t>ributes 要求</a:t>
            </a:r>
          </a:p>
          <a:p>
            <a:pPr lvl="1">
              <a:spcBef>
                <a:spcPts val="618"/>
              </a:spcBef>
              <a:buFont typeface="Arial" panose="020B0604020202020204" pitchFamily="34" charset="0"/>
              <a:buChar char="–"/>
              <a:defRPr/>
            </a:pPr>
            <a:r>
              <a:rPr lang="zh-CN" altLang="zh-CN" sz="2735" dirty="0"/>
              <a:t>明确什么是架构决定, 什么是开发决策 (例如, 如果容错是重要的, 我们不希望在模块内这样做) 我们应该使用架构。</a:t>
            </a:r>
          </a:p>
        </p:txBody>
      </p:sp>
    </p:spTree>
  </p:cSld>
  <p:clrMapOvr>
    <a:masterClrMapping/>
  </p:clrMapOvr>
</p:sld>
</file>

<file path=ppt/slides/slide4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F483E6-DB19-4E85-BD72-0233A8B02780}"/>
              </a:ext>
            </a:extLst>
          </p:cNvPr>
          <p:cNvSpPr txBox="1">
            <a:spLocks noGrp="1"/>
          </p:cNvSpPr>
          <p:nvPr>
            <p:ph type="title"/>
          </p:nvPr>
        </p:nvSpPr>
        <p:spPr>
          <a:xfrm>
            <a:off x="582613" y="133350"/>
            <a:ext cx="4090987" cy="690563"/>
          </a:xfrm>
        </p:spPr>
        <p:txBody>
          <a:bodyPr lIns="0" tIns="12700" rIns="0" bIns="0" rtlCol="0">
            <a:spAutoFit/>
          </a:bodyPr>
          <a:lstStyle/>
          <a:p>
            <a:pPr marL="12700">
              <a:spcBef>
                <a:spcPts val="100"/>
              </a:spcBef>
              <a:defRPr/>
            </a:pPr>
            <a:r>
              <a:rPr sz="4401" spc="-5" dirty="0"/>
              <a:t>培训</a:t>
            </a:r>
            <a:r>
              <a:rPr sz="4401" spc="-50" dirty="0"/>
              <a:t> </a:t>
            </a:r>
            <a:r>
              <a:rPr sz="4401" spc="-5" dirty="0"/>
              <a:t>资源</a:t>
            </a:r>
            <a:endParaRPr sz="4401" dirty="0"/>
          </a:p>
        </p:txBody>
      </p:sp>
      <p:sp>
        <p:nvSpPr>
          <p:cNvPr id="3" name="object 3">
            <a:extLst>
              <a:ext uri="{FF2B5EF4-FFF2-40B4-BE49-F238E27FC236}">
                <a16:creationId xmlns:a16="http://schemas.microsoft.com/office/drawing/2014/main" id="{7C403858-075B-4EE8-B6F3-0396033D6BB2}"/>
              </a:ext>
            </a:extLst>
          </p:cNvPr>
          <p:cNvSpPr txBox="1"/>
          <p:nvPr/>
        </p:nvSpPr>
        <p:spPr>
          <a:xfrm>
            <a:off x="649288" y="1633538"/>
            <a:ext cx="10287000" cy="2009775"/>
          </a:xfrm>
          <a:prstGeom prst="rect">
            <a:avLst/>
          </a:prstGeom>
        </p:spPr>
        <p:txBody>
          <a:bodyPr lIns="0" tIns="3302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847725" indent="-315913">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ts val="3806"/>
              </a:lnSpc>
              <a:spcBef>
                <a:spcPts val="265"/>
              </a:spcBef>
              <a:buFont typeface="Arial" panose="020B0604020202020204" pitchFamily="34" charset="0"/>
              <a:buChar char="•"/>
              <a:defRPr/>
            </a:pPr>
            <a:r>
              <a:rPr lang="zh-CN" altLang="zh-CN" sz="3177" dirty="0"/>
              <a:t>提供培训新团队成员的基础:</a:t>
            </a:r>
          </a:p>
          <a:p>
            <a:pPr lvl="1">
              <a:lnSpc>
                <a:spcPct val="102000"/>
              </a:lnSpc>
              <a:spcBef>
                <a:spcPts val="441"/>
              </a:spcBef>
              <a:buFont typeface="Arial" panose="020B0604020202020204" pitchFamily="34" charset="0"/>
              <a:buChar char="–"/>
              <a:defRPr/>
            </a:pPr>
            <a:r>
              <a:rPr lang="zh-CN" altLang="zh-CN" sz="2735" dirty="0"/>
              <a:t>Mul</a:t>
            </a:r>
            <a:r>
              <a:rPr lang="en-US" altLang="zh-CN" sz="2735" dirty="0" err="1"/>
              <a:t>钛</a:t>
            </a:r>
            <a:r>
              <a:rPr lang="zh-CN" altLang="zh-CN" sz="2735" dirty="0"/>
              <a:t>diﬀerent 的观点为利益相关者一种</a:t>
            </a:r>
            <a:r>
              <a:rPr lang="en-US" altLang="zh-CN" sz="2735" dirty="0" err="1"/>
              <a:t>钛</a:t>
            </a:r>
            <a:r>
              <a:rPr lang="zh-CN" altLang="zh-CN" sz="2735" dirty="0"/>
              <a:t>Ves</a:t>
            </a:r>
          </a:p>
          <a:p>
            <a:pPr lvl="1">
              <a:spcBef>
                <a:spcPts val="607"/>
              </a:spcBef>
              <a:buFont typeface="Arial" panose="020B0604020202020204" pitchFamily="34" charset="0"/>
              <a:buChar char="–"/>
              <a:defRPr/>
            </a:pPr>
            <a:r>
              <a:rPr lang="zh-CN" altLang="zh-CN" sz="2735" dirty="0"/>
              <a:t>记录 interac</a:t>
            </a:r>
            <a:r>
              <a:rPr lang="en-US" altLang="zh-CN" sz="2735" dirty="0" err="1"/>
              <a:t>钛</a:t>
            </a:r>
            <a:r>
              <a:rPr lang="zh-CN" altLang="zh-CN" sz="2735" dirty="0"/>
              <a:t>元素之间的组件</a:t>
            </a:r>
          </a:p>
          <a:p>
            <a:pPr lvl="1">
              <a:spcBef>
                <a:spcPts val="739"/>
              </a:spcBef>
              <a:buFont typeface="Arial" panose="020B0604020202020204" pitchFamily="34" charset="0"/>
              <a:buChar char="–"/>
              <a:defRPr/>
            </a:pPr>
            <a:r>
              <a:rPr lang="zh-CN" altLang="zh-CN" sz="2735" dirty="0"/>
              <a:t>摘要从细节到提供概述</a:t>
            </a:r>
          </a:p>
        </p:txBody>
      </p:sp>
    </p:spTree>
  </p:cSld>
  <p:clrMapOvr>
    <a:masterClrMapping/>
  </p:clrMapOvr>
</p:sld>
</file>

<file path=ppt/slides/slide4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56D3844-868A-4874-B7DA-8374802F481E}"/>
              </a:ext>
            </a:extLst>
          </p:cNvPr>
          <p:cNvSpPr txBox="1">
            <a:spLocks noGrp="1"/>
          </p:cNvSpPr>
          <p:nvPr>
            <p:ph type="title"/>
          </p:nvPr>
        </p:nvSpPr>
        <p:spPr>
          <a:xfrm>
            <a:off x="582613" y="133350"/>
            <a:ext cx="5192712" cy="690563"/>
          </a:xfrm>
        </p:spPr>
        <p:txBody>
          <a:bodyPr lIns="0" tIns="12700" rIns="0" bIns="0" rtlCol="0">
            <a:spAutoFit/>
          </a:bodyPr>
          <a:lstStyle/>
          <a:p>
            <a:pPr marL="12700">
              <a:spcBef>
                <a:spcPts val="100"/>
              </a:spcBef>
              <a:defRPr/>
            </a:pPr>
            <a:r>
              <a:rPr sz="4401" spc="-5" dirty="0"/>
              <a:t>上下文形状</a:t>
            </a:r>
            <a:r>
              <a:rPr sz="4401" spc="-40" dirty="0"/>
              <a:t> </a:t>
            </a:r>
            <a:r>
              <a:rPr sz="4401" spc="-5" dirty="0"/>
              <a:t>设计</a:t>
            </a:r>
            <a:endParaRPr sz="4401" dirty="0"/>
          </a:p>
        </p:txBody>
      </p:sp>
      <p:sp>
        <p:nvSpPr>
          <p:cNvPr id="3" name="object 3">
            <a:extLst>
              <a:ext uri="{FF2B5EF4-FFF2-40B4-BE49-F238E27FC236}">
                <a16:creationId xmlns:a16="http://schemas.microsoft.com/office/drawing/2014/main" id="{D95230E5-43FA-448E-97BF-77BCD1CAD5C9}"/>
              </a:ext>
            </a:extLst>
          </p:cNvPr>
          <p:cNvSpPr txBox="1"/>
          <p:nvPr/>
        </p:nvSpPr>
        <p:spPr>
          <a:xfrm>
            <a:off x="1120775" y="1592263"/>
            <a:ext cx="9480550" cy="3876675"/>
          </a:xfrm>
          <a:prstGeom prst="rect">
            <a:avLst/>
          </a:prstGeom>
        </p:spPr>
        <p:txBody>
          <a:bodyPr lIns="0" tIns="62230" rIns="0" bIns="0">
            <a:spAutoFit/>
          </a:bodyPr>
          <a:lstStyle>
            <a:lvl1pPr marL="401638" indent="-387350">
              <a:tabLst>
                <a:tab pos="401638" algn="l"/>
              </a:tabLst>
              <a:defRPr>
                <a:solidFill>
                  <a:schemeClr val="tx1"/>
                </a:solidFill>
                <a:latin typeface="Calibri" panose="020F0502020204030204" pitchFamily="34" charset="0"/>
                <a:ea typeface="宋体" panose="02010600030101010101" pitchFamily="2" charset="-122"/>
              </a:defRPr>
            </a:lvl1pPr>
            <a:lvl2pPr marL="742950" indent="-285750">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nSpc>
                <a:spcPct val="90000"/>
              </a:lnSpc>
              <a:spcBef>
                <a:spcPts val="485"/>
              </a:spcBef>
              <a:buFont typeface="Arial" panose="020B0604020202020204" pitchFamily="34" charset="0"/>
              <a:buChar char="•"/>
              <a:defRPr/>
            </a:pPr>
            <a:r>
              <a:rPr lang="zh-CN" altLang="zh-CN" sz="3177" dirty="0"/>
              <a:t>技术背景金纸</a:t>
            </a:r>
            <a:r>
              <a:rPr lang="en-US" altLang="zh-CN" sz="3177" dirty="0" err="1"/>
              <a:t>钛</a:t>
            </a:r>
            <a:r>
              <a:rPr lang="zh-CN" altLang="zh-CN" sz="3177" dirty="0"/>
              <a:t>ﬁes 功能我们想要控制和包装一系列其他适当的</a:t>
            </a:r>
            <a:r>
              <a:rPr lang="en-US" altLang="zh-CN" sz="3177" dirty="0" err="1"/>
              <a:t>钛</a:t>
            </a:r>
            <a:r>
              <a:rPr lang="zh-CN" altLang="zh-CN" sz="3177" dirty="0"/>
              <a:t>es.</a:t>
            </a:r>
          </a:p>
          <a:p>
            <a:pPr>
              <a:lnSpc>
                <a:spcPct val="91000"/>
              </a:lnSpc>
              <a:spcBef>
                <a:spcPts val="695"/>
              </a:spcBef>
              <a:buFont typeface="Arial" panose="020B0604020202020204" pitchFamily="34" charset="0"/>
              <a:buChar char="•"/>
              <a:defRPr/>
            </a:pPr>
            <a:r>
              <a:rPr lang="zh-CN" altLang="zh-CN" sz="3177" dirty="0"/>
              <a:t>标准架构 (pa</a:t>
            </a:r>
            <a:r>
              <a:rPr lang="en-US" altLang="zh-CN" sz="3177" dirty="0" err="1"/>
              <a:t>Rt</a:t>
            </a:r>
            <a:r>
              <a:rPr lang="zh-CN" altLang="zh-CN" sz="3177" dirty="0"/>
              <a:t>erns、域 speciﬁc 架构等)打包这些。	</a:t>
            </a:r>
            <a:endParaRPr lang="en-US" altLang="zh-CN" sz="3177" dirty="0"/>
          </a:p>
          <a:p>
            <a:pPr>
              <a:lnSpc>
                <a:spcPct val="91000"/>
              </a:lnSpc>
              <a:spcBef>
                <a:spcPts val="695"/>
              </a:spcBef>
              <a:buFont typeface="Arial" panose="020B0604020202020204" pitchFamily="34" charset="0"/>
              <a:buChar char="•"/>
              <a:defRPr/>
            </a:pPr>
            <a:r>
              <a:rPr lang="zh-CN" altLang="zh-CN" sz="3177" dirty="0"/>
              <a:t>我们考虑的另一个上下文也有助于塑造架构的选择。</a:t>
            </a:r>
          </a:p>
          <a:p>
            <a:pPr>
              <a:lnSpc>
                <a:spcPts val="3431"/>
              </a:lnSpc>
              <a:spcBef>
                <a:spcPts val="784"/>
              </a:spcBef>
              <a:buFont typeface="Arial" panose="020B0604020202020204" pitchFamily="34" charset="0"/>
              <a:buChar char="•"/>
              <a:defRPr/>
            </a:pPr>
            <a:r>
              <a:rPr lang="zh-CN" altLang="zh-CN" sz="3177" dirty="0"/>
              <a:t>设计使用预先决定的结构, 然后根据需要更改和扩展结构。</a:t>
            </a:r>
          </a:p>
        </p:txBody>
      </p:sp>
    </p:spTree>
  </p:cSld>
  <p:clrMapOvr>
    <a:masterClrMapping/>
  </p:clrMapOvr>
</p:sld>
</file>

<file path=ppt/slides/slide4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a:extLst>
              <a:ext uri="{FF2B5EF4-FFF2-40B4-BE49-F238E27FC236}">
                <a16:creationId xmlns:a16="http://schemas.microsoft.com/office/drawing/2014/main" id="{8D09A02D-57A0-4EC2-8A72-F9EC8030BD54}"/>
              </a:ext>
            </a:extLst>
          </p:cNvPr>
          <p:cNvSpPr>
            <a:spLocks noGrp="1" noChangeArrowheads="1"/>
          </p:cNvSpPr>
          <p:nvPr>
            <p:ph type="title"/>
          </p:nvPr>
        </p:nvSpPr>
        <p:spPr>
          <a:xfrm>
            <a:off x="1919288" y="-26988"/>
            <a:ext cx="7848600" cy="1143001"/>
          </a:xfrm>
        </p:spPr>
        <p:txBody>
          <a:bodyPr/>
          <a:lstStyle/>
          <a:p>
            <a:pPr/>
            <a:r>
              <a:rPr lang="en-US" altLang="zh-CN"/>
              <a:t>摘要 (1)</a:t>
            </a:r>
          </a:p>
        </p:txBody>
      </p:sp>
      <p:sp>
        <p:nvSpPr>
          <p:cNvPr id="106499" name="Rectangle 7">
            <a:extLst>
              <a:ext uri="{FF2B5EF4-FFF2-40B4-BE49-F238E27FC236}">
                <a16:creationId xmlns:a16="http://schemas.microsoft.com/office/drawing/2014/main" id="{15C3DDBB-7B05-4722-8906-8217FCC1D907}"/>
              </a:ext>
            </a:extLst>
          </p:cNvPr>
          <p:cNvSpPr>
            <a:spLocks noGrp="1" noChangeArrowheads="1"/>
          </p:cNvSpPr>
          <p:nvPr>
            <p:ph idx="1"/>
          </p:nvPr>
        </p:nvSpPr>
        <p:spPr/>
        <p:txBody>
          <a:bodyPr/>
          <a:lstStyle/>
          <a:p>
            <a:pPr>
              <a:lnSpc>
                <a:spcPct val="90000"/>
              </a:lnSpc>
            </a:pPr>
            <a:r>
              <a:rPr lang="en-US" altLang="zh-CN" sz="2800"/>
              <a:t>正确的软件架构观影响着经典软件工程活动的方方面面</a:t>
            </a:r>
          </a:p>
          <a:p>
            <a:pPr>
              <a:lnSpc>
                <a:spcPct val="90000"/>
              </a:lnSpc>
            </a:pPr>
            <a:r>
              <a:rPr lang="en-US" altLang="zh-CN" sz="2800"/>
              <a:t>需求活动是具有设计活动的合作伙伴</a:t>
            </a:r>
          </a:p>
          <a:p>
            <a:pPr>
              <a:lnSpc>
                <a:spcPct val="90000"/>
              </a:lnSpc>
            </a:pPr>
            <a:r>
              <a:rPr lang="en-US" altLang="zh-CN" sz="2800"/>
              <a:t>通过利用以前产品开发中获得的知识的技术, 丰富了设计活动</a:t>
            </a:r>
          </a:p>
          <a:p>
            <a:pPr>
              <a:lnSpc>
                <a:spcPct val="90000"/>
              </a:lnSpc>
            </a:pPr>
            <a:r>
              <a:rPr lang="en-US" altLang="zh-CN" sz="2800"/>
              <a:t>实施活动</a:t>
            </a:r>
          </a:p>
          <a:p>
            <a:pPr lvl="1">
              <a:lnSpc>
                <a:spcPct val="90000"/>
              </a:lnSpc>
            </a:pPr>
            <a:r>
              <a:rPr lang="en-US" altLang="zh-CN" sz="2400"/>
              <a:t>集中于创建一个忠实的体系结构实现</a:t>
            </a:r>
          </a:p>
          <a:p>
            <a:pPr lvl="1">
              <a:lnSpc>
                <a:spcPct val="90000"/>
              </a:lnSpc>
            </a:pPr>
            <a:r>
              <a:rPr lang="en-US" altLang="zh-CN" sz="2400"/>
              <a:t>利用各种技术以经济高效的方式实现这一目标</a:t>
            </a: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1CD2B695-0169-417F-96A6-E428777B3191}"/>
              </a:ext>
            </a:extLst>
          </p:cNvPr>
          <p:cNvSpPr>
            <a:spLocks noGrp="1" noChangeArrowheads="1"/>
          </p:cNvSpPr>
          <p:nvPr>
            <p:ph type="title"/>
          </p:nvPr>
        </p:nvSpPr>
        <p:spPr>
          <a:xfrm>
            <a:off x="1919288" y="-26988"/>
            <a:ext cx="7848600" cy="1143001"/>
          </a:xfrm>
        </p:spPr>
        <p:txBody>
          <a:bodyPr/>
          <a:lstStyle/>
          <a:p>
            <a:pPr/>
            <a:r>
              <a:rPr lang="en-US" altLang="zh-CN"/>
              <a:t>软件体系结构的上下文</a:t>
            </a:r>
          </a:p>
        </p:txBody>
      </p:sp>
      <p:sp>
        <p:nvSpPr>
          <p:cNvPr id="38915" name="Rectangle 7">
            <a:extLst>
              <a:ext uri="{FF2B5EF4-FFF2-40B4-BE49-F238E27FC236}">
                <a16:creationId xmlns:a16="http://schemas.microsoft.com/office/drawing/2014/main" id="{7FA7DF01-54A8-4101-BA56-61E4CAD94BCD}"/>
              </a:ext>
            </a:extLst>
          </p:cNvPr>
          <p:cNvSpPr>
            <a:spLocks noGrp="1" noChangeArrowheads="1"/>
          </p:cNvSpPr>
          <p:nvPr>
            <p:ph idx="1"/>
          </p:nvPr>
        </p:nvSpPr>
        <p:spPr/>
        <p:txBody>
          <a:bodyPr/>
          <a:lstStyle/>
          <a:p>
            <a:pPr/>
            <a:r>
              <a:rPr lang="en-US" altLang="zh-CN"/>
              <a:t>要求</a:t>
            </a:r>
          </a:p>
          <a:p>
            <a:pPr/>
            <a:r>
              <a:rPr lang="en-US" altLang="zh-CN"/>
              <a:t>设计</a:t>
            </a:r>
          </a:p>
          <a:p>
            <a:pPr/>
            <a:r>
              <a:rPr lang="en-US" altLang="zh-CN"/>
              <a:t>实现</a:t>
            </a:r>
          </a:p>
          <a:p>
            <a:pPr/>
            <a:r>
              <a:rPr lang="en-US" altLang="zh-CN"/>
              <a:t>分析和测试</a:t>
            </a:r>
          </a:p>
          <a:p>
            <a:pPr/>
            <a:r>
              <a:rPr lang="en-US" altLang="zh-CN"/>
              <a:t>演化</a:t>
            </a:r>
          </a:p>
          <a:p>
            <a:pPr/>
            <a:r>
              <a:rPr lang="en-US" altLang="zh-CN"/>
              <a:t>开发流程</a:t>
            </a:r>
          </a:p>
          <a:p>
            <a:pPr lvl="1"/>
            <a:endParaRPr lang="en-US" altLang="zh-CN"/>
          </a:p>
          <a:p>
            <a:endParaRPr lang="en-US" altLang="zh-CN"/>
          </a:p>
        </p:txBody>
      </p:sp>
      <p:sp>
        <p:nvSpPr>
          <p:cNvPr id="38916" name="Slide Number Placeholder 4">
            <a:extLst>
              <a:ext uri="{FF2B5EF4-FFF2-40B4-BE49-F238E27FC236}">
                <a16:creationId xmlns:a16="http://schemas.microsoft.com/office/drawing/2014/main" id="{A8B0ABBE-39AF-4542-A30E-3F84D44EB6EE}"/>
              </a:ext>
            </a:extLst>
          </p:cNvPr>
          <p:cNvSpPr>
            <a:spLocks noGrp="1"/>
          </p:cNvSpPr>
          <p:nvPr>
            <p:ph type="sldNum" sz="quarter" idx="12"/>
          </p:nvPr>
        </p:nvSpPr>
        <p:spPr bwMode="auto">
          <a:xfrm>
            <a:off x="4648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D3071D9B-80A3-4DB3-88D6-7AB944962018}" type="slidenum">
              <a:rPr lang="en-US" altLang="zh-CN" smtClean="0">
                <a:latin typeface="Arial Black" panose="020B0A04020102020204" pitchFamily="34" charset="0"/>
                <a:ea typeface="MS PGothic" panose="020B0600070205080204" pitchFamily="34" charset="-128"/>
              </a:rPr>
              <a:pPr algn="ctr"/>
              <a:t>5</a:t>
            </a:fld>
            <a:endParaRPr lang="en-US" altLang="zh-CN">
              <a:latin typeface="Arial Black" panose="020B0A04020102020204" pitchFamily="34" charset="0"/>
              <a:ea typeface="MS PGothic" panose="020B0600070205080204" pitchFamily="34" charset="-128"/>
            </a:endParaRPr>
          </a:p>
        </p:txBody>
      </p:sp>
    </p:spTree>
  </p:cSld>
  <p:clrMapOvr>
    <a:masterClrMapping/>
  </p:clrMapOvr>
</p:sld>
</file>

<file path=ppt/slides/slide5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a:extLst>
              <a:ext uri="{FF2B5EF4-FFF2-40B4-BE49-F238E27FC236}">
                <a16:creationId xmlns:a16="http://schemas.microsoft.com/office/drawing/2014/main" id="{D9656ABC-E658-4C66-9F99-A7FD49C51909}"/>
              </a:ext>
            </a:extLst>
          </p:cNvPr>
          <p:cNvSpPr>
            <a:spLocks noGrp="1" noChangeArrowheads="1"/>
          </p:cNvSpPr>
          <p:nvPr>
            <p:ph type="title"/>
          </p:nvPr>
        </p:nvSpPr>
        <p:spPr>
          <a:xfrm>
            <a:off x="1919288" y="-26988"/>
            <a:ext cx="7848600" cy="1143001"/>
          </a:xfrm>
        </p:spPr>
        <p:txBody>
          <a:bodyPr/>
          <a:lstStyle/>
          <a:p>
            <a:pPr/>
            <a:r>
              <a:rPr lang="en-US" altLang="zh-CN"/>
              <a:t>摘要 (2)</a:t>
            </a:r>
          </a:p>
        </p:txBody>
      </p:sp>
      <p:sp>
        <p:nvSpPr>
          <p:cNvPr id="108547" name="Rectangle 7">
            <a:extLst>
              <a:ext uri="{FF2B5EF4-FFF2-40B4-BE49-F238E27FC236}">
                <a16:creationId xmlns:a16="http://schemas.microsoft.com/office/drawing/2014/main" id="{8334516B-C346-402F-891C-7DF1EF822C6C}"/>
              </a:ext>
            </a:extLst>
          </p:cNvPr>
          <p:cNvSpPr>
            <a:spLocks noGrp="1" noChangeArrowheads="1"/>
          </p:cNvSpPr>
          <p:nvPr>
            <p:ph idx="1"/>
          </p:nvPr>
        </p:nvSpPr>
        <p:spPr/>
        <p:txBody>
          <a:bodyPr/>
          <a:lstStyle/>
          <a:p>
            <a:pPr/>
            <a:r>
              <a:rPr lang="en-US" altLang="zh-CN"/>
              <a:t>分析和测试活动可以集中在架构和指导下</a:t>
            </a:r>
          </a:p>
          <a:p>
            <a:pPr/>
            <a:r>
              <a:rPr lang="en-US" altLang="zh-CN"/>
              <a:t>进化活动围绕着产品的体系结构。</a:t>
            </a:r>
          </a:p>
          <a:p>
            <a:pPr/>
            <a:r>
              <a:rPr lang="en-US" altLang="zh-CN"/>
              <a:t>从正确理解软件体系结构的作用, 平等关注过程和产品结果</a:t>
            </a:r>
          </a:p>
        </p:txBody>
      </p:sp>
    </p:spTree>
  </p:cSld>
  <p:clrMapOvr>
    <a:masterClrMapping/>
  </p:clrMapOvr>
</p:sld>
</file>

<file path=ppt/slides/slide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65538431-4E5E-41C6-A764-588DBDBE95BD}"/>
              </a:ext>
            </a:extLst>
          </p:cNvPr>
          <p:cNvSpPr>
            <a:spLocks noGrp="1" noChangeArrowheads="1"/>
          </p:cNvSpPr>
          <p:nvPr>
            <p:ph type="title"/>
          </p:nvPr>
        </p:nvSpPr>
        <p:spPr>
          <a:xfrm>
            <a:off x="1919288" y="-26988"/>
            <a:ext cx="7848600" cy="1143001"/>
          </a:xfrm>
        </p:spPr>
        <p:txBody>
          <a:bodyPr/>
          <a:lstStyle/>
          <a:p>
            <a:pPr/>
            <a:r>
              <a:rPr lang="en-US" altLang="zh-CN"/>
              <a:t>需求分析</a:t>
            </a:r>
          </a:p>
        </p:txBody>
      </p:sp>
      <p:sp>
        <p:nvSpPr>
          <p:cNvPr id="40963" name="Rectangle 7">
            <a:extLst>
              <a:ext uri="{FF2B5EF4-FFF2-40B4-BE49-F238E27FC236}">
                <a16:creationId xmlns:a16="http://schemas.microsoft.com/office/drawing/2014/main" id="{BA45D37C-5033-4282-A09A-925E96D80502}"/>
              </a:ext>
            </a:extLst>
          </p:cNvPr>
          <p:cNvSpPr>
            <a:spLocks noGrp="1" noChangeArrowheads="1"/>
          </p:cNvSpPr>
          <p:nvPr>
            <p:ph idx="1"/>
          </p:nvPr>
        </p:nvSpPr>
        <p:spPr>
          <a:xfrm>
            <a:off x="1981200" y="1460500"/>
            <a:ext cx="8229600" cy="4525963"/>
          </a:xfrm>
        </p:spPr>
        <p:txBody>
          <a:bodyPr/>
          <a:lstStyle/>
          <a:p>
            <a:pPr>
              <a:lnSpc>
                <a:spcPct val="90000"/>
              </a:lnSpc>
            </a:pPr>
            <a:r>
              <a:rPr lang="en-US" altLang="zh-CN" sz="2800"/>
              <a:t>传统 SE 建议, 需求分析应保持不受任何考虑设计的污点</a:t>
            </a:r>
          </a:p>
          <a:p>
            <a:pPr>
              <a:lnSpc>
                <a:spcPct val="90000"/>
              </a:lnSpc>
            </a:pPr>
            <a:r>
              <a:rPr lang="en-US" altLang="zh-CN" sz="2800"/>
              <a:t>但是, 在不提及现有架构的情况下, 很难评估实用性、时间表或成本</a:t>
            </a:r>
          </a:p>
          <a:p>
            <a:pPr lvl="1">
              <a:lnSpc>
                <a:spcPct val="90000"/>
              </a:lnSpc>
            </a:pPr>
            <a:r>
              <a:rPr lang="en-US" altLang="zh-CN" sz="2400"/>
              <a:t>在建筑建筑中, 我们谈论特定的房间..。</a:t>
            </a:r>
          </a:p>
          <a:p>
            <a:pPr lvl="1">
              <a:lnSpc>
                <a:spcPct val="90000"/>
              </a:lnSpc>
            </a:pPr>
            <a:r>
              <a:rPr lang="en-US" altLang="zh-CN" sz="2400"/>
              <a:t>而不是抽象概念 "提供避难所的手段"</a:t>
            </a:r>
          </a:p>
          <a:p>
            <a:pPr>
              <a:lnSpc>
                <a:spcPct val="90000"/>
              </a:lnSpc>
            </a:pPr>
            <a:r>
              <a:rPr lang="en-US" altLang="zh-CN" sz="2800"/>
              <a:t>工程新产品来源于现有解决方案的观察和局限性</a:t>
            </a:r>
          </a:p>
        </p:txBody>
      </p:sp>
    </p:spTree>
  </p:cSld>
  <p:clrMapOvr>
    <a:masterClrMapping/>
  </p:clrMapOvr>
</p:sld>
</file>

<file path=ppt/slides/slide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01A2B178-00E2-412F-A5EF-4909B284BECD}"/>
              </a:ext>
            </a:extLst>
          </p:cNvPr>
          <p:cNvSpPr>
            <a:spLocks noGrp="1" noChangeArrowheads="1"/>
          </p:cNvSpPr>
          <p:nvPr>
            <p:ph type="title"/>
          </p:nvPr>
        </p:nvSpPr>
        <p:spPr>
          <a:xfrm>
            <a:off x="1524000" y="-26988"/>
            <a:ext cx="10439400" cy="1143001"/>
          </a:xfrm>
        </p:spPr>
        <p:txBody>
          <a:bodyPr/>
          <a:lstStyle/>
          <a:p>
            <a:pPr/>
            <a:r>
              <a:rPr lang="en-US" altLang="zh-CN"/>
              <a:t>需求分析的新视角</a:t>
            </a:r>
          </a:p>
        </p:txBody>
      </p:sp>
      <p:sp>
        <p:nvSpPr>
          <p:cNvPr id="43011" name="Rectangle 7">
            <a:extLst>
              <a:ext uri="{FF2B5EF4-FFF2-40B4-BE49-F238E27FC236}">
                <a16:creationId xmlns:a16="http://schemas.microsoft.com/office/drawing/2014/main" id="{9E2CC8E5-419A-4B0E-8E8B-C95D866C10AD}"/>
              </a:ext>
            </a:extLst>
          </p:cNvPr>
          <p:cNvSpPr>
            <a:spLocks noGrp="1" noChangeArrowheads="1"/>
          </p:cNvSpPr>
          <p:nvPr>
            <p:ph idx="1"/>
          </p:nvPr>
        </p:nvSpPr>
        <p:spPr/>
        <p:txBody>
          <a:bodyPr/>
          <a:lstStyle/>
          <a:p>
            <a:pPr/>
            <a:r>
              <a:rPr lang="en-US" altLang="zh-CN" sz="2800"/>
              <a:t>现有的设计和体系结构提供了解决方案词汇</a:t>
            </a:r>
          </a:p>
          <a:p>
            <a:pPr/>
            <a:r>
              <a:rPr lang="en-US" altLang="zh-CN" sz="2800"/>
              <a:t>我们对现在的工作以及它的工作原理的理解影响到我们的需求和感知需要</a:t>
            </a:r>
          </a:p>
          <a:p>
            <a:pPr/>
            <a:r>
              <a:rPr lang="en-US" altLang="zh-CN" sz="2800"/>
              <a:t>从我们现有系统的经验中获得的见解</a:t>
            </a:r>
          </a:p>
          <a:p>
            <a:pPr lvl="1"/>
            <a:r>
              <a:rPr lang="en-US" altLang="zh-CN" sz="2400"/>
              <a:t>帮助我们想象什么可能工作和</a:t>
            </a:r>
          </a:p>
          <a:p>
            <a:pPr lvl="1"/>
            <a:r>
              <a:rPr lang="en-US" altLang="zh-CN" sz="2400"/>
              <a:t>使我们能够评估开发时间和成本</a:t>
            </a:r>
          </a:p>
          <a:p>
            <a:pPr/>
            <a:r>
              <a:rPr lang="en-US" altLang="zh-CN" sz="2800">
                <a:sym typeface="Wingdings" panose="05000000000000000000" pitchFamily="2" charset="2"/>
              </a:rPr>
              <a:t>要求分析和设计考虑必须同时进行</a:t>
            </a:r>
            <a:endParaRPr lang="en-US" altLang="zh-CN" sz="2400"/>
          </a:p>
        </p:txBody>
      </p:sp>
    </p:spTree>
  </p:cSld>
  <p:clrMapOvr>
    <a:masterClrMapping/>
  </p:clrMapOvr>
</p:sld>
</file>

<file path=ppt/slides/slide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66EFA4EB-4F45-4C66-B1DC-466CA1D5D94F}"/>
              </a:ext>
            </a:extLst>
          </p:cNvPr>
          <p:cNvSpPr>
            <a:spLocks noGrp="1" noChangeArrowheads="1"/>
          </p:cNvSpPr>
          <p:nvPr>
            <p:ph type="title"/>
          </p:nvPr>
        </p:nvSpPr>
        <p:spPr>
          <a:xfrm>
            <a:off x="1919288" y="-26988"/>
            <a:ext cx="7848600" cy="1143001"/>
          </a:xfrm>
        </p:spPr>
        <p:txBody>
          <a:bodyPr/>
          <a:lstStyle/>
          <a:p>
            <a:pPr/>
            <a:r>
              <a:rPr lang="en-US" altLang="zh-CN"/>
              <a:t>非功能性属性 (NFP)</a:t>
            </a:r>
          </a:p>
        </p:txBody>
      </p:sp>
      <p:sp>
        <p:nvSpPr>
          <p:cNvPr id="45059" name="Rectangle 7">
            <a:extLst>
              <a:ext uri="{FF2B5EF4-FFF2-40B4-BE49-F238E27FC236}">
                <a16:creationId xmlns:a16="http://schemas.microsoft.com/office/drawing/2014/main" id="{60DC5FFB-FF4D-413D-944E-E4818CEF0CE5}"/>
              </a:ext>
            </a:extLst>
          </p:cNvPr>
          <p:cNvSpPr>
            <a:spLocks noGrp="1" noChangeArrowheads="1"/>
          </p:cNvSpPr>
          <p:nvPr>
            <p:ph idx="1"/>
          </p:nvPr>
        </p:nvSpPr>
        <p:spPr/>
        <p:txBody>
          <a:bodyPr/>
          <a:lstStyle/>
          <a:p>
            <a:pPr/>
            <a:r>
              <a:rPr lang="en-US" altLang="zh-CN"/>
              <a:t>国家联络点是建筑选择的结果</a:t>
            </a:r>
          </a:p>
          <a:p>
            <a:pPr/>
            <a:r>
              <a:rPr lang="en-US" altLang="zh-CN"/>
              <a:t>由于建筑选择的结果, NFP 问题被提出</a:t>
            </a:r>
          </a:p>
          <a:p>
            <a:pPr/>
            <a:r>
              <a:rPr lang="en-US" altLang="zh-CN"/>
              <a:t>NFP 的规范可能需要一个架构框架, 甚至可以使其语句</a:t>
            </a:r>
          </a:p>
          <a:p>
            <a:pPr/>
            <a:r>
              <a:rPr lang="en-US" altLang="zh-CN"/>
              <a:t>将需要一个架构框架来评估属性是否可实现</a:t>
            </a: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C921C1E1-BC5E-479D-9EF2-21F39E7B92A5}"/>
              </a:ext>
            </a:extLst>
          </p:cNvPr>
          <p:cNvSpPr>
            <a:spLocks noGrp="1" noChangeArrowheads="1"/>
          </p:cNvSpPr>
          <p:nvPr>
            <p:ph type="title"/>
          </p:nvPr>
        </p:nvSpPr>
        <p:spPr>
          <a:xfrm>
            <a:off x="1752600" y="228600"/>
            <a:ext cx="8229600" cy="565150"/>
          </a:xfrm>
        </p:spPr>
        <p:txBody>
          <a:bodyPr/>
          <a:lstStyle/>
          <a:p>
            <a:pPr algn="l"/>
            <a:r>
              <a:rPr lang="en-US" altLang="zh-CN">
                <a:solidFill>
                  <a:schemeClr val="bg1"/>
                </a:solidFill>
              </a:rPr>
              <a:t>双峰模型</a:t>
            </a:r>
          </a:p>
        </p:txBody>
      </p:sp>
      <p:pic>
        <p:nvPicPr>
          <p:cNvPr id="47107" name="Picture 3">
            <a:extLst>
              <a:ext uri="{FF2B5EF4-FFF2-40B4-BE49-F238E27FC236}">
                <a16:creationId xmlns:a16="http://schemas.microsoft.com/office/drawing/2014/main" id="{923171DB-7585-4AB2-AB39-4419366DA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905000"/>
            <a:ext cx="7239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6086</TotalTime>
  <Words>2162</Words>
  <Application>Microsoft Office PowerPoint</Application>
  <PresentationFormat>宽屏</PresentationFormat>
  <Paragraphs>314</Paragraphs>
  <Slides>50</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宋体</vt:lpstr>
      <vt:lpstr>Calibri</vt:lpstr>
      <vt:lpstr>Times New Roman</vt:lpstr>
      <vt:lpstr>MS PGothic</vt:lpstr>
      <vt:lpstr>Wingdings</vt:lpstr>
      <vt:lpstr>Arial Black</vt:lpstr>
      <vt:lpstr>自定义设计方案</vt:lpstr>
      <vt:lpstr>Software Architecture</vt:lpstr>
      <vt:lpstr>Architectures  in Context</vt:lpstr>
      <vt:lpstr>Fundamental Understanding</vt:lpstr>
      <vt:lpstr>Wrong View: Architecture as a Phase</vt:lpstr>
      <vt:lpstr>Context of Software Architecture</vt:lpstr>
      <vt:lpstr>Requirements Analysis</vt:lpstr>
      <vt:lpstr>New Perspective on Requirements Analysis</vt:lpstr>
      <vt:lpstr>Non-Functional Properties (NFP)</vt:lpstr>
      <vt:lpstr>The Twin Peaks Model</vt:lpstr>
      <vt:lpstr>Design and Architecture</vt:lpstr>
      <vt:lpstr>Architecture-Centric Design</vt:lpstr>
      <vt:lpstr>Design Techniques</vt:lpstr>
      <vt:lpstr>Object-Oriented Design (OOD)</vt:lpstr>
      <vt:lpstr>Pros and Cons of OOD</vt:lpstr>
      <vt:lpstr>DSSA</vt:lpstr>
      <vt:lpstr>Implementation</vt:lpstr>
      <vt:lpstr>Faithful Implementation </vt:lpstr>
      <vt:lpstr>Unfaithful Implementation </vt:lpstr>
      <vt:lpstr>Implementation Strategies</vt:lpstr>
      <vt:lpstr>How It All Fits Together</vt:lpstr>
      <vt:lpstr>Analysis and Testing</vt:lpstr>
      <vt:lpstr>Analysis of Architectural Models</vt:lpstr>
      <vt:lpstr>Analysis of Architectural Models (cont’d)</vt:lpstr>
      <vt:lpstr>Evolution and Maintenance</vt:lpstr>
      <vt:lpstr>Architecture-Centric Evolution Process</vt:lpstr>
      <vt:lpstr>Processes</vt:lpstr>
      <vt:lpstr>Project Lifecycle Context</vt:lpstr>
      <vt:lpstr>Lifecycle Models</vt:lpstr>
      <vt:lpstr>V-model</vt:lpstr>
      <vt:lpstr>Spiral Model</vt:lpstr>
      <vt:lpstr>Agile</vt:lpstr>
      <vt:lpstr>Agile + Devops</vt:lpstr>
      <vt:lpstr>Business context</vt:lpstr>
      <vt:lpstr>Professional Context</vt:lpstr>
      <vt:lpstr>Managing Attributes</vt:lpstr>
      <vt:lpstr>Managing Change</vt:lpstr>
      <vt:lpstr>Prediction of Attributes</vt:lpstr>
      <vt:lpstr>Improves Communication</vt:lpstr>
      <vt:lpstr>Early Design</vt:lpstr>
      <vt:lpstr>Constraints</vt:lpstr>
      <vt:lpstr>Structure of Organisation</vt:lpstr>
      <vt:lpstr>Evolutionary Prototyping</vt:lpstr>
      <vt:lpstr>Cost and Scheduling</vt:lpstr>
      <vt:lpstr>Product Line</vt:lpstr>
      <vt:lpstr>Component Level</vt:lpstr>
      <vt:lpstr>Channels Development</vt:lpstr>
      <vt:lpstr>Training Resource</vt:lpstr>
      <vt:lpstr>Contexts Shape Design</vt:lpstr>
      <vt:lpstr>Summary (1)</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qing</dc:creator>
  <cp:lastModifiedBy>acer</cp:lastModifiedBy>
  <cp:revision>253</cp:revision>
  <dcterms:created xsi:type="dcterms:W3CDTF">1601-01-01T00:00:00Z</dcterms:created>
  <dcterms:modified xsi:type="dcterms:W3CDTF">2018-11-01T14:34:52Z</dcterms:modified>
</cp:coreProperties>
</file>