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1" r:id="rId2"/>
    <p:sldId id="293" r:id="rId3"/>
    <p:sldId id="257" r:id="rId4"/>
    <p:sldId id="258" r:id="rId5"/>
    <p:sldId id="259" r:id="rId6"/>
    <p:sldId id="260" r:id="rId7"/>
    <p:sldId id="261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263" r:id="rId16"/>
    <p:sldId id="264" r:id="rId17"/>
    <p:sldId id="265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4" r:id="rId38"/>
  </p:sldIdLst>
  <p:sldSz cx="13817600" cy="7772400"/>
  <p:notesSz cx="10058400" cy="7772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9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60" y="52"/>
      </p:cViewPr>
      <p:guideLst>
        <p:guide orient="horz" pos="2880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320" y="2414482"/>
            <a:ext cx="11744960" cy="16660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2640" y="4404360"/>
            <a:ext cx="96723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0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8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7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6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53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43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3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7616E-5D9E-4E4E-B7E8-8FC46118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0811542-A2E2-4C91-9729-12F4CD7F0D03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1734-29ED-435D-8B8F-E8909444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EF5EA-F0E3-4231-B035-90B10B47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D61223-6D51-4884-9FEE-034BCDD55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A1C10-3532-4D10-8E85-D5948C4A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F2D906F-05E2-41F8-954E-D07A1394AD39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0A342-2D31-47C5-9BA4-C47C8190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25EA8-4585-4B1B-BE1C-1296B4B6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BBDB04-858C-47C6-8C3B-6EBBE5215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17760" y="311257"/>
            <a:ext cx="3108960" cy="66317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0880" y="311257"/>
            <a:ext cx="9096587" cy="66317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83C44-960F-49EE-A96D-3DA7873B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789C9C-EA64-4BDB-A45D-B9C98576C509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49CC-FF3B-4E1A-A7C3-71012E9F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F33A9-0895-40E9-96E3-140E5DA7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1ABAA0-154C-49E9-994D-9F382ABA1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5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0F048C2B-F1A1-4724-BD32-B959F5A81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4413" y="7312025"/>
            <a:ext cx="6080125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38127" tIns="69063" rIns="138127" bIns="69063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11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1511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76722196-1D45-46B4-A6E5-7D8B8F9F1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03175" y="7380288"/>
            <a:ext cx="1114425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38127" tIns="69063" rIns="138127" bIns="690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51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F7E87A22-A3D1-4176-922D-7B9B9DFFFA4C}" type="slidenum">
              <a:rPr lang="en-US" altLang="zh-CN" sz="151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51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1699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4231"/>
            </a:lvl1pPr>
            <a:lvl2pPr>
              <a:defRPr sz="4231"/>
            </a:lvl2pPr>
            <a:lvl3pPr>
              <a:defRPr sz="4231"/>
            </a:lvl3pPr>
            <a:lvl4pPr>
              <a:defRPr sz="4231"/>
            </a:lvl4pPr>
            <a:lvl5pPr>
              <a:defRPr sz="423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73CE18C0-DBCD-4569-814D-F9B7B5445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1926B9E-5746-413C-B095-A760C6CB2CED}" type="datetime1">
              <a:rPr lang="zh-CN" altLang="en-US"/>
              <a:pPr>
                <a:defRPr/>
              </a:pPr>
              <a:t>2018/9/17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0080C81A-3CDC-4B1F-B684-73148C19E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F0C9DA15-E684-43B7-BA7B-7F6742B1F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38236E-0A90-43DA-A349-59BBBF21C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2A651212-83D6-48F7-ABF3-3B55E669825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DE3F1E-B880-4813-97EC-DCCB30722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05876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4058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90880" y="2133735"/>
            <a:ext cx="12435840" cy="4627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1388954"/>
            <a:ext cx="12435840" cy="46058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3022">
                <a:solidFill>
                  <a:schemeClr val="accent1"/>
                </a:solidFill>
              </a:defRPr>
            </a:lvl1pPr>
            <a:lvl2pPr marL="690618" indent="0">
              <a:buFontTx/>
              <a:buNone/>
              <a:defRPr/>
            </a:lvl2pPr>
            <a:lvl3pPr marL="1381237" indent="0">
              <a:buFontTx/>
              <a:buNone/>
              <a:defRPr/>
            </a:lvl3pPr>
            <a:lvl4pPr marL="2071857" indent="0">
              <a:buFontTx/>
              <a:buNone/>
              <a:defRPr/>
            </a:lvl4pPr>
            <a:lvl5pPr marL="276247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822013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2E5FD17A-B135-49C8-85D7-AAB42E2A41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839913"/>
            <a:ext cx="8769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88805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1388954"/>
            <a:ext cx="12435840" cy="46058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3022">
                <a:solidFill>
                  <a:schemeClr val="accent1"/>
                </a:solidFill>
              </a:defRPr>
            </a:lvl1pPr>
            <a:lvl2pPr marL="690618" indent="0">
              <a:buFontTx/>
              <a:buNone/>
              <a:defRPr/>
            </a:lvl2pPr>
            <a:lvl3pPr marL="1381237" indent="0">
              <a:buFontTx/>
              <a:buNone/>
              <a:defRPr/>
            </a:lvl3pPr>
            <a:lvl4pPr marL="2071857" indent="0">
              <a:buFontTx/>
              <a:buNone/>
              <a:defRPr/>
            </a:lvl4pPr>
            <a:lvl5pPr marL="276247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4010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86D02518-DC09-47FC-A51E-3A1BD94D3FDC}"/>
              </a:ext>
            </a:extLst>
          </p:cNvPr>
          <p:cNvSpPr/>
          <p:nvPr userDrawn="1"/>
        </p:nvSpPr>
        <p:spPr>
          <a:xfrm>
            <a:off x="0" y="-38100"/>
            <a:ext cx="13817600" cy="781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28858A9-A27F-46BA-8328-CEAD832E4494}"/>
              </a:ext>
            </a:extLst>
          </p:cNvPr>
          <p:cNvSpPr/>
          <p:nvPr userDrawn="1"/>
        </p:nvSpPr>
        <p:spPr>
          <a:xfrm>
            <a:off x="0" y="-38100"/>
            <a:ext cx="13817600" cy="6283325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03EDBB1-0844-4F6C-9FA4-57D019DA01AE}"/>
              </a:ext>
            </a:extLst>
          </p:cNvPr>
          <p:cNvSpPr/>
          <p:nvPr userDrawn="1"/>
        </p:nvSpPr>
        <p:spPr>
          <a:xfrm>
            <a:off x="8980488" y="-38100"/>
            <a:ext cx="4837112" cy="6283325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6AE9A167-E8F7-4810-9ED7-06ABFE0CE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01650"/>
            <a:ext cx="2020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81440" y="-38377"/>
            <a:ext cx="4836160" cy="628269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2245" y="3103204"/>
            <a:ext cx="7006995" cy="1148950"/>
          </a:xfrm>
        </p:spPr>
        <p:txBody>
          <a:bodyPr/>
          <a:lstStyle>
            <a:lvl1pPr>
              <a:defRPr sz="423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1284" y="4403795"/>
            <a:ext cx="7006995" cy="1583832"/>
          </a:xfrm>
        </p:spPr>
        <p:txBody>
          <a:bodyPr/>
          <a:lstStyle>
            <a:lvl1pPr marL="0" marR="0" indent="0" algn="l" defTabSz="3453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3990149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80B73DDE-5647-48C4-BF2B-836B2F7469BC}"/>
              </a:ext>
            </a:extLst>
          </p:cNvPr>
          <p:cNvSpPr/>
          <p:nvPr userDrawn="1"/>
        </p:nvSpPr>
        <p:spPr>
          <a:xfrm>
            <a:off x="12841288" y="0"/>
            <a:ext cx="976312" cy="6999288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B07EA1F-08D9-456B-80C2-E2AE137523BC}"/>
              </a:ext>
            </a:extLst>
          </p:cNvPr>
          <p:cNvSpPr/>
          <p:nvPr userDrawn="1"/>
        </p:nvSpPr>
        <p:spPr>
          <a:xfrm>
            <a:off x="8980488" y="-3175"/>
            <a:ext cx="485775" cy="69977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E62BA7A-0F93-48F5-AD2D-1B8A8954D829}"/>
              </a:ext>
            </a:extLst>
          </p:cNvPr>
          <p:cNvSpPr/>
          <p:nvPr userDrawn="1"/>
        </p:nvSpPr>
        <p:spPr>
          <a:xfrm>
            <a:off x="9466263" y="-3175"/>
            <a:ext cx="3375025" cy="69977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6678971-8D05-4CD9-8F6A-3E4A04F966BF}"/>
              </a:ext>
            </a:extLst>
          </p:cNvPr>
          <p:cNvSpPr/>
          <p:nvPr userDrawn="1"/>
        </p:nvSpPr>
        <p:spPr>
          <a:xfrm>
            <a:off x="9466263" y="-3175"/>
            <a:ext cx="3375025" cy="69977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DFE6D33-323E-444E-AC78-BCF2B51E912B}"/>
              </a:ext>
            </a:extLst>
          </p:cNvPr>
          <p:cNvSpPr/>
          <p:nvPr userDrawn="1"/>
        </p:nvSpPr>
        <p:spPr>
          <a:xfrm>
            <a:off x="7778750" y="6999288"/>
            <a:ext cx="6038850" cy="77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C6FFFAFA-7065-4F30-95E3-6AF57C589EE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23500" y="7019925"/>
            <a:ext cx="3081338" cy="690563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1E50F47A-B48F-454D-BC90-53367F1F772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FAB921CB-56EF-4714-93E5-1402A8D6E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8487" y="1773890"/>
            <a:ext cx="7602079" cy="1663315"/>
          </a:xfrm>
        </p:spPr>
        <p:txBody>
          <a:bodyPr anchor="t"/>
          <a:lstStyle>
            <a:lvl1pPr algn="l" defTabSz="13812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31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9456742" y="0"/>
            <a:ext cx="3385312" cy="699516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4892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704" y="-31035"/>
            <a:ext cx="11860517" cy="12954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B535E-6510-4270-B249-AF63BE60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B0932B2-F6B2-49FC-B8D5-CC7788E7F29E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E27EA-0758-4397-8CEC-1A7A841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766E2-14EE-41C6-A6A6-3E9932DF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E40EB5-FC35-42B8-B121-86335D600F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1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489CF4FE-BB98-463F-9CF0-28A6C1BCA2A2}"/>
              </a:ext>
            </a:extLst>
          </p:cNvPr>
          <p:cNvSpPr/>
          <p:nvPr userDrawn="1"/>
        </p:nvSpPr>
        <p:spPr>
          <a:xfrm>
            <a:off x="0" y="1752600"/>
            <a:ext cx="13817600" cy="4491038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D06862EA-E45A-427A-8758-4C30023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3060700"/>
            <a:ext cx="539908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90880" y="2396999"/>
            <a:ext cx="7287391" cy="3641807"/>
          </a:xfrm>
        </p:spPr>
        <p:txBody>
          <a:bodyPr>
            <a:noAutofit/>
          </a:bodyPr>
          <a:lstStyle>
            <a:lvl1pPr marL="0" marR="0" indent="0" algn="l" defTabSz="34530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6649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82353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3603E8D-8485-4681-8DCE-0F3DF011A74F}"/>
              </a:ext>
            </a:extLst>
          </p:cNvPr>
          <p:cNvSpPr/>
          <p:nvPr userDrawn="1"/>
        </p:nvSpPr>
        <p:spPr>
          <a:xfrm>
            <a:off x="4527550" y="1752600"/>
            <a:ext cx="9290050" cy="4491038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204004" y="2161314"/>
            <a:ext cx="8114635" cy="3813526"/>
          </a:xfrm>
        </p:spPr>
        <p:txBody>
          <a:bodyPr/>
          <a:lstStyle>
            <a:lvl1pPr marL="0" indent="0">
              <a:buNone/>
              <a:defRPr sz="3627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598" y="1752792"/>
            <a:ext cx="4449267" cy="449072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71543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2F705659-D495-4384-9DF4-5D42BFDB3426}"/>
              </a:ext>
            </a:extLst>
          </p:cNvPr>
          <p:cNvSpPr/>
          <p:nvPr userDrawn="1"/>
        </p:nvSpPr>
        <p:spPr>
          <a:xfrm>
            <a:off x="0" y="2581275"/>
            <a:ext cx="6045200" cy="365601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0509741-E2B1-4BEF-BB4E-AE7CBB560249}"/>
              </a:ext>
            </a:extLst>
          </p:cNvPr>
          <p:cNvSpPr/>
          <p:nvPr userDrawn="1"/>
        </p:nvSpPr>
        <p:spPr bwMode="auto">
          <a:xfrm>
            <a:off x="1588" y="1746250"/>
            <a:ext cx="6043612" cy="8350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9085" tIns="69544" rIns="139085" bIns="69544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6044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96381" y="1747823"/>
            <a:ext cx="7721221" cy="449072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614111" y="2810128"/>
            <a:ext cx="4732528" cy="3229864"/>
          </a:xfrm>
        </p:spPr>
        <p:txBody>
          <a:bodyPr>
            <a:normAutofit/>
          </a:bodyPr>
          <a:lstStyle>
            <a:lvl1pPr>
              <a:defRPr sz="241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90882" y="1758364"/>
            <a:ext cx="5156014" cy="822574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3022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614957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596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B8AA81B3-3127-422C-BC85-F21F1FA39DAF}"/>
              </a:ext>
            </a:extLst>
          </p:cNvPr>
          <p:cNvSpPr/>
          <p:nvPr userDrawn="1"/>
        </p:nvSpPr>
        <p:spPr>
          <a:xfrm>
            <a:off x="0" y="1752600"/>
            <a:ext cx="13817600" cy="4491038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27" tIns="69063" rIns="138127" bIns="6906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1295" y="2149416"/>
            <a:ext cx="11511464" cy="2047053"/>
          </a:xfrm>
        </p:spPr>
        <p:txBody>
          <a:bodyPr>
            <a:normAutofit/>
          </a:bodyPr>
          <a:lstStyle>
            <a:lvl1pPr marL="172656" indent="-172656">
              <a:lnSpc>
                <a:spcPct val="90000"/>
              </a:lnSpc>
              <a:spcBef>
                <a:spcPts val="0"/>
              </a:spcBef>
              <a:spcAft>
                <a:spcPts val="2720"/>
              </a:spcAft>
              <a:buNone/>
              <a:defRPr sz="3627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34823" y="4298815"/>
            <a:ext cx="6035603" cy="670862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2720"/>
              </a:spcAft>
              <a:buFont typeface="Arial" pitchFamily="34" charset="0"/>
              <a:buNone/>
              <a:defRPr lang="en-US" sz="3022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834823" y="5052590"/>
            <a:ext cx="6035603" cy="106298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2720"/>
              </a:spcAft>
              <a:buFont typeface="Arial" pitchFamily="34" charset="0"/>
              <a:buNone/>
              <a:defRPr lang="en-US" sz="2418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74929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B7B00175-DB64-4696-ABE6-90D54F34375B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792663" y="1689100"/>
            <a:ext cx="42862" cy="4768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51784" tIns="25891" rIns="51784" bIns="2589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0883" y="2293727"/>
            <a:ext cx="3940081" cy="3760681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2720"/>
              </a:spcAft>
              <a:buFont typeface="Arial" pitchFamily="34" charset="0"/>
              <a:buNone/>
              <a:defRPr sz="272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5263164" y="1698413"/>
            <a:ext cx="7913024" cy="4963302"/>
          </a:xfrm>
        </p:spPr>
        <p:txBody>
          <a:bodyPr rtlCol="0" anchor="ctr" anchorCtr="1">
            <a:noAutofit/>
          </a:bodyPr>
          <a:lstStyle>
            <a:lvl1pPr marL="91123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2787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816114"/>
            <a:ext cx="12435840" cy="4427388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15"/>
            </a:lvl1pPr>
            <a:lvl2pPr>
              <a:buClr>
                <a:schemeClr val="accent1"/>
              </a:buClr>
              <a:defRPr sz="1662"/>
            </a:lvl2pPr>
            <a:lvl3pPr>
              <a:buClr>
                <a:schemeClr val="accent1"/>
              </a:buClr>
              <a:defRPr sz="1662"/>
            </a:lvl3pPr>
            <a:lvl4pPr>
              <a:buClr>
                <a:schemeClr val="accent1"/>
              </a:buClr>
              <a:defRPr sz="1662"/>
            </a:lvl4pPr>
            <a:lvl5pPr>
              <a:buClr>
                <a:schemeClr val="accent1"/>
              </a:buClr>
              <a:defRPr sz="16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7155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2135978"/>
            <a:ext cx="12435840" cy="4427388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15"/>
            </a:lvl1pPr>
            <a:lvl2pPr>
              <a:buClr>
                <a:schemeClr val="accent1"/>
              </a:buClr>
              <a:defRPr sz="1662"/>
            </a:lvl2pPr>
            <a:lvl3pPr>
              <a:buClr>
                <a:schemeClr val="accent1"/>
              </a:buClr>
              <a:defRPr sz="1662"/>
            </a:lvl3pPr>
            <a:lvl4pPr>
              <a:buClr>
                <a:schemeClr val="accent1"/>
              </a:buClr>
              <a:defRPr sz="1662"/>
            </a:lvl4pPr>
            <a:lvl5pPr>
              <a:buClr>
                <a:schemeClr val="accent1"/>
              </a:buClr>
              <a:defRPr sz="16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880" y="726068"/>
            <a:ext cx="12435840" cy="6403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1388954"/>
            <a:ext cx="12435840" cy="46058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3022">
                <a:solidFill>
                  <a:schemeClr val="accent1"/>
                </a:solidFill>
              </a:defRPr>
            </a:lvl1pPr>
            <a:lvl2pPr marL="690618" indent="0">
              <a:buFontTx/>
              <a:buNone/>
              <a:defRPr/>
            </a:lvl2pPr>
            <a:lvl3pPr marL="1381237" indent="0">
              <a:buFontTx/>
              <a:buNone/>
              <a:defRPr/>
            </a:lvl3pPr>
            <a:lvl4pPr marL="2071857" indent="0">
              <a:buFontTx/>
              <a:buNone/>
              <a:defRPr/>
            </a:lvl4pPr>
            <a:lvl5pPr marL="276247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0961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9259" y="-379625"/>
            <a:ext cx="10130508" cy="12414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81765" y="2504445"/>
            <a:ext cx="5927655" cy="42298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39708" y="2504445"/>
            <a:ext cx="5930053" cy="42298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010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73713D38-F672-4C1C-AB9C-23135C4F7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9311079-564F-4EF5-A135-C5A7D1B59D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4D4F59F-96A2-4315-AD5A-F17AD43AF60D}" type="datetime1">
              <a:rPr lang="zh-CN" altLang="en-US"/>
              <a:pPr>
                <a:defRPr/>
              </a:pPr>
              <a:t>2018/9/17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7D72C18F-8299-4723-97E7-34F5BA7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63E9E1A-B78C-4A3A-83DB-319329FB05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1717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27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880" y="1787652"/>
            <a:ext cx="6010656" cy="7398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6064" y="1787652"/>
            <a:ext cx="6010656" cy="7398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3FABC04-B171-40A5-9F94-BD07B149D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9399C5D-4754-4755-A871-61EEAF1D6D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36CBDCD0-C912-4FF9-B4DB-BA87C1DF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72715">
              <a:lnSpc>
                <a:spcPts val="1724"/>
              </a:lnSpc>
              <a:defRPr sz="1580" b="1" i="0" spc="27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>
              <a:defRPr/>
            </a:pPr>
            <a:fld id="{597204E2-FB6A-4E89-BCB8-AF537E2C9C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1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495" y="4994492"/>
            <a:ext cx="11744960" cy="1543685"/>
          </a:xfrm>
        </p:spPr>
        <p:txBody>
          <a:bodyPr anchor="t"/>
          <a:lstStyle>
            <a:lvl1pPr algn="l">
              <a:defRPr sz="6044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1495" y="3294275"/>
            <a:ext cx="11744960" cy="1700212"/>
          </a:xfrm>
        </p:spPr>
        <p:txBody>
          <a:bodyPr anchor="b"/>
          <a:lstStyle>
            <a:lvl1pPr marL="0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1pPr>
            <a:lvl2pPr marL="690618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2pPr>
            <a:lvl3pPr marL="1381237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3pPr>
            <a:lvl4pPr marL="2071857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4pPr>
            <a:lvl5pPr marL="2762476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5pPr>
            <a:lvl6pPr marL="3453096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6pPr>
            <a:lvl7pPr marL="4143712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7pPr>
            <a:lvl8pPr marL="4834333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8pPr>
            <a:lvl9pPr marL="552495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D7C17-CAA7-4304-96F8-374308A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9CAF00B-3B27-40FC-AE36-9C13EC796B7B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B344D-F0B3-43D8-B94F-652DC68F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23575-2404-43E2-BAF8-005B5EEC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FA76B9-3652-4428-8406-797B1B00B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0880" y="1813565"/>
            <a:ext cx="6102773" cy="5129425"/>
          </a:xfrm>
        </p:spPr>
        <p:txBody>
          <a:bodyPr/>
          <a:lstStyle>
            <a:lvl1pPr>
              <a:defRPr sz="4231"/>
            </a:lvl1pPr>
            <a:lvl2pPr>
              <a:defRPr sz="3627"/>
            </a:lvl2pPr>
            <a:lvl3pPr>
              <a:defRPr sz="3022"/>
            </a:lvl3pPr>
            <a:lvl4pPr>
              <a:defRPr sz="2720"/>
            </a:lvl4pPr>
            <a:lvl5pPr>
              <a:defRPr sz="272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23947" y="1813565"/>
            <a:ext cx="6102773" cy="5129425"/>
          </a:xfrm>
        </p:spPr>
        <p:txBody>
          <a:bodyPr/>
          <a:lstStyle>
            <a:lvl1pPr>
              <a:defRPr sz="4231"/>
            </a:lvl1pPr>
            <a:lvl2pPr>
              <a:defRPr sz="3627"/>
            </a:lvl2pPr>
            <a:lvl3pPr>
              <a:defRPr sz="3022"/>
            </a:lvl3pPr>
            <a:lvl4pPr>
              <a:defRPr sz="2720"/>
            </a:lvl4pPr>
            <a:lvl5pPr>
              <a:defRPr sz="272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2552B51-E23F-40A7-B877-C38D3B08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A5CFE49-D766-4FF5-8565-7243A77254F0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079E30-57C3-4BED-87DC-FD753854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A63037-BDD4-4A42-984C-3646B6E8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83A0E7-BAB4-49C0-8EC3-D407E605F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0882" y="1739795"/>
            <a:ext cx="6105173" cy="725064"/>
          </a:xfrm>
        </p:spPr>
        <p:txBody>
          <a:bodyPr anchor="b"/>
          <a:lstStyle>
            <a:lvl1pPr marL="0" indent="0">
              <a:buNone/>
              <a:defRPr sz="3627" b="1"/>
            </a:lvl1pPr>
            <a:lvl2pPr marL="690618" indent="0">
              <a:buNone/>
              <a:defRPr sz="3022" b="1"/>
            </a:lvl2pPr>
            <a:lvl3pPr marL="1381237" indent="0">
              <a:buNone/>
              <a:defRPr sz="2720" b="1"/>
            </a:lvl3pPr>
            <a:lvl4pPr marL="2071857" indent="0">
              <a:buNone/>
              <a:defRPr sz="2418" b="1"/>
            </a:lvl4pPr>
            <a:lvl5pPr marL="2762476" indent="0">
              <a:buNone/>
              <a:defRPr sz="2418" b="1"/>
            </a:lvl5pPr>
            <a:lvl6pPr marL="3453096" indent="0">
              <a:buNone/>
              <a:defRPr sz="2418" b="1"/>
            </a:lvl6pPr>
            <a:lvl7pPr marL="4143712" indent="0">
              <a:buNone/>
              <a:defRPr sz="2418" b="1"/>
            </a:lvl7pPr>
            <a:lvl8pPr marL="4834333" indent="0">
              <a:buNone/>
              <a:defRPr sz="2418" b="1"/>
            </a:lvl8pPr>
            <a:lvl9pPr marL="5524950" indent="0">
              <a:buNone/>
              <a:defRPr sz="24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0882" y="2464859"/>
            <a:ext cx="6105173" cy="4478126"/>
          </a:xfrm>
        </p:spPr>
        <p:txBody>
          <a:bodyPr/>
          <a:lstStyle>
            <a:lvl1pPr>
              <a:defRPr sz="3627"/>
            </a:lvl1pPr>
            <a:lvl2pPr>
              <a:defRPr sz="3022"/>
            </a:lvl2pPr>
            <a:lvl3pPr>
              <a:defRPr sz="2720"/>
            </a:lvl3pPr>
            <a:lvl4pPr>
              <a:defRPr sz="2418"/>
            </a:lvl4pPr>
            <a:lvl5pPr>
              <a:defRPr sz="2418"/>
            </a:lvl5pPr>
            <a:lvl6pPr>
              <a:defRPr sz="2418"/>
            </a:lvl6pPr>
            <a:lvl7pPr>
              <a:defRPr sz="2418"/>
            </a:lvl7pPr>
            <a:lvl8pPr>
              <a:defRPr sz="2418"/>
            </a:lvl8pPr>
            <a:lvl9pPr>
              <a:defRPr sz="24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19154" y="1739795"/>
            <a:ext cx="6107572" cy="725064"/>
          </a:xfrm>
        </p:spPr>
        <p:txBody>
          <a:bodyPr anchor="b"/>
          <a:lstStyle>
            <a:lvl1pPr marL="0" indent="0">
              <a:buNone/>
              <a:defRPr sz="3627" b="1"/>
            </a:lvl1pPr>
            <a:lvl2pPr marL="690618" indent="0">
              <a:buNone/>
              <a:defRPr sz="3022" b="1"/>
            </a:lvl2pPr>
            <a:lvl3pPr marL="1381237" indent="0">
              <a:buNone/>
              <a:defRPr sz="2720" b="1"/>
            </a:lvl3pPr>
            <a:lvl4pPr marL="2071857" indent="0">
              <a:buNone/>
              <a:defRPr sz="2418" b="1"/>
            </a:lvl4pPr>
            <a:lvl5pPr marL="2762476" indent="0">
              <a:buNone/>
              <a:defRPr sz="2418" b="1"/>
            </a:lvl5pPr>
            <a:lvl6pPr marL="3453096" indent="0">
              <a:buNone/>
              <a:defRPr sz="2418" b="1"/>
            </a:lvl6pPr>
            <a:lvl7pPr marL="4143712" indent="0">
              <a:buNone/>
              <a:defRPr sz="2418" b="1"/>
            </a:lvl7pPr>
            <a:lvl8pPr marL="4834333" indent="0">
              <a:buNone/>
              <a:defRPr sz="2418" b="1"/>
            </a:lvl8pPr>
            <a:lvl9pPr marL="5524950" indent="0">
              <a:buNone/>
              <a:defRPr sz="24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19154" y="2464859"/>
            <a:ext cx="6107572" cy="4478126"/>
          </a:xfrm>
        </p:spPr>
        <p:txBody>
          <a:bodyPr/>
          <a:lstStyle>
            <a:lvl1pPr>
              <a:defRPr sz="3627"/>
            </a:lvl1pPr>
            <a:lvl2pPr>
              <a:defRPr sz="3022"/>
            </a:lvl2pPr>
            <a:lvl3pPr>
              <a:defRPr sz="2720"/>
            </a:lvl3pPr>
            <a:lvl4pPr>
              <a:defRPr sz="2418"/>
            </a:lvl4pPr>
            <a:lvl5pPr>
              <a:defRPr sz="2418"/>
            </a:lvl5pPr>
            <a:lvl6pPr>
              <a:defRPr sz="2418"/>
            </a:lvl6pPr>
            <a:lvl7pPr>
              <a:defRPr sz="2418"/>
            </a:lvl7pPr>
            <a:lvl8pPr>
              <a:defRPr sz="2418"/>
            </a:lvl8pPr>
            <a:lvl9pPr>
              <a:defRPr sz="24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F71E8C6-CD68-4A06-95C8-6E54DCF8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5C776C2-CDD1-4A1E-B492-B0D6FC32A75F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2C20211-BF12-4FF3-861C-8E2DB07D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0F0BCF5-76BE-4D20-B653-D17F8A2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3EB68F-1C65-4D04-BEF8-79D8A0E7A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9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4E1F0A8-23BC-4FD7-95CA-C0E71986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25D2F80-C0BC-401B-BB05-37A437137DC6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89927A-D2C5-4443-AF97-F6D43352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A07C2AF-9BD1-4115-850E-577B5A2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26F10D-4734-4662-898D-21EACEF19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063BFFF-B6C0-40A8-90C4-9BF3EC2B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F265D7C-442E-408A-82F8-C834DE8B4B5B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D54F730-8CC6-4C0A-B153-B6DEADCF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3996089-3B80-4AF1-9642-C0C6F955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5E107A9-E2E0-4AA1-BB6B-C158221145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885" y="309457"/>
            <a:ext cx="4545895" cy="1316990"/>
          </a:xfrm>
        </p:spPr>
        <p:txBody>
          <a:bodyPr anchor="b"/>
          <a:lstStyle>
            <a:lvl1pPr algn="l">
              <a:defRPr sz="302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2299" y="309457"/>
            <a:ext cx="7724422" cy="6633528"/>
          </a:xfrm>
        </p:spPr>
        <p:txBody>
          <a:bodyPr/>
          <a:lstStyle>
            <a:lvl1pPr>
              <a:defRPr sz="4835"/>
            </a:lvl1pPr>
            <a:lvl2pPr>
              <a:defRPr sz="4231"/>
            </a:lvl2pPr>
            <a:lvl3pPr>
              <a:defRPr sz="3627"/>
            </a:lvl3pPr>
            <a:lvl4pPr>
              <a:defRPr sz="3022"/>
            </a:lvl4pPr>
            <a:lvl5pPr>
              <a:defRPr sz="3022"/>
            </a:lvl5pPr>
            <a:lvl6pPr>
              <a:defRPr sz="3022"/>
            </a:lvl6pPr>
            <a:lvl7pPr>
              <a:defRPr sz="3022"/>
            </a:lvl7pPr>
            <a:lvl8pPr>
              <a:defRPr sz="3022"/>
            </a:lvl8pPr>
            <a:lvl9pPr>
              <a:defRPr sz="30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0885" y="1626447"/>
            <a:ext cx="4545895" cy="5316538"/>
          </a:xfrm>
        </p:spPr>
        <p:txBody>
          <a:bodyPr/>
          <a:lstStyle>
            <a:lvl1pPr marL="0" indent="0">
              <a:buNone/>
              <a:defRPr sz="2115"/>
            </a:lvl1pPr>
            <a:lvl2pPr marL="690618" indent="0">
              <a:buNone/>
              <a:defRPr sz="1813"/>
            </a:lvl2pPr>
            <a:lvl3pPr marL="1381237" indent="0">
              <a:buNone/>
              <a:defRPr sz="1511"/>
            </a:lvl3pPr>
            <a:lvl4pPr marL="2071857" indent="0">
              <a:buNone/>
              <a:defRPr sz="1360"/>
            </a:lvl4pPr>
            <a:lvl5pPr marL="2762476" indent="0">
              <a:buNone/>
              <a:defRPr sz="1360"/>
            </a:lvl5pPr>
            <a:lvl6pPr marL="3453096" indent="0">
              <a:buNone/>
              <a:defRPr sz="1360"/>
            </a:lvl6pPr>
            <a:lvl7pPr marL="4143712" indent="0">
              <a:buNone/>
              <a:defRPr sz="1360"/>
            </a:lvl7pPr>
            <a:lvl8pPr marL="4834333" indent="0">
              <a:buNone/>
              <a:defRPr sz="1360"/>
            </a:lvl8pPr>
            <a:lvl9pPr marL="5524950" indent="0">
              <a:buNone/>
              <a:defRPr sz="13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F67FEAA-4857-4434-BA16-C6BEA91B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DEE5520-8792-4B47-8DB6-0AA58744911C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5660C7F-F5C7-4FBC-9E9A-25B6CF9A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12BBFC1-4349-44E1-965D-2D120F51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ECB939B-C079-4586-A2DA-5C6F8E800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8347" y="5440681"/>
            <a:ext cx="8290560" cy="642303"/>
          </a:xfrm>
        </p:spPr>
        <p:txBody>
          <a:bodyPr anchor="b"/>
          <a:lstStyle>
            <a:lvl1pPr algn="l">
              <a:defRPr sz="302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708347" y="694478"/>
            <a:ext cx="82905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835"/>
            </a:lvl1pPr>
            <a:lvl2pPr marL="690618" indent="0">
              <a:buNone/>
              <a:defRPr sz="4231"/>
            </a:lvl2pPr>
            <a:lvl3pPr marL="1381237" indent="0">
              <a:buNone/>
              <a:defRPr sz="3627"/>
            </a:lvl3pPr>
            <a:lvl4pPr marL="2071857" indent="0">
              <a:buNone/>
              <a:defRPr sz="3022"/>
            </a:lvl4pPr>
            <a:lvl5pPr marL="2762476" indent="0">
              <a:buNone/>
              <a:defRPr sz="3022"/>
            </a:lvl5pPr>
            <a:lvl6pPr marL="3453096" indent="0">
              <a:buNone/>
              <a:defRPr sz="3022"/>
            </a:lvl6pPr>
            <a:lvl7pPr marL="4143712" indent="0">
              <a:buNone/>
              <a:defRPr sz="3022"/>
            </a:lvl7pPr>
            <a:lvl8pPr marL="4834333" indent="0">
              <a:buNone/>
              <a:defRPr sz="3022"/>
            </a:lvl8pPr>
            <a:lvl9pPr marL="5524950" indent="0">
              <a:buNone/>
              <a:defRPr sz="3022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08347" y="6082984"/>
            <a:ext cx="8290560" cy="912177"/>
          </a:xfrm>
        </p:spPr>
        <p:txBody>
          <a:bodyPr/>
          <a:lstStyle>
            <a:lvl1pPr marL="0" indent="0">
              <a:buNone/>
              <a:defRPr sz="2115"/>
            </a:lvl1pPr>
            <a:lvl2pPr marL="690618" indent="0">
              <a:buNone/>
              <a:defRPr sz="1813"/>
            </a:lvl2pPr>
            <a:lvl3pPr marL="1381237" indent="0">
              <a:buNone/>
              <a:defRPr sz="1511"/>
            </a:lvl3pPr>
            <a:lvl4pPr marL="2071857" indent="0">
              <a:buNone/>
              <a:defRPr sz="1360"/>
            </a:lvl4pPr>
            <a:lvl5pPr marL="2762476" indent="0">
              <a:buNone/>
              <a:defRPr sz="1360"/>
            </a:lvl5pPr>
            <a:lvl6pPr marL="3453096" indent="0">
              <a:buNone/>
              <a:defRPr sz="1360"/>
            </a:lvl6pPr>
            <a:lvl7pPr marL="4143712" indent="0">
              <a:buNone/>
              <a:defRPr sz="1360"/>
            </a:lvl7pPr>
            <a:lvl8pPr marL="4834333" indent="0">
              <a:buNone/>
              <a:defRPr sz="1360"/>
            </a:lvl8pPr>
            <a:lvl9pPr marL="5524950" indent="0">
              <a:buNone/>
              <a:defRPr sz="13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426C14-A432-4A49-8BA0-1E7094B1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6B469E2-5C7E-4DD3-AD9F-5D8C6869EDC1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9CE1E73-3160-486B-9EA1-EA0811DA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FA61113-BB05-4C43-B134-4606E37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21723F-F72B-42F3-9B56-58CA1A189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A7E06AF-AF2A-4971-90D1-B764D614EA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90563" y="311150"/>
            <a:ext cx="12436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421CA20-5AD6-4C95-8797-96D514379E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90563" y="1812925"/>
            <a:ext cx="124364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A4BC8-6FB1-4C13-A616-4FFE84638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563" y="7204075"/>
            <a:ext cx="3224212" cy="414338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13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DD4747B5-155E-4759-BB54-2BF285134EFE}" type="datetime1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65918-45E1-4DC6-9B48-35990ED7E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1225" y="7204075"/>
            <a:ext cx="4375150" cy="414338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13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D901-CE35-4B57-86FC-FAE536428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2825" y="7204075"/>
            <a:ext cx="3224213" cy="414338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13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6AE4625-C369-48FF-9001-7C0196535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3E1DA04E-0065-4DB6-A0C0-D62F9B72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17600" cy="77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5" r:id="rId21"/>
    <p:sldLayoutId id="2147484036" r:id="rId22"/>
    <p:sldLayoutId id="2147484037" r:id="rId23"/>
    <p:sldLayoutId id="2147484038" r:id="rId24"/>
    <p:sldLayoutId id="2147484039" r:id="rId25"/>
    <p:sldLayoutId id="2147484040" r:id="rId26"/>
    <p:sldLayoutId id="2147484041" r:id="rId27"/>
    <p:sldLayoutId id="2147484042" r:id="rId28"/>
    <p:sldLayoutId id="2147484043" r:id="rId2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90780" algn="ctr" rtl="0" fontAlgn="base">
        <a:spcBef>
          <a:spcPct val="0"/>
        </a:spcBef>
        <a:spcAft>
          <a:spcPct val="0"/>
        </a:spcAft>
        <a:defRPr sz="6649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381560" algn="ctr" rtl="0" fontAlgn="base">
        <a:spcBef>
          <a:spcPct val="0"/>
        </a:spcBef>
        <a:spcAft>
          <a:spcPct val="0"/>
        </a:spcAft>
        <a:defRPr sz="6649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2072342" algn="ctr" rtl="0" fontAlgn="base">
        <a:spcBef>
          <a:spcPct val="0"/>
        </a:spcBef>
        <a:spcAft>
          <a:spcPct val="0"/>
        </a:spcAft>
        <a:defRPr sz="6649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763122" algn="ctr" rtl="0" fontAlgn="base">
        <a:spcBef>
          <a:spcPct val="0"/>
        </a:spcBef>
        <a:spcAft>
          <a:spcPct val="0"/>
        </a:spcAft>
        <a:defRPr sz="6649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600" indent="-4270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438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413000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5150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9293" indent="-345389" algn="l" defTabSz="1381560" rtl="0" eaLnBrk="1" latinLnBrk="0" hangingPunct="1">
        <a:spcBef>
          <a:spcPct val="20000"/>
        </a:spcBef>
        <a:buFont typeface="Arial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490073" indent="-345389" algn="l" defTabSz="1381560" rtl="0" eaLnBrk="1" latinLnBrk="0" hangingPunct="1">
        <a:spcBef>
          <a:spcPct val="20000"/>
        </a:spcBef>
        <a:buFont typeface="Arial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180853" indent="-345389" algn="l" defTabSz="1381560" rtl="0" eaLnBrk="1" latinLnBrk="0" hangingPunct="1">
        <a:spcBef>
          <a:spcPct val="20000"/>
        </a:spcBef>
        <a:buFont typeface="Arial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871635" indent="-345389" algn="l" defTabSz="1381560" rtl="0" eaLnBrk="1" latinLnBrk="0" hangingPunct="1">
        <a:spcBef>
          <a:spcPct val="20000"/>
        </a:spcBef>
        <a:buFont typeface="Arial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90780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381560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3pPr>
      <a:lvl4pPr marL="2072342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4pPr>
      <a:lvl5pPr marL="2763122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5pPr>
      <a:lvl6pPr marL="3453902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144682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835464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526243" algn="l" defTabSz="1381560" rtl="0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2">
            <a:extLst>
              <a:ext uri="{FF2B5EF4-FFF2-40B4-BE49-F238E27FC236}">
                <a16:creationId xmlns:a16="http://schemas.microsoft.com/office/drawing/2014/main" id="{F6D55514-D9A1-4405-A879-51049D79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38176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11">
            <a:extLst>
              <a:ext uri="{FF2B5EF4-FFF2-40B4-BE49-F238E27FC236}">
                <a16:creationId xmlns:a16="http://schemas.microsoft.com/office/drawing/2014/main" id="{E5442625-C57B-4D5B-BF31-AACC11B28F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0938" y="2274888"/>
            <a:ext cx="11745912" cy="2219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9066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2606B76E-CD35-4EB8-BE9D-E22020ACB1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46288" y="5948363"/>
            <a:ext cx="9674225" cy="16414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3600" dirty="0"/>
              <a:t>SSE 科大</a:t>
            </a:r>
            <a:r>
              <a:rPr lang="zh-CN" altLang="en-US" sz="3600" dirty="0"/>
              <a:t>     </a:t>
            </a:r>
            <a:r>
              <a:rPr lang="en-US" altLang="zh-CN" sz="3600" dirty="0"/>
              <a:t>青鼎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3600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3600" dirty="0"/>
              <a:t>http://staff.ustc.edu.cn/~dingqing</a:t>
            </a: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42F68E-0740-4455-8347-65E844F78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2435225" cy="782638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987" spc="-6" dirty="0"/>
              <a:t>结构</a:t>
            </a:r>
            <a:endParaRPr sz="4987" dirty="0"/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C101BF3D-3459-42C2-BF75-19050D5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773238"/>
            <a:ext cx="118110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3707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9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使用良好的模块化结构: 隐藏情报</a:t>
            </a:r>
            <a:r>
              <a:rPr lang="en-US" altLang="zh-CN" sz="3000"/>
              <a:t>钛</a:t>
            </a:r>
            <a:r>
              <a:rPr lang="zh-CN" altLang="zh-CN" sz="3000"/>
              <a:t>上, 单独的关注, 良好的健壮的界面, 不太可能改变</a:t>
            </a:r>
          </a:p>
          <a:p>
            <a:pPr>
              <a:lnSpc>
                <a:spcPct val="81000"/>
              </a:lnSpc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结构取决于 perspec</a:t>
            </a:r>
            <a:r>
              <a:rPr lang="en-US" altLang="zh-CN" sz="3000"/>
              <a:t>钛</a:t>
            </a:r>
            <a:r>
              <a:rPr lang="zh-CN" altLang="zh-CN" sz="3000"/>
              <a:t>ve/观点: 至少</a:t>
            </a:r>
            <a:r>
              <a:rPr lang="zh-CN" altLang="zh-CN" sz="3000" b="1"/>
              <a:t>Sta</a:t>
            </a:r>
            <a:r>
              <a:rPr lang="en-US" altLang="zh-CN" sz="3000" b="1"/>
              <a:t>钛</a:t>
            </a:r>
            <a:r>
              <a:rPr lang="zh-CN" altLang="zh-CN" sz="3000" b="1"/>
              <a:t>C</a:t>
            </a:r>
            <a:r>
              <a:rPr lang="zh-CN" altLang="zh-CN" sz="3000"/>
              <a:t>(捕获例如代码中的依赖项),</a:t>
            </a:r>
            <a:r>
              <a:rPr lang="zh-CN" altLang="zh-CN" sz="3000" b="1"/>
              <a:t>动态</a:t>
            </a:r>
            <a:r>
              <a:rPr lang="zh-CN" altLang="zh-CN" sz="3000"/>
              <a:t>(捕获例如数据ﬂow 中的依赖项),</a:t>
            </a:r>
            <a:r>
              <a:rPr lang="zh-CN" altLang="zh-CN" sz="3000" b="1"/>
              <a:t>部署</a:t>
            </a:r>
            <a:r>
              <a:rPr lang="zh-CN" altLang="zh-CN" sz="3000"/>
              <a:t>(捕获例如对资源的依赖)</a:t>
            </a:r>
          </a:p>
          <a:p>
            <a:pPr>
              <a:lnSpc>
                <a:spcPts val="3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使用众所周知的模式和 tac</a:t>
            </a:r>
            <a:r>
              <a:rPr lang="en-US" altLang="zh-CN" sz="3000"/>
              <a:t>钛</a:t>
            </a:r>
            <a:r>
              <a:rPr lang="zh-CN" altLang="zh-CN" sz="3000"/>
              <a:t>cs (见后) 实现质量 a</a:t>
            </a:r>
            <a:r>
              <a:rPr lang="en-US" altLang="zh-CN" sz="3000"/>
              <a:t>Tt</a:t>
            </a:r>
            <a:r>
              <a:rPr lang="zh-CN" altLang="zh-CN" sz="3000"/>
              <a:t>ributes</a:t>
            </a:r>
          </a:p>
          <a:p>
            <a:pPr>
              <a:lnSpc>
                <a:spcPts val="365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不要依赖于标准</a:t>
            </a:r>
            <a:r>
              <a:rPr lang="en-US" altLang="zh-CN" sz="3000"/>
              <a:t>钛</a:t>
            </a:r>
            <a:r>
              <a:rPr lang="zh-CN" altLang="zh-CN" sz="3000"/>
              <a:t>cular 版本的工具</a:t>
            </a:r>
          </a:p>
          <a:p>
            <a:pPr>
              <a:lnSpc>
                <a:spcPts val="3000"/>
              </a:lnSpc>
              <a:spcBef>
                <a:spcPts val="638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生成数据的模块应与那些消耗数据分开</a:t>
            </a:r>
          </a:p>
        </p:txBody>
      </p:sp>
    </p:spTree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89E701-CC72-4CCE-B327-C9D9B530D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2435225" cy="781050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987" spc="-6" dirty="0"/>
              <a:t>结构</a:t>
            </a:r>
            <a:endParaRPr sz="4987" dirty="0"/>
          </a:p>
        </p:txBody>
      </p:sp>
      <p:sp>
        <p:nvSpPr>
          <p:cNvPr id="41987" name="object 3">
            <a:extLst>
              <a:ext uri="{FF2B5EF4-FFF2-40B4-BE49-F238E27FC236}">
                <a16:creationId xmlns:a16="http://schemas.microsoft.com/office/drawing/2014/main" id="{E8681F36-7F42-47FC-A8CB-668A243A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1811338"/>
            <a:ext cx="121158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9088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88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不要期望模块之间的简单映射 (sta</a:t>
            </a:r>
            <a:r>
              <a:rPr lang="en-US" altLang="zh-CN" sz="3000"/>
              <a:t>钛</a:t>
            </a:r>
            <a:r>
              <a:rPr lang="zh-CN" altLang="zh-CN" sz="3000"/>
              <a:t>c 结构) 和组件 (动态结构)</a:t>
            </a:r>
          </a:p>
          <a:p>
            <a:pPr>
              <a:lnSpc>
                <a:spcPts val="3225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不要依赖于部署环境中的特殊功能, 除非埃森</a:t>
            </a:r>
            <a:r>
              <a:rPr lang="en-US" altLang="zh-CN" sz="3000"/>
              <a:t>钛</a:t>
            </a:r>
            <a:r>
              <a:rPr lang="zh-CN" altLang="zh-CN" sz="3000"/>
              <a:t>铝</a:t>
            </a:r>
          </a:p>
          <a:p>
            <a:pPr>
              <a:lnSpc>
                <a:spcPts val="3225"/>
              </a:lnSpc>
              <a:spcBef>
                <a:spcPts val="913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体系结构应使用少量的 interac 方法</a:t>
            </a:r>
            <a:r>
              <a:rPr lang="en-US" altLang="zh-CN" sz="3000"/>
              <a:t>钛</a:t>
            </a:r>
            <a:r>
              <a:rPr lang="zh-CN" altLang="zh-CN" sz="3000"/>
              <a:t>在组件之间</a:t>
            </a:r>
          </a:p>
          <a:p>
            <a:pPr>
              <a:lnSpc>
                <a:spcPts val="3513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lang="zh-CN" altLang="zh-CN" sz="3000"/>
              <a:t>应该是明显的</a:t>
            </a:r>
            <a:r>
              <a:rPr lang="en-US" altLang="zh-CN" sz="3000"/>
              <a:t>钛</a:t>
            </a:r>
            <a:r>
              <a:rPr lang="zh-CN" altLang="zh-CN" sz="3000"/>
              <a:t>ﬁed 资源内容</a:t>
            </a:r>
            <a:r>
              <a:rPr lang="en-US" altLang="zh-CN" sz="3000"/>
              <a:t>钛</a:t>
            </a:r>
            <a:r>
              <a:rPr lang="zh-CN" altLang="zh-CN" sz="3000"/>
              <a:t>对问题</a:t>
            </a:r>
          </a:p>
          <a:p>
            <a:pPr>
              <a:lnSpc>
                <a:spcPts val="3288"/>
              </a:lnSpc>
              <a:spcBef>
                <a:spcPts val="275"/>
              </a:spcBef>
            </a:pPr>
            <a:r>
              <a:rPr lang="zh-CN" altLang="zh-CN" sz="3000"/>
              <a:t>如果网络容量是一个潜力</a:t>
            </a:r>
            <a:r>
              <a:rPr lang="en-US" altLang="zh-CN" sz="3000"/>
              <a:t>钛</a:t>
            </a:r>
            <a:r>
              <a:rPr lang="zh-CN" altLang="zh-CN" sz="3000"/>
              <a:t>al 问题架构师应在组件或其他管理方法中预算容量</a:t>
            </a:r>
          </a:p>
        </p:txBody>
      </p:sp>
    </p:spTree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68136C-64A4-4B1B-BB7A-2472F5C9B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7035800" cy="781050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987" spc="-6" dirty="0"/>
              <a:t>的重要性</a:t>
            </a:r>
            <a:r>
              <a:rPr sz="4987" spc="-17" dirty="0"/>
              <a:t> </a:t>
            </a:r>
            <a:r>
              <a:rPr sz="4987" spc="-6" dirty="0"/>
              <a:t>建筑</a:t>
            </a:r>
            <a:endParaRPr sz="4987" dirty="0"/>
          </a:p>
        </p:txBody>
      </p:sp>
      <p:sp>
        <p:nvSpPr>
          <p:cNvPr id="43011" name="object 3">
            <a:extLst>
              <a:ext uri="{FF2B5EF4-FFF2-40B4-BE49-F238E27FC236}">
                <a16:creationId xmlns:a16="http://schemas.microsoft.com/office/drawing/2014/main" id="{630E6EEA-C0C2-4CAA-9A65-ED7C1430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1746250"/>
            <a:ext cx="115062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8024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47725" indent="-315913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lang="zh-CN" altLang="zh-CN" sz="3600"/>
              <a:t>所以</a:t>
            </a:r>
            <a:r>
              <a:rPr lang="en-US" altLang="zh-CN" sz="3600"/>
              <a:t>英尺</a:t>
            </a:r>
            <a:r>
              <a:rPr lang="zh-CN" altLang="zh-CN" sz="3600"/>
              <a:t>洁具体系结构:</a:t>
            </a:r>
          </a:p>
          <a:p>
            <a:pPr lvl="1">
              <a:lnSpc>
                <a:spcPts val="3775"/>
              </a:lnSpc>
              <a:spcBef>
                <a:spcPts val="875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使我们能够管理密钥 a</a:t>
            </a:r>
            <a:r>
              <a:rPr lang="en-US" altLang="zh-CN" sz="3100"/>
              <a:t>Tt</a:t>
            </a:r>
            <a:r>
              <a:rPr lang="zh-CN" altLang="zh-CN" sz="3100"/>
              <a:t>系统的 ributes</a:t>
            </a:r>
          </a:p>
          <a:p>
            <a:pPr lvl="1">
              <a:spcBef>
                <a:spcPts val="688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允许推理和管理更改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允许 predic</a:t>
            </a:r>
            <a:r>
              <a:rPr lang="en-US" altLang="zh-CN" sz="3100"/>
              <a:t>钛</a:t>
            </a:r>
            <a:r>
              <a:rPr lang="zh-CN" altLang="zh-CN" sz="3100"/>
              <a:t>论关键质量 a</a:t>
            </a:r>
            <a:r>
              <a:rPr lang="en-US" altLang="zh-CN" sz="3100"/>
              <a:t>Tt</a:t>
            </a:r>
            <a:r>
              <a:rPr lang="zh-CN" altLang="zh-CN" sz="3100"/>
              <a:t>ributes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允许被</a:t>
            </a:r>
            <a:r>
              <a:rPr lang="en-US" altLang="zh-CN" sz="3100"/>
              <a:t>Tt</a:t>
            </a:r>
            <a:r>
              <a:rPr lang="zh-CN" altLang="zh-CN" sz="3100"/>
              <a:t>二通信</a:t>
            </a:r>
            <a:r>
              <a:rPr lang="en-US" altLang="zh-CN" sz="3100"/>
              <a:t>钛</a:t>
            </a:r>
            <a:r>
              <a:rPr lang="zh-CN" altLang="zh-CN" sz="3100"/>
              <a:t>在利害关系方之间</a:t>
            </a:r>
          </a:p>
          <a:p>
            <a:pPr lvl="1">
              <a:lnSpc>
                <a:spcPts val="3775"/>
              </a:lnSpc>
              <a:spcBef>
                <a:spcPts val="988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进行最早 (最基本) 的设计决策</a:t>
            </a:r>
          </a:p>
          <a:p>
            <a:pPr lvl="1">
              <a:spcBef>
                <a:spcPts val="688"/>
              </a:spcBef>
              <a:buFont typeface="Arial" panose="020B0604020202020204" pitchFamily="34" charset="0"/>
              <a:buChar char="–"/>
            </a:pPr>
            <a:r>
              <a:rPr lang="zh-CN" altLang="zh-CN" sz="3100"/>
              <a:t>对执行情况的 Deﬁnes 约束</a:t>
            </a:r>
            <a:r>
              <a:rPr lang="en-US" altLang="zh-CN" sz="3100"/>
              <a:t>钛</a:t>
            </a:r>
            <a:r>
              <a:rPr lang="zh-CN" altLang="zh-CN" sz="3100"/>
              <a:t>上</a:t>
            </a:r>
          </a:p>
        </p:txBody>
      </p:sp>
    </p:spTree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9B68D4-652F-45DB-BCAA-27E090C1A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7035800" cy="781050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987" spc="-6" dirty="0"/>
              <a:t>的重要性</a:t>
            </a:r>
            <a:r>
              <a:rPr sz="4987" spc="-17" dirty="0"/>
              <a:t> </a:t>
            </a:r>
            <a:r>
              <a:rPr sz="4987" spc="-6" dirty="0"/>
              <a:t>建筑</a:t>
            </a:r>
            <a:endParaRPr sz="4987" dirty="0"/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EEB7B6C7-3ABE-4349-B2B2-5881030E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765300"/>
            <a:ext cx="118872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393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47725" indent="-315913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25"/>
              </a:lnSpc>
              <a:spcBef>
                <a:spcPts val="113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所以</a:t>
            </a:r>
            <a:r>
              <a:rPr lang="en-US" altLang="zh-CN" sz="3400"/>
              <a:t>英尺</a:t>
            </a:r>
            <a:r>
              <a:rPr lang="zh-CN" altLang="zh-CN" sz="3400"/>
              <a:t>洁具体系结构:</a:t>
            </a:r>
          </a:p>
          <a:p>
            <a:pPr lvl="1">
              <a:lnSpc>
                <a:spcPts val="3463"/>
              </a:lnSpc>
              <a:buFont typeface="Arial" panose="020B0604020202020204" pitchFamily="34" charset="0"/>
              <a:buChar char="–"/>
            </a:pPr>
            <a:r>
              <a:rPr lang="zh-CN" altLang="zh-CN" sz="2900"/>
              <a:t>Reﬂects organisa 的结构</a:t>
            </a:r>
            <a:r>
              <a:rPr lang="en-US" altLang="zh-CN" sz="2900"/>
              <a:t>钛</a:t>
            </a:r>
            <a:r>
              <a:rPr lang="zh-CN" altLang="zh-CN" sz="2900"/>
              <a:t>上</a:t>
            </a:r>
          </a:p>
          <a:p>
            <a:pPr lvl="1">
              <a:lnSpc>
                <a:spcPts val="3525"/>
              </a:lnSpc>
              <a:buFont typeface="Arial" panose="020B0604020202020204" pitchFamily="34" charset="0"/>
              <a:buChar char="–"/>
            </a:pPr>
            <a:r>
              <a:rPr lang="zh-CN" altLang="zh-CN" sz="2900"/>
              <a:t>为演化提供了基础</a:t>
            </a:r>
            <a:r>
              <a:rPr lang="en-US" altLang="zh-CN" sz="2900"/>
              <a:t>钛</a:t>
            </a:r>
            <a:r>
              <a:rPr lang="zh-CN" altLang="zh-CN" sz="2900"/>
              <a:t>onary 原型</a:t>
            </a:r>
          </a:p>
          <a:p>
            <a:pPr lvl="1">
              <a:lnSpc>
                <a:spcPct val="79000"/>
              </a:lnSpc>
              <a:spcBef>
                <a:spcPts val="813"/>
              </a:spcBef>
              <a:buFont typeface="Arial" panose="020B0604020202020204" pitchFamily="34" charset="0"/>
              <a:buChar char="–"/>
            </a:pPr>
            <a:r>
              <a:rPr lang="zh-CN" altLang="zh-CN" sz="2900"/>
              <a:t>是关键 ar</a:t>
            </a:r>
            <a:r>
              <a:rPr lang="en-US" altLang="zh-CN" sz="2900"/>
              <a:t>钛</a:t>
            </a:r>
            <a:r>
              <a:rPr lang="zh-CN" altLang="zh-CN" sz="2900"/>
              <a:t>成本与调度推理的事实</a:t>
            </a:r>
          </a:p>
          <a:p>
            <a:pPr lvl="1">
              <a:lnSpc>
                <a:spcPct val="79000"/>
              </a:lnSpc>
              <a:spcBef>
                <a:spcPts val="738"/>
              </a:spcBef>
              <a:buFont typeface="Arial" panose="020B0604020202020204" pitchFamily="34" charset="0"/>
              <a:buChar char="–"/>
            </a:pPr>
            <a:r>
              <a:rPr lang="zh-CN" altLang="zh-CN" sz="2900"/>
              <a:t>可作为产品线核心的转让、可重用模型</a:t>
            </a:r>
          </a:p>
          <a:p>
            <a:pPr lvl="1">
              <a:lnSpc>
                <a:spcPct val="79000"/>
              </a:lnSpc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zh-CN" altLang="zh-CN" sz="2900"/>
              <a:t>集中在组件的装配上, 而不是在 crea 上</a:t>
            </a:r>
            <a:r>
              <a:rPr lang="en-US" altLang="zh-CN" sz="2900"/>
              <a:t>钛</a:t>
            </a:r>
            <a:r>
              <a:rPr lang="zh-CN" altLang="zh-CN" sz="2900"/>
              <a:t>在组件上</a:t>
            </a:r>
          </a:p>
          <a:p>
            <a:pPr lvl="1">
              <a:lnSpc>
                <a:spcPct val="79000"/>
              </a:lnSpc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zh-CN" altLang="zh-CN" sz="2900"/>
              <a:t>限制设计替代</a:t>
            </a:r>
            <a:r>
              <a:rPr lang="en-US" altLang="zh-CN" sz="2900"/>
              <a:t>钛</a:t>
            </a:r>
            <a:r>
              <a:rPr lang="zh-CN" altLang="zh-CN" sz="2900"/>
              <a:t>eﬀort 和渠道开发人员以协调的方式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zh-CN" sz="2900"/>
              <a:t>为培训新的团队成员提供了基础。</a:t>
            </a:r>
          </a:p>
        </p:txBody>
      </p:sp>
    </p:spTree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A45C6C-D7F7-497F-B1A8-A3E0C2D2C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2435225" cy="781050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987" spc="-6" dirty="0"/>
              <a:t>结构</a:t>
            </a:r>
            <a:endParaRPr sz="4987" dirty="0"/>
          </a:p>
        </p:txBody>
      </p:sp>
      <p:sp>
        <p:nvSpPr>
          <p:cNvPr id="45059" name="object 3">
            <a:extLst>
              <a:ext uri="{FF2B5EF4-FFF2-40B4-BE49-F238E27FC236}">
                <a16:creationId xmlns:a16="http://schemas.microsoft.com/office/drawing/2014/main" id="{8E052717-793A-4BE6-823B-F5025772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46250"/>
            <a:ext cx="114300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8745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938"/>
              </a:spcBef>
              <a:buFont typeface="Arial" panose="020B0604020202020204" pitchFamily="34" charset="0"/>
              <a:buChar char="•"/>
            </a:pPr>
            <a:r>
              <a:rPr lang="zh-CN" altLang="zh-CN" sz="3600"/>
              <a:t>结构是光滑的描述</a:t>
            </a:r>
          </a:p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zh-CN" altLang="zh-CN" sz="3600"/>
              <a:t>一些</a:t>
            </a:r>
            <a:r>
              <a:rPr lang="en-US" altLang="zh-CN" sz="3600"/>
              <a:t>钛</a:t>
            </a:r>
            <a:r>
              <a:rPr lang="zh-CN" altLang="zh-CN" sz="3600"/>
              <a:t>我们想成为的 mes</a:t>
            </a:r>
            <a:r>
              <a:rPr lang="en-US" altLang="zh-CN" sz="3600" b="1"/>
              <a:t>规范</a:t>
            </a:r>
            <a:r>
              <a:rPr lang="zh-CN" altLang="zh-CN" sz="3600" b="1"/>
              <a:t> </a:t>
            </a:r>
            <a:r>
              <a:rPr lang="zh-CN" altLang="zh-CN" sz="3600"/>
              <a:t>(这是应该的)</a:t>
            </a:r>
            <a:r>
              <a:rPr lang="zh-CN" altLang="zh-CN" sz="3600">
                <a:latin typeface="Lucida Sans" panose="020B0602030504020204" pitchFamily="34" charset="0"/>
              </a:rPr>
              <a:t>–</a:t>
            </a:r>
            <a:r>
              <a:rPr lang="zh-CN" altLang="zh-CN" sz="3600"/>
              <a:t>o</a:t>
            </a:r>
            <a:r>
              <a:rPr lang="en-US" altLang="zh-CN" sz="3600"/>
              <a:t>英尺</a:t>
            </a:r>
            <a:r>
              <a:rPr lang="zh-CN" altLang="zh-CN" sz="3600"/>
              <a:t>恩太</a:t>
            </a:r>
            <a:r>
              <a:rPr lang="en-US" altLang="zh-CN" sz="3600"/>
              <a:t>钛</a:t>
            </a:r>
            <a:r>
              <a:rPr lang="zh-CN" altLang="zh-CN" sz="3600"/>
              <a:t>Dy</a:t>
            </a:r>
          </a:p>
          <a:p>
            <a:pPr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zh-CN" sz="3600"/>
              <a:t>一些</a:t>
            </a:r>
            <a:r>
              <a:rPr lang="en-US" altLang="zh-CN" sz="3600"/>
              <a:t>钛</a:t>
            </a:r>
            <a:r>
              <a:rPr lang="zh-CN" altLang="zh-CN" sz="3600"/>
              <a:t>我们想成为的 mes</a:t>
            </a:r>
            <a:r>
              <a:rPr lang="zh-CN" altLang="zh-CN" sz="3600" b="1"/>
              <a:t>descrip</a:t>
            </a:r>
            <a:r>
              <a:rPr lang="en-US" altLang="zh-CN" sz="3600" b="1"/>
              <a:t>钛</a:t>
            </a:r>
            <a:r>
              <a:rPr lang="zh-CN" altLang="zh-CN" sz="3600" b="1"/>
              <a:t>我</a:t>
            </a:r>
            <a:r>
              <a:rPr lang="zh-CN" altLang="zh-CN" sz="3600"/>
              <a:t>(这就是它的样子)</a:t>
            </a:r>
            <a:r>
              <a:rPr lang="zh-CN" altLang="zh-CN" sz="3600">
                <a:latin typeface="Lucida Sans" panose="020B0602030504020204" pitchFamily="34" charset="0"/>
              </a:rPr>
              <a:t>–</a:t>
            </a:r>
            <a:r>
              <a:rPr lang="zh-CN" altLang="zh-CN" sz="3600"/>
              <a:t>o</a:t>
            </a:r>
            <a:r>
              <a:rPr lang="en-US" altLang="zh-CN" sz="3600"/>
              <a:t>英尺</a:t>
            </a:r>
            <a:r>
              <a:rPr lang="zh-CN" altLang="zh-CN" sz="3600"/>
              <a:t>一团糟。</a:t>
            </a:r>
          </a:p>
        </p:txBody>
      </p:sp>
    </p:spTree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6">
            <a:extLst>
              <a:ext uri="{FF2B5EF4-FFF2-40B4-BE49-F238E27FC236}">
                <a16:creationId xmlns:a16="http://schemas.microsoft.com/office/drawing/2014/main" id="{67A6B47D-A526-4904-A200-B97ACA6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8600"/>
            <a:ext cx="11430000" cy="666750"/>
          </a:xfrm>
        </p:spPr>
        <p:txBody>
          <a:bodyPr lIns="0" tIns="0" rIns="0" bIns="0">
            <a:spAutoFit/>
          </a:bodyPr>
          <a:lstStyle/>
          <a:p>
            <a:pPr marL="15875">
              <a:lnSpc>
                <a:spcPts val="5175"/>
              </a:lnSpc>
            </a:pPr>
            <a:r>
              <a:rPr lang="zh-CN" altLang="zh-CN" sz="4400"/>
              <a:t>规定性与描述性体系结构</a:t>
            </a:r>
          </a:p>
        </p:txBody>
      </p:sp>
      <p:sp>
        <p:nvSpPr>
          <p:cNvPr id="38915" name="object 7">
            <a:extLst>
              <a:ext uri="{FF2B5EF4-FFF2-40B4-BE49-F238E27FC236}">
                <a16:creationId xmlns:a16="http://schemas.microsoft.com/office/drawing/2014/main" id="{A73A5726-5084-47A3-9C49-5FDE6622F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170113"/>
            <a:ext cx="10682287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1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一个系统的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规范性体系结构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捕获系统之前所做的设计决策</a:t>
            </a:r>
            <a:r>
              <a:rPr lang="en-US" altLang="zh-CN" sz="316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的建设</a:t>
            </a:r>
          </a:p>
          <a:p>
            <a:pPr lvl="1" eaLnBrk="1" hangingPunct="1">
              <a:spcBef>
                <a:spcPts val="70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这是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按设想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或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按预期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建筑</a:t>
            </a:r>
          </a:p>
          <a:p>
            <a:pPr eaLnBrk="1" hangingPunct="1">
              <a:lnSpc>
                <a:spcPct val="102000"/>
              </a:lnSpc>
              <a:spcBef>
                <a:spcPts val="51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一个系统</a:t>
            </a:r>
            <a:r>
              <a:rPr lang="en-US" altLang="zh-CN" sz="316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描述性体系结构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描述系统的生成方式</a:t>
            </a:r>
          </a:p>
          <a:p>
            <a:pPr lvl="1" eaLnBrk="1" hangingPunct="1">
              <a:spcBef>
                <a:spcPts val="70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这是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已执行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或</a:t>
            </a:r>
            <a:r>
              <a:rPr lang="zh-CN" altLang="zh-CN" sz="3297" i="1">
                <a:latin typeface="Tahoma" panose="020B0604030504040204" pitchFamily="34" charset="0"/>
                <a:cs typeface="Tahoma" panose="020B0604030504040204" pitchFamily="34" charset="0"/>
              </a:rPr>
              <a:t>已实现</a:t>
            </a:r>
            <a:r>
              <a:rPr lang="zh-CN" altLang="zh-CN" sz="3160">
                <a:latin typeface="Tahoma" panose="020B0604030504040204" pitchFamily="34" charset="0"/>
                <a:cs typeface="Tahoma" panose="020B0604030504040204" pitchFamily="34" charset="0"/>
              </a:rPr>
              <a:t>建筑</a:t>
            </a:r>
          </a:p>
        </p:txBody>
      </p:sp>
    </p:spTree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7">
            <a:extLst>
              <a:ext uri="{FF2B5EF4-FFF2-40B4-BE49-F238E27FC236}">
                <a16:creationId xmlns:a16="http://schemas.microsoft.com/office/drawing/2014/main" id="{7F1CE547-A1D7-4735-97C8-8405A36A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1517650"/>
            <a:ext cx="5391150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9"/>
              </a:spcBef>
              <a:defRPr/>
            </a:pPr>
            <a:endParaRPr lang="zh-CN" altLang="zh-CN" sz="192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endParaRPr lang="zh-CN" altLang="zh-CN" sz="1511">
              <a:latin typeface="Arial Black" panose="020B0A040201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D6EFFE-3088-4C85-B2C6-FDD142591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98600"/>
            <a:ext cx="12434888" cy="1406525"/>
          </a:xfrm>
        </p:spPr>
        <p:txBody>
          <a:bodyPr lIns="0" tIns="379399" rIns="0" bIns="0" rtlCol="0">
            <a:spAutoFit/>
          </a:bodyPr>
          <a:lstStyle/>
          <a:p>
            <a:pPr marL="327985" algn="l">
              <a:defRPr/>
            </a:pPr>
            <a:r>
              <a:rPr sz="6649" spc="7" dirty="0">
                <a:solidFill>
                  <a:schemeClr val="bg1"/>
                </a:solidFill>
              </a:rPr>
              <a:t>规定性与描述性</a:t>
            </a:r>
          </a:p>
        </p:txBody>
      </p:sp>
      <p:sp>
        <p:nvSpPr>
          <p:cNvPr id="47108" name="object 8">
            <a:extLst>
              <a:ext uri="{FF2B5EF4-FFF2-40B4-BE49-F238E27FC236}">
                <a16:creationId xmlns:a16="http://schemas.microsoft.com/office/drawing/2014/main" id="{B15257A3-F615-4B97-8044-A4A39EBC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955675"/>
            <a:ext cx="6175375" cy="7459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7109" name="object 9">
            <a:extLst>
              <a:ext uri="{FF2B5EF4-FFF2-40B4-BE49-F238E27FC236}">
                <a16:creationId xmlns:a16="http://schemas.microsoft.com/office/drawing/2014/main" id="{C8833A2D-69A7-4303-AAC5-9E26D663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955675"/>
            <a:ext cx="6022975" cy="7223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80696AA-E182-48F7-B8F9-3ADB556C8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62063"/>
            <a:ext cx="11861800" cy="1312863"/>
          </a:xfrm>
        </p:spPr>
        <p:txBody>
          <a:bodyPr lIns="0" tIns="379399" rIns="0" bIns="0" rtlCol="0">
            <a:spAutoFit/>
          </a:bodyPr>
          <a:lstStyle/>
          <a:p>
            <a:pPr marL="327985">
              <a:defRPr/>
            </a:pPr>
            <a:r>
              <a:rPr sz="6044" spc="7" dirty="0"/>
              <a:t>规定性与</a:t>
            </a:r>
            <a:r>
              <a:rPr sz="6044" spc="-82" dirty="0"/>
              <a:t> </a:t>
            </a:r>
            <a:r>
              <a:rPr sz="6044" spc="7" dirty="0"/>
              <a:t>描述</a:t>
            </a:r>
            <a:endParaRPr sz="6044" dirty="0"/>
          </a:p>
        </p:txBody>
      </p:sp>
      <p:sp>
        <p:nvSpPr>
          <p:cNvPr id="48131" name="object 5">
            <a:extLst>
              <a:ext uri="{FF2B5EF4-FFF2-40B4-BE49-F238E27FC236}">
                <a16:creationId xmlns:a16="http://schemas.microsoft.com/office/drawing/2014/main" id="{71C74215-92E9-4C98-9E18-A6A11474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975" y="1814513"/>
            <a:ext cx="103188" cy="6318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4" name="object 7">
            <a:extLst>
              <a:ext uri="{FF2B5EF4-FFF2-40B4-BE49-F238E27FC236}">
                <a16:creationId xmlns:a16="http://schemas.microsoft.com/office/drawing/2014/main" id="{4DE2EC4A-C75E-4B5A-9A92-1881B48D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1517650"/>
            <a:ext cx="5391150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9"/>
              </a:spcBef>
              <a:defRPr/>
            </a:pPr>
            <a:endParaRPr lang="zh-CN" altLang="zh-CN" sz="192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endParaRPr lang="zh-CN" altLang="zh-CN" sz="1511">
              <a:latin typeface="Arial Black" panose="020B0A04020102020204" pitchFamily="34" charset="0"/>
            </a:endParaRPr>
          </a:p>
        </p:txBody>
      </p:sp>
      <p:sp>
        <p:nvSpPr>
          <p:cNvPr id="48133" name="object 8">
            <a:extLst>
              <a:ext uri="{FF2B5EF4-FFF2-40B4-BE49-F238E27FC236}">
                <a16:creationId xmlns:a16="http://schemas.microsoft.com/office/drawing/2014/main" id="{99DA8639-B3C5-4494-86D2-8B89C56A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1517650"/>
            <a:ext cx="5391150" cy="6697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8134" name="object 9">
            <a:extLst>
              <a:ext uri="{FF2B5EF4-FFF2-40B4-BE49-F238E27FC236}">
                <a16:creationId xmlns:a16="http://schemas.microsoft.com/office/drawing/2014/main" id="{4B74D25E-FCF3-4BD4-8E2C-6E64AE12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574800"/>
            <a:ext cx="5553075" cy="6516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object 10">
            <a:extLst>
              <a:ext uri="{FF2B5EF4-FFF2-40B4-BE49-F238E27FC236}">
                <a16:creationId xmlns:a16="http://schemas.microsoft.com/office/drawing/2014/main" id="{4EB55426-2972-44BF-8E83-B803F24C203A}"/>
              </a:ext>
            </a:extLst>
          </p:cNvPr>
          <p:cNvSpPr>
            <a:spLocks/>
          </p:cNvSpPr>
          <p:nvPr/>
        </p:nvSpPr>
        <p:spPr bwMode="auto">
          <a:xfrm>
            <a:off x="1781175" y="1879600"/>
            <a:ext cx="10313988" cy="4487863"/>
          </a:xfrm>
          <a:custGeom>
            <a:avLst/>
            <a:gdLst>
              <a:gd name="T0" fmla="*/ 0 w 7507605"/>
              <a:gd name="T1" fmla="*/ 6169065 h 3266440"/>
              <a:gd name="T2" fmla="*/ 14165238 w 7507605"/>
              <a:gd name="T3" fmla="*/ 6169065 h 3266440"/>
              <a:gd name="T4" fmla="*/ 14165238 w 7507605"/>
              <a:gd name="T5" fmla="*/ 0 h 3266440"/>
              <a:gd name="T6" fmla="*/ 0 w 7507605"/>
              <a:gd name="T7" fmla="*/ 0 h 3266440"/>
              <a:gd name="T8" fmla="*/ 0 w 7507605"/>
              <a:gd name="T9" fmla="*/ 6169065 h 3266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07605" h="3266440">
                <a:moveTo>
                  <a:pt x="0" y="3265977"/>
                </a:moveTo>
                <a:lnTo>
                  <a:pt x="7507037" y="3265977"/>
                </a:lnTo>
                <a:lnTo>
                  <a:pt x="7507037" y="0"/>
                </a:lnTo>
                <a:lnTo>
                  <a:pt x="0" y="0"/>
                </a:lnTo>
                <a:lnTo>
                  <a:pt x="0" y="3265977"/>
                </a:lnTo>
                <a:close/>
              </a:path>
            </a:pathLst>
          </a:custGeom>
          <a:solidFill>
            <a:srgbClr val="011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6" name="object 11">
            <a:extLst>
              <a:ext uri="{FF2B5EF4-FFF2-40B4-BE49-F238E27FC236}">
                <a16:creationId xmlns:a16="http://schemas.microsoft.com/office/drawing/2014/main" id="{ED5DFEB2-3FBF-4D7C-AE13-8DA4B0B7555C}"/>
              </a:ext>
            </a:extLst>
          </p:cNvPr>
          <p:cNvSpPr>
            <a:spLocks/>
          </p:cNvSpPr>
          <p:nvPr/>
        </p:nvSpPr>
        <p:spPr bwMode="auto">
          <a:xfrm>
            <a:off x="1781175" y="1879600"/>
            <a:ext cx="10313988" cy="4487863"/>
          </a:xfrm>
          <a:custGeom>
            <a:avLst/>
            <a:gdLst>
              <a:gd name="T0" fmla="*/ 0 w 7507605"/>
              <a:gd name="T1" fmla="*/ 0 h 3266440"/>
              <a:gd name="T2" fmla="*/ 14165241 w 7507605"/>
              <a:gd name="T3" fmla="*/ 0 h 3266440"/>
              <a:gd name="T4" fmla="*/ 14165241 w 7507605"/>
              <a:gd name="T5" fmla="*/ 6169065 h 3266440"/>
              <a:gd name="T6" fmla="*/ 0 w 7507605"/>
              <a:gd name="T7" fmla="*/ 6169065 h 3266440"/>
              <a:gd name="T8" fmla="*/ 0 w 7507605"/>
              <a:gd name="T9" fmla="*/ 0 h 3266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07605" h="3266440">
                <a:moveTo>
                  <a:pt x="0" y="0"/>
                </a:moveTo>
                <a:lnTo>
                  <a:pt x="7507038" y="0"/>
                </a:lnTo>
                <a:lnTo>
                  <a:pt x="7507038" y="3265977"/>
                </a:lnTo>
                <a:lnTo>
                  <a:pt x="0" y="3265977"/>
                </a:lnTo>
                <a:lnTo>
                  <a:pt x="0" y="0"/>
                </a:lnTo>
                <a:close/>
              </a:path>
            </a:pathLst>
          </a:custGeom>
          <a:noFill/>
          <a:ln w="9421">
            <a:solidFill>
              <a:srgbClr val="0112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969" name="object 12">
            <a:extLst>
              <a:ext uri="{FF2B5EF4-FFF2-40B4-BE49-F238E27FC236}">
                <a16:creationId xmlns:a16="http://schemas.microsoft.com/office/drawing/2014/main" id="{4659122D-E036-4E70-83C3-C02257F9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892300"/>
            <a:ext cx="10175875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76263" indent="-563563"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  <a:defRPr/>
            </a:pPr>
            <a:r>
              <a:rPr lang="zh-CN" altLang="zh-CN" sz="3709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哪个体系结构是 "正确的"？</a:t>
            </a:r>
            <a:endParaRPr lang="zh-CN" altLang="zh-CN" sz="3709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96"/>
              </a:spcBef>
              <a:buFont typeface="Wingdings" panose="05000000000000000000" pitchFamily="2" charset="2"/>
              <a:buChar char=""/>
              <a:defRPr/>
            </a:pPr>
            <a:r>
              <a:rPr lang="zh-CN" altLang="zh-CN" sz="3709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这两种体系结构是否相互一致？</a:t>
            </a:r>
            <a:endParaRPr lang="zh-CN" altLang="zh-CN" sz="3709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96"/>
              </a:spcBef>
              <a:buFont typeface="Wingdings" panose="05000000000000000000" pitchFamily="2" charset="2"/>
              <a:buChar char=""/>
              <a:defRPr/>
            </a:pPr>
            <a:r>
              <a:rPr lang="zh-CN" altLang="zh-CN" sz="3709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使用什么标准来确定这两个体系结构之间的一致性？</a:t>
            </a:r>
            <a:endParaRPr lang="zh-CN" altLang="zh-CN" sz="3709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739"/>
              </a:spcBef>
              <a:buFont typeface="Wingdings" panose="05000000000000000000" pitchFamily="2" charset="2"/>
              <a:buChar char=""/>
              <a:defRPr/>
            </a:pPr>
            <a:r>
              <a:rPr lang="zh-CN" altLang="zh-CN" sz="3709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关于上述问题的答案是什么？</a:t>
            </a:r>
            <a:endParaRPr lang="zh-CN" altLang="zh-CN" sz="370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8BFFFBE-9C7B-4D59-8F83-34DC581D8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20788"/>
            <a:ext cx="11861800" cy="1228726"/>
          </a:xfrm>
        </p:spPr>
        <p:txBody>
          <a:bodyPr lIns="0" tIns="203007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</a:t>
            </a:r>
            <a:r>
              <a:rPr sz="6649" spc="-27" dirty="0"/>
              <a:t> </a:t>
            </a:r>
            <a:r>
              <a:rPr sz="6649" spc="7" dirty="0"/>
              <a:t>演化</a:t>
            </a:r>
          </a:p>
        </p:txBody>
      </p:sp>
      <p:sp>
        <p:nvSpPr>
          <p:cNvPr id="41987" name="object 7">
            <a:extLst>
              <a:ext uri="{FF2B5EF4-FFF2-40B4-BE49-F238E27FC236}">
                <a16:creationId xmlns:a16="http://schemas.microsoft.com/office/drawing/2014/main" id="{9B6FEDC3-DC2D-4FC3-AC6E-7370718F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1165225"/>
            <a:ext cx="10647362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当系统进化时, 最好先修改它的规定性体系结构。</a:t>
            </a:r>
          </a:p>
          <a:p>
            <a:pPr eaLnBrk="1" hangingPunct="1">
              <a:lnSpc>
                <a:spcPts val="3830"/>
              </a:lnSpc>
              <a:spcBef>
                <a:spcPts val="1014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实际上, 系统 (及其描述性体系结构) 通常是直接修改的。</a:t>
            </a:r>
          </a:p>
          <a:p>
            <a:pPr eaLnBrk="1" hangingPunct="1">
              <a:spcBef>
                <a:spcPts val="721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发生这种情况的原因是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开发者草率</a:t>
            </a:r>
          </a:p>
          <a:p>
            <a:pPr lvl="1" eaLnBrk="1" hangingPunct="1">
              <a:lnSpc>
                <a:spcPct val="103000"/>
              </a:lnSpc>
              <a:spcBef>
                <a:spcPts val="65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对短期期限的感知, 防止思考和记录</a:t>
            </a:r>
          </a:p>
          <a:p>
            <a:pPr lvl="1" eaLnBrk="1" hangingPunct="1">
              <a:spcBef>
                <a:spcPts val="721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缺乏文件化的规范性体系结构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需要或渴望代码优化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技术或工具支持不足</a:t>
            </a:r>
          </a:p>
        </p:txBody>
      </p:sp>
    </p:spTree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C6D9926-FAC0-4221-AA92-6C8D67B3C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193800"/>
            <a:ext cx="11861800" cy="1174750"/>
          </a:xfrm>
        </p:spPr>
        <p:txBody>
          <a:bodyPr lIns="0" tIns="151237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</a:t>
            </a:r>
            <a:r>
              <a:rPr sz="6649" spc="-7" dirty="0"/>
              <a:t> </a:t>
            </a:r>
            <a:r>
              <a:rPr sz="6649" spc="7" dirty="0"/>
              <a:t>降解</a:t>
            </a:r>
          </a:p>
        </p:txBody>
      </p:sp>
      <p:sp>
        <p:nvSpPr>
          <p:cNvPr id="50179" name="object 7">
            <a:extLst>
              <a:ext uri="{FF2B5EF4-FFF2-40B4-BE49-F238E27FC236}">
                <a16:creationId xmlns:a16="http://schemas.microsoft.com/office/drawing/2014/main" id="{B757BB43-365A-400C-BC6D-4A28B708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125538"/>
            <a:ext cx="11201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两个相关概念</a:t>
            </a:r>
          </a:p>
          <a:p>
            <a:pPr lvl="1" eaLnBrk="1" hangingPunct="1">
              <a:spcBef>
                <a:spcPts val="45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建筑漂移</a:t>
            </a:r>
          </a:p>
          <a:p>
            <a:pPr lvl="1" eaLnBrk="1" hangingPunct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建筑侵蚀</a:t>
            </a:r>
          </a:p>
          <a:p>
            <a:pPr eaLnBrk="1" hangingPunct="1">
              <a:lnSpc>
                <a:spcPts val="3575"/>
              </a:lnSpc>
              <a:spcBef>
                <a:spcPts val="700"/>
              </a:spcBef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3600" i="1">
                <a:latin typeface="Tahoma" panose="020B0604030504040204" pitchFamily="34" charset="0"/>
                <a:cs typeface="Tahoma" panose="020B0604030504040204" pitchFamily="34" charset="0"/>
              </a:rPr>
              <a:t>建筑漂移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将主要设计决策引入系统</a:t>
            </a:r>
            <a:r>
              <a:rPr lang="en-US" altLang="zh-CN" sz="32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的描述性体系结构,</a:t>
            </a:r>
          </a:p>
          <a:p>
            <a:pPr lvl="1" eaLnBrk="1" hangingPunct="1">
              <a:lnSpc>
                <a:spcPts val="3575"/>
              </a:lnSpc>
              <a:spcBef>
                <a:spcPts val="7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不包含在、包含或隐含的规定性体系结构中</a:t>
            </a:r>
          </a:p>
          <a:p>
            <a:pPr lvl="1" eaLnBrk="1" hangingPunct="1">
              <a:lnSpc>
                <a:spcPts val="3575"/>
              </a:lnSpc>
              <a:spcBef>
                <a:spcPts val="6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但这并不违反任何规范性体系结构的设计决定</a:t>
            </a:r>
          </a:p>
          <a:p>
            <a:pPr eaLnBrk="1" hangingPunct="1">
              <a:lnSpc>
                <a:spcPct val="91000"/>
              </a:lnSpc>
              <a:spcBef>
                <a:spcPts val="588"/>
              </a:spcBef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3600" i="1">
                <a:latin typeface="Tahoma" panose="020B0604030504040204" pitchFamily="34" charset="0"/>
                <a:cs typeface="Tahoma" panose="020B0604030504040204" pitchFamily="34" charset="0"/>
              </a:rPr>
              <a:t>建筑侵蚀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是将建筑设计决策引入系统中</a:t>
            </a:r>
            <a:r>
              <a:rPr lang="en-US" altLang="zh-CN" sz="32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违反其规范性体系结构的描述性体系结构</a:t>
            </a:r>
          </a:p>
        </p:txBody>
      </p:sp>
    </p:spTree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0BB7439-5559-41C0-BD79-3F6E84DD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390775"/>
            <a:ext cx="12493625" cy="418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72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EFF7C44-2F9E-462E-91BA-7E2DE714B09E}"/>
              </a:ext>
            </a:extLst>
          </p:cNvPr>
          <p:cNvSpPr>
            <a:spLocks/>
          </p:cNvSpPr>
          <p:nvPr/>
        </p:nvSpPr>
        <p:spPr bwMode="auto">
          <a:xfrm>
            <a:off x="882650" y="2443163"/>
            <a:ext cx="12303125" cy="3990975"/>
          </a:xfrm>
          <a:custGeom>
            <a:avLst/>
            <a:gdLst>
              <a:gd name="T0" fmla="*/ 7976684 w 8140700"/>
              <a:gd name="T1" fmla="*/ 0 h 2641600"/>
              <a:gd name="T2" fmla="*/ 164015 w 8140700"/>
              <a:gd name="T3" fmla="*/ 0 h 2641600"/>
              <a:gd name="T4" fmla="*/ 120413 w 8140700"/>
              <a:gd name="T5" fmla="*/ 5858 h 2641600"/>
              <a:gd name="T6" fmla="*/ 81233 w 8140700"/>
              <a:gd name="T7" fmla="*/ 22393 h 2641600"/>
              <a:gd name="T8" fmla="*/ 48039 w 8140700"/>
              <a:gd name="T9" fmla="*/ 48039 h 2641600"/>
              <a:gd name="T10" fmla="*/ 22392 w 8140700"/>
              <a:gd name="T11" fmla="*/ 81233 h 2641600"/>
              <a:gd name="T12" fmla="*/ 5858 w 8140700"/>
              <a:gd name="T13" fmla="*/ 120413 h 2641600"/>
              <a:gd name="T14" fmla="*/ 0 w 8140700"/>
              <a:gd name="T15" fmla="*/ 164015 h 2641600"/>
              <a:gd name="T16" fmla="*/ 0 w 8140700"/>
              <a:gd name="T17" fmla="*/ 2477584 h 2641600"/>
              <a:gd name="T18" fmla="*/ 5858 w 8140700"/>
              <a:gd name="T19" fmla="*/ 2521186 h 2641600"/>
              <a:gd name="T20" fmla="*/ 22392 w 8140700"/>
              <a:gd name="T21" fmla="*/ 2560366 h 2641600"/>
              <a:gd name="T22" fmla="*/ 48039 w 8140700"/>
              <a:gd name="T23" fmla="*/ 2593560 h 2641600"/>
              <a:gd name="T24" fmla="*/ 81233 w 8140700"/>
              <a:gd name="T25" fmla="*/ 2619206 h 2641600"/>
              <a:gd name="T26" fmla="*/ 120413 w 8140700"/>
              <a:gd name="T27" fmla="*/ 2635741 h 2641600"/>
              <a:gd name="T28" fmla="*/ 164015 w 8140700"/>
              <a:gd name="T29" fmla="*/ 2641600 h 2641600"/>
              <a:gd name="T30" fmla="*/ 7976684 w 8140700"/>
              <a:gd name="T31" fmla="*/ 2641600 h 2641600"/>
              <a:gd name="T32" fmla="*/ 8020286 w 8140700"/>
              <a:gd name="T33" fmla="*/ 2635741 h 2641600"/>
              <a:gd name="T34" fmla="*/ 8059466 w 8140700"/>
              <a:gd name="T35" fmla="*/ 2619206 h 2641600"/>
              <a:gd name="T36" fmla="*/ 8092660 w 8140700"/>
              <a:gd name="T37" fmla="*/ 2593560 h 2641600"/>
              <a:gd name="T38" fmla="*/ 8118306 w 8140700"/>
              <a:gd name="T39" fmla="*/ 2560366 h 2641600"/>
              <a:gd name="T40" fmla="*/ 8134841 w 8140700"/>
              <a:gd name="T41" fmla="*/ 2521186 h 2641600"/>
              <a:gd name="T42" fmla="*/ 8140700 w 8140700"/>
              <a:gd name="T43" fmla="*/ 2477584 h 2641600"/>
              <a:gd name="T44" fmla="*/ 8140700 w 8140700"/>
              <a:gd name="T45" fmla="*/ 164015 h 2641600"/>
              <a:gd name="T46" fmla="*/ 8134841 w 8140700"/>
              <a:gd name="T47" fmla="*/ 120413 h 2641600"/>
              <a:gd name="T48" fmla="*/ 8118306 w 8140700"/>
              <a:gd name="T49" fmla="*/ 81233 h 2641600"/>
              <a:gd name="T50" fmla="*/ 8092660 w 8140700"/>
              <a:gd name="T51" fmla="*/ 48039 h 2641600"/>
              <a:gd name="T52" fmla="*/ 8059466 w 8140700"/>
              <a:gd name="T53" fmla="*/ 22393 h 2641600"/>
              <a:gd name="T54" fmla="*/ 8020286 w 8140700"/>
              <a:gd name="T55" fmla="*/ 5858 h 2641600"/>
              <a:gd name="T56" fmla="*/ 7976684 w 8140700"/>
              <a:gd name="T57" fmla="*/ 0 h 264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20">
              <a:latin typeface="+mn-lt"/>
              <a:ea typeface="+mn-e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0A7050-51C0-4368-BB06-D56125FF99F9}"/>
              </a:ext>
            </a:extLst>
          </p:cNvPr>
          <p:cNvSpPr>
            <a:spLocks/>
          </p:cNvSpPr>
          <p:nvPr/>
        </p:nvSpPr>
        <p:spPr bwMode="auto">
          <a:xfrm>
            <a:off x="0" y="8664575"/>
            <a:ext cx="13817600" cy="403225"/>
          </a:xfrm>
          <a:custGeom>
            <a:avLst/>
            <a:gdLst>
              <a:gd name="T0" fmla="*/ 0 w 9144000"/>
              <a:gd name="T1" fmla="*/ 266700 h 266700"/>
              <a:gd name="T2" fmla="*/ 0 w 9144000"/>
              <a:gd name="T3" fmla="*/ 0 h 266700"/>
              <a:gd name="T4" fmla="*/ 9144000 w 9144000"/>
              <a:gd name="T5" fmla="*/ 0 h 266700"/>
              <a:gd name="T6" fmla="*/ 9144000 w 9144000"/>
              <a:gd name="T7" fmla="*/ 266700 h 266700"/>
              <a:gd name="T8" fmla="*/ 0 w 9144000"/>
              <a:gd name="T9" fmla="*/ 26670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20">
              <a:latin typeface="+mn-lt"/>
              <a:ea typeface="+mn-ea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96E5B24-F9ED-43D2-BB72-099826C8F1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7575" y="4125913"/>
            <a:ext cx="10048875" cy="730250"/>
          </a:xfrm>
        </p:spPr>
        <p:txBody>
          <a:bodyPr lIns="0" tIns="0" rIns="0" bIns="0">
            <a:spAutoFit/>
          </a:bodyPr>
          <a:lstStyle/>
          <a:p>
            <a:pPr marL="19191" indent="345431" algn="ctr">
              <a:lnSpc>
                <a:spcPts val="5742"/>
              </a:lnSpc>
              <a:defRPr/>
            </a:pPr>
            <a:r>
              <a:rPr lang="en-US" altLang="zh-CN" sz="8160" dirty="0"/>
              <a:t>基本概念</a:t>
            </a:r>
            <a:endParaRPr lang="zh-CN" altLang="zh-CN" sz="8160" dirty="0"/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692DBF4-A8BD-42F5-B190-4995F682B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25" y="-1289050"/>
            <a:ext cx="12436475" cy="1312863"/>
          </a:xfrm>
        </p:spPr>
        <p:txBody>
          <a:bodyPr lIns="0" tIns="379399" rIns="0" bIns="0" rtlCol="0">
            <a:spAutoFit/>
          </a:bodyPr>
          <a:lstStyle/>
          <a:p>
            <a:pPr marL="327985" algn="l">
              <a:defRPr/>
            </a:pPr>
            <a:r>
              <a:rPr sz="6044" spc="7" dirty="0">
                <a:solidFill>
                  <a:schemeClr val="bg1"/>
                </a:solidFill>
              </a:rPr>
              <a:t>建筑漂移</a:t>
            </a:r>
            <a:r>
              <a:rPr sz="6044" spc="14" dirty="0">
                <a:solidFill>
                  <a:schemeClr val="bg1"/>
                </a:solidFill>
              </a:rPr>
              <a:t>或侵蚀</a:t>
            </a:r>
            <a:r>
              <a:rPr sz="6044" spc="-27" dirty="0">
                <a:solidFill>
                  <a:schemeClr val="bg1"/>
                </a:solidFill>
              </a:rPr>
              <a:t> </a:t>
            </a:r>
            <a:r>
              <a:rPr sz="6044" spc="14" dirty="0">
                <a:solidFill>
                  <a:schemeClr val="bg1"/>
                </a:solidFill>
              </a:rPr>
              <a:t>?</a:t>
            </a:r>
            <a:endParaRPr sz="6044" dirty="0">
              <a:solidFill>
                <a:schemeClr val="bg1"/>
              </a:solidFill>
            </a:endParaRPr>
          </a:p>
        </p:txBody>
      </p:sp>
      <p:sp>
        <p:nvSpPr>
          <p:cNvPr id="51203" name="object 5">
            <a:extLst>
              <a:ext uri="{FF2B5EF4-FFF2-40B4-BE49-F238E27FC236}">
                <a16:creationId xmlns:a16="http://schemas.microsoft.com/office/drawing/2014/main" id="{D041AEAA-6B72-476A-837B-FB7636CA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975" y="1814513"/>
            <a:ext cx="103188" cy="6318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4036" name="object 7">
            <a:extLst>
              <a:ext uri="{FF2B5EF4-FFF2-40B4-BE49-F238E27FC236}">
                <a16:creationId xmlns:a16="http://schemas.microsoft.com/office/drawing/2014/main" id="{C6A06AB5-0D7A-4E52-8C95-36227833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1517650"/>
            <a:ext cx="5391150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zh-CN" sz="164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9"/>
              </a:spcBef>
              <a:defRPr/>
            </a:pPr>
            <a:endParaRPr lang="zh-CN" altLang="zh-CN" sz="19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endParaRPr lang="zh-CN" altLang="zh-CN" sz="1511" dirty="0">
              <a:latin typeface="Arial Black" panose="020B0A04020102020204" pitchFamily="34" charset="0"/>
            </a:endParaRPr>
          </a:p>
        </p:txBody>
      </p:sp>
      <p:sp>
        <p:nvSpPr>
          <p:cNvPr id="51205" name="object 8">
            <a:extLst>
              <a:ext uri="{FF2B5EF4-FFF2-40B4-BE49-F238E27FC236}">
                <a16:creationId xmlns:a16="http://schemas.microsoft.com/office/drawing/2014/main" id="{1DF8A650-4631-4666-A8E0-14448764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1219200"/>
            <a:ext cx="5389562" cy="647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6" name="object 9">
            <a:extLst>
              <a:ext uri="{FF2B5EF4-FFF2-40B4-BE49-F238E27FC236}">
                <a16:creationId xmlns:a16="http://schemas.microsoft.com/office/drawing/2014/main" id="{DF311BAF-B613-47AF-9DB0-21AC98FA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255713"/>
            <a:ext cx="5551487" cy="65166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AC90C85-1E54-4EBF-BF49-4F0135105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</a:t>
            </a:r>
            <a:r>
              <a:rPr sz="6649" spc="-21" dirty="0"/>
              <a:t> </a:t>
            </a:r>
            <a:r>
              <a:rPr sz="6649" spc="7" dirty="0"/>
              <a:t>恢复</a:t>
            </a:r>
          </a:p>
        </p:txBody>
      </p:sp>
      <p:sp>
        <p:nvSpPr>
          <p:cNvPr id="45059" name="object 7">
            <a:extLst>
              <a:ext uri="{FF2B5EF4-FFF2-40B4-BE49-F238E27FC236}">
                <a16:creationId xmlns:a16="http://schemas.microsoft.com/office/drawing/2014/main" id="{AB01A6F6-AA63-48AA-8597-4A32C08A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890713"/>
            <a:ext cx="10761662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949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如果允许发生体系结构退化, 则将被迫</a:t>
            </a:r>
            <a:r>
              <a:rPr lang="zh-CN" altLang="zh-CN" sz="3846" i="1">
                <a:latin typeface="Tahoma" panose="020B0604030504040204" pitchFamily="34" charset="0"/>
                <a:cs typeface="Tahoma" panose="020B0604030504040204" pitchFamily="34" charset="0"/>
              </a:rPr>
              <a:t>恢复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系统的体系结构迟早</a:t>
            </a:r>
          </a:p>
          <a:p>
            <a:pPr eaLnBrk="1" hangingPunct="1">
              <a:lnSpc>
                <a:spcPct val="102000"/>
              </a:lnSpc>
              <a:spcBef>
                <a:spcPts val="361"/>
              </a:spcBef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  <a:defRPr/>
            </a:pPr>
            <a:r>
              <a:rPr lang="zh-CN" altLang="zh-CN" sz="3846" i="1">
                <a:latin typeface="Tahoma" panose="020B0604030504040204" pitchFamily="34" charset="0"/>
                <a:cs typeface="Tahoma" panose="020B0604030504040204" pitchFamily="34" charset="0"/>
              </a:rPr>
              <a:t>体系结构恢复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是确定软件系统的过程</a:t>
            </a:r>
            <a:r>
              <a:rPr lang="en-US" altLang="zh-CN" sz="3297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从其实现级工件中的结构</a:t>
            </a:r>
          </a:p>
          <a:p>
            <a:pPr eaLnBrk="1" hangingPunct="1">
              <a:spcBef>
                <a:spcPts val="842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实现级工件可以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源代码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可执行文件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Java 类文件</a:t>
            </a:r>
          </a:p>
        </p:txBody>
      </p:sp>
    </p:spTree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A0B47F6-EFD2-4EA7-A92F-8094661CE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35075"/>
            <a:ext cx="11861800" cy="1260475"/>
          </a:xfrm>
        </p:spPr>
        <p:txBody>
          <a:bodyPr lIns="0" tIns="327629" rIns="0" bIns="0" rtlCol="0">
            <a:spAutoFit/>
          </a:bodyPr>
          <a:lstStyle/>
          <a:p>
            <a:pPr marL="327985">
              <a:defRPr/>
            </a:pPr>
            <a:r>
              <a:rPr sz="6044" spc="14" dirty="0"/>
              <a:t>你能恢复</a:t>
            </a:r>
            <a:r>
              <a:rPr sz="6044" spc="7" dirty="0"/>
              <a:t>此体系结构</a:t>
            </a:r>
            <a:r>
              <a:rPr sz="6044" spc="-27" dirty="0"/>
              <a:t> </a:t>
            </a:r>
            <a:r>
              <a:rPr sz="6044" spc="14" dirty="0"/>
              <a:t>?</a:t>
            </a:r>
            <a:endParaRPr sz="6044" dirty="0"/>
          </a:p>
        </p:txBody>
      </p:sp>
      <p:sp>
        <p:nvSpPr>
          <p:cNvPr id="53251" name="object 7">
            <a:extLst>
              <a:ext uri="{FF2B5EF4-FFF2-40B4-BE49-F238E27FC236}">
                <a16:creationId xmlns:a16="http://schemas.microsoft.com/office/drawing/2014/main" id="{341FE3DB-74F1-4D39-8028-374B0D552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987425"/>
            <a:ext cx="11934825" cy="7294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4D088BF-1B4C-4BAF-B526-914AAE507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软件体系结构的</a:t>
            </a:r>
            <a:r>
              <a:rPr sz="6649" spc="27" dirty="0"/>
              <a:t> </a:t>
            </a:r>
            <a:r>
              <a:rPr sz="6649" spc="7" dirty="0"/>
              <a:t>元素</a:t>
            </a:r>
          </a:p>
        </p:txBody>
      </p:sp>
      <p:sp>
        <p:nvSpPr>
          <p:cNvPr id="47107" name="object 7">
            <a:extLst>
              <a:ext uri="{FF2B5EF4-FFF2-40B4-BE49-F238E27FC236}">
                <a16:creationId xmlns:a16="http://schemas.microsoft.com/office/drawing/2014/main" id="{4CDEF769-D52E-4ABC-B5BD-7507FF84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873250"/>
            <a:ext cx="10129837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一个软件系统</a:t>
            </a:r>
            <a:r>
              <a:rPr lang="en-US" altLang="zh-CN" sz="3846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s 体系结构通常不是 (也不应该是) 一个统一的整体</a:t>
            </a:r>
          </a:p>
          <a:p>
            <a:pPr eaLnBrk="1" hangingPunct="1">
              <a:lnSpc>
                <a:spcPts val="3830"/>
              </a:lnSpc>
              <a:spcBef>
                <a:spcPts val="1014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一个软件系统</a:t>
            </a:r>
            <a:r>
              <a:rPr lang="en-US" altLang="zh-CN" sz="3846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s 体系结构应是不同元素的组合和相互作用</a:t>
            </a:r>
          </a:p>
          <a:p>
            <a:pPr lvl="1" eaLnBrk="1" hangingPunct="1">
              <a:spcBef>
                <a:spcPts val="721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处理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数据, 也称为信息或状态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互动</a:t>
            </a:r>
          </a:p>
        </p:txBody>
      </p:sp>
    </p:spTree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28A01CB-BDB3-4621-A467-DE77AEA27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组件</a:t>
            </a:r>
          </a:p>
        </p:txBody>
      </p:sp>
      <p:sp>
        <p:nvSpPr>
          <p:cNvPr id="48131" name="object 7">
            <a:extLst>
              <a:ext uri="{FF2B5EF4-FFF2-40B4-BE49-F238E27FC236}">
                <a16:creationId xmlns:a16="http://schemas.microsoft.com/office/drawing/2014/main" id="{DAD04273-B384-43F5-B44E-37CF4C2C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1447800"/>
            <a:ext cx="124206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54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7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封装系统中的处理和数据的元素</a:t>
            </a:r>
            <a:r>
              <a:rPr lang="en-US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s 体系结构被称为</a:t>
            </a:r>
            <a:r>
              <a:rPr lang="zh-CN" altLang="zh-CN" sz="3297" i="1" dirty="0">
                <a:latin typeface="Tahoma" panose="020B0604030504040204" pitchFamily="34" charset="0"/>
                <a:cs typeface="Tahoma" panose="020B0604030504040204" pitchFamily="34" charset="0"/>
              </a:rPr>
              <a:t>软件组件</a:t>
            </a:r>
            <a:endParaRPr lang="zh-CN" altLang="zh-CN" sz="3297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ts val="67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 dirty="0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endParaRPr lang="zh-CN" altLang="zh-CN" sz="3297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67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zh-CN" sz="3297" i="1" dirty="0">
                <a:latin typeface="Tahoma" panose="020B0604030504040204" pitchFamily="34" charset="0"/>
                <a:cs typeface="Tahoma" panose="020B0604030504040204" pitchFamily="34" charset="0"/>
              </a:rPr>
              <a:t>软件组件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是一个架构实体, 它</a:t>
            </a:r>
          </a:p>
          <a:p>
            <a:pPr lvl="2" eaLnBrk="1" hangingPunct="1">
              <a:lnSpc>
                <a:spcPts val="3486"/>
              </a:lnSpc>
              <a:spcBef>
                <a:spcPts val="927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封装系统的子集</a:t>
            </a:r>
            <a:r>
              <a:rPr lang="en-US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的功能和/或数据</a:t>
            </a:r>
          </a:p>
          <a:p>
            <a:pPr lvl="2" eaLnBrk="1" hangingPunct="1">
              <a:lnSpc>
                <a:spcPts val="3486"/>
              </a:lnSpc>
              <a:spcBef>
                <a:spcPts val="89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通过显式定义的接口限制对该子集的访问</a:t>
            </a:r>
          </a:p>
          <a:p>
            <a:pPr lvl="2" eaLnBrk="1" hangingPunct="1">
              <a:lnSpc>
                <a:spcPts val="3486"/>
              </a:lnSpc>
              <a:spcBef>
                <a:spcPts val="89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已明确定义了其所需执行上下文的依赖项</a:t>
            </a:r>
          </a:p>
          <a:p>
            <a:pPr eaLnBrk="1" hangingPunct="1">
              <a:spcBef>
                <a:spcPts val="739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组件通常提供特定于应用程序的服务</a:t>
            </a:r>
          </a:p>
        </p:txBody>
      </p:sp>
    </p:spTree>
  </p:cSld>
  <p:clrMapOvr>
    <a:masterClrMapping/>
  </p:clrMapOvr>
</p:sld>
</file>

<file path=ppt/slides/slide2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B4F604F-B12A-4E8C-A2AE-56E870ACC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的例子</a:t>
            </a:r>
            <a:r>
              <a:rPr sz="6649" spc="-76" dirty="0"/>
              <a:t> </a:t>
            </a:r>
            <a:r>
              <a:rPr sz="6649" spc="14" dirty="0"/>
              <a:t>组件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08D07A4-792E-4FC8-92AC-9614665E48C8}"/>
              </a:ext>
            </a:extLst>
          </p:cNvPr>
          <p:cNvSpPr txBox="1"/>
          <p:nvPr/>
        </p:nvSpPr>
        <p:spPr>
          <a:xfrm>
            <a:off x="596900" y="1524000"/>
            <a:ext cx="13093700" cy="5516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3254" indent="-46580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特定于应用程序的</a:t>
            </a:r>
            <a:r>
              <a:rPr sz="3846" spc="-103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组件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1026697" lvl="1" indent="-388173" eaLnBrk="1" fontAlgn="auto" hangingPunct="1">
              <a:spcBef>
                <a:spcPts val="845"/>
              </a:spcBef>
              <a:spcAft>
                <a:spcPts val="0"/>
              </a:spcAft>
              <a:buClr>
                <a:srgbClr val="8FBAC8"/>
              </a:buClr>
              <a:buSzPct val="70212"/>
              <a:buFont typeface="Arial"/>
              <a:buChar char="◆"/>
              <a:tabLst>
                <a:tab pos="1027569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示例: 货物、仓库、</a:t>
            </a:r>
            <a:r>
              <a:rPr sz="3846" spc="-48" dirty="0">
                <a:latin typeface="Tahoma"/>
                <a:ea typeface="+mn-ea"/>
                <a:cs typeface="Tahoma"/>
              </a:rPr>
              <a:t> </a:t>
            </a:r>
            <a:r>
              <a:rPr sz="3846" spc="7" dirty="0">
                <a:latin typeface="Tahoma"/>
                <a:ea typeface="+mn-ea"/>
                <a:cs typeface="Tahoma"/>
              </a:rPr>
              <a:t>车辆</a:t>
            </a:r>
            <a:endParaRPr sz="3846" dirty="0">
              <a:latin typeface="Tahoma"/>
              <a:ea typeface="+mn-ea"/>
              <a:cs typeface="Tahom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8FBAC8"/>
              </a:buClr>
              <a:buFont typeface="Arial"/>
              <a:buChar char="◆"/>
              <a:defRPr/>
            </a:pPr>
            <a:endParaRPr sz="3846" dirty="0">
              <a:latin typeface="Times New Roman"/>
              <a:ea typeface="+mn-ea"/>
              <a:cs typeface="Times New Roman"/>
            </a:endParaRPr>
          </a:p>
          <a:p>
            <a:pPr marL="483254" indent="-465808" eaLnBrk="1" fontAlgn="auto" hangingPunct="1">
              <a:spcBef>
                <a:spcPts val="1868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有限重用</a:t>
            </a:r>
            <a:r>
              <a:rPr sz="3846" spc="-96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组件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1026697" lvl="1" indent="-388173" eaLnBrk="1" fontAlgn="auto" hangingPunct="1">
              <a:spcBef>
                <a:spcPts val="742"/>
              </a:spcBef>
              <a:spcAft>
                <a:spcPts val="0"/>
              </a:spcAft>
              <a:buClr>
                <a:srgbClr val="8FBAC8"/>
              </a:buClr>
              <a:buSzPct val="70212"/>
              <a:buFont typeface="Arial"/>
              <a:buChar char="◆"/>
              <a:tabLst>
                <a:tab pos="1027569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例子：</a:t>
            </a:r>
            <a:r>
              <a:rPr sz="3846" spc="21" dirty="0">
                <a:latin typeface="Tahoma"/>
                <a:ea typeface="+mn-ea"/>
                <a:cs typeface="Tahoma"/>
              </a:rPr>
              <a:t>Web</a:t>
            </a:r>
            <a:r>
              <a:rPr sz="3846" spc="7" dirty="0">
                <a:latin typeface="Tahoma"/>
                <a:ea typeface="+mn-ea"/>
                <a:cs typeface="Tahoma"/>
              </a:rPr>
              <a:t>服务器、时钟、</a:t>
            </a:r>
            <a:r>
              <a:rPr sz="3846" spc="-21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8FBAC8"/>
              </a:buClr>
              <a:buFont typeface="Arial"/>
              <a:buChar char="◆"/>
              <a:defRPr/>
            </a:pPr>
            <a:endParaRPr sz="3846" dirty="0">
              <a:latin typeface="Times New Roman"/>
              <a:ea typeface="+mn-ea"/>
              <a:cs typeface="Times New Roman"/>
            </a:endParaRPr>
          </a:p>
          <a:p>
            <a:pPr marL="483254" indent="-465808" eaLnBrk="1" fontAlgn="auto" hangingPunct="1">
              <a:spcBef>
                <a:spcPts val="1999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可 重用</a:t>
            </a:r>
            <a:r>
              <a:rPr sz="3846" spc="-82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组件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1026697" lvl="1" indent="-388173" eaLnBrk="1" fontAlgn="auto" hangingPunct="1">
              <a:spcBef>
                <a:spcPts val="742"/>
              </a:spcBef>
              <a:spcAft>
                <a:spcPts val="0"/>
              </a:spcAft>
              <a:buClr>
                <a:srgbClr val="8FBAC8"/>
              </a:buClr>
              <a:buSzPct val="70212"/>
              <a:buFont typeface="Arial"/>
              <a:buChar char="◆"/>
              <a:tabLst>
                <a:tab pos="1027569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示例: GUI 组件、类和数学</a:t>
            </a:r>
            <a:r>
              <a:rPr sz="3846" spc="-34" dirty="0">
                <a:latin typeface="Tahoma"/>
                <a:ea typeface="+mn-ea"/>
                <a:cs typeface="Tahoma"/>
              </a:rPr>
              <a:t> </a:t>
            </a:r>
            <a:r>
              <a:rPr sz="3846" spc="7" dirty="0">
                <a:latin typeface="Tahoma"/>
                <a:ea typeface="+mn-ea"/>
                <a:cs typeface="Tahoma"/>
              </a:rPr>
              <a:t>图书馆</a:t>
            </a:r>
            <a:endParaRPr sz="3846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9DE62F5-4469-4057-97CC-DD67A142E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连接</a:t>
            </a:r>
          </a:p>
        </p:txBody>
      </p:sp>
      <p:sp>
        <p:nvSpPr>
          <p:cNvPr id="57347" name="object 7">
            <a:extLst>
              <a:ext uri="{FF2B5EF4-FFF2-40B4-BE49-F238E27FC236}">
                <a16:creationId xmlns:a16="http://schemas.microsoft.com/office/drawing/2014/main" id="{425E566D-B8B7-45D7-BAA7-FC1E40F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1165225"/>
            <a:ext cx="123444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38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在复杂系统中</a:t>
            </a:r>
            <a:r>
              <a:rPr lang="zh-CN" altLang="zh-CN" sz="3600" i="1">
                <a:latin typeface="Tahoma" panose="020B0604030504040204" pitchFamily="34" charset="0"/>
                <a:cs typeface="Tahoma" panose="020B0604030504040204" pitchFamily="34" charset="0"/>
              </a:rPr>
              <a:t>互动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可能变得比单个组件的功能更重要和更具挑战性</a:t>
            </a:r>
          </a:p>
          <a:p>
            <a:pPr eaLnBrk="1" hangingPunct="1">
              <a:spcBef>
                <a:spcPts val="3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 b="1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endParaRPr lang="zh-CN" altLang="zh-CN" sz="32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1000"/>
              </a:lnSpc>
              <a:spcBef>
                <a:spcPts val="55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zh-CN" sz="3600" i="1">
                <a:latin typeface="Tahoma" panose="020B0604030504040204" pitchFamily="34" charset="0"/>
                <a:cs typeface="Tahoma" panose="020B0604030504040204" pitchFamily="34" charset="0"/>
              </a:rPr>
              <a:t>软件连接器</a:t>
            </a: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是一个建筑积木, 负责影响和调节组件之间的相互作用</a:t>
            </a:r>
          </a:p>
          <a:p>
            <a:pPr eaLnBrk="1" hangingPunct="1">
              <a:lnSpc>
                <a:spcPts val="3575"/>
              </a:lnSpc>
              <a:spcBef>
                <a:spcPts val="8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在许多软件系统连接器通常是简单的过程调用或共享数据访问</a:t>
            </a:r>
          </a:p>
          <a:p>
            <a:pPr eaLnBrk="1" hangingPunct="1">
              <a:lnSpc>
                <a:spcPts val="3438"/>
              </a:lnSpc>
              <a:spcBef>
                <a:spcPts val="8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连接器通常提供与应用程序无关的交互功能</a:t>
            </a:r>
          </a:p>
          <a:p>
            <a:pPr lvl="1" eaLnBrk="1" hangingPunct="1">
              <a:spcBef>
                <a:spcPts val="4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可以描述独立的组件</a:t>
            </a:r>
          </a:p>
        </p:txBody>
      </p:sp>
    </p:spTree>
  </p:cSld>
  <p:clrMapOvr>
    <a:masterClrMapping/>
  </p:clrMapOvr>
</p:sld>
</file>

<file path=ppt/slides/slide2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7B45957-4071-436D-8613-0B1F7404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25550"/>
            <a:ext cx="11861800" cy="1239838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044" spc="7" dirty="0"/>
              <a:t>的例子</a:t>
            </a:r>
            <a:r>
              <a:rPr sz="6044" spc="-21" dirty="0"/>
              <a:t> </a:t>
            </a:r>
            <a:r>
              <a:rPr sz="6044" spc="7" dirty="0"/>
              <a:t>连接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9E0EA47-C9FE-46EB-AF9D-47FB6DAD83FC}"/>
              </a:ext>
            </a:extLst>
          </p:cNvPr>
          <p:cNvSpPr txBox="1"/>
          <p:nvPr/>
        </p:nvSpPr>
        <p:spPr>
          <a:xfrm>
            <a:off x="1423988" y="1882775"/>
            <a:ext cx="10404475" cy="4062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3254" indent="-46580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程序</a:t>
            </a:r>
            <a:r>
              <a:rPr sz="3846" spc="7" dirty="0">
                <a:latin typeface="Tahoma"/>
                <a:ea typeface="+mn-ea"/>
                <a:cs typeface="Tahoma"/>
              </a:rPr>
              <a:t>叫</a:t>
            </a:r>
            <a:r>
              <a:rPr sz="3846" spc="-82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845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共享内存</a:t>
            </a:r>
            <a:r>
              <a:rPr sz="3846" spc="-82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742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消息传递</a:t>
            </a:r>
            <a:r>
              <a:rPr sz="3846" spc="-82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879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流</a:t>
            </a:r>
            <a:r>
              <a:rPr sz="3846" spc="-96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742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分布</a:t>
            </a:r>
            <a:r>
              <a:rPr sz="3846" spc="-117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879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846" spc="14" dirty="0">
                <a:latin typeface="Tahoma"/>
                <a:ea typeface="+mn-ea"/>
                <a:cs typeface="Tahoma"/>
              </a:rPr>
              <a:t>包装/适配器</a:t>
            </a:r>
            <a:r>
              <a:rPr sz="3846" spc="-76" dirty="0">
                <a:latin typeface="Tahoma"/>
                <a:ea typeface="+mn-ea"/>
                <a:cs typeface="Tahoma"/>
              </a:rPr>
              <a:t> </a:t>
            </a:r>
            <a:r>
              <a:rPr sz="3846" spc="14" dirty="0">
                <a:latin typeface="Tahoma"/>
                <a:ea typeface="+mn-ea"/>
                <a:cs typeface="Tahoma"/>
              </a:rPr>
              <a:t>连接</a:t>
            </a:r>
            <a:endParaRPr sz="3846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EB428F0-CB8F-406C-8223-0C3946116C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配置</a:t>
            </a:r>
          </a:p>
        </p:txBody>
      </p:sp>
      <p:sp>
        <p:nvSpPr>
          <p:cNvPr id="52227" name="object 7">
            <a:extLst>
              <a:ext uri="{FF2B5EF4-FFF2-40B4-BE49-F238E27FC236}">
                <a16:creationId xmlns:a16="http://schemas.microsoft.com/office/drawing/2014/main" id="{F44749AF-CF8A-4A77-9FF7-F9109B5A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873250"/>
            <a:ext cx="1080135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组件和连接器是在给定系统中以特定方式组成的。</a:t>
            </a:r>
            <a:r>
              <a:rPr lang="en-US" altLang="zh-CN" sz="3846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实现该系统的体系结构</a:t>
            </a:r>
            <a:r>
              <a:rPr lang="en-US" altLang="zh-CN" sz="3846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的目标</a:t>
            </a:r>
          </a:p>
          <a:p>
            <a:pPr eaLnBrk="1" hangingPunct="1">
              <a:spcBef>
                <a:spcPts val="721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846" b="1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endParaRPr lang="zh-CN" altLang="zh-CN" sz="3846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zh-CN" sz="4396" i="1">
                <a:latin typeface="Tahoma" panose="020B0604030504040204" pitchFamily="34" charset="0"/>
                <a:cs typeface="Tahoma" panose="020B0604030504040204" pitchFamily="34" charset="0"/>
              </a:rPr>
              <a:t>体系结构配置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或拓扑是软件系统的组件和连接器之间的一组特定关联</a:t>
            </a:r>
            <a:r>
              <a:rPr lang="en-US" altLang="zh-CN" sz="3846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846">
                <a:latin typeface="Tahoma" panose="020B0604030504040204" pitchFamily="34" charset="0"/>
                <a:cs typeface="Tahoma" panose="020B0604030504040204" pitchFamily="34" charset="0"/>
              </a:rPr>
              <a:t>s 体系结构</a:t>
            </a:r>
          </a:p>
        </p:txBody>
      </p:sp>
    </p:spTree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DAB65C9-A577-419D-8FCF-9983F095E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</a:t>
            </a:r>
            <a:r>
              <a:rPr sz="6649" spc="-48" dirty="0"/>
              <a:t> </a:t>
            </a:r>
            <a:r>
              <a:rPr sz="6649" spc="7" dirty="0"/>
              <a:t>风格</a:t>
            </a:r>
          </a:p>
        </p:txBody>
      </p:sp>
      <p:sp>
        <p:nvSpPr>
          <p:cNvPr id="54275" name="object 7">
            <a:extLst>
              <a:ext uri="{FF2B5EF4-FFF2-40B4-BE49-F238E27FC236}">
                <a16:creationId xmlns:a16="http://schemas.microsoft.com/office/drawing/2014/main" id="{E1C78081-C505-41CF-B83B-B91E141F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65225"/>
            <a:ext cx="1077595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54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1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某些设计选择定期导致具有优越性能的解决方案</a:t>
            </a:r>
          </a:p>
          <a:p>
            <a:pPr lvl="1" eaLnBrk="1" hangingPunct="1">
              <a:lnSpc>
                <a:spcPct val="102000"/>
              </a:lnSpc>
              <a:spcBef>
                <a:spcPts val="636"/>
              </a:spcBef>
              <a:buClr>
                <a:srgbClr val="8FBAC8"/>
              </a:buClr>
              <a:buSzPct val="69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与其他可能的替代方法相比, 这样的解决方案更优雅、有效、高效、可靠、进化、可伸缩, 等等。</a:t>
            </a:r>
          </a:p>
          <a:p>
            <a:pPr eaLnBrk="1" hangingPunct="1">
              <a:spcBef>
                <a:spcPts val="687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ts val="3143"/>
              </a:lnSpc>
              <a:spcBef>
                <a:spcPts val="893"/>
              </a:spcBef>
              <a:buClr>
                <a:srgbClr val="8FBAC8"/>
              </a:buClr>
              <a:buSzPct val="69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zh-CN" sz="3846" i="1">
                <a:latin typeface="Tahoma" panose="020B0604030504040204" pitchFamily="34" charset="0"/>
                <a:cs typeface="Tahoma" panose="020B0604030504040204" pitchFamily="34" charset="0"/>
              </a:rPr>
              <a:t>建筑风格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是一个命名的结构设计决策集合, 它</a:t>
            </a:r>
          </a:p>
          <a:p>
            <a:pPr lvl="2" eaLnBrk="1" hangingPunct="1">
              <a:spcBef>
                <a:spcPts val="602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适用于特定的开发环境</a:t>
            </a:r>
          </a:p>
          <a:p>
            <a:pPr lvl="2" eaLnBrk="1" hangingPunct="1">
              <a:lnSpc>
                <a:spcPct val="102000"/>
              </a:lnSpc>
              <a:spcBef>
                <a:spcPts val="65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约束特定于该上下文中特定系统的体系结构设计决策</a:t>
            </a:r>
          </a:p>
          <a:p>
            <a:pPr lvl="2" eaLnBrk="1" hangingPunct="1">
              <a:spcBef>
                <a:spcPts val="687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在每个产生的系统中引出有益的品质</a:t>
            </a:r>
          </a:p>
        </p:txBody>
      </p:sp>
    </p:spTree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C03E22D-85AE-4D67-ACA8-E26828C95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13" y="-1438275"/>
            <a:ext cx="11861800" cy="1331912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学习</a:t>
            </a:r>
            <a:r>
              <a:rPr sz="6649" spc="-41" dirty="0"/>
              <a:t> </a:t>
            </a:r>
            <a:r>
              <a:rPr sz="6649" spc="7" dirty="0"/>
              <a:t>目标</a:t>
            </a:r>
          </a:p>
        </p:txBody>
      </p:sp>
      <p:sp>
        <p:nvSpPr>
          <p:cNvPr id="33795" name="object 7">
            <a:extLst>
              <a:ext uri="{FF2B5EF4-FFF2-40B4-BE49-F238E27FC236}">
                <a16:creationId xmlns:a16="http://schemas.microsoft.com/office/drawing/2014/main" id="{7913519B-C5FA-4D5E-8DFE-5EC94EAAE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270000"/>
            <a:ext cx="106743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600">
                <a:latin typeface="Tahoma" panose="020B0604030504040204" pitchFamily="34" charset="0"/>
                <a:cs typeface="Tahoma" panose="020B0604030504040204" pitchFamily="34" charset="0"/>
              </a:rPr>
              <a:t>正式定义软件体系结构</a:t>
            </a:r>
          </a:p>
          <a:p>
            <a:pPr eaLnBrk="1" hangingPunct="1">
              <a:spcBef>
                <a:spcPts val="83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600">
                <a:latin typeface="Tahoma" panose="020B0604030504040204" pitchFamily="34" charset="0"/>
                <a:cs typeface="Tahoma" panose="020B0604030504040204" pitchFamily="34" charset="0"/>
              </a:rPr>
              <a:t>区分规定性与描述性体系结构</a:t>
            </a:r>
          </a:p>
          <a:p>
            <a:pPr eaLnBrk="1" hangingPunct="1">
              <a:lnSpc>
                <a:spcPct val="103000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600">
                <a:latin typeface="Tahoma" panose="020B0604030504040204" pitchFamily="34" charset="0"/>
                <a:cs typeface="Tahoma" panose="020B0604030504040204" pitchFamily="34" charset="0"/>
              </a:rPr>
              <a:t>列出架构退化的原因和类型, 以及体系结构恢复的挑战</a:t>
            </a:r>
          </a:p>
          <a:p>
            <a:pPr eaLnBrk="1" hangingPunct="1">
              <a:lnSpc>
                <a:spcPts val="3825"/>
              </a:lnSpc>
              <a:spcBef>
                <a:spcPts val="10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600">
                <a:latin typeface="Tahoma" panose="020B0604030504040204" pitchFamily="34" charset="0"/>
                <a:cs typeface="Tahoma" panose="020B0604030504040204" pitchFamily="34" charset="0"/>
              </a:rPr>
              <a:t>了解软件体系结构的元素并区分组件和连接器</a:t>
            </a:r>
          </a:p>
          <a:p>
            <a:pPr eaLnBrk="1" hangingPunct="1">
              <a:lnSpc>
                <a:spcPct val="103000"/>
              </a:lnSpc>
              <a:spcBef>
                <a:spcPts val="6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600">
                <a:latin typeface="Tahoma" panose="020B0604030504040204" pitchFamily="34" charset="0"/>
                <a:cs typeface="Tahoma" panose="020B0604030504040204" pitchFamily="34" charset="0"/>
              </a:rPr>
              <a:t>描述架构样式和模式在软件体系结构中的作用</a:t>
            </a:r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FEFBC03-EE56-4350-B9EF-DCB588D86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建筑风格:</a:t>
            </a:r>
            <a:r>
              <a:rPr sz="6649" spc="-7" dirty="0"/>
              <a:t> </a:t>
            </a:r>
            <a:r>
              <a:rPr sz="6649" spc="7" dirty="0"/>
              <a:t>例子</a:t>
            </a:r>
          </a:p>
        </p:txBody>
      </p:sp>
      <p:sp>
        <p:nvSpPr>
          <p:cNvPr id="55299" name="object 7">
            <a:extLst>
              <a:ext uri="{FF2B5EF4-FFF2-40B4-BE49-F238E27FC236}">
                <a16:creationId xmlns:a16="http://schemas.microsoft.com/office/drawing/2014/main" id="{826BCD86-40F9-4BFC-85ED-814C9FC7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3" y="1038225"/>
            <a:ext cx="12436475" cy="6115050"/>
          </a:xfrm>
        </p:spPr>
        <p:txBody>
          <a:bodyPr lIns="0" tIns="0" rIns="0" bIns="0">
            <a:spAutoFit/>
          </a:bodyPr>
          <a:lstStyle/>
          <a:p>
            <a:pPr marL="484126" indent="-464500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tabLst>
                <a:tab pos="484126" algn="l"/>
              </a:tabLst>
              <a:defRPr/>
            </a:pPr>
            <a:r>
              <a:rPr lang="zh-CN" altLang="zh-CN" sz="4945" dirty="0"/>
              <a:t>REST 风格 (代表状态传输) – HTTP</a:t>
            </a:r>
          </a:p>
          <a:p>
            <a:pPr marL="1035856" lvl="1" indent="-396896">
              <a:spcBef>
                <a:spcPts val="842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tabLst>
                <a:tab pos="484126" algn="l"/>
              </a:tabLst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客户端和服务器之间的统一接口</a:t>
            </a:r>
          </a:p>
          <a:p>
            <a:pPr marL="1035856" lvl="1" indent="-396896">
              <a:lnSpc>
                <a:spcPct val="103000"/>
              </a:lnSpc>
              <a:spcBef>
                <a:spcPts val="65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tabLst>
                <a:tab pos="484126" algn="l"/>
              </a:tabLst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无状态: 在请求之间没有存储在服务器上的客户端上下文。所有状态都在请求 URL 中进行。</a:t>
            </a:r>
          </a:p>
          <a:p>
            <a:pPr marL="1035856" lvl="1" indent="-396896">
              <a:spcBef>
                <a:spcPts val="842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tabLst>
                <a:tab pos="484126" algn="l"/>
              </a:tabLst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客户端应能够缓存对请求的响应</a:t>
            </a:r>
          </a:p>
          <a:p>
            <a:pPr marL="1035856" lvl="1" indent="-396896">
              <a:lnSpc>
                <a:spcPct val="103000"/>
              </a:lnSpc>
              <a:spcBef>
                <a:spcPts val="65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tabLst>
                <a:tab pos="484126" algn="l"/>
              </a:tabLst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分层体系结构: 客户端无法判断它们是直接连接到服务器还是通过 "代理"</a:t>
            </a:r>
          </a:p>
          <a:p>
            <a:pPr marL="1035856" lvl="1" indent="-396896">
              <a:lnSpc>
                <a:spcPts val="3830"/>
              </a:lnSpc>
              <a:spcBef>
                <a:spcPts val="101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tabLst>
                <a:tab pos="484126" algn="l"/>
              </a:tabLst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按需编码 (可选): 服务器应该能够扩展客户端</a:t>
            </a:r>
            <a:r>
              <a:rPr lang="en-US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跨客户端脚本的功能</a:t>
            </a:r>
          </a:p>
        </p:txBody>
      </p:sp>
    </p:spTree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FCB7E6D-C2D2-46D0-A9E2-D13A5264A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建筑</a:t>
            </a:r>
            <a:r>
              <a:rPr sz="6649" spc="-27" dirty="0"/>
              <a:t> </a:t>
            </a:r>
            <a:r>
              <a:rPr sz="6649" spc="7" dirty="0"/>
              <a:t>模式</a:t>
            </a:r>
          </a:p>
        </p:txBody>
      </p:sp>
      <p:sp>
        <p:nvSpPr>
          <p:cNvPr id="56323" name="object 7">
            <a:extLst>
              <a:ext uri="{FF2B5EF4-FFF2-40B4-BE49-F238E27FC236}">
                <a16:creationId xmlns:a16="http://schemas.microsoft.com/office/drawing/2014/main" id="{3E1CD608-2C61-4060-ACD1-168A4490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1425575"/>
            <a:ext cx="10215562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87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zh-CN" sz="3846" i="1">
                <a:latin typeface="Tahoma" panose="020B0604030504040204" pitchFamily="34" charset="0"/>
                <a:cs typeface="Tahoma" panose="020B0604030504040204" pitchFamily="34" charset="0"/>
              </a:rPr>
              <a:t>建筑模式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是一组适用于定期设计问题的体系结构设计决策, 并参数化, 以考虑出现该问题的不同软件开发上下文</a:t>
            </a:r>
          </a:p>
          <a:p>
            <a:pPr eaLnBrk="1" hangingPunct="1">
              <a:lnSpc>
                <a:spcPts val="3572"/>
              </a:lnSpc>
              <a:spcBef>
                <a:spcPts val="80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在现代分布式系统中, 一种广泛使用的模式是</a:t>
            </a:r>
            <a:r>
              <a:rPr lang="zh-CN" altLang="zh-CN" sz="3846" i="1">
                <a:latin typeface="Tahoma" panose="020B0604030504040204" pitchFamily="34" charset="0"/>
                <a:cs typeface="Tahoma" panose="020B0604030504040204" pitchFamily="34" charset="0"/>
              </a:rPr>
              <a:t>三级系统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模式</a:t>
            </a:r>
          </a:p>
          <a:p>
            <a:pPr lvl="1" eaLnBrk="1" hangingPunct="1">
              <a:spcBef>
                <a:spcPts val="37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科学</a:t>
            </a:r>
          </a:p>
          <a:p>
            <a:pPr lvl="1" eaLnBrk="1" hangingPunct="1">
              <a:spcBef>
                <a:spcPts val="481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银行</a:t>
            </a:r>
          </a:p>
          <a:p>
            <a:pPr lvl="1" eaLnBrk="1" hangingPunct="1">
              <a:spcBef>
                <a:spcPts val="34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电子商务</a:t>
            </a:r>
          </a:p>
          <a:p>
            <a:pPr lvl="1" eaLnBrk="1" hangingPunct="1">
              <a:spcBef>
                <a:spcPts val="481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预订系统</a:t>
            </a:r>
          </a:p>
        </p:txBody>
      </p:sp>
    </p:spTree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79100AD-16E9-4505-B8F3-7BA7F1EB3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三级</a:t>
            </a:r>
            <a:r>
              <a:rPr sz="6649" spc="-41" dirty="0"/>
              <a:t> </a:t>
            </a:r>
            <a:r>
              <a:rPr sz="6649" spc="7" dirty="0"/>
              <a:t>模式</a:t>
            </a:r>
          </a:p>
        </p:txBody>
      </p:sp>
      <p:sp>
        <p:nvSpPr>
          <p:cNvPr id="63491" name="object 7">
            <a:extLst>
              <a:ext uri="{FF2B5EF4-FFF2-40B4-BE49-F238E27FC236}">
                <a16:creationId xmlns:a16="http://schemas.microsoft.com/office/drawing/2014/main" id="{654E071E-F16C-475B-876A-694204A5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3962400"/>
            <a:ext cx="11422062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前层</a:t>
            </a:r>
          </a:p>
          <a:p>
            <a:pPr lvl="1" eaLnBrk="1" hangingPunct="1">
              <a:lnSpc>
                <a:spcPts val="3225"/>
              </a:lnSpc>
              <a:spcBef>
                <a:spcPts val="82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包含访问系统的用户界面功能</a:t>
            </a:r>
            <a:r>
              <a:rPr lang="en-US" altLang="zh-CN" sz="28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s 服务</a:t>
            </a:r>
          </a:p>
          <a:p>
            <a:pPr eaLnBrk="1" hangingPunct="1">
              <a:spcBef>
                <a:spcPts val="2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中间层</a:t>
            </a:r>
          </a:p>
          <a:p>
            <a:pPr lvl="1" eaLnBrk="1" hangingPunct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包含应用程序</a:t>
            </a:r>
            <a:r>
              <a:rPr lang="en-US" altLang="zh-CN" sz="28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的主要功能</a:t>
            </a:r>
          </a:p>
          <a:p>
            <a:pPr eaLnBrk="1" hangingPunct="1">
              <a:spcBef>
                <a:spcPts val="3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3200">
                <a:latin typeface="Tahoma" panose="020B0604030504040204" pitchFamily="34" charset="0"/>
                <a:cs typeface="Tahoma" panose="020B0604030504040204" pitchFamily="34" charset="0"/>
              </a:rPr>
              <a:t>后层</a:t>
            </a:r>
          </a:p>
          <a:p>
            <a:pPr lvl="1" eaLnBrk="1" hangingPunct="1">
              <a:lnSpc>
                <a:spcPts val="3225"/>
              </a:lnSpc>
              <a:spcBef>
                <a:spcPts val="72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包含应用程序</a:t>
            </a:r>
            <a:r>
              <a:rPr lang="en-US" altLang="zh-CN" sz="28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的数据访问和存储功能</a:t>
            </a:r>
          </a:p>
        </p:txBody>
      </p:sp>
      <p:sp>
        <p:nvSpPr>
          <p:cNvPr id="63492" name="object 8">
            <a:extLst>
              <a:ext uri="{FF2B5EF4-FFF2-40B4-BE49-F238E27FC236}">
                <a16:creationId xmlns:a16="http://schemas.microsoft.com/office/drawing/2014/main" id="{46857476-B7EF-4F05-8363-95166B98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341438"/>
            <a:ext cx="9939337" cy="261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6">
            <a:extLst>
              <a:ext uri="{FF2B5EF4-FFF2-40B4-BE49-F238E27FC236}">
                <a16:creationId xmlns:a16="http://schemas.microsoft.com/office/drawing/2014/main" id="{658C19BC-850B-4606-B225-A5D91F44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-896938"/>
            <a:ext cx="14014450" cy="666750"/>
          </a:xfrm>
        </p:spPr>
        <p:txBody>
          <a:bodyPr lIns="0" tIns="0" rIns="0" bIns="0">
            <a:spAutoFit/>
          </a:bodyPr>
          <a:lstStyle/>
          <a:p>
            <a:pPr marL="17446">
              <a:lnSpc>
                <a:spcPts val="5169"/>
              </a:lnSpc>
              <a:defRPr/>
            </a:pPr>
            <a:r>
              <a:rPr lang="zh-CN" altLang="zh-CN" sz="6594"/>
              <a:t>式样和样式的区别</a:t>
            </a:r>
          </a:p>
        </p:txBody>
      </p:sp>
      <p:sp>
        <p:nvSpPr>
          <p:cNvPr id="58371" name="object 7">
            <a:extLst>
              <a:ext uri="{FF2B5EF4-FFF2-40B4-BE49-F238E27FC236}">
                <a16:creationId xmlns:a16="http://schemas.microsoft.com/office/drawing/2014/main" id="{E1242519-D28D-424D-BD80-EB9B9DF6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882775"/>
            <a:ext cx="5414962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风格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82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在采用解决方案时提供一套指导原则</a:t>
            </a:r>
          </a:p>
          <a:p>
            <a:pPr lvl="1" eaLnBrk="1" hangingPunct="1">
              <a:lnSpc>
                <a:spcPct val="103000"/>
              </a:lnSpc>
              <a:spcBef>
                <a:spcPts val="75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需要大量的努力来应用。</a:t>
            </a:r>
          </a:p>
          <a:p>
            <a:pPr eaLnBrk="1" hangingPunct="1">
              <a:lnSpc>
                <a:spcPts val="3949"/>
              </a:lnSpc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架构师需要根据体系结构样式来证明设计选择的合理性。</a:t>
            </a:r>
          </a:p>
        </p:txBody>
      </p:sp>
      <p:sp>
        <p:nvSpPr>
          <p:cNvPr id="58372" name="object 8">
            <a:extLst>
              <a:ext uri="{FF2B5EF4-FFF2-40B4-BE49-F238E27FC236}">
                <a16:creationId xmlns:a16="http://schemas.microsoft.com/office/drawing/2014/main" id="{DF57D97D-B8EA-4D12-81AE-6A05E52E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882775"/>
            <a:ext cx="586105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模式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101000"/>
              </a:lnSpc>
              <a:spcBef>
                <a:spcPts val="82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提供具体的解决方案, 尽管对特定问题进行了参数化。</a:t>
            </a:r>
          </a:p>
          <a:p>
            <a:pPr lvl="1" eaLnBrk="1" hangingPunct="1">
              <a:spcBef>
                <a:spcPts val="82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需要很少的人工努力或理由来申请。</a:t>
            </a:r>
          </a:p>
          <a:p>
            <a:pPr lvl="1" eaLnBrk="1" hangingPunct="1">
              <a:spcBef>
                <a:spcPts val="82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通常适用于特定系统 (例如, 基于 GUI 的系统)</a:t>
            </a:r>
          </a:p>
        </p:txBody>
      </p:sp>
    </p:spTree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bject 6">
            <a:extLst>
              <a:ext uri="{FF2B5EF4-FFF2-40B4-BE49-F238E27FC236}">
                <a16:creationId xmlns:a16="http://schemas.microsoft.com/office/drawing/2014/main" id="{C1221A35-CD9D-4FF9-9D4D-45D640B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" y="228600"/>
            <a:ext cx="11861800" cy="727075"/>
          </a:xfrm>
        </p:spPr>
        <p:txBody>
          <a:bodyPr lIns="0" tIns="65081" rIns="0" bIns="0">
            <a:spAutoFit/>
          </a:bodyPr>
          <a:lstStyle/>
          <a:p>
            <a:pPr marL="327025">
              <a:lnSpc>
                <a:spcPct val="101000"/>
              </a:lnSpc>
            </a:pPr>
            <a:r>
              <a:rPr lang="zh-CN" altLang="zh-CN" sz="4400"/>
              <a:t>体系结构模型、视图和可视化</a:t>
            </a:r>
          </a:p>
        </p:txBody>
      </p:sp>
      <p:sp>
        <p:nvSpPr>
          <p:cNvPr id="59395" name="object 7">
            <a:extLst>
              <a:ext uri="{FF2B5EF4-FFF2-40B4-BE49-F238E27FC236}">
                <a16:creationId xmlns:a16="http://schemas.microsoft.com/office/drawing/2014/main" id="{DB94444D-F63D-45ED-ACEE-D065ABF9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477963"/>
            <a:ext cx="10163175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体系结构模型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ts val="3830"/>
              </a:lnSpc>
              <a:spcBef>
                <a:spcPts val="101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记录系统的部分或全部架构设计决策的工件</a:t>
            </a:r>
          </a:p>
          <a:p>
            <a:pPr eaLnBrk="1" hangingPunct="1">
              <a:spcBef>
                <a:spcPts val="721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体系结构可视化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ts val="3830"/>
              </a:lnSpc>
              <a:spcBef>
                <a:spcPts val="104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将系统的部分或全部设计决策描述给利益干系者的一种方法</a:t>
            </a:r>
          </a:p>
          <a:p>
            <a:pPr eaLnBrk="1" hangingPunct="1">
              <a:spcBef>
                <a:spcPts val="721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>
                <a:latin typeface="Tahoma" panose="020B0604030504040204" pitchFamily="34" charset="0"/>
                <a:cs typeface="Tahoma" panose="020B0604030504040204" pitchFamily="34" charset="0"/>
              </a:rPr>
              <a:t>体系结构视图/透视图</a:t>
            </a:r>
            <a:endParaRPr lang="zh-CN" altLang="zh-CN" sz="3297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相关建筑设计决策的一个子集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通常与横切功能有关</a:t>
            </a:r>
          </a:p>
        </p:txBody>
      </p:sp>
    </p:spTree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6">
            <a:extLst>
              <a:ext uri="{FF2B5EF4-FFF2-40B4-BE49-F238E27FC236}">
                <a16:creationId xmlns:a16="http://schemas.microsoft.com/office/drawing/2014/main" id="{91939668-AE28-4154-B4B2-E3793BE5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-930275"/>
            <a:ext cx="13188950" cy="666750"/>
          </a:xfrm>
        </p:spPr>
        <p:txBody>
          <a:bodyPr lIns="0" tIns="0" rIns="0" bIns="0">
            <a:spAutoFit/>
          </a:bodyPr>
          <a:lstStyle/>
          <a:p>
            <a:pPr marL="17446">
              <a:lnSpc>
                <a:spcPts val="5169"/>
              </a:lnSpc>
              <a:defRPr/>
            </a:pPr>
            <a:r>
              <a:rPr lang="zh-CN" altLang="zh-CN" sz="6044"/>
              <a:t>建筑可视化: 示例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EB1C05F-49EC-4590-92ED-7B159AFAD0CA}"/>
              </a:ext>
            </a:extLst>
          </p:cNvPr>
          <p:cNvSpPr txBox="1"/>
          <p:nvPr/>
        </p:nvSpPr>
        <p:spPr>
          <a:xfrm>
            <a:off x="1423988" y="1819275"/>
            <a:ext cx="3905250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44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28" b="1" spc="14" dirty="0">
                <a:latin typeface="Tahoma"/>
                <a:ea typeface="+mn-ea"/>
                <a:cs typeface="Tahoma"/>
              </a:rPr>
              <a:t>图形</a:t>
            </a:r>
            <a:r>
              <a:rPr sz="3228" b="1" spc="-62" dirty="0">
                <a:latin typeface="Tahoma"/>
                <a:ea typeface="+mn-ea"/>
                <a:cs typeface="Tahoma"/>
              </a:rPr>
              <a:t> </a:t>
            </a:r>
            <a:r>
              <a:rPr sz="3228" b="1" spc="14" dirty="0">
                <a:latin typeface="Tahoma"/>
                <a:ea typeface="+mn-ea"/>
                <a:cs typeface="Tahoma"/>
              </a:rPr>
              <a:t>图</a:t>
            </a:r>
            <a:endParaRPr sz="3228">
              <a:latin typeface="Tahoma"/>
              <a:ea typeface="+mn-ea"/>
              <a:cs typeface="Tahoma"/>
            </a:endParaRPr>
          </a:p>
        </p:txBody>
      </p:sp>
      <p:sp>
        <p:nvSpPr>
          <p:cNvPr id="66564" name="object 8">
            <a:extLst>
              <a:ext uri="{FF2B5EF4-FFF2-40B4-BE49-F238E27FC236}">
                <a16:creationId xmlns:a16="http://schemas.microsoft.com/office/drawing/2014/main" id="{0026BA4F-07E3-466A-9025-39C550A3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435225"/>
            <a:ext cx="4970462" cy="539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5" name="object 9">
            <a:extLst>
              <a:ext uri="{FF2B5EF4-FFF2-40B4-BE49-F238E27FC236}">
                <a16:creationId xmlns:a16="http://schemas.microsoft.com/office/drawing/2014/main" id="{0A64728F-2310-48D7-BB5F-0CCF933151DC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66" name="object 10">
            <a:extLst>
              <a:ext uri="{FF2B5EF4-FFF2-40B4-BE49-F238E27FC236}">
                <a16:creationId xmlns:a16="http://schemas.microsoft.com/office/drawing/2014/main" id="{4CAB7B17-A203-42E0-9DCA-5B3B416E4CF9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67" name="object 11">
            <a:extLst>
              <a:ext uri="{FF2B5EF4-FFF2-40B4-BE49-F238E27FC236}">
                <a16:creationId xmlns:a16="http://schemas.microsoft.com/office/drawing/2014/main" id="{FC4FFA92-B5E5-47EA-941C-46F3E1609942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68" name="object 12">
            <a:extLst>
              <a:ext uri="{FF2B5EF4-FFF2-40B4-BE49-F238E27FC236}">
                <a16:creationId xmlns:a16="http://schemas.microsoft.com/office/drawing/2014/main" id="{5FC05B23-510F-4E81-A9B1-1594ABC14CEC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69" name="object 13">
            <a:extLst>
              <a:ext uri="{FF2B5EF4-FFF2-40B4-BE49-F238E27FC236}">
                <a16:creationId xmlns:a16="http://schemas.microsoft.com/office/drawing/2014/main" id="{C0EEF490-FF37-4907-AEC4-4B14100B7D0D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0" name="object 14">
            <a:extLst>
              <a:ext uri="{FF2B5EF4-FFF2-40B4-BE49-F238E27FC236}">
                <a16:creationId xmlns:a16="http://schemas.microsoft.com/office/drawing/2014/main" id="{6130448C-8267-4ACD-B00B-2D1CAEF00D99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1" name="object 15">
            <a:extLst>
              <a:ext uri="{FF2B5EF4-FFF2-40B4-BE49-F238E27FC236}">
                <a16:creationId xmlns:a16="http://schemas.microsoft.com/office/drawing/2014/main" id="{32509547-98B0-4925-B867-4EC83C1BB883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2" name="object 16">
            <a:extLst>
              <a:ext uri="{FF2B5EF4-FFF2-40B4-BE49-F238E27FC236}">
                <a16:creationId xmlns:a16="http://schemas.microsoft.com/office/drawing/2014/main" id="{8D96A373-2785-42A2-8506-F0DA7303A8CE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3" name="object 17">
            <a:extLst>
              <a:ext uri="{FF2B5EF4-FFF2-40B4-BE49-F238E27FC236}">
                <a16:creationId xmlns:a16="http://schemas.microsoft.com/office/drawing/2014/main" id="{C1399C7E-48A0-46EE-AE47-BB3F33C697AA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4" name="object 18">
            <a:extLst>
              <a:ext uri="{FF2B5EF4-FFF2-40B4-BE49-F238E27FC236}">
                <a16:creationId xmlns:a16="http://schemas.microsoft.com/office/drawing/2014/main" id="{01D2BA2A-F708-4628-9ACD-BEE5FAC8448A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5" name="object 19">
            <a:extLst>
              <a:ext uri="{FF2B5EF4-FFF2-40B4-BE49-F238E27FC236}">
                <a16:creationId xmlns:a16="http://schemas.microsoft.com/office/drawing/2014/main" id="{84056826-9207-4893-AE77-96798F326EEB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6" name="object 20">
            <a:extLst>
              <a:ext uri="{FF2B5EF4-FFF2-40B4-BE49-F238E27FC236}">
                <a16:creationId xmlns:a16="http://schemas.microsoft.com/office/drawing/2014/main" id="{B8A2543D-BB45-4F86-9999-0DE5984AEAB1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/>
            <a:ahLst/>
            <a:cxnLst/>
            <a:rect l="0" t="0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7" name="object 21">
            <a:extLst>
              <a:ext uri="{FF2B5EF4-FFF2-40B4-BE49-F238E27FC236}">
                <a16:creationId xmlns:a16="http://schemas.microsoft.com/office/drawing/2014/main" id="{48583DCF-4316-422F-8B67-7BC597FB678F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8" name="object 22">
            <a:extLst>
              <a:ext uri="{FF2B5EF4-FFF2-40B4-BE49-F238E27FC236}">
                <a16:creationId xmlns:a16="http://schemas.microsoft.com/office/drawing/2014/main" id="{0C353466-5E43-4D36-BD46-3680634A5532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79" name="object 23">
            <a:extLst>
              <a:ext uri="{FF2B5EF4-FFF2-40B4-BE49-F238E27FC236}">
                <a16:creationId xmlns:a16="http://schemas.microsoft.com/office/drawing/2014/main" id="{153BDF25-D8BA-4969-9011-83C5B773B081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80" name="object 24">
            <a:extLst>
              <a:ext uri="{FF2B5EF4-FFF2-40B4-BE49-F238E27FC236}">
                <a16:creationId xmlns:a16="http://schemas.microsoft.com/office/drawing/2014/main" id="{10211E73-A2DB-4317-8F6F-E5EEA4686A09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81" name="object 25">
            <a:extLst>
              <a:ext uri="{FF2B5EF4-FFF2-40B4-BE49-F238E27FC236}">
                <a16:creationId xmlns:a16="http://schemas.microsoft.com/office/drawing/2014/main" id="{F26D4B27-DA38-42D3-A3EA-949852606C15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82" name="object 26">
            <a:extLst>
              <a:ext uri="{FF2B5EF4-FFF2-40B4-BE49-F238E27FC236}">
                <a16:creationId xmlns:a16="http://schemas.microsoft.com/office/drawing/2014/main" id="{7306F905-45ED-4188-B399-22B73BC7D039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583" name="object 27">
            <a:extLst>
              <a:ext uri="{FF2B5EF4-FFF2-40B4-BE49-F238E27FC236}">
                <a16:creationId xmlns:a16="http://schemas.microsoft.com/office/drawing/2014/main" id="{1FB7B4E0-C4B6-4526-951E-90857BD17719}"/>
              </a:ext>
            </a:extLst>
          </p:cNvPr>
          <p:cNvSpPr>
            <a:spLocks/>
          </p:cNvSpPr>
          <p:nvPr/>
        </p:nvSpPr>
        <p:spPr bwMode="auto">
          <a:xfrm>
            <a:off x="1214438" y="7829550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40" name="object 28">
            <a:extLst>
              <a:ext uri="{FF2B5EF4-FFF2-40B4-BE49-F238E27FC236}">
                <a16:creationId xmlns:a16="http://schemas.microsoft.com/office/drawing/2014/main" id="{212CA5CE-62D0-41DD-968B-1B7F9BD8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819275"/>
            <a:ext cx="42529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3160" b="1">
                <a:latin typeface="Tahoma" panose="020B0604030504040204" pitchFamily="34" charset="0"/>
                <a:cs typeface="Tahoma" panose="020B0604030504040204" pitchFamily="34" charset="0"/>
              </a:rPr>
              <a:t>文本说明</a:t>
            </a:r>
            <a:endParaRPr lang="zh-CN" altLang="zh-CN" sz="316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04000"/>
              </a:lnSpc>
              <a:spcBef>
                <a:spcPts val="2284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组件数据存储区 {提供 landerValues;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441" name="object 29">
            <a:extLst>
              <a:ext uri="{FF2B5EF4-FFF2-40B4-BE49-F238E27FC236}">
                <a16:creationId xmlns:a16="http://schemas.microsoft.com/office/drawing/2014/main" id="{A403C44B-ADFD-4949-9737-FB1FFC3A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3429000"/>
            <a:ext cx="3865563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2738" indent="-3016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4000"/>
              </a:lnSpc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组件计算 {要求 landerValues;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提供 calculationService;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2"/>
              </a:spcBef>
              <a:defRPr/>
            </a:pPr>
            <a:endParaRPr lang="zh-CN" altLang="zh-CN" sz="137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4000"/>
              </a:lnSpc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组件用户界面 {要求 calculationService; 要求 landerValues;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52"/>
              </a:spcBef>
              <a:defRPr/>
            </a:pPr>
            <a:endParaRPr lang="zh-CN" altLang="zh-CN" sz="137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4000"/>
              </a:lnSpc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组件 LunarLander {</a:t>
            </a:r>
          </a:p>
          <a:p>
            <a:pPr eaLnBrk="1" hangingPunct="1">
              <a:lnSpc>
                <a:spcPct val="104000"/>
              </a:lnSpc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U: 用户界面; C: 计算; D: 数据存储;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绑定</a:t>
            </a:r>
          </a:p>
          <a:p>
            <a:pPr algn="just" eaLnBrk="1" hangingPunct="1">
              <a:lnSpc>
                <a:spcPct val="104000"/>
              </a:lnSpc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landerValues landerValues; landerValues landerValues; U. calculationService--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C. calculationService;</a:t>
            </a:r>
          </a:p>
          <a:p>
            <a:pPr eaLnBrk="1" hangingPunct="1">
              <a:spcBef>
                <a:spcPts val="69"/>
              </a:spcBef>
              <a:defRPr/>
            </a:pPr>
            <a:r>
              <a:rPr lang="zh-CN" altLang="zh-CN" sz="1236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57BF9AD-93F7-440C-850A-13854F387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38" y="-1184275"/>
            <a:ext cx="13682662" cy="1135062"/>
          </a:xfrm>
        </p:spPr>
        <p:txBody>
          <a:bodyPr tIns="203007" rtlCol="0">
            <a:spAutoFit/>
          </a:bodyPr>
          <a:lstStyle/>
          <a:p>
            <a:pPr marL="17446" algn="l">
              <a:defRPr/>
            </a:pPr>
            <a:r>
              <a:rPr sz="6044" spc="7" dirty="0">
                <a:solidFill>
                  <a:schemeClr val="bg1"/>
                </a:solidFill>
              </a:rPr>
              <a:t>体系结构视图: 示例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178252B-DFD4-45D7-9B12-766D6D062087}"/>
              </a:ext>
            </a:extLst>
          </p:cNvPr>
          <p:cNvSpPr txBox="1"/>
          <p:nvPr/>
        </p:nvSpPr>
        <p:spPr>
          <a:xfrm>
            <a:off x="1423988" y="1716088"/>
            <a:ext cx="3262312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44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28" b="1" spc="14" dirty="0">
                <a:latin typeface="Tahoma"/>
                <a:ea typeface="+mn-ea"/>
                <a:cs typeface="Tahoma"/>
              </a:rPr>
              <a:t>结构</a:t>
            </a:r>
            <a:r>
              <a:rPr sz="3228" b="1" spc="-96" dirty="0">
                <a:latin typeface="Tahoma"/>
                <a:ea typeface="+mn-ea"/>
                <a:cs typeface="Tahoma"/>
              </a:rPr>
              <a:t> </a:t>
            </a:r>
            <a:r>
              <a:rPr sz="3228" b="1" spc="14" dirty="0">
                <a:latin typeface="Tahoma"/>
                <a:ea typeface="+mn-ea"/>
                <a:cs typeface="Tahoma"/>
              </a:rPr>
              <a:t>视图</a:t>
            </a:r>
            <a:endParaRPr sz="3228">
              <a:latin typeface="Tahoma"/>
              <a:ea typeface="+mn-e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BA5A68-6D3F-4608-8E05-2DD1F8650616}"/>
              </a:ext>
            </a:extLst>
          </p:cNvPr>
          <p:cNvSpPr txBox="1"/>
          <p:nvPr/>
        </p:nvSpPr>
        <p:spPr>
          <a:xfrm>
            <a:off x="7118350" y="1611313"/>
            <a:ext cx="3694113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44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28" b="1" spc="14" dirty="0">
                <a:latin typeface="Tahoma"/>
                <a:ea typeface="+mn-ea"/>
                <a:cs typeface="Tahoma"/>
              </a:rPr>
              <a:t>部署</a:t>
            </a:r>
            <a:r>
              <a:rPr sz="3228" b="1" spc="-69" dirty="0">
                <a:latin typeface="Tahoma"/>
                <a:ea typeface="+mn-ea"/>
                <a:cs typeface="Tahoma"/>
              </a:rPr>
              <a:t> </a:t>
            </a:r>
            <a:r>
              <a:rPr sz="3228" b="1" spc="14" dirty="0">
                <a:latin typeface="Tahoma"/>
                <a:ea typeface="+mn-ea"/>
                <a:cs typeface="Tahoma"/>
              </a:rPr>
              <a:t>视图</a:t>
            </a:r>
            <a:endParaRPr sz="3228">
              <a:latin typeface="Tahoma"/>
              <a:ea typeface="+mn-ea"/>
              <a:cs typeface="Tahoma"/>
            </a:endParaRPr>
          </a:p>
        </p:txBody>
      </p:sp>
      <p:sp>
        <p:nvSpPr>
          <p:cNvPr id="67589" name="object 9">
            <a:extLst>
              <a:ext uri="{FF2B5EF4-FFF2-40B4-BE49-F238E27FC236}">
                <a16:creationId xmlns:a16="http://schemas.microsoft.com/office/drawing/2014/main" id="{F07B1664-11A5-435C-BFC9-E03824DB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2228850"/>
            <a:ext cx="3633787" cy="5378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7590" name="object 10">
            <a:extLst>
              <a:ext uri="{FF2B5EF4-FFF2-40B4-BE49-F238E27FC236}">
                <a16:creationId xmlns:a16="http://schemas.microsoft.com/office/drawing/2014/main" id="{697E276C-B70F-4ED4-8637-6B571EBA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2540000"/>
            <a:ext cx="4376738" cy="5137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6B7A-BA52-46BA-ACB2-FF00DDBA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-9525"/>
            <a:ext cx="12434888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架构如何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E741F-CAEF-4729-9C81-AA2C026C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138" y="4483100"/>
            <a:ext cx="1952625" cy="706438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建筑</a:t>
            </a:r>
            <a:endParaRPr lang="en-US" dirty="0">
              <a:solidFill>
                <a:schemeClr val="tx1">
                  <a:alpha val="100000"/>
                </a:schemeClr>
              </a:solidFill>
              <a:latin typeface="Arial" charset="0"/>
            </a:endParaRPr>
          </a:p>
        </p:txBody>
      </p:sp>
      <p:cxnSp>
        <p:nvCxnSpPr>
          <p:cNvPr id="68612" name="Shape 95241">
            <a:extLst>
              <a:ext uri="{FF2B5EF4-FFF2-40B4-BE49-F238E27FC236}">
                <a16:creationId xmlns:a16="http://schemas.microsoft.com/office/drawing/2014/main" id="{CE135C1B-EA47-4C49-B4B7-98925A28F9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8663" y="4837113"/>
            <a:ext cx="2149475" cy="1587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C7C989-87C9-4449-A266-DC786CCF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2259013"/>
            <a:ext cx="1951037" cy="709612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质量</a:t>
            </a:r>
            <a:endParaRPr lang="en-US" dirty="0">
              <a:latin typeface="Arial" charset="0"/>
            </a:endParaRPr>
          </a:p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属性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C487F-A63F-44C6-B15C-6F9D039AF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6950075"/>
            <a:ext cx="1951037" cy="706438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技术</a:t>
            </a:r>
            <a:endParaRPr lang="en-US" dirty="0">
              <a:solidFill>
                <a:schemeClr val="tx1">
                  <a:alpha val="100000"/>
                </a:schemeClr>
              </a:solidFill>
              <a:latin typeface="Arial" charset="0"/>
            </a:endParaRPr>
          </a:p>
        </p:txBody>
      </p:sp>
      <p:cxnSp>
        <p:nvCxnSpPr>
          <p:cNvPr id="68615" name="Shape 95261">
            <a:extLst>
              <a:ext uri="{FF2B5EF4-FFF2-40B4-BE49-F238E27FC236}">
                <a16:creationId xmlns:a16="http://schemas.microsoft.com/office/drawing/2014/main" id="{D7E0A509-8940-4BC8-97C2-5501AE1BF87B}"/>
              </a:ext>
            </a:extLst>
          </p:cNvPr>
          <p:cNvCxnSpPr>
            <a:cxnSpLocks noChangeShapeType="1"/>
            <a:stCxn id="22" idx="3"/>
            <a:endCxn id="11" idx="2"/>
          </p:cNvCxnSpPr>
          <p:nvPr/>
        </p:nvCxnSpPr>
        <p:spPr bwMode="auto">
          <a:xfrm rot="5400000">
            <a:off x="4820444" y="4241007"/>
            <a:ext cx="966787" cy="2755900"/>
          </a:xfrm>
          <a:prstGeom prst="curvedConnector3">
            <a:avLst>
              <a:gd name="adj1" fmla="val 135764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6" name="Curved Connector 8">
            <a:extLst>
              <a:ext uri="{FF2B5EF4-FFF2-40B4-BE49-F238E27FC236}">
                <a16:creationId xmlns:a16="http://schemas.microsoft.com/office/drawing/2014/main" id="{9A19C73F-14D2-4233-9675-4CE259C32A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65938" y="1755775"/>
            <a:ext cx="1041400" cy="1270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95282">
            <a:extLst>
              <a:ext uri="{FF2B5EF4-FFF2-40B4-BE49-F238E27FC236}">
                <a16:creationId xmlns:a16="http://schemas.microsoft.com/office/drawing/2014/main" id="{0D4BFB30-6CC6-4A8D-B3BF-D6A89E27B484}"/>
              </a:ext>
            </a:extLst>
          </p:cNvPr>
          <p:cNvCxnSpPr>
            <a:cxnSpLocks noChangeShapeType="1"/>
            <a:endCxn id="22" idx="2"/>
          </p:cNvCxnSpPr>
          <p:nvPr/>
        </p:nvCxnSpPr>
        <p:spPr bwMode="auto">
          <a:xfrm flipV="1">
            <a:off x="4884738" y="4838700"/>
            <a:ext cx="1511300" cy="746125"/>
          </a:xfrm>
          <a:prstGeom prst="curvedConnector3">
            <a:avLst>
              <a:gd name="adj1" fmla="val 50000"/>
            </a:avLst>
          </a:prstGeom>
          <a:ln w="38100" cap="rnd" cmpd="sng" algn="ctr">
            <a:solidFill>
              <a:schemeClr val="accent5">
                <a:shade val="7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C7CED-3015-44EC-8A11-472723CB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95913"/>
            <a:ext cx="1965325" cy="706437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模式</a:t>
            </a:r>
            <a:endParaRPr lang="en-US">
              <a:latin typeface="Arial" charset="0"/>
            </a:endParaRPr>
          </a:p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反模式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D33AAAA-42DF-4801-9B95-6812CF4ABC0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77025" y="3636963"/>
            <a:ext cx="1449387" cy="20638"/>
          </a:xfrm>
          <a:prstGeom prst="curvedConnector3">
            <a:avLst>
              <a:gd name="adj1" fmla="val 50000"/>
            </a:avLst>
          </a:prstGeom>
          <a:ln w="38100" cap="rnd" cmpd="sng" algn="ctr">
            <a:solidFill>
              <a:schemeClr val="accent5">
                <a:shade val="7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E4632-D876-4491-991B-63D52AED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3554413"/>
            <a:ext cx="1965325" cy="709612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原则</a:t>
            </a:r>
            <a:endParaRPr lang="en-US" dirty="0">
              <a:solidFill>
                <a:schemeClr val="tx1">
                  <a:alpha val="100000"/>
                </a:schemeClr>
              </a:solidFill>
              <a:latin typeface="Arial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DD2704C-5435-4A03-AF5E-08EBBED71D3E}"/>
              </a:ext>
            </a:extLst>
          </p:cNvPr>
          <p:cNvCxnSpPr>
            <a:cxnSpLocks noChangeShapeType="1"/>
            <a:stCxn id="13" idx="3"/>
            <a:endCxn id="22" idx="2"/>
          </p:cNvCxnSpPr>
          <p:nvPr/>
        </p:nvCxnSpPr>
        <p:spPr bwMode="auto">
          <a:xfrm>
            <a:off x="4906963" y="3908425"/>
            <a:ext cx="1489075" cy="930275"/>
          </a:xfrm>
          <a:prstGeom prst="curvedConnector3">
            <a:avLst>
              <a:gd name="adj1" fmla="val 50000"/>
            </a:avLst>
          </a:prstGeom>
          <a:ln w="38100" cap="rnd" cmpd="sng" algn="ctr">
            <a:solidFill>
              <a:schemeClr val="accent5">
                <a:shade val="7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6799B10-8179-46BA-BA25-5853EA2DE416}"/>
              </a:ext>
            </a:extLst>
          </p:cNvPr>
          <p:cNvCxnSpPr>
            <a:cxnSpLocks noChangeShapeType="1"/>
            <a:stCxn id="7" idx="0"/>
            <a:endCxn id="22" idx="4"/>
          </p:cNvCxnSpPr>
          <p:nvPr/>
        </p:nvCxnSpPr>
        <p:spPr bwMode="auto">
          <a:xfrm rot="16200000" flipV="1">
            <a:off x="6536532" y="6093619"/>
            <a:ext cx="1690687" cy="22225"/>
          </a:xfrm>
          <a:prstGeom prst="curvedConnector3">
            <a:avLst>
              <a:gd name="adj1" fmla="val 50000"/>
            </a:avLst>
          </a:prstGeom>
          <a:ln w="38100" cap="rnd" cmpd="sng" algn="ctr">
            <a:solidFill>
              <a:schemeClr val="accent5">
                <a:shade val="7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623" name="Shape 15">
            <a:extLst>
              <a:ext uri="{FF2B5EF4-FFF2-40B4-BE49-F238E27FC236}">
                <a16:creationId xmlns:a16="http://schemas.microsoft.com/office/drawing/2014/main" id="{A0CA514D-0BA2-48C6-A1B7-4D7214CDB289}"/>
              </a:ext>
            </a:extLst>
          </p:cNvPr>
          <p:cNvCxnSpPr>
            <a:cxnSpLocks noChangeShapeType="1"/>
            <a:stCxn id="17" idx="0"/>
            <a:endCxn id="13" idx="1"/>
          </p:cNvCxnSpPr>
          <p:nvPr/>
        </p:nvCxnSpPr>
        <p:spPr bwMode="auto">
          <a:xfrm rot="-5400000">
            <a:off x="1899444" y="3375819"/>
            <a:ext cx="509588" cy="1574800"/>
          </a:xfrm>
          <a:prstGeom prst="curvedConnector2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65">
            <a:extLst>
              <a:ext uri="{FF2B5EF4-FFF2-40B4-BE49-F238E27FC236}">
                <a16:creationId xmlns:a16="http://schemas.microsoft.com/office/drawing/2014/main" id="{3DB1BC48-68A6-481C-9D3A-AC263FBD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4418013"/>
            <a:ext cx="1965325" cy="8413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</a:rPr>
              <a:t>社区</a:t>
            </a:r>
          </a:p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</a:rPr>
              <a:t>经验</a:t>
            </a:r>
          </a:p>
        </p:txBody>
      </p:sp>
      <p:sp>
        <p:nvSpPr>
          <p:cNvPr id="18" name="Rectangle 84">
            <a:extLst>
              <a:ext uri="{FF2B5EF4-FFF2-40B4-BE49-F238E27FC236}">
                <a16:creationId xmlns:a16="http://schemas.microsoft.com/office/drawing/2014/main" id="{A67F7441-8643-4C0E-BD0D-2A79489A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25450"/>
            <a:ext cx="1965325" cy="8159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</a:rPr>
              <a:t>利益 相关 者</a:t>
            </a:r>
            <a:endParaRPr lang="en-US" dirty="0">
              <a:solidFill>
                <a:schemeClr val="tx1">
                  <a:alpha val="100000"/>
                </a:schemeClr>
              </a:solidFill>
            </a:endParaRPr>
          </a:p>
        </p:txBody>
      </p:sp>
      <p:cxnSp>
        <p:nvCxnSpPr>
          <p:cNvPr id="68626" name="Shape 18">
            <a:extLst>
              <a:ext uri="{FF2B5EF4-FFF2-40B4-BE49-F238E27FC236}">
                <a16:creationId xmlns:a16="http://schemas.microsoft.com/office/drawing/2014/main" id="{5718A15B-BAAD-4203-B031-84258FDAF39B}"/>
              </a:ext>
            </a:extLst>
          </p:cNvPr>
          <p:cNvCxnSpPr>
            <a:cxnSpLocks noChangeShapeType="1"/>
            <a:stCxn id="17" idx="0"/>
            <a:endCxn id="13" idx="1"/>
          </p:cNvCxnSpPr>
          <p:nvPr/>
        </p:nvCxnSpPr>
        <p:spPr bwMode="auto">
          <a:xfrm rot="-5400000">
            <a:off x="1899444" y="3375819"/>
            <a:ext cx="509588" cy="1574800"/>
          </a:xfrm>
          <a:prstGeom prst="curvedConnector2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Shape 19">
            <a:extLst>
              <a:ext uri="{FF2B5EF4-FFF2-40B4-BE49-F238E27FC236}">
                <a16:creationId xmlns:a16="http://schemas.microsoft.com/office/drawing/2014/main" id="{DE23F84E-5DC6-416E-A33B-75F8A4DC23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908175" y="4718051"/>
            <a:ext cx="492125" cy="1574800"/>
          </a:xfrm>
          <a:prstGeom prst="curvedConnector2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Curved Connector 20">
            <a:extLst>
              <a:ext uri="{FF2B5EF4-FFF2-40B4-BE49-F238E27FC236}">
                <a16:creationId xmlns:a16="http://schemas.microsoft.com/office/drawing/2014/main" id="{7220BC04-D06A-4C17-AAD7-CC75EC15D4E5}"/>
              </a:ext>
            </a:extLst>
          </p:cNvPr>
          <p:cNvCxnSpPr>
            <a:cxnSpLocks noChangeShapeType="1"/>
            <a:stCxn id="22" idx="1"/>
            <a:endCxn id="13" idx="0"/>
          </p:cNvCxnSpPr>
          <p:nvPr/>
        </p:nvCxnSpPr>
        <p:spPr bwMode="auto">
          <a:xfrm rot="16200000" flipV="1">
            <a:off x="4810919" y="2669382"/>
            <a:ext cx="985837" cy="2755900"/>
          </a:xfrm>
          <a:prstGeom prst="curvedConnector3">
            <a:avLst>
              <a:gd name="adj1" fmla="val 135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95267">
            <a:extLst>
              <a:ext uri="{FF2B5EF4-FFF2-40B4-BE49-F238E27FC236}">
                <a16:creationId xmlns:a16="http://schemas.microsoft.com/office/drawing/2014/main" id="{FC513A30-4E0F-4183-93F5-5E2843953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4418013"/>
            <a:ext cx="1952625" cy="8413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</a:rPr>
              <a:t>建筑师</a:t>
            </a:r>
          </a:p>
        </p:txBody>
      </p:sp>
      <p:grpSp>
        <p:nvGrpSpPr>
          <p:cNvPr id="68630" name="Group 417">
            <a:extLst>
              <a:ext uri="{FF2B5EF4-FFF2-40B4-BE49-F238E27FC236}">
                <a16:creationId xmlns:a16="http://schemas.microsoft.com/office/drawing/2014/main" id="{2BF9960A-40AC-4F1C-A635-09100B763A25}"/>
              </a:ext>
            </a:extLst>
          </p:cNvPr>
          <p:cNvGrpSpPr>
            <a:grpSpLocks/>
          </p:cNvGrpSpPr>
          <p:nvPr/>
        </p:nvGrpSpPr>
        <p:grpSpPr bwMode="auto">
          <a:xfrm>
            <a:off x="9634538" y="6038850"/>
            <a:ext cx="2159000" cy="1511300"/>
            <a:chOff x="272032" y="5785324"/>
            <a:chExt cx="1428760" cy="10012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29EF14-EE55-4F64-BD31-8BB4AD35BF2D}"/>
                </a:ext>
              </a:extLst>
            </p:cNvPr>
            <p:cNvSpPr/>
            <p:nvPr/>
          </p:nvSpPr>
          <p:spPr>
            <a:xfrm>
              <a:off x="272032" y="5786376"/>
              <a:ext cx="1428760" cy="1000210"/>
            </a:xfrm>
            <a:prstGeom prst="rect">
              <a:avLst/>
            </a:prstGeom>
            <a:noFill/>
            <a:ln w="25400" cap="rnd" cmpd="sng" algn="ctr">
              <a:solidFill>
                <a:schemeClr val="accent4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762EFC-F198-468C-9C6E-70E6830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43" y="6279645"/>
              <a:ext cx="142876" cy="143037"/>
            </a:xfrm>
            <a:prstGeom prst="rect">
              <a:avLst/>
            </a:prstGeom>
            <a:solidFill>
              <a:schemeClr val="accent6">
                <a:tint val="40000"/>
                <a:alpha val="2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endParaRPr>
            </a:p>
          </p:txBody>
        </p:sp>
        <p:cxnSp>
          <p:nvCxnSpPr>
            <p:cNvPr id="68636" name="Curved Connector 25">
              <a:extLst>
                <a:ext uri="{FF2B5EF4-FFF2-40B4-BE49-F238E27FC236}">
                  <a16:creationId xmlns:a16="http://schemas.microsoft.com/office/drawing/2014/main" id="{849D6B7A-C702-4313-9530-200EE690F3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596" y="6551577"/>
              <a:ext cx="253225" cy="1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D1E0CD-B661-4D56-B7CF-E436389093A1}"/>
                </a:ext>
              </a:extLst>
            </p:cNvPr>
            <p:cNvSpPr txBox="1"/>
            <p:nvPr/>
          </p:nvSpPr>
          <p:spPr>
            <a:xfrm>
              <a:off x="662840" y="6001984"/>
              <a:ext cx="430729" cy="18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9" dirty="0">
                  <a:latin typeface="Arial" charset="0"/>
                </a:rPr>
                <a:t>人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3D1E51-1CF5-4A15-8C0D-15E645CEEFF4}"/>
                </a:ext>
              </a:extLst>
            </p:cNvPr>
            <p:cNvSpPr txBox="1"/>
            <p:nvPr/>
          </p:nvSpPr>
          <p:spPr>
            <a:xfrm>
              <a:off x="662840" y="6214436"/>
              <a:ext cx="777414" cy="18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9" dirty="0">
                  <a:latin typeface="Arial" charset="0"/>
                </a:rPr>
                <a:t>"可交付结果"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6975D-CE62-4C93-9457-8117B0312B06}"/>
                </a:ext>
              </a:extLst>
            </p:cNvPr>
            <p:cNvSpPr txBox="1"/>
            <p:nvPr/>
          </p:nvSpPr>
          <p:spPr>
            <a:xfrm>
              <a:off x="662840" y="6418475"/>
              <a:ext cx="505318" cy="18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9" dirty="0">
                  <a:latin typeface="Arial" charset="0"/>
                </a:rPr>
                <a:t>生产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1DDCDF-5A27-48EA-94AD-8FEADFC77E3E}"/>
                </a:ext>
              </a:extLst>
            </p:cNvPr>
            <p:cNvSpPr txBox="1"/>
            <p:nvPr/>
          </p:nvSpPr>
          <p:spPr>
            <a:xfrm>
              <a:off x="298296" y="5785324"/>
              <a:ext cx="299410" cy="18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9" dirty="0">
                  <a:latin typeface="Arial" charset="0"/>
                </a:rPr>
                <a:t>关键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4BFE47E-F729-4E2C-9E77-237604D5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42" y="6049313"/>
              <a:ext cx="142876" cy="129364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chemeClr val="tx1">
                    <a:alpha val="100000"/>
                  </a:schemeClr>
                </a:solidFill>
              </a:endParaRPr>
            </a:p>
          </p:txBody>
        </p:sp>
        <p:cxnSp>
          <p:nvCxnSpPr>
            <p:cNvPr id="68642" name="Curved Connector 31">
              <a:extLst>
                <a:ext uri="{FF2B5EF4-FFF2-40B4-BE49-F238E27FC236}">
                  <a16:creationId xmlns:a16="http://schemas.microsoft.com/office/drawing/2014/main" id="{7F4620D6-3A02-4669-9357-4197276B21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596" y="6676959"/>
              <a:ext cx="292389" cy="1648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4471A6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63D04-272D-4DCA-BA1A-D622CF374D42}"/>
                </a:ext>
              </a:extLst>
            </p:cNvPr>
            <p:cNvSpPr txBox="1"/>
            <p:nvPr/>
          </p:nvSpPr>
          <p:spPr>
            <a:xfrm>
              <a:off x="669143" y="6569926"/>
              <a:ext cx="625082" cy="18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9" dirty="0">
                  <a:latin typeface="Arial" charset="0"/>
                </a:rPr>
                <a:t>是一个输入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0A76E-4D29-4033-A969-908676BC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038" y="2259013"/>
            <a:ext cx="1952625" cy="709612"/>
          </a:xfrm>
          <a:prstGeom prst="rect">
            <a:avLst/>
          </a:prstGeom>
          <a:solidFill>
            <a:schemeClr val="accent6">
              <a:tint val="40000"/>
              <a:alpha val="22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18" dirty="0">
                <a:solidFill>
                  <a:schemeClr val="tx1">
                    <a:alpha val="100000"/>
                  </a:schemeClr>
                </a:solidFill>
                <a:latin typeface="Arial" charset="0"/>
              </a:rPr>
              <a:t>约束</a:t>
            </a:r>
            <a:endParaRPr lang="en-US">
              <a:latin typeface="Arial" charset="0"/>
            </a:endParaRPr>
          </a:p>
        </p:txBody>
      </p:sp>
      <p:cxnSp>
        <p:nvCxnSpPr>
          <p:cNvPr id="68632" name="Curved Connector 34">
            <a:extLst>
              <a:ext uri="{FF2B5EF4-FFF2-40B4-BE49-F238E27FC236}">
                <a16:creationId xmlns:a16="http://schemas.microsoft.com/office/drawing/2014/main" id="{DEAE7DCF-E65A-44C0-AADD-E1A6CDB294CC}"/>
              </a:ext>
            </a:extLst>
          </p:cNvPr>
          <p:cNvCxnSpPr>
            <a:cxnSpLocks noChangeShapeType="1"/>
            <a:stCxn id="18" idx="3"/>
            <a:endCxn id="34" idx="0"/>
          </p:cNvCxnSpPr>
          <p:nvPr/>
        </p:nvCxnSpPr>
        <p:spPr bwMode="auto">
          <a:xfrm>
            <a:off x="8377238" y="833438"/>
            <a:ext cx="1152525" cy="1425575"/>
          </a:xfrm>
          <a:prstGeom prst="curvedConnector2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40">
            <a:extLst>
              <a:ext uri="{FF2B5EF4-FFF2-40B4-BE49-F238E27FC236}">
                <a16:creationId xmlns:a16="http://schemas.microsoft.com/office/drawing/2014/main" id="{B035156D-DF94-4064-998A-E0597AB45F79}"/>
              </a:ext>
            </a:extLst>
          </p:cNvPr>
          <p:cNvCxnSpPr>
            <a:cxnSpLocks noChangeShapeType="1"/>
            <a:stCxn id="34" idx="2"/>
            <a:endCxn id="22" idx="3"/>
          </p:cNvCxnSpPr>
          <p:nvPr/>
        </p:nvCxnSpPr>
        <p:spPr bwMode="auto">
          <a:xfrm rot="5400000">
            <a:off x="8004175" y="3313113"/>
            <a:ext cx="1870075" cy="1181100"/>
          </a:xfrm>
          <a:prstGeom prst="curvedConnector2">
            <a:avLst/>
          </a:prstGeom>
          <a:noFill/>
          <a:ln w="38100" cap="rnd" cmpd="sng" algn="ctr">
            <a:solidFill>
              <a:srgbClr val="4BACC6">
                <a:shade val="75000"/>
              </a:srgbClr>
            </a:solidFill>
            <a:prstDash val="dash"/>
            <a:headEnd type="none" w="med" len="med"/>
            <a:tailEnd type="stealth" w="lg" len="lg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</p:sld>
</file>

<file path=ppt/slides/slide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73FAC7A-2E47-476A-9713-DCA2DD5AE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13" y="-1438275"/>
            <a:ext cx="11861800" cy="1331912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14" dirty="0"/>
              <a:t>什么</a:t>
            </a:r>
            <a:r>
              <a:rPr sz="6649" spc="7" dirty="0"/>
              <a:t>是软件</a:t>
            </a:r>
            <a:r>
              <a:rPr sz="6649" spc="-21" dirty="0"/>
              <a:t> </a:t>
            </a:r>
            <a:r>
              <a:rPr sz="6649" spc="7" dirty="0"/>
              <a:t>建筑？</a:t>
            </a:r>
          </a:p>
        </p:txBody>
      </p:sp>
      <p:sp>
        <p:nvSpPr>
          <p:cNvPr id="34819" name="object 7">
            <a:extLst>
              <a:ext uri="{FF2B5EF4-FFF2-40B4-BE49-F238E27FC236}">
                <a16:creationId xmlns:a16="http://schemas.microsoft.com/office/drawing/2014/main" id="{6B5BBBB9-D3F6-4868-BF65-E6465A85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165225"/>
            <a:ext cx="99695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b="1" dirty="0">
                <a:latin typeface="Tahoma" panose="020B0604030504040204" pitchFamily="34" charset="0"/>
                <a:cs typeface="Tahoma" panose="020B0604030504040204" pitchFamily="34" charset="0"/>
              </a:rPr>
              <a:t>定义：</a:t>
            </a:r>
            <a:endParaRPr lang="zh-CN" altLang="zh-CN" sz="3297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ts val="3778"/>
              </a:lnSpc>
              <a:spcBef>
                <a:spcPts val="842"/>
              </a:spcBef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一个软件系统</a:t>
            </a:r>
            <a:r>
              <a:rPr lang="en-US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s 体系结构是一套</a:t>
            </a:r>
          </a:p>
          <a:p>
            <a:pPr algn="ctr" eaLnBrk="1" hangingPunct="1">
              <a:lnSpc>
                <a:spcPts val="3949"/>
              </a:lnSpc>
              <a:defRPr/>
            </a:pPr>
            <a:r>
              <a:rPr lang="zh-CN" altLang="zh-CN" sz="3846" i="1" dirty="0">
                <a:latin typeface="Tahoma" panose="020B0604030504040204" pitchFamily="34" charset="0"/>
                <a:cs typeface="Tahoma" panose="020B0604030504040204" pitchFamily="34" charset="0"/>
              </a:rPr>
              <a:t>主要设计决策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关于系统</a:t>
            </a:r>
          </a:p>
          <a:p>
            <a:pPr eaLnBrk="1" hangingPunct="1">
              <a:lnSpc>
                <a:spcPct val="103000"/>
              </a:lnSpc>
              <a:spcBef>
                <a:spcPts val="721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软件体系结构是软件系统的蓝图</a:t>
            </a:r>
            <a:r>
              <a:rPr lang="en-US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的建设与发展</a:t>
            </a:r>
          </a:p>
          <a:p>
            <a:pPr eaLnBrk="1" hangingPunct="1">
              <a:lnSpc>
                <a:spcPts val="3830"/>
              </a:lnSpc>
              <a:spcBef>
                <a:spcPts val="1014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设计决策包括正在开发中的系统的每个方面</a:t>
            </a:r>
          </a:p>
          <a:p>
            <a:pPr lvl="1" eaLnBrk="1" hangingPunct="1">
              <a:spcBef>
                <a:spcPts val="721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结构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行为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互动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 dirty="0">
                <a:latin typeface="Tahoma" panose="020B0604030504040204" pitchFamily="34" charset="0"/>
                <a:cs typeface="Tahoma" panose="020B0604030504040204" pitchFamily="34" charset="0"/>
              </a:rPr>
              <a:t>非功能属性</a:t>
            </a:r>
          </a:p>
        </p:txBody>
      </p:sp>
    </p:spTree>
  </p:cSld>
  <p:clrMapOvr>
    <a:masterClrMapping/>
  </p:clrMapOvr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2342073-9101-477F-9485-9115195A2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-1438275"/>
            <a:ext cx="11861800" cy="1331912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设计实例</a:t>
            </a:r>
            <a:r>
              <a:rPr sz="6649" spc="14" dirty="0"/>
              <a:t> </a:t>
            </a:r>
            <a:r>
              <a:rPr sz="6649" spc="7" dirty="0"/>
              <a:t>决定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DE2CAC1-858C-43DD-BBFC-6BEFF5C104BF}"/>
              </a:ext>
            </a:extLst>
          </p:cNvPr>
          <p:cNvSpPr txBox="1"/>
          <p:nvPr/>
        </p:nvSpPr>
        <p:spPr>
          <a:xfrm>
            <a:off x="1574800" y="1676400"/>
            <a:ext cx="10969625" cy="5045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3254" indent="-46580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200" spc="14" dirty="0">
                <a:latin typeface="Tahoma"/>
                <a:ea typeface="+mn-ea"/>
                <a:cs typeface="Tahoma"/>
              </a:rPr>
              <a:t>系统结构</a:t>
            </a:r>
            <a:r>
              <a:rPr sz="3200" spc="7" dirty="0">
                <a:latin typeface="Tahoma"/>
                <a:ea typeface="+mn-ea"/>
                <a:cs typeface="Tahoma"/>
              </a:rPr>
              <a:t>(</a:t>
            </a:r>
            <a:r>
              <a:rPr sz="2800" spc="7" dirty="0">
                <a:latin typeface="Tahoma"/>
                <a:ea typeface="+mn-ea"/>
                <a:cs typeface="Tahoma"/>
              </a:rPr>
              <a:t>e. g</a:t>
            </a:r>
            <a:r>
              <a:rPr sz="3200" spc="7" dirty="0">
                <a:latin typeface="Tahoma"/>
                <a:ea typeface="+mn-ea"/>
                <a:cs typeface="Tahoma"/>
              </a:rPr>
              <a:t>.,</a:t>
            </a:r>
            <a:r>
              <a:rPr sz="3200" spc="14" dirty="0">
                <a:latin typeface="Tahoma"/>
                <a:ea typeface="+mn-ea"/>
                <a:cs typeface="Tahoma"/>
              </a:rPr>
              <a:t>中央</a:t>
            </a:r>
            <a:r>
              <a:rPr sz="3200" spc="-55" dirty="0">
                <a:latin typeface="Tahoma"/>
                <a:ea typeface="+mn-ea"/>
                <a:cs typeface="Tahoma"/>
              </a:rPr>
              <a:t> </a:t>
            </a:r>
            <a:r>
              <a:rPr sz="3200" spc="14" dirty="0">
                <a:latin typeface="Tahoma"/>
                <a:ea typeface="+mn-ea"/>
                <a:cs typeface="Tahoma"/>
              </a:rPr>
              <a:t>组件</a:t>
            </a:r>
            <a:endParaRPr lang="en-US" sz="3200" dirty="0">
              <a:latin typeface="Tahoma"/>
              <a:ea typeface="+mn-ea"/>
              <a:cs typeface="Tahoma"/>
            </a:endParaRPr>
          </a:p>
          <a:p>
            <a:pPr marL="483254" indent="-46580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endParaRPr sz="1600" dirty="0">
              <a:latin typeface="Wingdings"/>
              <a:ea typeface="+mn-ea"/>
              <a:cs typeface="Wingdings"/>
            </a:endParaRPr>
          </a:p>
          <a:p>
            <a:pPr marL="483254" indent="-465808" eaLnBrk="1" fontAlgn="auto" hangingPunct="1">
              <a:spcBef>
                <a:spcPts val="907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200" spc="14" dirty="0">
                <a:latin typeface="Tahoma"/>
                <a:ea typeface="+mn-ea"/>
                <a:cs typeface="Tahoma"/>
              </a:rPr>
              <a:t>功能行为</a:t>
            </a:r>
            <a:r>
              <a:rPr sz="3200" spc="7" dirty="0">
                <a:latin typeface="Tahoma"/>
                <a:ea typeface="+mn-ea"/>
                <a:cs typeface="Tahoma"/>
              </a:rPr>
              <a:t>例如</a:t>
            </a:r>
            <a:r>
              <a:rPr sz="3200" spc="14" dirty="0">
                <a:latin typeface="Tahoma"/>
                <a:ea typeface="+mn-ea"/>
                <a:cs typeface="Tahoma"/>
              </a:rPr>
              <a:t>序列的</a:t>
            </a:r>
            <a:r>
              <a:rPr sz="3200" spc="-55" dirty="0">
                <a:latin typeface="Tahoma"/>
                <a:ea typeface="+mn-ea"/>
                <a:cs typeface="Tahoma"/>
              </a:rPr>
              <a:t> </a:t>
            </a:r>
            <a:r>
              <a:rPr sz="3200" spc="14" dirty="0">
                <a:latin typeface="Tahoma"/>
                <a:ea typeface="+mn-ea"/>
                <a:cs typeface="Tahoma"/>
              </a:rPr>
              <a:t>opeations)</a:t>
            </a:r>
            <a:endParaRPr sz="3200" dirty="0">
              <a:latin typeface="Tahoma"/>
              <a:ea typeface="+mn-ea"/>
              <a:cs typeface="Tahom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Font typeface="Wingdings"/>
              <a:buChar char=""/>
              <a:defRPr/>
            </a:pPr>
            <a:endParaRPr sz="3200" dirty="0">
              <a:latin typeface="Times New Roman"/>
              <a:ea typeface="+mn-ea"/>
              <a:cs typeface="Times New Roman"/>
            </a:endParaRPr>
          </a:p>
          <a:p>
            <a:pPr marL="483254" indent="-465808" eaLnBrk="1" fontAlgn="auto" hangingPunct="1">
              <a:spcBef>
                <a:spcPts val="1868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200" spc="14" dirty="0">
                <a:latin typeface="Tahoma"/>
                <a:ea typeface="+mn-ea"/>
                <a:cs typeface="Tahoma"/>
              </a:rPr>
              <a:t>相互 作用</a:t>
            </a:r>
            <a:r>
              <a:rPr sz="3200" spc="7" dirty="0">
                <a:latin typeface="Tahoma"/>
                <a:ea typeface="+mn-ea"/>
                <a:cs typeface="Tahoma"/>
              </a:rPr>
              <a:t>例如</a:t>
            </a:r>
            <a:r>
              <a:rPr sz="3200" spc="14" dirty="0">
                <a:latin typeface="Tahoma"/>
                <a:ea typeface="+mn-ea"/>
                <a:cs typeface="Tahoma"/>
              </a:rPr>
              <a:t>事件</a:t>
            </a:r>
            <a:r>
              <a:rPr sz="3200" spc="-14" dirty="0">
                <a:latin typeface="Tahoma"/>
                <a:ea typeface="+mn-ea"/>
                <a:cs typeface="Tahoma"/>
              </a:rPr>
              <a:t> </a:t>
            </a:r>
            <a:r>
              <a:rPr sz="3200" spc="7" dirty="0">
                <a:latin typeface="Tahoma"/>
                <a:ea typeface="+mn-ea"/>
                <a:cs typeface="Tahoma"/>
              </a:rPr>
              <a:t>通知</a:t>
            </a:r>
            <a:endParaRPr sz="3200" dirty="0">
              <a:latin typeface="Tahoma"/>
              <a:ea typeface="+mn-ea"/>
              <a:cs typeface="Tahom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Font typeface="Wingdings"/>
              <a:buChar char=""/>
              <a:defRPr/>
            </a:pPr>
            <a:endParaRPr sz="3200" dirty="0">
              <a:latin typeface="Times New Roman"/>
              <a:ea typeface="+mn-ea"/>
              <a:cs typeface="Times New Roman"/>
            </a:endParaRPr>
          </a:p>
          <a:p>
            <a:pPr marL="483254" indent="-465808" eaLnBrk="1" fontAlgn="auto" hangingPunct="1">
              <a:spcBef>
                <a:spcPts val="1999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200" spc="14" dirty="0">
                <a:latin typeface="Tahoma"/>
                <a:ea typeface="+mn-ea"/>
                <a:cs typeface="Tahoma"/>
              </a:rPr>
              <a:t>非功能属性</a:t>
            </a:r>
            <a:r>
              <a:rPr sz="3200" spc="7" dirty="0">
                <a:latin typeface="Tahoma"/>
                <a:ea typeface="+mn-ea"/>
                <a:cs typeface="Tahoma"/>
              </a:rPr>
              <a:t>例如</a:t>
            </a:r>
            <a:r>
              <a:rPr sz="3200" spc="14" dirty="0">
                <a:latin typeface="Tahoma"/>
                <a:ea typeface="+mn-ea"/>
                <a:cs typeface="Tahoma"/>
              </a:rPr>
              <a:t>没有单点</a:t>
            </a:r>
            <a:r>
              <a:rPr sz="3200" spc="-48" dirty="0">
                <a:latin typeface="Tahoma"/>
                <a:ea typeface="+mn-ea"/>
                <a:cs typeface="Tahoma"/>
              </a:rPr>
              <a:t> </a:t>
            </a:r>
            <a:r>
              <a:rPr sz="3200" spc="7" dirty="0">
                <a:latin typeface="Tahoma"/>
                <a:ea typeface="+mn-ea"/>
                <a:cs typeface="Tahoma"/>
              </a:rPr>
              <a:t>失败</a:t>
            </a:r>
            <a:endParaRPr sz="3200" dirty="0">
              <a:latin typeface="Tahoma"/>
              <a:ea typeface="+mn-ea"/>
              <a:cs typeface="Tahom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355E"/>
              </a:buClr>
              <a:buFont typeface="Wingdings"/>
              <a:buChar char=""/>
              <a:defRPr/>
            </a:pPr>
            <a:endParaRPr sz="3200" dirty="0">
              <a:latin typeface="Times New Roman"/>
              <a:ea typeface="+mn-ea"/>
              <a:cs typeface="Times New Roman"/>
            </a:endParaRPr>
          </a:p>
          <a:p>
            <a:pPr marL="483254" indent="-465808" eaLnBrk="1" fontAlgn="auto" hangingPunct="1">
              <a:spcBef>
                <a:spcPts val="1868"/>
              </a:spcBef>
              <a:spcAft>
                <a:spcPts val="0"/>
              </a:spcAft>
              <a:buClr>
                <a:srgbClr val="00355E"/>
              </a:buClr>
              <a:buSzPct val="74468"/>
              <a:buFont typeface="Wingdings"/>
              <a:buChar char=""/>
              <a:tabLst>
                <a:tab pos="484126" algn="l"/>
              </a:tabLst>
              <a:defRPr/>
            </a:pPr>
            <a:r>
              <a:rPr sz="3200" spc="14" dirty="0">
                <a:latin typeface="Tahoma"/>
                <a:ea typeface="+mn-ea"/>
                <a:cs typeface="Tahoma"/>
              </a:rPr>
              <a:t>系统的实现</a:t>
            </a:r>
            <a:r>
              <a:rPr sz="3200" spc="7" dirty="0">
                <a:latin typeface="Tahoma"/>
                <a:ea typeface="+mn-ea"/>
                <a:cs typeface="Tahoma"/>
              </a:rPr>
              <a:t>例如</a:t>
            </a:r>
            <a:r>
              <a:rPr sz="3200" spc="14" dirty="0">
                <a:latin typeface="Tahoma"/>
                <a:ea typeface="+mn-ea"/>
                <a:cs typeface="Tahoma"/>
              </a:rPr>
              <a:t>使用 Java Swing</a:t>
            </a:r>
            <a:r>
              <a:rPr sz="3200" spc="-34" dirty="0">
                <a:latin typeface="Tahoma"/>
                <a:ea typeface="+mn-ea"/>
                <a:cs typeface="Tahoma"/>
              </a:rPr>
              <a:t> </a:t>
            </a:r>
            <a:r>
              <a:rPr sz="3200" spc="7" dirty="0">
                <a:latin typeface="Tahoma"/>
                <a:ea typeface="+mn-ea"/>
                <a:cs typeface="Tahoma"/>
              </a:rPr>
              <a:t>工具箱</a:t>
            </a:r>
            <a:endParaRPr sz="3200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D81D039-DF11-483B-AC0C-DA64A8B572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14" dirty="0"/>
              <a:t>什么</a:t>
            </a:r>
            <a:r>
              <a:rPr sz="6649" spc="7" dirty="0"/>
              <a:t>是</a:t>
            </a:r>
            <a:r>
              <a:rPr sz="6649" spc="-69" dirty="0"/>
              <a:t> </a:t>
            </a:r>
            <a:r>
              <a:rPr sz="6649" spc="7" dirty="0"/>
              <a:t>"校长"？</a:t>
            </a:r>
          </a:p>
        </p:txBody>
      </p:sp>
      <p:sp>
        <p:nvSpPr>
          <p:cNvPr id="36867" name="object 7">
            <a:extLst>
              <a:ext uri="{FF2B5EF4-FFF2-40B4-BE49-F238E27FC236}">
                <a16:creationId xmlns:a16="http://schemas.microsoft.com/office/drawing/2014/main" id="{84DBCDEB-7091-440C-8DF8-BF33AB06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873250"/>
            <a:ext cx="1063148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2475" indent="-28892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"主体" 意味着授予设计决策 "体系结构状态" 的重要程度。</a:t>
            </a:r>
          </a:p>
          <a:p>
            <a:pPr lvl="1" eaLnBrk="1" hangingPunct="1">
              <a:lnSpc>
                <a:spcPts val="3830"/>
              </a:lnSpc>
              <a:spcBef>
                <a:spcPts val="1014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它意味着并非所有的设计决策都是体系结构</a:t>
            </a:r>
          </a:p>
          <a:p>
            <a:pPr lvl="1" eaLnBrk="1" hangingPunct="1">
              <a:lnSpc>
                <a:spcPct val="103000"/>
              </a:lnSpc>
              <a:spcBef>
                <a:spcPts val="61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即, 它们不一定会影响系统</a:t>
            </a:r>
            <a:r>
              <a:rPr lang="en-US" altLang="zh-CN" sz="3297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s 体系结构</a:t>
            </a:r>
          </a:p>
          <a:p>
            <a:pPr eaLnBrk="1" hangingPunct="1">
              <a:lnSpc>
                <a:spcPct val="103000"/>
              </a:lnSpc>
              <a:spcBef>
                <a:spcPts val="61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如何定义 "主体" 将取决于利益干系人定义为系统目标的内容</a:t>
            </a:r>
          </a:p>
        </p:txBody>
      </p:sp>
    </p:spTree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24E10EE-70AA-4C8C-8F56-616BEFEA9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-1273175"/>
            <a:ext cx="11861800" cy="1333500"/>
          </a:xfrm>
        </p:spPr>
        <p:txBody>
          <a:bodyPr lIns="0" tIns="306543" rIns="0" bIns="0" rtlCol="0">
            <a:spAutoFit/>
          </a:bodyPr>
          <a:lstStyle/>
          <a:p>
            <a:pPr marL="17446">
              <a:defRPr/>
            </a:pPr>
            <a:r>
              <a:rPr sz="6649" spc="7" dirty="0"/>
              <a:t>时间</a:t>
            </a:r>
            <a:r>
              <a:rPr sz="6649" spc="-48" dirty="0"/>
              <a:t> </a:t>
            </a:r>
            <a:r>
              <a:rPr sz="6649" spc="7" dirty="0"/>
              <a:t>方面</a:t>
            </a:r>
          </a:p>
        </p:txBody>
      </p:sp>
      <p:sp>
        <p:nvSpPr>
          <p:cNvPr id="37891" name="object 7">
            <a:extLst>
              <a:ext uri="{FF2B5EF4-FFF2-40B4-BE49-F238E27FC236}">
                <a16:creationId xmlns:a16="http://schemas.microsoft.com/office/drawing/2014/main" id="{FDE9D1E6-2617-49D7-A8E4-D43259F9B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873250"/>
            <a:ext cx="9790112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0838" indent="-338138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6125" indent="-282575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设计决策是在系统上进行的</a:t>
            </a:r>
            <a:r>
              <a:rPr lang="en-US" altLang="zh-CN" sz="3297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的寿命</a:t>
            </a:r>
            <a:r>
              <a:rPr lang="zh-CN" altLang="zh-CN" sz="3297">
                <a:latin typeface="Wingdings" panose="05000000000000000000" pitchFamily="2" charset="2"/>
              </a:rPr>
              <a:t></a:t>
            </a:r>
            <a:r>
              <a:rPr lang="zh-CN" altLang="zh-CN" sz="329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建筑学有一个世俗方面</a:t>
            </a:r>
          </a:p>
          <a:p>
            <a:pPr eaLnBrk="1" hangingPunct="1">
              <a:spcBef>
                <a:spcPts val="69"/>
              </a:spcBef>
              <a:buClr>
                <a:srgbClr val="00355E"/>
              </a:buClr>
              <a:buFont typeface="Wingdings" panose="05000000000000000000" pitchFamily="2" charset="2"/>
              <a:buChar char=""/>
              <a:defRPr/>
            </a:pPr>
            <a:endParaRPr lang="zh-CN" altLang="zh-CN" sz="49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在任何给定时间点, 系统只有一个体系结构</a:t>
            </a:r>
          </a:p>
          <a:p>
            <a:pPr eaLnBrk="1" hangingPunct="1">
              <a:buClr>
                <a:srgbClr val="00355E"/>
              </a:buClr>
              <a:buFont typeface="Wingdings" panose="05000000000000000000" pitchFamily="2" charset="2"/>
              <a:buChar char=""/>
              <a:defRPr/>
            </a:pPr>
            <a:endParaRPr lang="zh-CN" altLang="zh-CN" sz="329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3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一个系统</a:t>
            </a:r>
            <a:r>
              <a:rPr lang="en-US" altLang="zh-CN" sz="3297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s 体系结构将随着时间的推移而改变</a:t>
            </a:r>
          </a:p>
          <a:p>
            <a:pPr lvl="1" eaLnBrk="1" hangingPunct="1">
              <a:spcBef>
                <a:spcPts val="876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体系结构可以分叉、汇聚等。</a:t>
            </a:r>
          </a:p>
          <a:p>
            <a:pPr lvl="1" eaLnBrk="1" hangingPunct="1">
              <a:spcBef>
                <a:spcPts val="739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  <a:defRPr/>
            </a:pPr>
            <a:r>
              <a:rPr lang="zh-CN" altLang="zh-CN" sz="3297">
                <a:latin typeface="Tahoma" panose="020B0604030504040204" pitchFamily="34" charset="0"/>
                <a:cs typeface="Tahoma" panose="020B0604030504040204" pitchFamily="34" charset="0"/>
              </a:rPr>
              <a:t>通常许多相关的体系结构都在发挥作用</a:t>
            </a:r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9FE700-8782-4747-88AC-FD5F9E10F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273050"/>
            <a:ext cx="7300913" cy="692150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400" spc="-6" dirty="0"/>
              <a:t>什么</a:t>
            </a:r>
            <a:r>
              <a:rPr sz="4400" dirty="0"/>
              <a:t>是</a:t>
            </a:r>
            <a:r>
              <a:rPr sz="4400" spc="-6" dirty="0"/>
              <a:t>好</a:t>
            </a:r>
            <a:r>
              <a:rPr sz="4400" spc="-34" dirty="0"/>
              <a:t> </a:t>
            </a:r>
            <a:r>
              <a:rPr sz="4400" spc="-6" dirty="0"/>
              <a:t>建筑</a:t>
            </a:r>
            <a:endParaRPr sz="4400" dirty="0"/>
          </a:p>
        </p:txBody>
      </p:sp>
      <p:sp>
        <p:nvSpPr>
          <p:cNvPr id="38915" name="object 3">
            <a:extLst>
              <a:ext uri="{FF2B5EF4-FFF2-40B4-BE49-F238E27FC236}">
                <a16:creationId xmlns:a16="http://schemas.microsoft.com/office/drawing/2014/main" id="{399BD3D2-2928-4815-9B60-E4E18FE8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1811338"/>
            <a:ext cx="11963400" cy="517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393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55663" indent="-322263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475"/>
              </a:lnSpc>
              <a:spcBef>
                <a:spcPts val="113"/>
              </a:spcBef>
              <a:buFont typeface="Arial" panose="020B0604020202020204" pitchFamily="34" charset="0"/>
              <a:buChar char="•"/>
            </a:pPr>
            <a:r>
              <a:rPr lang="zh-CN" altLang="zh-CN" sz="3200"/>
              <a:t>该体系结构适合于使用上下文。</a:t>
            </a:r>
          </a:p>
          <a:p>
            <a:pPr>
              <a:lnSpc>
                <a:spcPts val="3288"/>
              </a:lnSpc>
              <a:spcBef>
                <a:spcPts val="238"/>
              </a:spcBef>
            </a:pPr>
            <a:r>
              <a:rPr lang="zh-CN" altLang="zh-CN" sz="3200"/>
              <a:t>例如, 3</a:t>
            </a:r>
            <a:r>
              <a:rPr lang="en-US" altLang="zh-CN" sz="3200"/>
              <a:t>钛</a:t>
            </a:r>
            <a:r>
              <a:rPr lang="zh-CN" altLang="zh-CN" sz="3200"/>
              <a:t>er 电子商务体系结构不适合航空电子项目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3200"/>
              <a:t>关于 "良好架构" 的指导集中:</a:t>
            </a:r>
          </a:p>
          <a:p>
            <a:pPr lvl="1">
              <a:spcBef>
                <a:spcPts val="363"/>
              </a:spcBef>
              <a:buFont typeface="Arial" panose="020B0604020202020204" pitchFamily="34" charset="0"/>
              <a:buChar char="–"/>
            </a:pPr>
            <a:r>
              <a:rPr lang="zh-CN" altLang="zh-CN" sz="2800"/>
              <a:t>过程</a:t>
            </a:r>
          </a:p>
          <a:p>
            <a:pPr lvl="1">
              <a:spcBef>
                <a:spcPts val="250"/>
              </a:spcBef>
              <a:buFont typeface="Arial" panose="020B0604020202020204" pitchFamily="34" charset="0"/>
              <a:buChar char="–"/>
            </a:pPr>
            <a:r>
              <a:rPr lang="zh-CN" altLang="zh-CN" sz="2800"/>
              <a:t>结构</a:t>
            </a:r>
          </a:p>
          <a:p>
            <a:pPr>
              <a:lnSpc>
                <a:spcPts val="3338"/>
              </a:lnSpc>
              <a:spcBef>
                <a:spcPts val="788"/>
              </a:spcBef>
              <a:buFont typeface="Arial" panose="020B0604020202020204" pitchFamily="34" charset="0"/>
              <a:buChar char="•"/>
            </a:pPr>
            <a:r>
              <a:rPr lang="zh-CN" altLang="zh-CN" sz="3200"/>
              <a:t>体系结构应捕获</a:t>
            </a:r>
            <a:r>
              <a:rPr lang="zh-CN" altLang="zh-CN" sz="3200" b="1"/>
              <a:t>主要</a:t>
            </a:r>
            <a:r>
              <a:rPr lang="zh-CN" altLang="zh-CN" sz="3200"/>
              <a:t>系统的设计决策。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zh-CN" altLang="zh-CN" sz="3200"/>
              <a:t>蓝图</a:t>
            </a:r>
            <a:r>
              <a:rPr lang="zh-CN" altLang="zh-CN" sz="3200">
                <a:latin typeface="Lucida Sans" panose="020B0602030504020204" pitchFamily="34" charset="0"/>
              </a:rPr>
              <a:t>–</a:t>
            </a:r>
            <a:r>
              <a:rPr lang="zh-CN" altLang="zh-CN" sz="3200"/>
              <a:t>聚焦于结构, 组件行为, 组件 Interac</a:t>
            </a:r>
            <a:r>
              <a:rPr lang="en-US" altLang="zh-CN" sz="3200"/>
              <a:t>钛</a:t>
            </a:r>
            <a:r>
              <a:rPr lang="zh-CN" altLang="zh-CN" sz="3200"/>
              <a:t>和如何 inﬂuences 质量 A</a:t>
            </a:r>
            <a:r>
              <a:rPr lang="en-US" altLang="zh-CN" sz="3200"/>
              <a:t>Tt</a:t>
            </a:r>
            <a:r>
              <a:rPr lang="zh-CN" altLang="zh-CN" sz="3200"/>
              <a:t>系统 ributes</a:t>
            </a:r>
          </a:p>
        </p:txBody>
      </p:sp>
    </p:spTree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400493-CD78-4FB0-9873-9585850E9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989138" cy="782638"/>
          </a:xfrm>
        </p:spPr>
        <p:txBody>
          <a:bodyPr lIns="0" tIns="14393" rIns="0" bIns="0" rtlCol="0">
            <a:spAutoFit/>
          </a:bodyPr>
          <a:lstStyle/>
          <a:p>
            <a:pPr marL="14393">
              <a:spcBef>
                <a:spcPts val="113"/>
              </a:spcBef>
              <a:defRPr/>
            </a:pPr>
            <a:r>
              <a:rPr sz="4800" spc="-6" dirty="0"/>
              <a:t>过程</a:t>
            </a:r>
            <a:endParaRPr sz="4800" dirty="0"/>
          </a:p>
        </p:txBody>
      </p:sp>
      <p:sp>
        <p:nvSpPr>
          <p:cNvPr id="39939" name="object 3">
            <a:extLst>
              <a:ext uri="{FF2B5EF4-FFF2-40B4-BE49-F238E27FC236}">
                <a16:creationId xmlns:a16="http://schemas.microsoft.com/office/drawing/2014/main" id="{3C0A4AFD-2A1A-491D-9235-9EDBB07BE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765300"/>
            <a:ext cx="12268200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9540" rIns="0" bIns="0">
            <a:spAutoFit/>
          </a:bodyPr>
          <a:lstStyle>
            <a:lvl1pPr marL="401638" indent="-3873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1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8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建筑师团队规模小, 维护体系结构的完整性。</a:t>
            </a:r>
          </a:p>
          <a:p>
            <a:pPr>
              <a:lnSpc>
                <a:spcPct val="80000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体系结构是绝对的</a:t>
            </a:r>
            <a:r>
              <a:rPr lang="en-US" altLang="zh-CN" sz="3400"/>
              <a:t>钛</a:t>
            </a:r>
            <a:r>
              <a:rPr lang="zh-CN" altLang="zh-CN" sz="3400"/>
              <a:t>ﬁed</a:t>
            </a:r>
            <a:r>
              <a:rPr lang="en-US" altLang="zh-CN" sz="3400"/>
              <a:t>钛</a:t>
            </a:r>
            <a:r>
              <a:rPr lang="zh-CN" altLang="zh-CN" sz="3400"/>
              <a:t>按优先级排列的质量 a 列表</a:t>
            </a:r>
            <a:r>
              <a:rPr lang="en-US" altLang="zh-CN" sz="3400"/>
              <a:t>Tt</a:t>
            </a:r>
            <a:r>
              <a:rPr lang="zh-CN" altLang="zh-CN" sz="3400"/>
              <a:t>需要管理的 ributes</a:t>
            </a:r>
          </a:p>
          <a:p>
            <a:pPr>
              <a:lnSpc>
                <a:spcPts val="3263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使用 reﬂect 利益干系者兴趣的视图的文档</a:t>
            </a:r>
          </a:p>
          <a:p>
            <a:pPr>
              <a:lnSpc>
                <a:spcPts val="3263"/>
              </a:lnSpc>
              <a:spcBef>
                <a:spcPts val="838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根据它提供质量的程度来评估体系结构</a:t>
            </a:r>
            <a:r>
              <a:rPr lang="en-US" altLang="zh-CN" sz="3400"/>
              <a:t>Tt</a:t>
            </a:r>
            <a:r>
              <a:rPr lang="zh-CN" altLang="zh-CN" sz="3400"/>
              <a:t>ributes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CN" altLang="zh-CN" sz="3400"/>
              <a:t>选择允许增量执行情况的体系结构</a:t>
            </a:r>
            <a:r>
              <a:rPr lang="en-US" altLang="zh-CN" sz="3400"/>
              <a:t>钛</a:t>
            </a:r>
            <a:r>
              <a:rPr lang="zh-CN" altLang="zh-CN" sz="3400"/>
              <a:t>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1916</Words>
  <Application>Microsoft Office PowerPoint</Application>
  <PresentationFormat>自定义</PresentationFormat>
  <Paragraphs>330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Calibri</vt:lpstr>
      <vt:lpstr>宋体</vt:lpstr>
      <vt:lpstr>Arial</vt:lpstr>
      <vt:lpstr>MS PGothic</vt:lpstr>
      <vt:lpstr>Arial Black</vt:lpstr>
      <vt:lpstr>Wingdings</vt:lpstr>
      <vt:lpstr>Tahoma</vt:lpstr>
      <vt:lpstr>Times New Roman</vt:lpstr>
      <vt:lpstr>Lucida Sans</vt:lpstr>
      <vt:lpstr>Courier New</vt:lpstr>
      <vt:lpstr>Verdana</vt:lpstr>
      <vt:lpstr>自定义设计方案</vt:lpstr>
      <vt:lpstr>Software Architecture</vt:lpstr>
      <vt:lpstr>Basic Concepts</vt:lpstr>
      <vt:lpstr>Learning Objectives</vt:lpstr>
      <vt:lpstr>What is Software Architecture?</vt:lpstr>
      <vt:lpstr>Examples of Design Decisions</vt:lpstr>
      <vt:lpstr>What is “Principal”?</vt:lpstr>
      <vt:lpstr>Temporal Aspect</vt:lpstr>
      <vt:lpstr>What is “good” Architecture</vt:lpstr>
      <vt:lpstr>Process</vt:lpstr>
      <vt:lpstr>Structure</vt:lpstr>
      <vt:lpstr>Structure</vt:lpstr>
      <vt:lpstr>Importance of Architecture</vt:lpstr>
      <vt:lpstr>Importance of Architecture</vt:lpstr>
      <vt:lpstr>Structure</vt:lpstr>
      <vt:lpstr>Prescriptive vs. Descriptive  Architecture</vt:lpstr>
      <vt:lpstr>Prescriptive vs. Descriptive</vt:lpstr>
      <vt:lpstr>Prescriptive vs. Descriptive</vt:lpstr>
      <vt:lpstr>Architectural Evolution</vt:lpstr>
      <vt:lpstr>Architectural Degradation</vt:lpstr>
      <vt:lpstr>Architectural Drift or Erosion ?</vt:lpstr>
      <vt:lpstr>Architectural Recovery</vt:lpstr>
      <vt:lpstr>Can you recover this architecture ?</vt:lpstr>
      <vt:lpstr>Software Architecture’s Elements</vt:lpstr>
      <vt:lpstr>Components</vt:lpstr>
      <vt:lpstr>Examples of Components</vt:lpstr>
      <vt:lpstr>Connectors</vt:lpstr>
      <vt:lpstr>Examples of Connectors</vt:lpstr>
      <vt:lpstr>Configurations</vt:lpstr>
      <vt:lpstr>Architectural Styles</vt:lpstr>
      <vt:lpstr>Architectural Style: Example</vt:lpstr>
      <vt:lpstr>Architectural Patterns</vt:lpstr>
      <vt:lpstr>Three-Tiered Pattern</vt:lpstr>
      <vt:lpstr>Differences between Style and  Pattern</vt:lpstr>
      <vt:lpstr>Architectural Models, Views, and  Visualizations</vt:lpstr>
      <vt:lpstr>Architectural Visualization:  Example</vt:lpstr>
      <vt:lpstr>Architectural Views: Example</vt:lpstr>
      <vt:lpstr>How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Qing Ding</dc:creator>
  <cp:lastModifiedBy>acer</cp:lastModifiedBy>
  <cp:revision>39</cp:revision>
  <dcterms:created xsi:type="dcterms:W3CDTF">2016-06-29T21:08:39Z</dcterms:created>
  <dcterms:modified xsi:type="dcterms:W3CDTF">2018-09-17T10:29:50Z</dcterms:modified>
</cp:coreProperties>
</file>